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FA14B4C-38E9-422C-A41A-15F27BE2EEEF}">
  <a:tblStyle styleId="{9FA14B4C-38E9-422C-A41A-15F27BE2EE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rgbClr val="F3F3F3"/>
              </a:buClr>
              <a:defRPr>
                <a:solidFill>
                  <a:srgbClr val="F3F3F3"/>
                </a:solidFill>
              </a:defRPr>
            </a:lvl1pPr>
            <a:lvl2pPr lvl="1">
              <a:spcBef>
                <a:spcPts val="0"/>
              </a:spcBef>
              <a:buClr>
                <a:srgbClr val="F3F3F3"/>
              </a:buClr>
              <a:defRPr>
                <a:solidFill>
                  <a:srgbClr val="F3F3F3"/>
                </a:solidFill>
              </a:defRPr>
            </a:lvl2pPr>
            <a:lvl3pPr lvl="2">
              <a:spcBef>
                <a:spcPts val="0"/>
              </a:spcBef>
              <a:buClr>
                <a:srgbClr val="F3F3F3"/>
              </a:buClr>
              <a:defRPr>
                <a:solidFill>
                  <a:srgbClr val="F3F3F3"/>
                </a:solidFill>
              </a:defRPr>
            </a:lvl3pPr>
            <a:lvl4pPr lvl="3">
              <a:spcBef>
                <a:spcPts val="0"/>
              </a:spcBef>
              <a:buClr>
                <a:srgbClr val="F3F3F3"/>
              </a:buClr>
              <a:defRPr>
                <a:solidFill>
                  <a:srgbClr val="F3F3F3"/>
                </a:solidFill>
              </a:defRPr>
            </a:lvl4pPr>
            <a:lvl5pPr lvl="4">
              <a:spcBef>
                <a:spcPts val="0"/>
              </a:spcBef>
              <a:buClr>
                <a:srgbClr val="F3F3F3"/>
              </a:buClr>
              <a:defRPr>
                <a:solidFill>
                  <a:srgbClr val="F3F3F3"/>
                </a:solidFill>
              </a:defRPr>
            </a:lvl5pPr>
            <a:lvl6pPr lvl="5">
              <a:spcBef>
                <a:spcPts val="0"/>
              </a:spcBef>
              <a:buClr>
                <a:srgbClr val="F3F3F3"/>
              </a:buClr>
              <a:defRPr>
                <a:solidFill>
                  <a:srgbClr val="F3F3F3"/>
                </a:solidFill>
              </a:defRPr>
            </a:lvl6pPr>
            <a:lvl7pPr lvl="6">
              <a:spcBef>
                <a:spcPts val="0"/>
              </a:spcBef>
              <a:buClr>
                <a:srgbClr val="F3F3F3"/>
              </a:buClr>
              <a:defRPr>
                <a:solidFill>
                  <a:srgbClr val="F3F3F3"/>
                </a:solidFill>
              </a:defRPr>
            </a:lvl7pPr>
            <a:lvl8pPr lvl="7">
              <a:spcBef>
                <a:spcPts val="0"/>
              </a:spcBef>
              <a:buClr>
                <a:srgbClr val="F3F3F3"/>
              </a:buClr>
              <a:defRPr>
                <a:solidFill>
                  <a:srgbClr val="F3F3F3"/>
                </a:solidFill>
              </a:defRPr>
            </a:lvl8pPr>
            <a:lvl9pPr lvl="8">
              <a:spcBef>
                <a:spcPts val="0"/>
              </a:spcBef>
              <a:buClr>
                <a:srgbClr val="F3F3F3"/>
              </a:buClr>
              <a:defRPr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rgbClr val="CC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8.png"/><Relationship Id="rId13" Type="http://schemas.openxmlformats.org/officeDocument/2006/relationships/image" Target="../media/image16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6.png"/><Relationship Id="rId14" Type="http://schemas.openxmlformats.org/officeDocument/2006/relationships/image" Target="../media/image13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Red Lemur Sprint 2 Plans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Red Lemur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61950" y="1548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Sprint 2 Plans Refined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" y="1322450"/>
            <a:ext cx="851535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Shape 71"/>
          <p:cNvGraphicFramePr/>
          <p:nvPr/>
        </p:nvGraphicFramePr>
        <p:xfrm>
          <a:off x="282800" y="37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{9FA14B4C-38E9-422C-A41A-15F27BE2EEEF}</a:tableStyleId>
              </a:tblPr>
              <a:tblGrid>
                <a:gridCol w="879800"/>
                <a:gridCol w="879800"/>
                <a:gridCol w="879800"/>
                <a:gridCol w="879800"/>
                <a:gridCol w="879800"/>
                <a:gridCol w="879800"/>
                <a:gridCol w="879800"/>
                <a:gridCol w="879800"/>
                <a:gridCol w="879800"/>
                <a:gridCol w="879800"/>
              </a:tblGrid>
              <a:tr h="14307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Agg. Distance Matrix</a:t>
                      </a: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Agg. Eig. Vec.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Heatmap</a:t>
                      </a: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Agg. Scree Plot</a:t>
                      </a: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Agg. Dendro.</a:t>
                      </a: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Agg. Par.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Coord.</a:t>
                      </a: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Agg. 2D Embed. Scatter</a:t>
                      </a: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Agg. Embed. Pairs</a:t>
                      </a: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Spark Lines</a:t>
                      </a:r>
                    </a:p>
                  </a:txBody>
                  <a:tcPr marT="91425" marB="91425" marR="91425" marL="91425">
                    <a:solidFill>
                      <a:srgbClr val="1155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Correl-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ation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Matrix</a:t>
                      </a:r>
                    </a:p>
                  </a:txBody>
                  <a:tcPr marT="91425" marB="91425" marR="91425" marL="91425">
                    <a:solidFill>
                      <a:srgbClr val="1155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Coherence 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Matrix</a:t>
                      </a:r>
                    </a:p>
                  </a:txBody>
                  <a:tcPr marT="91425" marB="91425" marR="91425" marL="91425">
                    <a:solidFill>
                      <a:srgbClr val="1155CC"/>
                    </a:solidFill>
                  </a:tcPr>
                </a:tc>
              </a:tr>
              <a:tr h="14307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Agg. Distance Matrix</a:t>
                      </a: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Agg. Eig. Vec.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Heatmap</a:t>
                      </a: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Agg. Scree Plot</a:t>
                      </a: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Agg. Dendro.</a:t>
                      </a: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Agg. Par.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Coord.</a:t>
                      </a: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Agg. 2D Embed. Scatter</a:t>
                      </a: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Agg. Embed. Pairs</a:t>
                      </a: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Agg. NA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Density</a:t>
                      </a: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Agg. Column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Historgam</a:t>
                      </a: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11/20</a:t>
                      </a:r>
                    </a:p>
                  </a:txBody>
                  <a:tcPr marT="91425" marB="91425" marR="91425" marL="91425">
                    <a:solidFill>
                      <a:srgbClr val="1155CC"/>
                    </a:solidFill>
                  </a:tcPr>
                </a:tc>
              </a:tr>
              <a:tr h="14307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Agg. Distance Matrix</a:t>
                      </a: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Agg. Eig. Vec.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Heatmap</a:t>
                      </a: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Agg. Scree Plot</a:t>
                      </a: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Agg. Dendro.</a:t>
                      </a: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Agg. Par.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Coord.</a:t>
                      </a: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Agg. 2D Embed. Scatter</a:t>
                      </a: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Agg. Embed. Pairs</a:t>
                      </a: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11/20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ARMA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Transition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Matrix</a:t>
                      </a:r>
                    </a:p>
                  </a:txBody>
                  <a:tcPr marT="91425" marB="91425" marR="91425" marL="91425">
                    <a:solidFill>
                      <a:srgbClr val="1155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11/20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155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11/27</a:t>
                      </a:r>
                    </a:p>
                  </a:txBody>
                  <a:tcPr marT="91425" marB="91425" marR="91425" marL="91425">
                    <a:solidFill>
                      <a:srgbClr val="1155CC"/>
                    </a:solidFill>
                  </a:tcPr>
                </a:tc>
              </a:tr>
            </a:tbl>
          </a:graphicData>
        </a:graphic>
      </p:graphicFrame>
      <p:sp>
        <p:nvSpPr>
          <p:cNvPr id="72" name="Shape 72"/>
          <p:cNvSpPr txBox="1"/>
          <p:nvPr/>
        </p:nvSpPr>
        <p:spPr>
          <a:xfrm rot="-5400000">
            <a:off x="-1987925" y="2350500"/>
            <a:ext cx="42603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  fMRI                       Pheno                             EEG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475" y="1141188"/>
            <a:ext cx="800975" cy="514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6250" y="1141200"/>
            <a:ext cx="800959" cy="5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9488" y="1199450"/>
            <a:ext cx="706001" cy="4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8525" y="1171729"/>
            <a:ext cx="706001" cy="453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72063" y="1141200"/>
            <a:ext cx="800950" cy="5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00547" y="1110679"/>
            <a:ext cx="800975" cy="631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59598" y="1073050"/>
            <a:ext cx="870050" cy="70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41402" y="1073043"/>
            <a:ext cx="800951" cy="514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357950" y="1141205"/>
            <a:ext cx="800975" cy="51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274525" y="1103559"/>
            <a:ext cx="706001" cy="453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475" y="2602713"/>
            <a:ext cx="800975" cy="514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475" y="4064238"/>
            <a:ext cx="800975" cy="514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5725" y="2602725"/>
            <a:ext cx="800959" cy="5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5725" y="4064250"/>
            <a:ext cx="800959" cy="5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8938" y="2513475"/>
            <a:ext cx="706001" cy="4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8938" y="3984900"/>
            <a:ext cx="706001" cy="4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8525" y="2513479"/>
            <a:ext cx="706001" cy="453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8525" y="3935329"/>
            <a:ext cx="706001" cy="453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72063" y="2672150"/>
            <a:ext cx="800950" cy="5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72063" y="4064250"/>
            <a:ext cx="800950" cy="5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66372" y="2544467"/>
            <a:ext cx="800975" cy="631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66372" y="3978254"/>
            <a:ext cx="800975" cy="631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17848" y="3968375"/>
            <a:ext cx="870050" cy="70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17848" y="2520713"/>
            <a:ext cx="870050" cy="70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487900" y="2498495"/>
            <a:ext cx="870049" cy="559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432725" y="2520700"/>
            <a:ext cx="800951" cy="5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1885800" y="3275"/>
            <a:ext cx="1152300" cy="3360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Aggregate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7257050" y="3275"/>
            <a:ext cx="1152300" cy="3360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One to One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125" y="0"/>
            <a:ext cx="544974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 rot="-5400000">
            <a:off x="-1079900" y="1773000"/>
            <a:ext cx="40950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Web Service Flow</a:t>
            </a:r>
          </a:p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Chart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 Focus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435100" cy="367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Exploring and implementing new visualizations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Ronak -- scopes and implements signal / time series parameterizations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Vidur -- implements visualizations and runs on real data to generate ideas for improvement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Ryan -- scopes and implements visualizations related to Phenotypic (high dimensional ordinal)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Lemur Web Service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/>
              <a:t>Yujia, Ryan, Nitin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Next Week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260800" cy="367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Two connectivity based fMRI Plots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Radial plot based on connectivity of ROIs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Adjacency matrix based on connectivity of ROIs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Ability to plot ARMA Matrix for EEG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Flask app (running locally) where you can upload a .csv of Phenotypic Data and get all current plots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/>
              <a:t>Algorithms.md for EFA, and run on the HBN data (‘Total’ or ‘Score’ columns only) to get our version of ‘p-factor’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Look at it: Lots of NA values in HBN Phenotypic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097" y="1017725"/>
            <a:ext cx="6343827" cy="407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Look at it: Diagnostic Categories in HBN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89" y="1105725"/>
            <a:ext cx="6208262" cy="39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9750" y="1105725"/>
            <a:ext cx="3914250" cy="25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Coherence Matrix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700" y="1078975"/>
            <a:ext cx="6014599" cy="386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