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4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5A0B-4DEE-4BD6-AE5A-B582637D85F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5AC0-47D5-4858-B9F2-8194FF11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7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5A0B-4DEE-4BD6-AE5A-B582637D85F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5AC0-47D5-4858-B9F2-8194FF11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18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5A0B-4DEE-4BD6-AE5A-B582637D85F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5AC0-47D5-4858-B9F2-8194FF11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4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5A0B-4DEE-4BD6-AE5A-B582637D85F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5AC0-47D5-4858-B9F2-8194FF11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053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5A0B-4DEE-4BD6-AE5A-B582637D85F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5AC0-47D5-4858-B9F2-8194FF11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1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5A0B-4DEE-4BD6-AE5A-B582637D85F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5AC0-47D5-4858-B9F2-8194FF11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1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5A0B-4DEE-4BD6-AE5A-B582637D85F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5AC0-47D5-4858-B9F2-8194FF11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10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5A0B-4DEE-4BD6-AE5A-B582637D85F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5AC0-47D5-4858-B9F2-8194FF11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0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5A0B-4DEE-4BD6-AE5A-B582637D85F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5AC0-47D5-4858-B9F2-8194FF11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7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5A0B-4DEE-4BD6-AE5A-B582637D85F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5AC0-47D5-4858-B9F2-8194FF11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9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5A0B-4DEE-4BD6-AE5A-B582637D85F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5AC0-47D5-4858-B9F2-8194FF11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4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85A0B-4DEE-4BD6-AE5A-B582637D85F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75AC0-47D5-4858-B9F2-8194FF11E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40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bjson.org/" TargetMode="External"/><Relationship Id="rId2" Type="http://schemas.openxmlformats.org/officeDocument/2006/relationships/hyperlink" Target="https://neurojson.org/bjdata/draft2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tangle 160"/>
          <p:cNvSpPr/>
          <p:nvPr/>
        </p:nvSpPr>
        <p:spPr>
          <a:xfrm>
            <a:off x="376445" y="356738"/>
            <a:ext cx="22349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chemeClr val="bg1">
                    <a:lumMod val="75000"/>
                  </a:schemeClr>
                </a:solidFill>
                <a:latin typeface="Raleway ExtraBold" pitchFamily="2" charset="0"/>
              </a:rPr>
              <a:t>BJData</a:t>
            </a: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Raleway ExtraBold" pitchFamily="2" charset="0"/>
              </a:rPr>
              <a:t> Synopsis</a:t>
            </a:r>
          </a:p>
        </p:txBody>
      </p:sp>
      <p:sp>
        <p:nvSpPr>
          <p:cNvPr id="162" name="Rectangle 161"/>
          <p:cNvSpPr/>
          <p:nvPr/>
        </p:nvSpPr>
        <p:spPr>
          <a:xfrm>
            <a:off x="2614183" y="427786"/>
            <a:ext cx="254108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Ubuntu Mono" pitchFamily="49" charset="0"/>
                <a:hlinkClick r:id="rId2"/>
              </a:rPr>
              <a:t>https://neurojson.org/bjdata/draft3</a:t>
            </a:r>
            <a:endParaRPr lang="en-US" sz="1050" dirty="0">
              <a:latin typeface="Ubuntu Mono" pitchFamily="49" charset="0"/>
            </a:endParaRPr>
          </a:p>
        </p:txBody>
      </p:sp>
      <p:grpSp>
        <p:nvGrpSpPr>
          <p:cNvPr id="72" name="Group 71"/>
          <p:cNvGrpSpPr/>
          <p:nvPr/>
        </p:nvGrpSpPr>
        <p:grpSpPr>
          <a:xfrm>
            <a:off x="514272" y="979197"/>
            <a:ext cx="3383360" cy="552450"/>
            <a:chOff x="770714" y="914400"/>
            <a:chExt cx="3383360" cy="552450"/>
          </a:xfrm>
        </p:grpSpPr>
        <p:cxnSp>
          <p:nvCxnSpPr>
            <p:cNvPr id="12" name="Straight Arrow Connector 11"/>
            <p:cNvCxnSpPr>
              <a:endCxn id="19" idx="1"/>
            </p:cNvCxnSpPr>
            <p:nvPr/>
          </p:nvCxnSpPr>
          <p:spPr>
            <a:xfrm>
              <a:off x="770714" y="1066800"/>
              <a:ext cx="981886" cy="0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1752600" y="914400"/>
              <a:ext cx="1419588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Raleway ExtraBold" pitchFamily="2" charset="0"/>
                </a:rPr>
                <a:t>Value</a:t>
              </a:r>
            </a:p>
          </p:txBody>
        </p:sp>
        <p:cxnSp>
          <p:nvCxnSpPr>
            <p:cNvPr id="90" name="Straight Arrow Connector 89"/>
            <p:cNvCxnSpPr>
              <a:stCxn id="19" idx="3"/>
            </p:cNvCxnSpPr>
            <p:nvPr/>
          </p:nvCxnSpPr>
          <p:spPr>
            <a:xfrm>
              <a:off x="3172188" y="1066800"/>
              <a:ext cx="981886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reeform 50"/>
            <p:cNvSpPr/>
            <p:nvPr/>
          </p:nvSpPr>
          <p:spPr>
            <a:xfrm>
              <a:off x="1265845" y="1066800"/>
              <a:ext cx="2292350" cy="400050"/>
            </a:xfrm>
            <a:custGeom>
              <a:avLst/>
              <a:gdLst>
                <a:gd name="connsiteX0" fmla="*/ 2292350 w 2292350"/>
                <a:gd name="connsiteY0" fmla="*/ 6350 h 400050"/>
                <a:gd name="connsiteX1" fmla="*/ 2292350 w 2292350"/>
                <a:gd name="connsiteY1" fmla="*/ 400050 h 400050"/>
                <a:gd name="connsiteX2" fmla="*/ 0 w 2292350"/>
                <a:gd name="connsiteY2" fmla="*/ 400050 h 400050"/>
                <a:gd name="connsiteX3" fmla="*/ 0 w 2292350"/>
                <a:gd name="connsiteY3" fmla="*/ 0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92350" h="400050">
                  <a:moveTo>
                    <a:pt x="2292350" y="6350"/>
                  </a:moveTo>
                  <a:lnTo>
                    <a:pt x="2292350" y="400050"/>
                  </a:lnTo>
                  <a:lnTo>
                    <a:pt x="0" y="400050"/>
                  </a:lnTo>
                  <a:lnTo>
                    <a:pt x="0" y="0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4" name="Google Shape;324;p39"/>
          <p:cNvGraphicFramePr/>
          <p:nvPr>
            <p:extLst>
              <p:ext uri="{D42A27DB-BD31-4B8C-83A1-F6EECF244321}">
                <p14:modId xmlns:p14="http://schemas.microsoft.com/office/powerpoint/2010/main" val="422713620"/>
              </p:ext>
            </p:extLst>
          </p:nvPr>
        </p:nvGraphicFramePr>
        <p:xfrm>
          <a:off x="495077" y="3566020"/>
          <a:ext cx="3848323" cy="324911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79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00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45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solidFill>
                            <a:srgbClr val="FFFF00"/>
                          </a:solidFill>
                          <a:latin typeface="Ubuntu" pitchFamily="34" charset="0"/>
                        </a:rPr>
                        <a:t>Type Marker</a:t>
                      </a:r>
                      <a:endParaRPr sz="800" u="none" strike="noStrike" cap="none" dirty="0">
                        <a:solidFill>
                          <a:srgbClr val="FFFF00"/>
                        </a:solidFill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solidFill>
                            <a:srgbClr val="FFFF00"/>
                          </a:solidFill>
                          <a:latin typeface="Ubuntu" pitchFamily="34" charset="0"/>
                        </a:rPr>
                        <a:t>Length</a:t>
                      </a:r>
                      <a:endParaRPr sz="800" u="none" strike="noStrike" cap="none" dirty="0">
                        <a:solidFill>
                          <a:srgbClr val="FFFF00"/>
                        </a:solidFill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 dirty="0">
                          <a:solidFill>
                            <a:srgbClr val="FFFF00"/>
                          </a:solidFill>
                          <a:latin typeface="Ubuntu" pitchFamily="34" charset="0"/>
                        </a:rPr>
                        <a:t>Data Payload</a:t>
                      </a:r>
                      <a:endParaRPr dirty="0">
                        <a:solidFill>
                          <a:srgbClr val="FFFF00"/>
                        </a:solidFill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solidFill>
                            <a:srgbClr val="FFFF00"/>
                          </a:solidFill>
                          <a:latin typeface="Ubuntu" pitchFamily="34" charset="0"/>
                        </a:rPr>
                        <a:t>Meaning</a:t>
                      </a:r>
                      <a:endParaRPr sz="800" u="none" strike="noStrike" cap="none" dirty="0">
                        <a:solidFill>
                          <a:srgbClr val="FFFF00"/>
                        </a:solidFill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Z</a:t>
                      </a:r>
                      <a:endParaRPr sz="800" u="none" strike="noStrike" cap="none" dirty="0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DDCC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no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DCC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no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DCC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null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DC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T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DDCC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no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DCC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no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DCC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true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DC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F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DDCC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no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DCC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no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DCC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false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DC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DDCC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no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DCC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no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DCC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no-op (keep-alive)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DC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U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no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yes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uint8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no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yes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int8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FF0000"/>
                          </a:solidFill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u</a:t>
                      </a:r>
                      <a:endParaRPr sz="800" u="none" strike="noStrike" cap="none">
                        <a:solidFill>
                          <a:srgbClr val="FF0000"/>
                        </a:solidFill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no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yes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uint16</a:t>
                      </a:r>
                      <a:endParaRPr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I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no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yes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int16</a:t>
                      </a:r>
                      <a:endParaRPr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FF0000"/>
                          </a:solidFill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 sz="800" u="none" strike="noStrike" cap="none">
                        <a:solidFill>
                          <a:srgbClr val="FF0000"/>
                        </a:solidFill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no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yes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uint32</a:t>
                      </a:r>
                      <a:endParaRPr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no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yes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int32</a:t>
                      </a:r>
                      <a:endParaRPr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solidFill>
                            <a:srgbClr val="FF0000"/>
                          </a:solidFill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M</a:t>
                      </a:r>
                      <a:endParaRPr sz="800" u="none" strike="noStrike" cap="none">
                        <a:solidFill>
                          <a:srgbClr val="FF0000"/>
                        </a:solidFill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no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yes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uint64</a:t>
                      </a:r>
                      <a:endParaRPr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endParaRPr sz="800" u="none" strike="noStrike" cap="none" dirty="0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no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yes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int64</a:t>
                      </a:r>
                      <a:endParaRPr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45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solidFill>
                            <a:srgbClr val="FF0000"/>
                          </a:solidFill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 sz="800" u="none" strike="noStrike" cap="none" dirty="0">
                        <a:solidFill>
                          <a:srgbClr val="FF0000"/>
                        </a:solidFill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no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yes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float16 (half)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EEC4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933068"/>
                  </a:ext>
                </a:extLst>
              </a:tr>
              <a:tr h="245206">
                <a:tc gridSpan="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solidFill>
                            <a:schemeClr val="tx1"/>
                          </a:solidFill>
                          <a:latin typeface="Ubuntu" pitchFamily="34" charset="0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lang="en" sz="800" u="none" strike="noStrike" cap="none" dirty="0">
                          <a:solidFill>
                            <a:srgbClr val="FF0000"/>
                          </a:solidFill>
                          <a:latin typeface="Ubuntu" pitchFamily="34" charset="0"/>
                          <a:ea typeface="Arial"/>
                          <a:cs typeface="Arial"/>
                          <a:sym typeface="Arial"/>
                        </a:rPr>
                        <a:t> in red </a:t>
                      </a:r>
                      <a:r>
                        <a:rPr lang="en" sz="800" u="none" strike="noStrike" cap="none" dirty="0">
                          <a:latin typeface="Ubuntu" pitchFamily="34" charset="0"/>
                          <a:ea typeface="Arial"/>
                          <a:cs typeface="Arial"/>
                          <a:sym typeface="Arial"/>
                        </a:rPr>
                        <a:t>– extended type/syntax by BJData from UBJSON (</a:t>
                      </a:r>
                      <a:r>
                        <a:rPr lang="en" sz="800" u="none" strike="noStrike" cap="none" dirty="0">
                          <a:latin typeface="Ubuntu" pitchFamily="34" charset="0"/>
                          <a:ea typeface="Arial"/>
                          <a:cs typeface="Arial"/>
                          <a:sym typeface="Arial"/>
                          <a:hlinkClick r:id="rId3"/>
                        </a:rPr>
                        <a:t>https://ubjson.org</a:t>
                      </a:r>
                      <a:r>
                        <a:rPr lang="en" sz="800" u="none" strike="noStrike" cap="none" dirty="0">
                          <a:latin typeface="Ubuntu" pitchFamily="34" charset="0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lang="en" sz="800" dirty="0">
                          <a:latin typeface="Ubuntu" pitchFamily="34" charset="0"/>
                        </a:rPr>
                        <a:t>;</a:t>
                      </a:r>
                      <a:r>
                        <a:rPr lang="en" sz="800" u="none" strike="noStrike" cap="none" dirty="0">
                          <a:latin typeface="Ubuntu" pitchFamily="34" charset="0"/>
                          <a:ea typeface="Arial"/>
                          <a:cs typeface="Arial"/>
                          <a:sym typeface="Arial"/>
                        </a:rPr>
                        <a:t>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  <a:ea typeface="Arial"/>
                          <a:cs typeface="Arial"/>
                          <a:sym typeface="Arial"/>
                        </a:rPr>
                        <a:t>- all</a:t>
                      </a:r>
                      <a:r>
                        <a:rPr lang="en" sz="800" u="none" strike="noStrike" cap="none" baseline="0" dirty="0">
                          <a:latin typeface="Ubuntu" pitchFamily="34" charset="0"/>
                          <a:ea typeface="Arial"/>
                          <a:cs typeface="Arial"/>
                          <a:sym typeface="Arial"/>
                        </a:rPr>
                        <a:t> numeric values are in </a:t>
                      </a:r>
                      <a:r>
                        <a:rPr lang="en" sz="800" b="1" u="none" strike="noStrike" cap="none" dirty="0">
                          <a:solidFill>
                            <a:srgbClr val="FF0000"/>
                          </a:solidFill>
                          <a:latin typeface="Ubuntu" pitchFamily="34" charset="0"/>
                          <a:ea typeface="Arial"/>
                          <a:cs typeface="Arial"/>
                          <a:sym typeface="Arial"/>
                        </a:rPr>
                        <a:t>Little-Endian</a:t>
                      </a:r>
                      <a:r>
                        <a:rPr lang="en" sz="800" u="none" strike="noStrike" cap="none" dirty="0">
                          <a:solidFill>
                            <a:schemeClr val="tx1"/>
                          </a:solidFill>
                          <a:latin typeface="Ubuntu" pitchFamily="34" charset="0"/>
                          <a:ea typeface="Arial"/>
                          <a:cs typeface="Arial"/>
                          <a:sym typeface="Arial"/>
                        </a:rPr>
                        <a:t> as opposed</a:t>
                      </a:r>
                      <a:r>
                        <a:rPr lang="en" sz="800" u="none" strike="noStrike" cap="none" baseline="0" dirty="0">
                          <a:solidFill>
                            <a:schemeClr val="tx1"/>
                          </a:solidFill>
                          <a:latin typeface="Ubuntu" pitchFamily="34" charset="0"/>
                          <a:ea typeface="Arial"/>
                          <a:cs typeface="Arial"/>
                          <a:sym typeface="Arial"/>
                        </a:rPr>
                        <a:t> to </a:t>
                      </a:r>
                      <a:r>
                        <a:rPr lang="en" sz="800" u="none" strike="noStrike" cap="none" dirty="0">
                          <a:solidFill>
                            <a:schemeClr val="tx1"/>
                          </a:solidFill>
                          <a:latin typeface="Ubuntu" pitchFamily="34" charset="0"/>
                          <a:ea typeface="Arial"/>
                          <a:cs typeface="Arial"/>
                          <a:sym typeface="Arial"/>
                        </a:rPr>
                        <a:t>Big-Endian in UBJSON.</a:t>
                      </a:r>
                      <a:endParaRPr sz="800" u="none" strike="noStrike" cap="none" dirty="0">
                        <a:solidFill>
                          <a:schemeClr val="tx1"/>
                        </a:solidFill>
                        <a:latin typeface="Ubuntu" pitchFamily="34" charset="0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25" name="Google Shape;325;p39"/>
          <p:cNvGraphicFramePr/>
          <p:nvPr>
            <p:extLst>
              <p:ext uri="{D42A27DB-BD31-4B8C-83A1-F6EECF244321}">
                <p14:modId xmlns:p14="http://schemas.microsoft.com/office/powerpoint/2010/main" val="3680330544"/>
              </p:ext>
            </p:extLst>
          </p:nvPr>
        </p:nvGraphicFramePr>
        <p:xfrm>
          <a:off x="4578150" y="3566020"/>
          <a:ext cx="4261050" cy="32310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0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1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75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solidFill>
                            <a:srgbClr val="FFFF00"/>
                          </a:solidFill>
                          <a:latin typeface="Ubuntu" pitchFamily="34" charset="0"/>
                        </a:rPr>
                        <a:t>Type Marker</a:t>
                      </a:r>
                      <a:endParaRPr sz="800" u="none" strike="noStrike" cap="none" dirty="0">
                        <a:solidFill>
                          <a:srgbClr val="FFFF00"/>
                        </a:solidFill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solidFill>
                            <a:srgbClr val="FFFF00"/>
                          </a:solidFill>
                          <a:latin typeface="Ubuntu" pitchFamily="34" charset="0"/>
                        </a:rPr>
                        <a:t>Length</a:t>
                      </a:r>
                      <a:endParaRPr sz="800" u="none" strike="noStrike" cap="none" dirty="0">
                        <a:solidFill>
                          <a:srgbClr val="FFFF00"/>
                        </a:solidFill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 dirty="0">
                          <a:solidFill>
                            <a:srgbClr val="FFFF00"/>
                          </a:solidFill>
                          <a:latin typeface="Ubuntu" pitchFamily="34" charset="0"/>
                        </a:rPr>
                        <a:t>Data Payload</a:t>
                      </a:r>
                      <a:endParaRPr dirty="0">
                        <a:solidFill>
                          <a:srgbClr val="FFFF00"/>
                        </a:solidFill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solidFill>
                            <a:srgbClr val="FFFF00"/>
                          </a:solidFill>
                          <a:latin typeface="Ubuntu" pitchFamily="34" charset="0"/>
                        </a:rPr>
                        <a:t>Meaning</a:t>
                      </a:r>
                      <a:endParaRPr sz="800" u="none" strike="noStrike" cap="none" dirty="0">
                        <a:solidFill>
                          <a:srgbClr val="FFFF00"/>
                        </a:solidFill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sz="800" u="none" strike="noStrike" cap="none" dirty="0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FEED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no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FEED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yes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FEED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float32 (single)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FEED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D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FEED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no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FEED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yes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FEED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float64 (double)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FEED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C</a:t>
                      </a:r>
                      <a:endParaRPr sz="800" u="none" strike="noStrike" cap="none" dirty="0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no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Ubuntu" pitchFamily="34" charset="0"/>
                        </a:rPr>
                        <a:t>yes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char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solidFill>
                            <a:srgbClr val="FF0000"/>
                          </a:solidFill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B</a:t>
                      </a:r>
                      <a:endParaRPr sz="800" u="none" strike="noStrike" cap="none" dirty="0">
                        <a:solidFill>
                          <a:srgbClr val="FF0000"/>
                        </a:solidFill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no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Ubuntu" pitchFamily="34" charset="0"/>
                        </a:rPr>
                        <a:t>yes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byte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S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yes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yes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string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H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yes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yes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huge-number (in string)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[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optional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optional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arrays</a:t>
                      </a:r>
                      <a:endParaRPr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{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optional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optional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objects</a:t>
                      </a:r>
                      <a:endParaRPr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  […]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no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optional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regular array: list of values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  {…}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no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optional</a:t>
                      </a: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regular object: name/value pairs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  [$◌#◌…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#length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#*sizeof($type)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strongly-typed array</a:t>
                      </a:r>
                      <a:endParaRPr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194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  {$◌#◌…</a:t>
                      </a:r>
                      <a:endParaRPr sz="800" u="none" strike="noStrike" cap="none">
                        <a:latin typeface="Ubuntu" pitchFamily="34" charset="0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#length</a:t>
                      </a:r>
                      <a:endParaRPr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>
                          <a:latin typeface="Ubuntu" pitchFamily="34" charset="0"/>
                        </a:rPr>
                        <a:t>strongly-typed object</a:t>
                      </a:r>
                      <a:endParaRPr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solidFill>
                            <a:srgbClr val="FF0000"/>
                          </a:solidFill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[$◌#[n1,n2,…]…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u="none" strike="noStrike" cap="none" dirty="0">
                          <a:solidFill>
                            <a:srgbClr val="FF0000"/>
                          </a:solidFill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[$◌#[$◌#◌…   …</a:t>
                      </a:r>
                      <a:br>
                        <a:rPr lang="en-US" sz="800" u="none" strike="noStrike" cap="none" dirty="0">
                          <a:solidFill>
                            <a:srgbClr val="FF0000"/>
                          </a:solidFill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" sz="800" u="none" strike="noStrike" cap="none" dirty="0">
                          <a:solidFill>
                            <a:srgbClr val="FF0000"/>
                          </a:solidFill>
                          <a:latin typeface="Ubuntu" pitchFamily="34" charset="0"/>
                          <a:ea typeface="Consolas"/>
                          <a:cs typeface="Consolas"/>
                          <a:sym typeface="Consolas"/>
                        </a:rPr>
                        <a:t>[$◌#[[n1,n2,…]]…</a:t>
                      </a:r>
                    </a:p>
                  </a:txBody>
                  <a:tcPr marL="27432" marR="27432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u="none" strike="noStrike" cap="none" baseline="0" dirty="0">
                          <a:latin typeface="Ubuntu" pitchFamily="34" charset="0"/>
                        </a:rPr>
                        <a:t>#[…] 1d vector 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u="none" strike="noStrike" cap="none" baseline="0" dirty="0">
                          <a:latin typeface="Ubuntu" pitchFamily="34" charset="0"/>
                        </a:rPr>
                        <a:t>#[[…]]</a:t>
                      </a:r>
                      <a:endParaRPr lang="en-US"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 u="none" strike="noStrike" cap="none" dirty="0">
                          <a:latin typeface="Ubuntu" pitchFamily="34" charset="0"/>
                        </a:rPr>
                        <a:t>n1*n2*..*sizeof($) bytes of</a:t>
                      </a:r>
                      <a:r>
                        <a:rPr lang="en" sz="700" u="none" strike="noStrike" cap="none" baseline="0" dirty="0">
                          <a:latin typeface="Ubuntu" pitchFamily="34" charset="0"/>
                        </a:rPr>
                        <a:t> binary data, #[[…]] column-major</a:t>
                      </a:r>
                      <a:endParaRPr sz="700" u="none" strike="noStrike" cap="none" dirty="0">
                        <a:latin typeface="Ubuntu" pitchFamily="34" charset="0"/>
                      </a:endParaRPr>
                    </a:p>
                  </a:txBody>
                  <a:tcPr marL="27432" marR="0" marT="45725" marB="45725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u="none" strike="noStrike" cap="none" dirty="0">
                          <a:latin typeface="Ubuntu" pitchFamily="34" charset="0"/>
                        </a:rPr>
                        <a:t>strongly-typed ND-array (when length # followed by a 1D vector)</a:t>
                      </a:r>
                      <a:endParaRPr sz="800" u="none" strike="noStrike" cap="none" dirty="0">
                        <a:latin typeface="Ubuntu" pitchFamily="34" charset="0"/>
                      </a:endParaRPr>
                    </a:p>
                  </a:txBody>
                  <a:tcPr marL="91450" marR="91450" marT="45725" marB="45725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pSp>
        <p:nvGrpSpPr>
          <p:cNvPr id="122" name="Group 121"/>
          <p:cNvGrpSpPr/>
          <p:nvPr/>
        </p:nvGrpSpPr>
        <p:grpSpPr>
          <a:xfrm>
            <a:off x="4642417" y="870718"/>
            <a:ext cx="4196783" cy="1003026"/>
            <a:chOff x="4490017" y="811826"/>
            <a:chExt cx="4196783" cy="1003026"/>
          </a:xfrm>
        </p:grpSpPr>
        <p:sp>
          <p:nvSpPr>
            <p:cNvPr id="91" name="Rectangle 90"/>
            <p:cNvSpPr/>
            <p:nvPr/>
          </p:nvSpPr>
          <p:spPr>
            <a:xfrm>
              <a:off x="6755279" y="811826"/>
              <a:ext cx="5693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00B050"/>
                  </a:solidFill>
                  <a:latin typeface="Ubuntu Mono" pitchFamily="49" charset="0"/>
                </a:rPr>
                <a:t>Z,T,F</a:t>
              </a:r>
              <a:endParaRPr lang="en-US" sz="1200" dirty="0"/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4490017" y="914400"/>
              <a:ext cx="4196783" cy="900452"/>
              <a:chOff x="4490017" y="914400"/>
              <a:chExt cx="4196783" cy="900452"/>
            </a:xfrm>
          </p:grpSpPr>
          <p:grpSp>
            <p:nvGrpSpPr>
              <p:cNvPr id="82" name="Group 81"/>
              <p:cNvGrpSpPr/>
              <p:nvPr/>
            </p:nvGrpSpPr>
            <p:grpSpPr>
              <a:xfrm>
                <a:off x="4490017" y="914400"/>
                <a:ext cx="4196783" cy="900452"/>
                <a:chOff x="4490017" y="914400"/>
                <a:chExt cx="4196783" cy="900452"/>
              </a:xfrm>
            </p:grpSpPr>
            <p:cxnSp>
              <p:nvCxnSpPr>
                <p:cNvPr id="97" name="Straight Arrow Connector 96"/>
                <p:cNvCxnSpPr>
                  <a:endCxn id="98" idx="1"/>
                </p:cNvCxnSpPr>
                <p:nvPr/>
              </p:nvCxnSpPr>
              <p:spPr>
                <a:xfrm>
                  <a:off x="4490017" y="1066800"/>
                  <a:ext cx="468647" cy="0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Rectangle 97"/>
                <p:cNvSpPr/>
                <p:nvPr/>
              </p:nvSpPr>
              <p:spPr>
                <a:xfrm>
                  <a:off x="4958664" y="914400"/>
                  <a:ext cx="561586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latin typeface="Raleway ExtraBold" pitchFamily="2" charset="0"/>
                    </a:rPr>
                    <a:t>Type</a:t>
                  </a:r>
                </a:p>
              </p:txBody>
            </p:sp>
            <p:cxnSp>
              <p:nvCxnSpPr>
                <p:cNvPr id="99" name="Straight Arrow Connector 98"/>
                <p:cNvCxnSpPr>
                  <a:stCxn id="98" idx="3"/>
                </p:cNvCxnSpPr>
                <p:nvPr/>
              </p:nvCxnSpPr>
              <p:spPr>
                <a:xfrm>
                  <a:off x="5520250" y="1066800"/>
                  <a:ext cx="3166550" cy="0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1" name="Rectangle 100"/>
                <p:cNvSpPr/>
                <p:nvPr/>
              </p:nvSpPr>
              <p:spPr>
                <a:xfrm>
                  <a:off x="5797835" y="1510052"/>
                  <a:ext cx="740898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latin typeface="Raleway ExtraBold" pitchFamily="2" charset="0"/>
                    </a:rPr>
                    <a:t>Length</a:t>
                  </a: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7315200" y="1174750"/>
                  <a:ext cx="853109" cy="304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latin typeface="Raleway ExtraBold" pitchFamily="2" charset="0"/>
                    </a:rPr>
                    <a:t>Payload</a:t>
                  </a:r>
                </a:p>
              </p:txBody>
            </p:sp>
            <p:sp>
              <p:nvSpPr>
                <p:cNvPr id="65" name="Freeform 64"/>
                <p:cNvSpPr/>
                <p:nvPr/>
              </p:nvSpPr>
              <p:spPr>
                <a:xfrm>
                  <a:off x="5797834" y="1066800"/>
                  <a:ext cx="1517366" cy="257175"/>
                </a:xfrm>
                <a:custGeom>
                  <a:avLst/>
                  <a:gdLst>
                    <a:gd name="connsiteX0" fmla="*/ 438150 w 438150"/>
                    <a:gd name="connsiteY0" fmla="*/ 273050 h 273050"/>
                    <a:gd name="connsiteX1" fmla="*/ 438150 w 438150"/>
                    <a:gd name="connsiteY1" fmla="*/ 273050 h 273050"/>
                    <a:gd name="connsiteX2" fmla="*/ 0 w 438150"/>
                    <a:gd name="connsiteY2" fmla="*/ 273050 h 273050"/>
                    <a:gd name="connsiteX3" fmla="*/ 0 w 438150"/>
                    <a:gd name="connsiteY3" fmla="*/ 0 h 2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150" h="273050">
                      <a:moveTo>
                        <a:pt x="438150" y="273050"/>
                      </a:moveTo>
                      <a:lnTo>
                        <a:pt x="438150" y="273050"/>
                      </a:lnTo>
                      <a:lnTo>
                        <a:pt x="0" y="273050"/>
                      </a:lnTo>
                      <a:lnTo>
                        <a:pt x="0" y="0"/>
                      </a:lnTo>
                    </a:path>
                  </a:pathLst>
                </a:custGeom>
                <a:ln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Freeform 114"/>
                <p:cNvSpPr/>
                <p:nvPr/>
              </p:nvSpPr>
              <p:spPr>
                <a:xfrm flipH="1">
                  <a:off x="8090870" y="1073150"/>
                  <a:ext cx="291129" cy="250825"/>
                </a:xfrm>
                <a:custGeom>
                  <a:avLst/>
                  <a:gdLst>
                    <a:gd name="connsiteX0" fmla="*/ 438150 w 438150"/>
                    <a:gd name="connsiteY0" fmla="*/ 273050 h 273050"/>
                    <a:gd name="connsiteX1" fmla="*/ 438150 w 438150"/>
                    <a:gd name="connsiteY1" fmla="*/ 273050 h 273050"/>
                    <a:gd name="connsiteX2" fmla="*/ 0 w 438150"/>
                    <a:gd name="connsiteY2" fmla="*/ 273050 h 273050"/>
                    <a:gd name="connsiteX3" fmla="*/ 0 w 438150"/>
                    <a:gd name="connsiteY3" fmla="*/ 0 h 2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150" h="273050">
                      <a:moveTo>
                        <a:pt x="438150" y="273050"/>
                      </a:moveTo>
                      <a:lnTo>
                        <a:pt x="438150" y="273050"/>
                      </a:lnTo>
                      <a:lnTo>
                        <a:pt x="0" y="273050"/>
                      </a:lnTo>
                      <a:lnTo>
                        <a:pt x="0" y="0"/>
                      </a:lnTo>
                    </a:path>
                  </a:pathLst>
                </a:cu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Freeform 117"/>
                <p:cNvSpPr/>
                <p:nvPr/>
              </p:nvSpPr>
              <p:spPr>
                <a:xfrm>
                  <a:off x="5619557" y="1066800"/>
                  <a:ext cx="178278" cy="595652"/>
                </a:xfrm>
                <a:custGeom>
                  <a:avLst/>
                  <a:gdLst>
                    <a:gd name="connsiteX0" fmla="*/ 438150 w 438150"/>
                    <a:gd name="connsiteY0" fmla="*/ 273050 h 273050"/>
                    <a:gd name="connsiteX1" fmla="*/ 438150 w 438150"/>
                    <a:gd name="connsiteY1" fmla="*/ 273050 h 273050"/>
                    <a:gd name="connsiteX2" fmla="*/ 0 w 438150"/>
                    <a:gd name="connsiteY2" fmla="*/ 273050 h 273050"/>
                    <a:gd name="connsiteX3" fmla="*/ 0 w 438150"/>
                    <a:gd name="connsiteY3" fmla="*/ 0 h 273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38150" h="273050">
                      <a:moveTo>
                        <a:pt x="438150" y="273050"/>
                      </a:moveTo>
                      <a:lnTo>
                        <a:pt x="438150" y="273050"/>
                      </a:lnTo>
                      <a:lnTo>
                        <a:pt x="0" y="273050"/>
                      </a:lnTo>
                      <a:lnTo>
                        <a:pt x="0" y="0"/>
                      </a:lnTo>
                    </a:path>
                  </a:pathLst>
                </a:custGeom>
                <a:ln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9" name="Elbow Connector 68"/>
                <p:cNvCxnSpPr>
                  <a:stCxn id="101" idx="3"/>
                  <a:endCxn id="108" idx="1"/>
                </p:cNvCxnSpPr>
                <p:nvPr/>
              </p:nvCxnSpPr>
              <p:spPr>
                <a:xfrm flipV="1">
                  <a:off x="6538733" y="1327150"/>
                  <a:ext cx="776467" cy="335302"/>
                </a:xfrm>
                <a:prstGeom prst="bentConnector3">
                  <a:avLst>
                    <a:gd name="adj1" fmla="val 50000"/>
                  </a:avLst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9" name="Rectangle 128"/>
              <p:cNvSpPr/>
              <p:nvPr/>
            </p:nvSpPr>
            <p:spPr>
              <a:xfrm>
                <a:off x="5222635" y="1320944"/>
                <a:ext cx="415498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rgbClr val="00B050"/>
                    </a:solidFill>
                    <a:latin typeface="Ubuntu Mono" pitchFamily="49" charset="0"/>
                  </a:rPr>
                  <a:t>S,H</a:t>
                </a:r>
                <a:endParaRPr lang="en-US" sz="1200" dirty="0"/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5737440" y="1135446"/>
                <a:ext cx="1712334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 err="1">
                    <a:solidFill>
                      <a:srgbClr val="00B050"/>
                    </a:solidFill>
                    <a:latin typeface="Ubuntu Mono" pitchFamily="49" charset="0"/>
                  </a:rPr>
                  <a:t>U,i,u,I,m,l,M,L,h,d,D,C,B</a:t>
                </a:r>
                <a:endParaRPr lang="en-US" sz="1200" dirty="0"/>
              </a:p>
            </p:txBody>
          </p:sp>
        </p:grpSp>
      </p:grpSp>
      <p:sp>
        <p:nvSpPr>
          <p:cNvPr id="117" name="Rectangle 116"/>
          <p:cNvSpPr/>
          <p:nvPr/>
        </p:nvSpPr>
        <p:spPr>
          <a:xfrm>
            <a:off x="389624" y="757129"/>
            <a:ext cx="209063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 err="1">
                <a:solidFill>
                  <a:srgbClr val="00B050"/>
                </a:solidFill>
                <a:latin typeface="Raleway ExtraBold" pitchFamily="2" charset="0"/>
              </a:rPr>
              <a:t>BJData</a:t>
            </a:r>
            <a:r>
              <a:rPr lang="en-US" sz="1100" dirty="0">
                <a:solidFill>
                  <a:srgbClr val="00B050"/>
                </a:solidFill>
                <a:latin typeface="Raleway ExtraBold" pitchFamily="2" charset="0"/>
              </a:rPr>
              <a:t>/UBJSON document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78" name="Rectangle 177"/>
          <p:cNvSpPr/>
          <p:nvPr/>
        </p:nvSpPr>
        <p:spPr>
          <a:xfrm>
            <a:off x="4440474" y="757129"/>
            <a:ext cx="201208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Raleway ExtraBold" pitchFamily="2" charset="0"/>
              </a:rPr>
              <a:t>Non-container value types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389624" y="1684047"/>
            <a:ext cx="168988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Raleway ExtraBold" pitchFamily="2" charset="0"/>
              </a:rPr>
              <a:t>Container value types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27" name="Freeform 126"/>
          <p:cNvSpPr/>
          <p:nvPr/>
        </p:nvSpPr>
        <p:spPr>
          <a:xfrm>
            <a:off x="3752850" y="2184400"/>
            <a:ext cx="1854200" cy="114300"/>
          </a:xfrm>
          <a:custGeom>
            <a:avLst/>
            <a:gdLst>
              <a:gd name="connsiteX0" fmla="*/ 0 w 1854200"/>
              <a:gd name="connsiteY0" fmla="*/ 114300 h 114300"/>
              <a:gd name="connsiteX1" fmla="*/ 158750 w 1854200"/>
              <a:gd name="connsiteY1" fmla="*/ 114300 h 114300"/>
              <a:gd name="connsiteX2" fmla="*/ 158750 w 1854200"/>
              <a:gd name="connsiteY2" fmla="*/ 0 h 114300"/>
              <a:gd name="connsiteX3" fmla="*/ 254000 w 1854200"/>
              <a:gd name="connsiteY3" fmla="*/ 0 h 114300"/>
              <a:gd name="connsiteX4" fmla="*/ 1219200 w 1854200"/>
              <a:gd name="connsiteY4" fmla="*/ 0 h 114300"/>
              <a:gd name="connsiteX5" fmla="*/ 1219200 w 1854200"/>
              <a:gd name="connsiteY5" fmla="*/ 76200 h 114300"/>
              <a:gd name="connsiteX6" fmla="*/ 1854200 w 1854200"/>
              <a:gd name="connsiteY6" fmla="*/ 762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4200" h="114300">
                <a:moveTo>
                  <a:pt x="0" y="114300"/>
                </a:moveTo>
                <a:lnTo>
                  <a:pt x="158750" y="114300"/>
                </a:lnTo>
                <a:lnTo>
                  <a:pt x="158750" y="0"/>
                </a:lnTo>
                <a:lnTo>
                  <a:pt x="254000" y="0"/>
                </a:lnTo>
                <a:lnTo>
                  <a:pt x="1219200" y="0"/>
                </a:lnTo>
                <a:lnTo>
                  <a:pt x="1219200" y="76200"/>
                </a:lnTo>
                <a:lnTo>
                  <a:pt x="1854200" y="7620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/>
          <p:cNvCxnSpPr>
            <a:stCxn id="127" idx="3"/>
            <a:endCxn id="127" idx="4"/>
          </p:cNvCxnSpPr>
          <p:nvPr/>
        </p:nvCxnSpPr>
        <p:spPr>
          <a:xfrm>
            <a:off x="4006850" y="2184400"/>
            <a:ext cx="96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/>
          <p:cNvGrpSpPr/>
          <p:nvPr/>
        </p:nvGrpSpPr>
        <p:grpSpPr>
          <a:xfrm>
            <a:off x="514272" y="1917021"/>
            <a:ext cx="5093292" cy="826179"/>
            <a:chOff x="514272" y="1764621"/>
            <a:chExt cx="5093292" cy="826179"/>
          </a:xfrm>
        </p:grpSpPr>
        <p:grpSp>
          <p:nvGrpSpPr>
            <p:cNvPr id="120" name="Group 119"/>
            <p:cNvGrpSpPr/>
            <p:nvPr/>
          </p:nvGrpSpPr>
          <p:grpSpPr>
            <a:xfrm>
              <a:off x="514272" y="1764621"/>
              <a:ext cx="5093292" cy="826179"/>
              <a:chOff x="608700" y="1764621"/>
              <a:chExt cx="5093292" cy="826179"/>
            </a:xfrm>
          </p:grpSpPr>
          <p:cxnSp>
            <p:nvCxnSpPr>
              <p:cNvPr id="133" name="Straight Arrow Connector 132"/>
              <p:cNvCxnSpPr>
                <a:endCxn id="134" idx="1"/>
              </p:cNvCxnSpPr>
              <p:nvPr/>
            </p:nvCxnSpPr>
            <p:spPr>
              <a:xfrm>
                <a:off x="608700" y="1923371"/>
                <a:ext cx="305700" cy="0"/>
              </a:xfrm>
              <a:prstGeom prst="straightConnector1">
                <a:avLst/>
              </a:prstGeom>
              <a:ln>
                <a:headEnd type="oval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Rounded Rectangle 133"/>
              <p:cNvSpPr/>
              <p:nvPr/>
            </p:nvSpPr>
            <p:spPr>
              <a:xfrm>
                <a:off x="914400" y="1770971"/>
                <a:ext cx="388571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>
                    <a:latin typeface="Raleway ExtraBold" pitchFamily="2" charset="0"/>
                  </a:rPr>
                  <a:t>[, {</a:t>
                </a:r>
              </a:p>
            </p:txBody>
          </p:sp>
          <p:cxnSp>
            <p:nvCxnSpPr>
              <p:cNvPr id="135" name="Straight Arrow Connector 134"/>
              <p:cNvCxnSpPr>
                <a:endCxn id="169" idx="1"/>
              </p:cNvCxnSpPr>
              <p:nvPr/>
            </p:nvCxnSpPr>
            <p:spPr>
              <a:xfrm>
                <a:off x="1302971" y="1923371"/>
                <a:ext cx="2803887" cy="635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Freeform 137"/>
              <p:cNvSpPr/>
              <p:nvPr/>
            </p:nvSpPr>
            <p:spPr>
              <a:xfrm>
                <a:off x="1797361" y="1923371"/>
                <a:ext cx="930575" cy="217827"/>
              </a:xfrm>
              <a:custGeom>
                <a:avLst/>
                <a:gdLst>
                  <a:gd name="connsiteX0" fmla="*/ 438150 w 438150"/>
                  <a:gd name="connsiteY0" fmla="*/ 273050 h 273050"/>
                  <a:gd name="connsiteX1" fmla="*/ 438150 w 438150"/>
                  <a:gd name="connsiteY1" fmla="*/ 273050 h 273050"/>
                  <a:gd name="connsiteX2" fmla="*/ 0 w 438150"/>
                  <a:gd name="connsiteY2" fmla="*/ 273050 h 273050"/>
                  <a:gd name="connsiteX3" fmla="*/ 0 w 438150"/>
                  <a:gd name="connsiteY3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50" h="273050">
                    <a:moveTo>
                      <a:pt x="438150" y="273050"/>
                    </a:moveTo>
                    <a:lnTo>
                      <a:pt x="438150" y="273050"/>
                    </a:lnTo>
                    <a:lnTo>
                      <a:pt x="0" y="273050"/>
                    </a:lnTo>
                    <a:lnTo>
                      <a:pt x="0" y="0"/>
                    </a:lnTo>
                  </a:path>
                </a:pathLst>
              </a:cu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Freeform 163"/>
              <p:cNvSpPr/>
              <p:nvPr/>
            </p:nvSpPr>
            <p:spPr>
              <a:xfrm>
                <a:off x="1409274" y="1923371"/>
                <a:ext cx="152399" cy="515029"/>
              </a:xfrm>
              <a:custGeom>
                <a:avLst/>
                <a:gdLst>
                  <a:gd name="connsiteX0" fmla="*/ 438150 w 438150"/>
                  <a:gd name="connsiteY0" fmla="*/ 273050 h 273050"/>
                  <a:gd name="connsiteX1" fmla="*/ 438150 w 438150"/>
                  <a:gd name="connsiteY1" fmla="*/ 273050 h 273050"/>
                  <a:gd name="connsiteX2" fmla="*/ 0 w 438150"/>
                  <a:gd name="connsiteY2" fmla="*/ 273050 h 273050"/>
                  <a:gd name="connsiteX3" fmla="*/ 0 w 438150"/>
                  <a:gd name="connsiteY3" fmla="*/ 0 h 273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8150" h="273050">
                    <a:moveTo>
                      <a:pt x="438150" y="273050"/>
                    </a:moveTo>
                    <a:lnTo>
                      <a:pt x="438150" y="273050"/>
                    </a:lnTo>
                    <a:lnTo>
                      <a:pt x="0" y="273050"/>
                    </a:lnTo>
                    <a:lnTo>
                      <a:pt x="0" y="0"/>
                    </a:lnTo>
                  </a:path>
                </a:pathLst>
              </a:cu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5" name="Elbow Connector 164"/>
              <p:cNvCxnSpPr>
                <a:stCxn id="173" idx="3"/>
                <a:endCxn id="138" idx="0"/>
              </p:cNvCxnSpPr>
              <p:nvPr/>
            </p:nvCxnSpPr>
            <p:spPr>
              <a:xfrm flipV="1">
                <a:off x="2487139" y="2141198"/>
                <a:ext cx="240797" cy="297202"/>
              </a:xfrm>
              <a:prstGeom prst="bentConnector3">
                <a:avLst>
                  <a:gd name="adj1" fmla="val 44622"/>
                </a:avLst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Rectangle 168"/>
              <p:cNvSpPr/>
              <p:nvPr/>
            </p:nvSpPr>
            <p:spPr>
              <a:xfrm>
                <a:off x="4106858" y="1777321"/>
                <a:ext cx="853109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Raleway ExtraBold" pitchFamily="2" charset="0"/>
                  </a:rPr>
                  <a:t>Payload</a:t>
                </a:r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561673" y="2286000"/>
                <a:ext cx="34478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Raleway ExtraBold" pitchFamily="2" charset="0"/>
                  </a:rPr>
                  <a:t>$</a:t>
                </a:r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727936" y="1988798"/>
                <a:ext cx="344780" cy="3048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Raleway ExtraBold" pitchFamily="2" charset="0"/>
                  </a:rPr>
                  <a:t>#</a:t>
                </a: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3099336" y="1984375"/>
                <a:ext cx="740898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Raleway ExtraBold" pitchFamily="2" charset="0"/>
                  </a:rPr>
                  <a:t>Length</a:t>
                </a:r>
              </a:p>
            </p:txBody>
          </p:sp>
          <p:sp>
            <p:nvSpPr>
              <p:cNvPr id="173" name="Rectangle 172"/>
              <p:cNvSpPr/>
              <p:nvPr/>
            </p:nvSpPr>
            <p:spPr>
              <a:xfrm>
                <a:off x="1925553" y="2286000"/>
                <a:ext cx="561586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Raleway ExtraBold" pitchFamily="2" charset="0"/>
                  </a:rPr>
                  <a:t>Type</a:t>
                </a:r>
              </a:p>
            </p:txBody>
          </p:sp>
          <p:cxnSp>
            <p:nvCxnSpPr>
              <p:cNvPr id="176" name="Straight Arrow Connector 175"/>
              <p:cNvCxnSpPr>
                <a:stCxn id="169" idx="3"/>
              </p:cNvCxnSpPr>
              <p:nvPr/>
            </p:nvCxnSpPr>
            <p:spPr>
              <a:xfrm flipV="1">
                <a:off x="4959967" y="1923371"/>
                <a:ext cx="164871" cy="635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Arrow Connector 176"/>
              <p:cNvCxnSpPr/>
              <p:nvPr/>
            </p:nvCxnSpPr>
            <p:spPr>
              <a:xfrm flipV="1">
                <a:off x="5537121" y="1917021"/>
                <a:ext cx="164871" cy="635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0" name="Rounded Rectangle 179"/>
              <p:cNvSpPr/>
              <p:nvPr/>
            </p:nvSpPr>
            <p:spPr>
              <a:xfrm>
                <a:off x="5131679" y="1764621"/>
                <a:ext cx="388571" cy="3048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200" dirty="0">
                    <a:latin typeface="Raleway ExtraBold" pitchFamily="2" charset="0"/>
                  </a:rPr>
                  <a:t>], }</a:t>
                </a:r>
              </a:p>
            </p:txBody>
          </p:sp>
        </p:grpSp>
        <p:cxnSp>
          <p:nvCxnSpPr>
            <p:cNvPr id="182" name="Straight Connector 181"/>
            <p:cNvCxnSpPr/>
            <p:nvPr/>
          </p:nvCxnSpPr>
          <p:spPr>
            <a:xfrm>
              <a:off x="4012430" y="2025650"/>
              <a:ext cx="853109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Rounded Rectangle 184"/>
          <p:cNvSpPr/>
          <p:nvPr/>
        </p:nvSpPr>
        <p:spPr>
          <a:xfrm>
            <a:off x="2389449" y="2806700"/>
            <a:ext cx="3820501" cy="68955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buClr>
                <a:schemeClr val="dk2"/>
              </a:buClr>
              <a:buSzPts val="1100"/>
            </a:pPr>
            <a:r>
              <a:rPr lang="en-US" sz="1600" b="1" dirty="0">
                <a:solidFill>
                  <a:schemeClr val="dk2"/>
                </a:solidFill>
                <a:latin typeface="Raleway ExtraBold" pitchFamily="2" charset="0"/>
                <a:ea typeface="Arial"/>
                <a:cs typeface="Arial"/>
                <a:sym typeface="Arial"/>
              </a:rPr>
              <a:t>Type-Marker</a:t>
            </a:r>
            <a:r>
              <a:rPr lang="en-US" sz="1600" dirty="0">
                <a:solidFill>
                  <a:schemeClr val="dk2"/>
                </a:solidFill>
                <a:latin typeface="Raleway ExtraBold" pitchFamily="2" charset="0"/>
                <a:ea typeface="Arial"/>
                <a:cs typeface="Arial"/>
                <a:sym typeface="Arial"/>
              </a:rPr>
              <a:t>   </a:t>
            </a:r>
            <a:r>
              <a:rPr lang="en-US" sz="1600" dirty="0">
                <a:solidFill>
                  <a:srgbClr val="A6A6A6"/>
                </a:solidFill>
                <a:latin typeface="Raleway ExtraBold" pitchFamily="2" charset="0"/>
                <a:ea typeface="Arial"/>
                <a:cs typeface="Arial"/>
                <a:sym typeface="Arial"/>
              </a:rPr>
              <a:t>&lt;</a:t>
            </a:r>
            <a:r>
              <a:rPr lang="en-US" sz="1600" b="1" dirty="0">
                <a:solidFill>
                  <a:srgbClr val="A6A6A6"/>
                </a:solidFill>
                <a:latin typeface="Raleway ExtraBold" pitchFamily="2" charset="0"/>
                <a:ea typeface="Arial"/>
                <a:cs typeface="Arial"/>
                <a:sym typeface="Arial"/>
              </a:rPr>
              <a:t>Length</a:t>
            </a:r>
            <a:r>
              <a:rPr lang="en-US" sz="1600" dirty="0">
                <a:solidFill>
                  <a:srgbClr val="A6A6A6"/>
                </a:solidFill>
                <a:latin typeface="Raleway ExtraBold" pitchFamily="2" charset="0"/>
                <a:ea typeface="Arial"/>
                <a:cs typeface="Arial"/>
                <a:sym typeface="Arial"/>
              </a:rPr>
              <a:t>&gt;   &lt;</a:t>
            </a:r>
            <a:r>
              <a:rPr lang="en-US" sz="1600" b="1" dirty="0">
                <a:solidFill>
                  <a:srgbClr val="A6A6A6"/>
                </a:solidFill>
                <a:latin typeface="Raleway ExtraBold" pitchFamily="2" charset="0"/>
                <a:ea typeface="Arial"/>
                <a:cs typeface="Arial"/>
                <a:sym typeface="Arial"/>
              </a:rPr>
              <a:t>Payload</a:t>
            </a:r>
            <a:r>
              <a:rPr lang="en-US" sz="1600" dirty="0">
                <a:solidFill>
                  <a:srgbClr val="A6A6A6"/>
                </a:solidFill>
                <a:latin typeface="Raleway ExtraBold" pitchFamily="2" charset="0"/>
                <a:ea typeface="Arial"/>
                <a:cs typeface="Arial"/>
                <a:sym typeface="Arial"/>
              </a:rPr>
              <a:t>&gt;</a:t>
            </a:r>
          </a:p>
          <a:p>
            <a:pPr marL="114300" lvl="0">
              <a:lnSpc>
                <a:spcPct val="115000"/>
              </a:lnSpc>
              <a:buClr>
                <a:schemeClr val="dk2"/>
              </a:buClr>
              <a:buSzPts val="1100"/>
            </a:pPr>
            <a:r>
              <a:rPr lang="en-US" sz="1400" dirty="0">
                <a:solidFill>
                  <a:schemeClr val="dk2"/>
                </a:solidFill>
                <a:latin typeface="Raleway" pitchFamily="2" charset="0"/>
                <a:ea typeface="Arial"/>
                <a:cs typeface="Arial"/>
                <a:sym typeface="Arial"/>
              </a:rPr>
              <a:t>1-byte-char         an integer     binary data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2544859" y="2459995"/>
            <a:ext cx="197041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  <a:latin typeface="Raleway ExtraBold" pitchFamily="2" charset="0"/>
              </a:rPr>
              <a:t>Strongly typed containers</a:t>
            </a:r>
            <a:endParaRPr lang="en-US" sz="1100" dirty="0">
              <a:solidFill>
                <a:srgbClr val="00B050"/>
              </a:solidFill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6224643" y="2144373"/>
            <a:ext cx="1146468" cy="861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000" dirty="0">
                <a:latin typeface="Ubuntu Mono" pitchFamily="49" charset="0"/>
              </a:rPr>
              <a:t>{</a:t>
            </a:r>
            <a:br>
              <a:rPr lang="en-US" sz="1000" dirty="0">
                <a:latin typeface="Ubuntu Mono" pitchFamily="49" charset="0"/>
              </a:rPr>
            </a:br>
            <a:r>
              <a:rPr lang="en-US" sz="1000" dirty="0">
                <a:latin typeface="Ubuntu Mono" pitchFamily="49" charset="0"/>
              </a:rPr>
              <a:t>  “a”: [1,2,3],</a:t>
            </a:r>
            <a:br>
              <a:rPr lang="en-US" sz="1000" dirty="0">
                <a:latin typeface="Ubuntu Mono" pitchFamily="49" charset="0"/>
              </a:rPr>
            </a:br>
            <a:r>
              <a:rPr lang="en-US" sz="1000" dirty="0">
                <a:latin typeface="Ubuntu Mono" pitchFamily="49" charset="0"/>
              </a:rPr>
              <a:t>  “b”: true,</a:t>
            </a:r>
          </a:p>
          <a:p>
            <a:r>
              <a:rPr lang="en-US" sz="1000" dirty="0">
                <a:latin typeface="Ubuntu Mono" pitchFamily="49" charset="0"/>
              </a:rPr>
              <a:t>  “c</a:t>
            </a:r>
            <a:r>
              <a:rPr lang="en-US" sz="1000">
                <a:latin typeface="Ubuntu Mono" pitchFamily="49" charset="0"/>
              </a:rPr>
              <a:t>”: “string”</a:t>
            </a:r>
            <a:endParaRPr lang="en-US" sz="1000" dirty="0">
              <a:latin typeface="Ubuntu Mono" pitchFamily="49" charset="0"/>
            </a:endParaRPr>
          </a:p>
          <a:p>
            <a:r>
              <a:rPr lang="en-US" sz="1000" dirty="0">
                <a:latin typeface="Ubuntu Mono" pitchFamily="49" charset="0"/>
              </a:rPr>
              <a:t>}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7447494" y="2144373"/>
            <a:ext cx="1666934" cy="86177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>
                <a:latin typeface="Ubuntu Mono" pitchFamily="49" charset="0"/>
              </a:rPr>
              <a:t>{</a:t>
            </a:r>
          </a:p>
          <a:p>
            <a:r>
              <a:rPr lang="en-US" sz="1000" dirty="0">
                <a:latin typeface="Ubuntu Mono" pitchFamily="49" charset="0"/>
              </a:rPr>
              <a:t> U1a [$U#U3\0x1\0x2\0x3</a:t>
            </a:r>
            <a:br>
              <a:rPr lang="en-US" sz="1000" dirty="0">
                <a:latin typeface="Ubuntu Mono" pitchFamily="49" charset="0"/>
              </a:rPr>
            </a:br>
            <a:r>
              <a:rPr lang="en-US" sz="1000" dirty="0">
                <a:latin typeface="Ubuntu Mono" pitchFamily="49" charset="0"/>
              </a:rPr>
              <a:t> U1b T</a:t>
            </a:r>
          </a:p>
          <a:p>
            <a:r>
              <a:rPr lang="en-US" sz="1000" dirty="0">
                <a:latin typeface="Ubuntu Mono" pitchFamily="49" charset="0"/>
              </a:rPr>
              <a:t> U1c SU6string</a:t>
            </a:r>
          </a:p>
          <a:p>
            <a:r>
              <a:rPr lang="en-US" sz="1000" dirty="0">
                <a:latin typeface="Ubuntu Mono" pitchFamily="49" charset="0"/>
              </a:rPr>
              <a:t>}</a:t>
            </a:r>
          </a:p>
        </p:txBody>
      </p:sp>
      <p:sp>
        <p:nvSpPr>
          <p:cNvPr id="189" name="Right Arrow 188"/>
          <p:cNvSpPr/>
          <p:nvPr/>
        </p:nvSpPr>
        <p:spPr>
          <a:xfrm>
            <a:off x="7226352" y="2487388"/>
            <a:ext cx="287875" cy="2283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3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365</Words>
  <Application>Microsoft Office PowerPoint</Application>
  <PresentationFormat>On-screen Show (4:3)</PresentationFormat>
  <Paragraphs>144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Raleway</vt:lpstr>
      <vt:lpstr>Raleway ExtraBold</vt:lpstr>
      <vt:lpstr>Ubuntu</vt:lpstr>
      <vt:lpstr>Ubuntu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Qianqian Fang</dc:creator>
  <cp:lastModifiedBy>Fang, Qianqian</cp:lastModifiedBy>
  <cp:revision>30</cp:revision>
  <dcterms:created xsi:type="dcterms:W3CDTF">2022-06-05T03:15:54Z</dcterms:created>
  <dcterms:modified xsi:type="dcterms:W3CDTF">2025-02-22T15:39:20Z</dcterms:modified>
</cp:coreProperties>
</file>