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gradFill flip="none" rotWithShape="1">
          <a:gsLst>
            <a:gs pos="0">
              <a:srgbClr val="E2E7E7"/>
            </a:gs>
            <a:gs pos="100000">
              <a:srgbClr val="656B7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gradFill flip="none" rotWithShape="1">
          <a:gsLst>
            <a:gs pos="0">
              <a:srgbClr val="E7EDED"/>
            </a:gs>
            <a:gs pos="100000">
              <a:srgbClr val="A0AABA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5253" y="13004799"/>
            <a:ext cx="453238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587022" marR="0" indent="-58702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196622" marR="0" indent="-58702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06222" marR="0" indent="-58702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3.jpeg"/><Relationship Id="rId5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ow-Budget Movies at the Box Office…"/>
          <p:cNvSpPr txBox="1"/>
          <p:nvPr>
            <p:ph type="title" idx="4294967295"/>
          </p:nvPr>
        </p:nvSpPr>
        <p:spPr>
          <a:xfrm>
            <a:off x="1565109" y="3734065"/>
            <a:ext cx="21532521" cy="2459152"/>
          </a:xfrm>
          <a:prstGeom prst="rect">
            <a:avLst/>
          </a:prstGeom>
        </p:spPr>
        <p:txBody>
          <a:bodyPr anchor="b"/>
          <a:lstStyle/>
          <a:p>
            <a:pPr defTabSz="528319">
              <a:defRPr b="1" sz="8448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Low-Budget Movies at the Box Office</a:t>
            </a:r>
          </a:p>
          <a:p>
            <a:pPr defTabSz="528319">
              <a:defRPr sz="7040">
                <a:solidFill>
                  <a:srgbClr val="000000"/>
                </a:solidFill>
              </a:defRPr>
            </a:pPr>
            <a:r>
              <a:t>Project Luther: Revenge of Benson</a:t>
            </a:r>
          </a:p>
        </p:txBody>
      </p:sp>
      <p:sp>
        <p:nvSpPr>
          <p:cNvPr id="120" name="Directed by:  Steven Bierer…"/>
          <p:cNvSpPr txBox="1"/>
          <p:nvPr>
            <p:ph type="body" sz="quarter" idx="4294967295"/>
          </p:nvPr>
        </p:nvSpPr>
        <p:spPr>
          <a:xfrm>
            <a:off x="2381250" y="7112000"/>
            <a:ext cx="19621500" cy="1587500"/>
          </a:xfrm>
          <a:prstGeom prst="rect">
            <a:avLst/>
          </a:prstGeom>
        </p:spPr>
        <p:txBody>
          <a:bodyPr anchor="t"/>
          <a:lstStyle/>
          <a:p>
            <a:pPr marL="0" indent="0" algn="ctr" defTabSz="520065">
              <a:spcBef>
                <a:spcPts val="0"/>
              </a:spcBef>
              <a:buSzTx/>
              <a:buNone/>
              <a:defRPr sz="4095">
                <a:solidFill>
                  <a:srgbClr val="68101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Directed by:  Steven Bierer</a:t>
            </a:r>
          </a:p>
          <a:p>
            <a:pPr marL="0" indent="0" algn="ctr" defTabSz="520065">
              <a:spcBef>
                <a:spcPts val="0"/>
              </a:spcBef>
              <a:buSzTx/>
              <a:buNone/>
              <a:defRPr i="1" sz="4095">
                <a:solidFill>
                  <a:srgbClr val="68101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Produced in cooperation with Metis Data Science (Seattle Unit)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uture Analysis"/>
          <p:cNvSpPr txBox="1"/>
          <p:nvPr>
            <p:ph type="title" idx="4294967295"/>
          </p:nvPr>
        </p:nvSpPr>
        <p:spPr>
          <a:xfrm>
            <a:off x="1790700" y="571500"/>
            <a:ext cx="20815300" cy="2027536"/>
          </a:xfrm>
          <a:prstGeom prst="rect">
            <a:avLst/>
          </a:prstGeom>
        </p:spPr>
        <p:txBody>
          <a:bodyPr/>
          <a:lstStyle>
            <a:lvl1pPr algn="l">
              <a:defRPr sz="10000">
                <a:solidFill>
                  <a:srgbClr val="000000"/>
                </a:solidFill>
              </a:defRPr>
            </a:lvl1pPr>
          </a:lstStyle>
          <a:p>
            <a:pPr/>
            <a:r>
              <a:t>Future Analysis</a:t>
            </a:r>
          </a:p>
        </p:txBody>
      </p:sp>
      <p:sp>
        <p:nvSpPr>
          <p:cNvPr id="167" name="Evaluate influence of genre…"/>
          <p:cNvSpPr txBox="1"/>
          <p:nvPr>
            <p:ph type="body" idx="4294967295"/>
          </p:nvPr>
        </p:nvSpPr>
        <p:spPr>
          <a:xfrm>
            <a:off x="1790700" y="3155950"/>
            <a:ext cx="20815300" cy="10024567"/>
          </a:xfrm>
          <a:prstGeom prst="rect">
            <a:avLst/>
          </a:prstGeom>
        </p:spPr>
        <p:txBody>
          <a:bodyPr anchor="t"/>
          <a:lstStyle/>
          <a:p>
            <a:pPr marL="609600" indent="-609600">
              <a:spcBef>
                <a:spcPts val="6000"/>
              </a:spcBef>
              <a:defRPr sz="6200">
                <a:solidFill>
                  <a:srgbClr val="000000"/>
                </a:solidFill>
              </a:defRPr>
            </a:pPr>
            <a:r>
              <a:t>Evaluate influence of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genre</a:t>
            </a:r>
          </a:p>
          <a:p>
            <a:pPr lvl="1" marL="1219200" indent="-609600">
              <a:spcBef>
                <a:spcPts val="3600"/>
              </a:spcBef>
              <a:defRPr sz="4800">
                <a:solidFill>
                  <a:srgbClr val="000000"/>
                </a:solidFill>
              </a:defRPr>
            </a:pPr>
            <a:r>
              <a:t>Genre-specific competition, week-by-week</a:t>
            </a:r>
          </a:p>
          <a:p>
            <a:pPr marL="609600" indent="-609600">
              <a:spcBef>
                <a:spcPts val="6000"/>
              </a:spcBef>
              <a:defRPr sz="6200">
                <a:solidFill>
                  <a:srgbClr val="000000"/>
                </a:solidFill>
              </a:defRPr>
            </a:pPr>
            <a:r>
              <a:t>Include measure of pre-release “buzz”</a:t>
            </a:r>
          </a:p>
          <a:p>
            <a:pPr lvl="1" marL="1219200" indent="-609600">
              <a:spcBef>
                <a:spcPts val="3600"/>
              </a:spcBef>
              <a:defRPr sz="4800">
                <a:solidFill>
                  <a:srgbClr val="000000"/>
                </a:solidFill>
              </a:defRPr>
            </a:pPr>
            <a:r>
              <a:t>Early proxy for critical reception??</a:t>
            </a:r>
          </a:p>
          <a:p>
            <a:pPr marL="609600" indent="-609600">
              <a:spcBef>
                <a:spcPts val="6000"/>
              </a:spcBef>
              <a:defRPr sz="6200">
                <a:solidFill>
                  <a:srgbClr val="000000"/>
                </a:solidFill>
              </a:defRPr>
            </a:pPr>
            <a:r>
              <a:t>Implement as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mixed model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lvl="1" marL="1219200" indent="-609600">
              <a:spcBef>
                <a:spcPts val="3600"/>
              </a:spcBef>
              <a:defRPr sz="4800">
                <a:solidFill>
                  <a:srgbClr val="000000"/>
                </a:solidFill>
              </a:defRPr>
            </a:pPr>
            <a:r>
              <a:t>Random effects of year, genre, etc</a:t>
            </a:r>
          </a:p>
          <a:p>
            <a:pPr marL="471948" indent="-471948">
              <a:spcBef>
                <a:spcPts val="6000"/>
              </a:spcBef>
              <a:defRPr sz="6200">
                <a:solidFill>
                  <a:srgbClr val="000000"/>
                </a:solidFill>
              </a:defRPr>
            </a:pPr>
            <a:r>
              <a:t>More data!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TheEnd_photo.jpg" descr="TheEnd_photo.jpg"/>
          <p:cNvPicPr>
            <a:picLocks noChangeAspect="1"/>
          </p:cNvPicPr>
          <p:nvPr/>
        </p:nvPicPr>
        <p:blipFill>
          <a:blip r:embed="rId2">
            <a:extLst/>
          </a:blip>
          <a:srcRect l="0" t="8531" r="0" b="0"/>
          <a:stretch>
            <a:fillRect/>
          </a:stretch>
        </p:blipFill>
        <p:spPr>
          <a:xfrm>
            <a:off x="2212204" y="11707"/>
            <a:ext cx="19959615" cy="136925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ppendix"/>
          <p:cNvSpPr txBox="1"/>
          <p:nvPr>
            <p:ph type="title" idx="4294967295"/>
          </p:nvPr>
        </p:nvSpPr>
        <p:spPr>
          <a:xfrm>
            <a:off x="1790700" y="571500"/>
            <a:ext cx="20815300" cy="2027536"/>
          </a:xfrm>
          <a:prstGeom prst="rect">
            <a:avLst/>
          </a:prstGeom>
        </p:spPr>
        <p:txBody>
          <a:bodyPr/>
          <a:lstStyle>
            <a:lvl1pPr algn="l">
              <a:defRPr sz="10000">
                <a:solidFill>
                  <a:srgbClr val="000000"/>
                </a:solidFill>
              </a:defRPr>
            </a:lvl1pPr>
          </a:lstStyle>
          <a:p>
            <a:pPr/>
            <a:r>
              <a:t>Appendix</a:t>
            </a:r>
          </a:p>
        </p:txBody>
      </p:sp>
      <p:pic>
        <p:nvPicPr>
          <p:cNvPr id="173" name="Residual_Results.png" descr="Residual_Resul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80600" y="2743199"/>
            <a:ext cx="12626615" cy="10101293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Residual Error vs IMDb Movie Rating"/>
          <p:cNvSpPr txBox="1"/>
          <p:nvPr/>
        </p:nvSpPr>
        <p:spPr>
          <a:xfrm>
            <a:off x="10711883" y="1623367"/>
            <a:ext cx="1096401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203713"/>
                    <a:lumOff val="-13818"/>
                  </a:schemeClr>
                </a:solidFill>
              </a:defRPr>
            </a:lvl1pPr>
          </a:lstStyle>
          <a:p>
            <a:pPr/>
            <a:r>
              <a:t>Residual Error vs IMDb Movie Rating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Adaptation.jpg"/>
          <p:cNvGrpSpPr/>
          <p:nvPr/>
        </p:nvGrpSpPr>
        <p:grpSpPr>
          <a:xfrm>
            <a:off x="1650999" y="2818903"/>
            <a:ext cx="8051801" cy="8442525"/>
            <a:chOff x="0" y="0"/>
            <a:chExt cx="8051800" cy="8442523"/>
          </a:xfrm>
        </p:grpSpPr>
        <p:pic>
          <p:nvPicPr>
            <p:cNvPr id="123" name="Adaptation.jpg" descr="Adaptation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9511" r="0" b="10660"/>
            <a:stretch>
              <a:fillRect/>
            </a:stretch>
          </p:blipFill>
          <p:spPr>
            <a:xfrm>
              <a:off x="215899" y="139699"/>
              <a:ext cx="7620001" cy="788372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22" name="Adaptation.jpg" descr="Adaptation.jp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8051800" cy="8442525"/>
            </a:xfrm>
            <a:prstGeom prst="rect">
              <a:avLst/>
            </a:prstGeom>
            <a:effectLst/>
          </p:spPr>
        </p:pic>
      </p:grpSp>
      <p:grpSp>
        <p:nvGrpSpPr>
          <p:cNvPr id="127" name="ChamberOfSecrets.jpg"/>
          <p:cNvGrpSpPr/>
          <p:nvPr/>
        </p:nvGrpSpPr>
        <p:grpSpPr>
          <a:xfrm>
            <a:off x="14551492" y="906935"/>
            <a:ext cx="8051802" cy="9320062"/>
            <a:chOff x="0" y="0"/>
            <a:chExt cx="8051800" cy="9320061"/>
          </a:xfrm>
        </p:grpSpPr>
        <p:pic>
          <p:nvPicPr>
            <p:cNvPr id="126" name="ChamberOfSecrets.jpg" descr="ChamberOfSecrets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21911"/>
            <a:stretch>
              <a:fillRect/>
            </a:stretch>
          </p:blipFill>
          <p:spPr>
            <a:xfrm>
              <a:off x="25399" y="25399"/>
              <a:ext cx="8001002" cy="923116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25" name="ChamberOfSecrets.jpg" descr="ChamberOfSecrets.jp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-1"/>
              <a:ext cx="8051801" cy="9320063"/>
            </a:xfrm>
            <a:prstGeom prst="rect">
              <a:avLst/>
            </a:prstGeom>
            <a:effectLst/>
          </p:spPr>
        </p:pic>
      </p:grpSp>
      <p:sp>
        <p:nvSpPr>
          <p:cNvPr id="128" name="Released:  February 14, 2003…"/>
          <p:cNvSpPr txBox="1"/>
          <p:nvPr/>
        </p:nvSpPr>
        <p:spPr>
          <a:xfrm>
            <a:off x="1641462" y="11360150"/>
            <a:ext cx="8070876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Released:  February 14, 2003</a:t>
            </a:r>
          </a:p>
          <a:p>
            <a:pPr algn="l">
              <a:defRPr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Budget:  $19 million</a:t>
            </a:r>
          </a:p>
          <a:p>
            <a:pPr algn="l">
              <a:defRPr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Box Office:  $22.2 million</a:t>
            </a:r>
          </a:p>
        </p:txBody>
      </p:sp>
      <p:sp>
        <p:nvSpPr>
          <p:cNvPr id="129" name="Released:  November 15, 2002…"/>
          <p:cNvSpPr txBox="1"/>
          <p:nvPr/>
        </p:nvSpPr>
        <p:spPr>
          <a:xfrm>
            <a:off x="14541955" y="10623550"/>
            <a:ext cx="8070876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Released:  November 15, 2002</a:t>
            </a:r>
          </a:p>
          <a:p>
            <a:pPr algn="l">
              <a:defRPr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Budget:  $100 million</a:t>
            </a:r>
          </a:p>
          <a:p>
            <a:pPr algn="l">
              <a:defRPr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Box Office:  $262.0 million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4"/>
      <p:bldP build="whole" bldLvl="1" animBg="1" rev="0" advAuto="0" spid="127" grpId="3"/>
      <p:bldP build="whole" bldLvl="1" animBg="1" rev="0" advAuto="0" spid="124" grpId="1"/>
      <p:bldP build="whole" bldLvl="1" animBg="1" rev="0" advAuto="0" spid="128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filmmakers_clipart.png" descr="filmmakers_clipa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200" y="8775700"/>
            <a:ext cx="7613438" cy="453634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Overview"/>
          <p:cNvSpPr txBox="1"/>
          <p:nvPr>
            <p:ph type="title" idx="4294967295"/>
          </p:nvPr>
        </p:nvSpPr>
        <p:spPr>
          <a:xfrm>
            <a:off x="1790700" y="571500"/>
            <a:ext cx="20815300" cy="2027536"/>
          </a:xfrm>
          <a:prstGeom prst="rect">
            <a:avLst/>
          </a:prstGeom>
        </p:spPr>
        <p:txBody>
          <a:bodyPr/>
          <a:lstStyle>
            <a:lvl1pPr algn="l">
              <a:defRPr sz="10000">
                <a:solidFill>
                  <a:srgbClr val="000000"/>
                </a:solidFill>
              </a:defRPr>
            </a:lvl1pPr>
          </a:lstStyle>
          <a:p>
            <a:pPr/>
            <a:r>
              <a:t>Overview</a:t>
            </a:r>
          </a:p>
        </p:txBody>
      </p:sp>
      <p:sp>
        <p:nvSpPr>
          <p:cNvPr id="133" name="Studios must generate revenue to keep producing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anchor="t"/>
          <a:lstStyle/>
          <a:p>
            <a:pPr marL="609600" indent="-609600">
              <a:defRPr sz="5800">
                <a:solidFill>
                  <a:srgbClr val="000000"/>
                </a:solidFill>
              </a:defRPr>
            </a:pPr>
            <a:r>
              <a:t>Studios must generate revenue to keep producing</a:t>
            </a:r>
          </a:p>
          <a:p>
            <a:pPr marL="609600" indent="-609600">
              <a:defRPr sz="5800">
                <a:solidFill>
                  <a:srgbClr val="000000"/>
                </a:solidFill>
              </a:defRPr>
            </a:pPr>
            <a:r>
              <a:t>What determines box office success?</a:t>
            </a:r>
          </a:p>
          <a:p>
            <a:pPr lvl="4">
              <a:buChar char="➡"/>
              <a:defRPr>
                <a:solidFill>
                  <a:srgbClr val="000000"/>
                </a:solidFill>
              </a:defRPr>
            </a:pPr>
            <a:r>
              <a:t>Especially for lower-budget films</a:t>
            </a:r>
          </a:p>
          <a:p>
            <a:pPr lvl="8">
              <a:buChar char="➡"/>
              <a:defRPr>
                <a:solidFill>
                  <a:srgbClr val="000000"/>
                </a:solidFill>
              </a:defRPr>
            </a:pPr>
            <a:r>
              <a:t>Based on factors available at release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Methods - Scraping and Filtering"/>
          <p:cNvSpPr txBox="1"/>
          <p:nvPr>
            <p:ph type="title" idx="4294967295"/>
          </p:nvPr>
        </p:nvSpPr>
        <p:spPr>
          <a:xfrm>
            <a:off x="1790700" y="571500"/>
            <a:ext cx="20815300" cy="2027536"/>
          </a:xfrm>
          <a:prstGeom prst="rect">
            <a:avLst/>
          </a:prstGeom>
        </p:spPr>
        <p:txBody>
          <a:bodyPr/>
          <a:lstStyle>
            <a:lvl1pPr algn="l">
              <a:defRPr sz="9300">
                <a:solidFill>
                  <a:srgbClr val="000000"/>
                </a:solidFill>
              </a:defRPr>
            </a:lvl1pPr>
          </a:lstStyle>
          <a:p>
            <a:pPr/>
            <a:r>
              <a:t>Methods - Scraping and Filtering</a:t>
            </a:r>
          </a:p>
        </p:txBody>
      </p:sp>
      <p:sp>
        <p:nvSpPr>
          <p:cNvPr id="136" name="Feature films (2008-2018) from IMDb.com…"/>
          <p:cNvSpPr txBox="1"/>
          <p:nvPr>
            <p:ph type="body" idx="4294967295"/>
          </p:nvPr>
        </p:nvSpPr>
        <p:spPr>
          <a:xfrm>
            <a:off x="1790700" y="3155950"/>
            <a:ext cx="20815301" cy="10024567"/>
          </a:xfrm>
          <a:prstGeom prst="rect">
            <a:avLst/>
          </a:prstGeom>
        </p:spPr>
        <p:txBody>
          <a:bodyPr anchor="t"/>
          <a:lstStyle/>
          <a:p>
            <a:pPr marL="609600" indent="-609600">
              <a:defRPr sz="5800">
                <a:solidFill>
                  <a:srgbClr val="000000"/>
                </a:solidFill>
              </a:defRPr>
            </a:pPr>
            <a:r>
              <a:t>Feature films (2008-2018) from IMDb.com</a:t>
            </a:r>
            <a:endParaRPr b="1" i="1">
              <a:latin typeface="Helvetica"/>
              <a:ea typeface="Helvetica"/>
              <a:cs typeface="Helvetica"/>
              <a:sym typeface="Helvetica"/>
            </a:endParaRPr>
          </a:p>
          <a:p>
            <a:pPr marL="504496" indent="-504496">
              <a:defRPr sz="5800">
                <a:solidFill>
                  <a:srgbClr val="000000"/>
                </a:solidFill>
              </a:defRPr>
            </a:pPr>
            <a:endParaRPr b="1" i="1">
              <a:latin typeface="Helvetica"/>
              <a:ea typeface="Helvetica"/>
              <a:cs typeface="Helvetica"/>
              <a:sym typeface="Helvetica"/>
            </a:endParaRPr>
          </a:p>
          <a:p>
            <a:pPr marL="504496" indent="-504496">
              <a:defRPr sz="5800">
                <a:solidFill>
                  <a:srgbClr val="000000"/>
                </a:solidFill>
              </a:defRPr>
            </a:pPr>
          </a:p>
          <a:p>
            <a:pPr marL="504496" indent="-504496">
              <a:defRPr sz="5800">
                <a:solidFill>
                  <a:srgbClr val="000000"/>
                </a:solidFill>
              </a:defRPr>
            </a:pPr>
          </a:p>
          <a:p>
            <a:pPr marL="504496" indent="-504496">
              <a:defRPr sz="5800">
                <a:solidFill>
                  <a:srgbClr val="000000"/>
                </a:solidFill>
              </a:defRPr>
            </a:pPr>
          </a:p>
          <a:p>
            <a:pPr marL="504496" indent="-504496">
              <a:defRPr sz="5800">
                <a:solidFill>
                  <a:srgbClr val="000000"/>
                </a:solidFill>
              </a:defRPr>
            </a:pPr>
            <a:r>
              <a:t>Removed movies with no budget or sales data</a:t>
            </a:r>
          </a:p>
        </p:txBody>
      </p:sp>
      <p:graphicFrame>
        <p:nvGraphicFramePr>
          <p:cNvPr id="137" name="Table"/>
          <p:cNvGraphicFramePr/>
          <p:nvPr/>
        </p:nvGraphicFramePr>
        <p:xfrm>
          <a:off x="3285331" y="4666456"/>
          <a:ext cx="16956684" cy="615265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584435"/>
                <a:gridCol w="3283135"/>
                <a:gridCol w="7076411"/>
              </a:tblGrid>
              <a:tr h="767494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4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Data Element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86868"/>
                      </a:solidFill>
                      <a:miter lim="400000"/>
                    </a:lnL>
                    <a:lnT w="12700">
                      <a:solidFill>
                        <a:srgbClr val="686868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4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Type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86868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4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Transformation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86868"/>
                      </a:solidFill>
                      <a:miter lim="400000"/>
                    </a:lnR>
                    <a:lnT w="12700">
                      <a:solidFill>
                        <a:srgbClr val="686868"/>
                      </a:solidFill>
                      <a:miter lim="400000"/>
                    </a:lnT>
                  </a:tcPr>
                </a:tc>
              </a:tr>
              <a:tr h="767494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100">
                          <a:solidFill>
                            <a:srgbClr val="2806FF"/>
                          </a:solidFill>
                        </a:rPr>
                        <a:t>Gross Box Office Sales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86868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100">
                          <a:solidFill>
                            <a:srgbClr val="2806FF"/>
                          </a:solidFill>
                        </a:rPr>
                        <a:t>Numerical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100">
                          <a:solidFill>
                            <a:srgbClr val="2806FF"/>
                          </a:solidFill>
                        </a:rPr>
                        <a:t>Log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86868"/>
                      </a:solidFill>
                      <a:miter lim="400000"/>
                    </a:lnR>
                  </a:tcPr>
                </a:tc>
              </a:tr>
              <a:tr h="767494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100">
                          <a:solidFill>
                            <a:srgbClr val="2806FF"/>
                          </a:solidFill>
                        </a:rPr>
                        <a:t>Opening Weekend Sales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86868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100">
                          <a:solidFill>
                            <a:srgbClr val="2806FF"/>
                          </a:solidFill>
                        </a:rPr>
                        <a:t>Numerical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100">
                          <a:solidFill>
                            <a:srgbClr val="2806FF"/>
                          </a:solidFill>
                        </a:rPr>
                        <a:t>Log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86868"/>
                      </a:solidFill>
                      <a:miter lim="400000"/>
                    </a:lnR>
                  </a:tcPr>
                </a:tc>
              </a:tr>
              <a:tr h="767494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100">
                          <a:solidFill>
                            <a:srgbClr val="2806FF"/>
                          </a:solidFill>
                        </a:rPr>
                        <a:t>Budget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86868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100">
                          <a:solidFill>
                            <a:srgbClr val="2806FF"/>
                          </a:solidFill>
                        </a:rPr>
                        <a:t>Numerical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100">
                          <a:solidFill>
                            <a:srgbClr val="2806FF"/>
                          </a:solidFill>
                        </a:rPr>
                        <a:t>Log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86868"/>
                      </a:solidFill>
                      <a:miter lim="400000"/>
                    </a:lnR>
                  </a:tcPr>
                </a:tc>
              </a:tr>
              <a:tr h="767494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100">
                          <a:solidFill>
                            <a:srgbClr val="2806FF"/>
                          </a:solidFill>
                        </a:rPr>
                        <a:t>Release Date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86868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100">
                          <a:solidFill>
                            <a:srgbClr val="2806FF"/>
                          </a:solidFill>
                        </a:rPr>
                        <a:t>Numerical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100">
                          <a:solidFill>
                            <a:srgbClr val="2806FF"/>
                          </a:solidFill>
                        </a:rPr>
                        <a:t>Time filtering and averaging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86868"/>
                      </a:solidFill>
                      <a:miter lim="400000"/>
                    </a:lnR>
                  </a:tcPr>
                </a:tc>
              </a:tr>
              <a:tr h="767494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100">
                          <a:solidFill>
                            <a:srgbClr val="2806FF"/>
                          </a:solidFill>
                        </a:rPr>
                        <a:t>Genre:  Family, Comedy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86868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100">
                          <a:solidFill>
                            <a:srgbClr val="2806FF"/>
                          </a:solidFill>
                        </a:rPr>
                        <a:t>Categorical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100">
                          <a:solidFill>
                            <a:srgbClr val="2806FF"/>
                          </a:solidFill>
                        </a:rPr>
                        <a:t>Dummy var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86868"/>
                      </a:solidFill>
                      <a:miter lim="400000"/>
                    </a:lnR>
                  </a:tcPr>
                </a:tc>
              </a:tr>
              <a:tr h="767494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100">
                          <a:solidFill>
                            <a:srgbClr val="2806FF"/>
                          </a:solidFill>
                        </a:rPr>
                        <a:t>MPAA Rating:  G, PG, etc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86868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100">
                          <a:solidFill>
                            <a:srgbClr val="2806FF"/>
                          </a:solidFill>
                        </a:rPr>
                        <a:t>Categorical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100">
                          <a:solidFill>
                            <a:srgbClr val="2806FF"/>
                          </a:solidFill>
                        </a:rPr>
                        <a:t>Assigned rank (0 to 4)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86868"/>
                      </a:solidFill>
                      <a:miter lim="400000"/>
                    </a:lnR>
                  </a:tcPr>
                </a:tc>
              </a:tr>
              <a:tr h="767494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100">
                          <a:solidFill>
                            <a:srgbClr val="2806FF"/>
                          </a:solidFill>
                        </a:rPr>
                        <a:t>User Rating and Count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86868"/>
                      </a:solidFill>
                      <a:miter lim="400000"/>
                    </a:lnL>
                    <a:lnB w="12700">
                      <a:solidFill>
                        <a:srgbClr val="6868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100">
                          <a:solidFill>
                            <a:srgbClr val="2806FF"/>
                          </a:solidFill>
                        </a:rPr>
                        <a:t>Numerical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868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100">
                          <a:solidFill>
                            <a:srgbClr val="2806FF"/>
                          </a:solidFill>
                        </a:rPr>
                        <a:t>Not used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86868"/>
                      </a:solidFill>
                      <a:miter lim="400000"/>
                    </a:lnR>
                    <a:lnB w="12700">
                      <a:solidFill>
                        <a:srgbClr val="68686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38" name="filmstrip_short_clipart.jpg" descr="filmstrip_short_clipart.jpg"/>
          <p:cNvPicPr>
            <a:picLocks noChangeAspect="1"/>
          </p:cNvPicPr>
          <p:nvPr/>
        </p:nvPicPr>
        <p:blipFill>
          <a:blip r:embed="rId2">
            <a:alphaModFix amt="86223"/>
            <a:extLst/>
          </a:blip>
          <a:srcRect l="0" t="48907" r="3600" b="16104"/>
          <a:stretch>
            <a:fillRect/>
          </a:stretch>
        </p:blipFill>
        <p:spPr>
          <a:xfrm rot="17253809">
            <a:off x="17448526" y="7863477"/>
            <a:ext cx="8552277" cy="2387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30" fill="norm" stroke="1" extrusionOk="0">
                <a:moveTo>
                  <a:pt x="14730" y="0"/>
                </a:moveTo>
                <a:cubicBezTo>
                  <a:pt x="12195" y="0"/>
                  <a:pt x="11970" y="102"/>
                  <a:pt x="8629" y="2716"/>
                </a:cubicBezTo>
                <a:cubicBezTo>
                  <a:pt x="7534" y="3573"/>
                  <a:pt x="6316" y="4302"/>
                  <a:pt x="5768" y="4430"/>
                </a:cubicBezTo>
                <a:cubicBezTo>
                  <a:pt x="4482" y="4731"/>
                  <a:pt x="2993" y="4095"/>
                  <a:pt x="1702" y="2691"/>
                </a:cubicBezTo>
                <a:cubicBezTo>
                  <a:pt x="1595" y="2575"/>
                  <a:pt x="1550" y="2709"/>
                  <a:pt x="1560" y="3117"/>
                </a:cubicBezTo>
                <a:cubicBezTo>
                  <a:pt x="1567" y="3446"/>
                  <a:pt x="1524" y="3721"/>
                  <a:pt x="1462" y="3725"/>
                </a:cubicBezTo>
                <a:cubicBezTo>
                  <a:pt x="1210" y="3744"/>
                  <a:pt x="1246" y="4193"/>
                  <a:pt x="1518" y="4405"/>
                </a:cubicBezTo>
                <a:cubicBezTo>
                  <a:pt x="1678" y="4531"/>
                  <a:pt x="1832" y="4762"/>
                  <a:pt x="1859" y="4921"/>
                </a:cubicBezTo>
                <a:cubicBezTo>
                  <a:pt x="1917" y="5255"/>
                  <a:pt x="1178" y="16298"/>
                  <a:pt x="1033" y="17263"/>
                </a:cubicBezTo>
                <a:cubicBezTo>
                  <a:pt x="936" y="17915"/>
                  <a:pt x="826" y="17919"/>
                  <a:pt x="215" y="17299"/>
                </a:cubicBezTo>
                <a:cubicBezTo>
                  <a:pt x="32" y="17113"/>
                  <a:pt x="0" y="17211"/>
                  <a:pt x="0" y="17957"/>
                </a:cubicBezTo>
                <a:cubicBezTo>
                  <a:pt x="0" y="18720"/>
                  <a:pt x="65" y="18905"/>
                  <a:pt x="498" y="19364"/>
                </a:cubicBezTo>
                <a:cubicBezTo>
                  <a:pt x="1017" y="19914"/>
                  <a:pt x="2759" y="21129"/>
                  <a:pt x="3337" y="21346"/>
                </a:cubicBezTo>
                <a:cubicBezTo>
                  <a:pt x="3520" y="21415"/>
                  <a:pt x="4237" y="21495"/>
                  <a:pt x="4931" y="21525"/>
                </a:cubicBezTo>
                <a:cubicBezTo>
                  <a:pt x="6663" y="21600"/>
                  <a:pt x="8286" y="20764"/>
                  <a:pt x="11442" y="18165"/>
                </a:cubicBezTo>
                <a:cubicBezTo>
                  <a:pt x="12520" y="17276"/>
                  <a:pt x="12991" y="17076"/>
                  <a:pt x="14349" y="16927"/>
                </a:cubicBezTo>
                <a:cubicBezTo>
                  <a:pt x="16209" y="16723"/>
                  <a:pt x="16975" y="17076"/>
                  <a:pt x="18876" y="19027"/>
                </a:cubicBezTo>
                <a:cubicBezTo>
                  <a:pt x="20137" y="20322"/>
                  <a:pt x="20261" y="20274"/>
                  <a:pt x="20177" y="18541"/>
                </a:cubicBezTo>
                <a:cubicBezTo>
                  <a:pt x="20130" y="17562"/>
                  <a:pt x="21204" y="6273"/>
                  <a:pt x="21392" y="5772"/>
                </a:cubicBezTo>
                <a:cubicBezTo>
                  <a:pt x="21462" y="5585"/>
                  <a:pt x="21550" y="5101"/>
                  <a:pt x="21585" y="4699"/>
                </a:cubicBezTo>
                <a:cubicBezTo>
                  <a:pt x="21595" y="4595"/>
                  <a:pt x="21600" y="4498"/>
                  <a:pt x="21599" y="4409"/>
                </a:cubicBezTo>
                <a:cubicBezTo>
                  <a:pt x="21595" y="3786"/>
                  <a:pt x="21291" y="3434"/>
                  <a:pt x="19832" y="2072"/>
                </a:cubicBezTo>
                <a:cubicBezTo>
                  <a:pt x="17950" y="314"/>
                  <a:pt x="17176" y="0"/>
                  <a:pt x="1473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nalysis"/>
          <p:cNvSpPr txBox="1"/>
          <p:nvPr>
            <p:ph type="title" idx="4294967295"/>
          </p:nvPr>
        </p:nvSpPr>
        <p:spPr>
          <a:xfrm>
            <a:off x="1790700" y="571500"/>
            <a:ext cx="20815300" cy="2027536"/>
          </a:xfrm>
          <a:prstGeom prst="rect">
            <a:avLst/>
          </a:prstGeom>
        </p:spPr>
        <p:txBody>
          <a:bodyPr/>
          <a:lstStyle>
            <a:lvl1pPr algn="l">
              <a:defRPr sz="10000">
                <a:solidFill>
                  <a:srgbClr val="000000"/>
                </a:solidFill>
              </a:defRPr>
            </a:lvl1pPr>
          </a:lstStyle>
          <a:p>
            <a:pPr/>
            <a:r>
              <a:t>Analysis</a:t>
            </a:r>
          </a:p>
        </p:txBody>
      </p:sp>
      <p:pic>
        <p:nvPicPr>
          <p:cNvPr id="141" name="SalesVsBudget_All.png" descr="SalesVsBudget_All.png"/>
          <p:cNvPicPr>
            <a:picLocks noChangeAspect="1"/>
          </p:cNvPicPr>
          <p:nvPr/>
        </p:nvPicPr>
        <p:blipFill>
          <a:blip r:embed="rId2">
            <a:extLst/>
          </a:blip>
          <a:srcRect l="0" t="5863" r="0" b="0"/>
          <a:stretch>
            <a:fillRect/>
          </a:stretch>
        </p:blipFill>
        <p:spPr>
          <a:xfrm>
            <a:off x="9648080" y="2736254"/>
            <a:ext cx="13993733" cy="9879946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ales versus budget for all movies  (n = 5887)"/>
          <p:cNvSpPr txBox="1"/>
          <p:nvPr/>
        </p:nvSpPr>
        <p:spPr>
          <a:xfrm>
            <a:off x="9800575" y="1572567"/>
            <a:ext cx="1368882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1">
                    <a:hueOff val="203713"/>
                    <a:lumOff val="-13818"/>
                  </a:schemeClr>
                </a:solidFill>
              </a:defRPr>
            </a:pPr>
            <a:r>
              <a:t>Sales versus budget for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all movies</a:t>
            </a:r>
            <a:r>
              <a:t>  (n = 5887)</a:t>
            </a:r>
          </a:p>
        </p:txBody>
      </p:sp>
      <p:sp>
        <p:nvSpPr>
          <p:cNvPr id="143" name="Wide variability in box office across all films…"/>
          <p:cNvSpPr txBox="1"/>
          <p:nvPr>
            <p:ph type="body" sz="half" idx="4294967295"/>
          </p:nvPr>
        </p:nvSpPr>
        <p:spPr>
          <a:xfrm>
            <a:off x="428823" y="3177579"/>
            <a:ext cx="8818365" cy="8839201"/>
          </a:xfrm>
          <a:prstGeom prst="rect">
            <a:avLst/>
          </a:prstGeom>
        </p:spPr>
        <p:txBody>
          <a:bodyPr anchor="t"/>
          <a:lstStyle/>
          <a:p>
            <a:pPr marL="597408" indent="-597408" defTabSz="808990">
              <a:spcBef>
                <a:spcPts val="5700"/>
              </a:spcBef>
              <a:defRPr sz="5684">
                <a:solidFill>
                  <a:srgbClr val="000000"/>
                </a:solidFill>
              </a:defRPr>
            </a:pPr>
            <a:r>
              <a:t>Wide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variability</a:t>
            </a:r>
            <a:r>
              <a:t> in box office across all films</a:t>
            </a:r>
          </a:p>
          <a:p>
            <a:pPr marL="597408" indent="-597408" defTabSz="808990">
              <a:spcBef>
                <a:spcPts val="3900"/>
              </a:spcBef>
              <a:defRPr sz="5684">
                <a:solidFill>
                  <a:srgbClr val="000000"/>
                </a:solidFill>
              </a:defRPr>
            </a:pPr>
            <a:r>
              <a:t>Good prediction with 1st-order model</a:t>
            </a:r>
          </a:p>
          <a:p>
            <a:pPr lvl="1" marL="1194816" indent="-597408" defTabSz="808990">
              <a:spcBef>
                <a:spcPts val="1100"/>
              </a:spcBef>
              <a:defRPr sz="4606">
                <a:solidFill>
                  <a:srgbClr val="000000"/>
                </a:solidFill>
              </a:defRPr>
            </a:pPr>
            <a:r>
              <a:t>Dominated by budget</a:t>
            </a:r>
          </a:p>
          <a:p>
            <a:pPr lvl="1" marL="1194816" indent="-597408" defTabSz="808990">
              <a:spcBef>
                <a:spcPts val="1100"/>
              </a:spcBef>
              <a:defRPr sz="4606">
                <a:solidFill>
                  <a:srgbClr val="000000"/>
                </a:solidFill>
              </a:defRPr>
            </a:pPr>
            <a:r>
              <a:t>R</a:t>
            </a:r>
            <a:r>
              <a:rPr baseline="31999"/>
              <a:t>2</a:t>
            </a:r>
            <a:r>
              <a:t> = .483    (log)</a:t>
            </a:r>
          </a:p>
          <a:p>
            <a:pPr lvl="1" marL="1194816" indent="-597408" defTabSz="808990">
              <a:spcBef>
                <a:spcPts val="1100"/>
              </a:spcBef>
              <a:defRPr sz="4606">
                <a:solidFill>
                  <a:srgbClr val="000000"/>
                </a:solidFill>
              </a:defRPr>
            </a:pPr>
            <a:r>
              <a:t>R</a:t>
            </a:r>
            <a:r>
              <a:rPr baseline="31999"/>
              <a:t>2</a:t>
            </a:r>
            <a:r>
              <a:t> = .421    (original)</a:t>
            </a:r>
          </a:p>
          <a:p>
            <a:pPr marL="597408" indent="-597408" defTabSz="808990">
              <a:spcBef>
                <a:spcPts val="3900"/>
              </a:spcBef>
              <a:defRPr sz="5684">
                <a:solidFill>
                  <a:srgbClr val="000000"/>
                </a:solidFill>
              </a:defRPr>
            </a:pPr>
            <a:r>
              <a:t>Same model on low-budget movies </a:t>
            </a:r>
            <a:r>
              <a:rPr u="sng"/>
              <a:t>not</a:t>
            </a:r>
            <a:r>
              <a:t> good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Analysis"/>
          <p:cNvSpPr txBox="1"/>
          <p:nvPr>
            <p:ph type="title" idx="4294967295"/>
          </p:nvPr>
        </p:nvSpPr>
        <p:spPr>
          <a:xfrm>
            <a:off x="1790700" y="571500"/>
            <a:ext cx="20815300" cy="2027536"/>
          </a:xfrm>
          <a:prstGeom prst="rect">
            <a:avLst/>
          </a:prstGeom>
        </p:spPr>
        <p:txBody>
          <a:bodyPr/>
          <a:lstStyle>
            <a:lvl1pPr algn="l">
              <a:defRPr sz="10000">
                <a:solidFill>
                  <a:srgbClr val="000000"/>
                </a:solidFill>
              </a:defRPr>
            </a:lvl1pPr>
          </a:lstStyle>
          <a:p>
            <a:pPr/>
            <a:r>
              <a:t>Analysis</a:t>
            </a:r>
          </a:p>
        </p:txBody>
      </p:sp>
      <p:pic>
        <p:nvPicPr>
          <p:cNvPr id="146" name="SeasonLow.png" descr="SeasonLo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91092" y="6305995"/>
            <a:ext cx="12051443" cy="6886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SeasonHigh.png" descr="SeasonHigh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91092" y="279400"/>
            <a:ext cx="12051443" cy="6886539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High-budget"/>
          <p:cNvSpPr txBox="1"/>
          <p:nvPr/>
        </p:nvSpPr>
        <p:spPr>
          <a:xfrm>
            <a:off x="17329035" y="1121717"/>
            <a:ext cx="400073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5400">
                <a:solidFill>
                  <a:schemeClr val="accent1">
                    <a:hueOff val="203713"/>
                    <a:lumOff val="-13818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High-budget</a:t>
            </a:r>
          </a:p>
        </p:txBody>
      </p:sp>
      <p:sp>
        <p:nvSpPr>
          <p:cNvPr id="149" name="Low-budget"/>
          <p:cNvSpPr txBox="1"/>
          <p:nvPr/>
        </p:nvSpPr>
        <p:spPr>
          <a:xfrm>
            <a:off x="17652618" y="11154717"/>
            <a:ext cx="3810763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5400">
                <a:solidFill>
                  <a:schemeClr val="accent1">
                    <a:hueOff val="203713"/>
                    <a:lumOff val="-13818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Low-budget</a:t>
            </a:r>
          </a:p>
        </p:txBody>
      </p:sp>
      <p:sp>
        <p:nvSpPr>
          <p:cNvPr id="150" name="Seasonal trends for release date are nearly opposite for low-budget (n=1848) and high-budget movies (n=866)…"/>
          <p:cNvSpPr txBox="1"/>
          <p:nvPr>
            <p:ph type="body" sz="half" idx="4294967295"/>
          </p:nvPr>
        </p:nvSpPr>
        <p:spPr>
          <a:xfrm>
            <a:off x="1063823" y="3380779"/>
            <a:ext cx="9725125" cy="8839201"/>
          </a:xfrm>
          <a:prstGeom prst="rect">
            <a:avLst/>
          </a:prstGeom>
        </p:spPr>
        <p:txBody>
          <a:bodyPr anchor="t"/>
          <a:lstStyle/>
          <a:p>
            <a:pPr marL="609600" indent="-609600">
              <a:defRPr sz="5800">
                <a:solidFill>
                  <a:srgbClr val="000000"/>
                </a:solidFill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Seasonal trends</a:t>
            </a:r>
            <a:r>
              <a:t> for release date are nearly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opposite</a:t>
            </a:r>
            <a:r>
              <a:t> for low-budget (n=1848) and high-budget movies (n=866)</a:t>
            </a:r>
          </a:p>
          <a:p>
            <a:pPr marL="609600" indent="-609600">
              <a:defRPr sz="5800">
                <a:solidFill>
                  <a:srgbClr val="000000"/>
                </a:solidFill>
              </a:defRPr>
            </a:pPr>
            <a:r>
              <a:t>Normalized “seasonality scores” were added as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Analysis"/>
          <p:cNvSpPr txBox="1"/>
          <p:nvPr>
            <p:ph type="title" idx="4294967295"/>
          </p:nvPr>
        </p:nvSpPr>
        <p:spPr>
          <a:xfrm>
            <a:off x="1790700" y="571500"/>
            <a:ext cx="20815300" cy="2027536"/>
          </a:xfrm>
          <a:prstGeom prst="rect">
            <a:avLst/>
          </a:prstGeom>
        </p:spPr>
        <p:txBody>
          <a:bodyPr/>
          <a:lstStyle>
            <a:lvl1pPr algn="l">
              <a:defRPr sz="10000">
                <a:solidFill>
                  <a:srgbClr val="000000"/>
                </a:solidFill>
              </a:defRPr>
            </a:lvl1pPr>
          </a:lstStyle>
          <a:p>
            <a:pPr/>
            <a:r>
              <a:t>Analysis</a:t>
            </a:r>
          </a:p>
        </p:txBody>
      </p:sp>
      <p:sp>
        <p:nvSpPr>
          <p:cNvPr id="153" name="High-budget “Competition” Score"/>
          <p:cNvSpPr txBox="1"/>
          <p:nvPr/>
        </p:nvSpPr>
        <p:spPr>
          <a:xfrm>
            <a:off x="11456376" y="2653555"/>
            <a:ext cx="10391014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5400">
                <a:solidFill>
                  <a:schemeClr val="accent1">
                    <a:hueOff val="203713"/>
                    <a:lumOff val="-13818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High-budget “Competition” Score</a:t>
            </a:r>
          </a:p>
        </p:txBody>
      </p:sp>
      <p:sp>
        <p:nvSpPr>
          <p:cNvPr id="154" name="Competition with high-budget movies was quantified based on opening week ticket sales"/>
          <p:cNvSpPr txBox="1"/>
          <p:nvPr>
            <p:ph type="body" sz="half" idx="4294967295"/>
          </p:nvPr>
        </p:nvSpPr>
        <p:spPr>
          <a:xfrm>
            <a:off x="1089223" y="3609379"/>
            <a:ext cx="7859118" cy="8839201"/>
          </a:xfrm>
          <a:prstGeom prst="rect">
            <a:avLst/>
          </a:prstGeom>
        </p:spPr>
        <p:txBody>
          <a:bodyPr anchor="t"/>
          <a:lstStyle/>
          <a:p>
            <a:pPr marL="609600" indent="-609600">
              <a:defRPr sz="5800">
                <a:solidFill>
                  <a:srgbClr val="000000"/>
                </a:solidFill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Competition</a:t>
            </a:r>
            <a:r>
              <a:t> with high-budget movies was quantified based on opening week ticket sales</a:t>
            </a:r>
          </a:p>
        </p:txBody>
      </p:sp>
      <p:pic>
        <p:nvPicPr>
          <p:cNvPr id="155" name="Competition_Score.png" descr="Competition_Score.png"/>
          <p:cNvPicPr>
            <a:picLocks noChangeAspect="1"/>
          </p:cNvPicPr>
          <p:nvPr/>
        </p:nvPicPr>
        <p:blipFill>
          <a:blip r:embed="rId2">
            <a:extLst/>
          </a:blip>
          <a:srcRect l="0" t="6737" r="0" b="0"/>
          <a:stretch>
            <a:fillRect/>
          </a:stretch>
        </p:blipFill>
        <p:spPr>
          <a:xfrm>
            <a:off x="9550400" y="3635176"/>
            <a:ext cx="14202830" cy="8830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Analysis…"/>
          <p:cNvSpPr txBox="1"/>
          <p:nvPr>
            <p:ph type="title" idx="4294967295"/>
          </p:nvPr>
        </p:nvSpPr>
        <p:spPr>
          <a:xfrm>
            <a:off x="14360028" y="469899"/>
            <a:ext cx="8707836" cy="2456658"/>
          </a:xfrm>
          <a:prstGeom prst="rect">
            <a:avLst/>
          </a:prstGeom>
        </p:spPr>
        <p:txBody>
          <a:bodyPr/>
          <a:lstStyle/>
          <a:p>
            <a:pPr algn="r" defTabSz="701675">
              <a:defRPr sz="8500">
                <a:solidFill>
                  <a:srgbClr val="000000"/>
                </a:solidFill>
              </a:defRPr>
            </a:pPr>
            <a:r>
              <a:t>Analysis</a:t>
            </a:r>
          </a:p>
          <a:p>
            <a:pPr algn="r" defTabSz="701675">
              <a:defRPr i="1" sz="8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6800"/>
              <a:t>Low-budget data</a:t>
            </a:r>
          </a:p>
        </p:txBody>
      </p:sp>
      <p:pic>
        <p:nvPicPr>
          <p:cNvPr id="158" name="CV_ModelOrder.png" descr="CV_ModelOrder.png"/>
          <p:cNvPicPr>
            <a:picLocks noChangeAspect="1"/>
          </p:cNvPicPr>
          <p:nvPr/>
        </p:nvPicPr>
        <p:blipFill>
          <a:blip r:embed="rId2">
            <a:extLst/>
          </a:blip>
          <a:srcRect l="3711" t="8199" r="7488" b="608"/>
          <a:stretch>
            <a:fillRect/>
          </a:stretch>
        </p:blipFill>
        <p:spPr>
          <a:xfrm>
            <a:off x="2044203" y="518417"/>
            <a:ext cx="11388431" cy="7309514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Cross-validation analysis suggested a 2nd- or 3rd-order model…"/>
          <p:cNvSpPr txBox="1"/>
          <p:nvPr>
            <p:ph type="body" sz="half" idx="4294967295"/>
          </p:nvPr>
        </p:nvSpPr>
        <p:spPr>
          <a:xfrm>
            <a:off x="14662050" y="3736379"/>
            <a:ext cx="9043691" cy="8839201"/>
          </a:xfrm>
          <a:prstGeom prst="rect">
            <a:avLst/>
          </a:prstGeom>
        </p:spPr>
        <p:txBody>
          <a:bodyPr anchor="t"/>
          <a:lstStyle/>
          <a:p>
            <a:pPr marL="609600" indent="-609600">
              <a:defRPr sz="5800">
                <a:solidFill>
                  <a:srgbClr val="000000"/>
                </a:solidFill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Cross-validation </a:t>
            </a:r>
            <a:r>
              <a:t>analysis suggested a 2nd- or 3rd-order model</a:t>
            </a:r>
          </a:p>
          <a:p>
            <a:pPr marL="609600" indent="-609600">
              <a:defRPr sz="5800">
                <a:solidFill>
                  <a:srgbClr val="000000"/>
                </a:solidFill>
              </a:defRPr>
            </a:pPr>
          </a:p>
          <a:p>
            <a:pPr marL="609600" indent="-609600">
              <a:defRPr sz="5800">
                <a:solidFill>
                  <a:srgbClr val="000000"/>
                </a:solidFill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Lasso Regularization</a:t>
            </a:r>
            <a:r>
              <a:t> for 2nd-order model refined feature selection</a:t>
            </a:r>
          </a:p>
        </p:txBody>
      </p:sp>
      <p:pic>
        <p:nvPicPr>
          <p:cNvPr id="160" name="Lasso_Results.png" descr="Lasso_Results.png"/>
          <p:cNvPicPr>
            <a:picLocks noChangeAspect="1"/>
          </p:cNvPicPr>
          <p:nvPr/>
        </p:nvPicPr>
        <p:blipFill>
          <a:blip r:embed="rId3">
            <a:extLst/>
          </a:blip>
          <a:srcRect l="8654" t="6998" r="6879" b="0"/>
          <a:stretch>
            <a:fillRect/>
          </a:stretch>
        </p:blipFill>
        <p:spPr>
          <a:xfrm>
            <a:off x="2015827" y="8127999"/>
            <a:ext cx="11445006" cy="5400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nclusions - Low-budget data"/>
          <p:cNvSpPr txBox="1"/>
          <p:nvPr>
            <p:ph type="title" idx="4294967295"/>
          </p:nvPr>
        </p:nvSpPr>
        <p:spPr>
          <a:xfrm>
            <a:off x="1790700" y="571500"/>
            <a:ext cx="20815300" cy="2027536"/>
          </a:xfrm>
          <a:prstGeom prst="rect">
            <a:avLst/>
          </a:prstGeom>
        </p:spPr>
        <p:txBody>
          <a:bodyPr/>
          <a:lstStyle/>
          <a:p>
            <a:pPr algn="l">
              <a:defRPr sz="10000">
                <a:solidFill>
                  <a:srgbClr val="000000"/>
                </a:solidFill>
              </a:defRPr>
            </a:pPr>
            <a:r>
              <a:t>Conclusions - </a:t>
            </a:r>
            <a:r>
              <a:rPr sz="8000"/>
              <a:t>Low-budget data</a:t>
            </a:r>
          </a:p>
        </p:txBody>
      </p:sp>
      <p:sp>
        <p:nvSpPr>
          <p:cNvPr id="163" name="A final R-squared value (untrained, transformed data) of only 0.19 was achieved.…"/>
          <p:cNvSpPr txBox="1"/>
          <p:nvPr>
            <p:ph type="body" sz="half" idx="4294967295"/>
          </p:nvPr>
        </p:nvSpPr>
        <p:spPr>
          <a:xfrm>
            <a:off x="15033426" y="3406179"/>
            <a:ext cx="8773915" cy="8839201"/>
          </a:xfrm>
          <a:prstGeom prst="rect">
            <a:avLst/>
          </a:prstGeom>
        </p:spPr>
        <p:txBody>
          <a:bodyPr anchor="t"/>
          <a:lstStyle/>
          <a:p>
            <a:pPr marL="609600" indent="-609600">
              <a:defRPr sz="5800">
                <a:solidFill>
                  <a:srgbClr val="000000"/>
                </a:solidFill>
              </a:defRPr>
            </a:pPr>
            <a:r>
              <a:t>A final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R-squared value </a:t>
            </a:r>
            <a:r>
              <a:t>(untrained, transformed data) of only </a:t>
            </a:r>
            <a:r>
              <a:rPr u="sng"/>
              <a:t>0.19</a:t>
            </a:r>
            <a:r>
              <a:t> was achieved.</a:t>
            </a:r>
          </a:p>
          <a:p>
            <a:pPr marL="609600" indent="-609600">
              <a:defRPr sz="5800">
                <a:solidFill>
                  <a:srgbClr val="000000"/>
                </a:solidFill>
              </a:defRPr>
            </a:pPr>
            <a:r>
              <a:t>Important features:</a:t>
            </a:r>
          </a:p>
          <a:p>
            <a:pPr lvl="1" marL="0" indent="0">
              <a:spcBef>
                <a:spcPts val="1800"/>
              </a:spcBef>
              <a:buSzTx/>
              <a:buNone/>
              <a:defRPr sz="4000">
                <a:solidFill>
                  <a:srgbClr val="000000"/>
                </a:solidFill>
              </a:defRPr>
            </a:pPr>
            <a:r>
              <a:t>Budget*LB-Season (-)</a:t>
            </a:r>
          </a:p>
          <a:p>
            <a:pPr lvl="1" marL="0" indent="0">
              <a:spcBef>
                <a:spcPts val="1200"/>
              </a:spcBef>
              <a:buSzTx/>
              <a:buNone/>
              <a:defRPr sz="4000">
                <a:solidFill>
                  <a:srgbClr val="000000"/>
                </a:solidFill>
              </a:defRPr>
            </a:pPr>
            <a:r>
              <a:t>Budget*Comedy (+)</a:t>
            </a:r>
          </a:p>
          <a:p>
            <a:pPr lvl="1" marL="0" indent="0">
              <a:spcBef>
                <a:spcPts val="1200"/>
              </a:spcBef>
              <a:buSzTx/>
              <a:buNone/>
              <a:defRPr sz="4000">
                <a:solidFill>
                  <a:srgbClr val="000000"/>
                </a:solidFill>
              </a:defRPr>
            </a:pPr>
            <a:r>
              <a:t>LB-Season*HB-Competiton (-)</a:t>
            </a:r>
          </a:p>
          <a:p>
            <a:pPr lvl="1" marL="0" indent="0">
              <a:spcBef>
                <a:spcPts val="1200"/>
              </a:spcBef>
              <a:buSzTx/>
              <a:buNone/>
              <a:defRPr sz="4000">
                <a:solidFill>
                  <a:srgbClr val="000000"/>
                </a:solidFill>
              </a:defRPr>
            </a:pPr>
            <a:r>
              <a:t>Comedy * MPAA-Lvl (-)</a:t>
            </a:r>
          </a:p>
        </p:txBody>
      </p:sp>
      <p:pic>
        <p:nvPicPr>
          <p:cNvPr id="164" name="Scatter_Results.png" descr="Scatter_Results.png"/>
          <p:cNvPicPr>
            <a:picLocks noChangeAspect="1"/>
          </p:cNvPicPr>
          <p:nvPr/>
        </p:nvPicPr>
        <p:blipFill>
          <a:blip r:embed="rId2">
            <a:extLst/>
          </a:blip>
          <a:srcRect l="10358" t="8341" r="7268" b="8341"/>
          <a:stretch>
            <a:fillRect/>
          </a:stretch>
        </p:blipFill>
        <p:spPr>
          <a:xfrm>
            <a:off x="996354" y="3288104"/>
            <a:ext cx="13321243" cy="9624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