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596900" y="254000"/>
            <a:ext cx="11099800" cy="1116410"/>
          </a:xfrm>
          <a:prstGeom prst="rect">
            <a:avLst/>
          </a:prstGeom>
        </p:spPr>
        <p:txBody>
          <a:bodyPr anchor="b"/>
          <a:lstStyle>
            <a:lvl1pPr algn="l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527049" y="2590800"/>
            <a:ext cx="11840519" cy="4110584"/>
          </a:xfrm>
          <a:prstGeom prst="rect">
            <a:avLst/>
          </a:prstGeom>
        </p:spPr>
        <p:txBody>
          <a:bodyPr anchor="t"/>
          <a:lstStyle>
            <a:lvl2pPr>
              <a:spcBef>
                <a:spcPts val="1600"/>
              </a:spcBef>
              <a:buChar char="-"/>
              <a:defRPr sz="2800"/>
            </a:lvl2pPr>
            <a:lvl3pPr>
              <a:spcBef>
                <a:spcPts val="1600"/>
              </a:spcBef>
              <a:buChar char="-"/>
              <a:defRPr sz="2400"/>
            </a:lvl3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andSat Image Classification"/>
          <p:cNvSpPr txBox="1"/>
          <p:nvPr>
            <p:ph type="ctrTitle"/>
          </p:nvPr>
        </p:nvSpPr>
        <p:spPr>
          <a:xfrm>
            <a:off x="155624" y="501914"/>
            <a:ext cx="12693552" cy="1415787"/>
          </a:xfrm>
          <a:prstGeom prst="rect">
            <a:avLst/>
          </a:prstGeom>
        </p:spPr>
        <p:txBody>
          <a:bodyPr/>
          <a:lstStyle>
            <a:lvl1pPr>
              <a:defRPr b="1" sz="6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LandSat Image Classification</a:t>
            </a:r>
          </a:p>
        </p:txBody>
      </p:sp>
      <p:sp>
        <p:nvSpPr>
          <p:cNvPr id="120" name="Steven Bierer…"/>
          <p:cNvSpPr txBox="1"/>
          <p:nvPr>
            <p:ph type="subTitle" sz="quarter" idx="1"/>
          </p:nvPr>
        </p:nvSpPr>
        <p:spPr>
          <a:xfrm>
            <a:off x="489214" y="7835899"/>
            <a:ext cx="12026372" cy="1130301"/>
          </a:xfrm>
          <a:prstGeom prst="rect">
            <a:avLst/>
          </a:prstGeom>
        </p:spPr>
        <p:txBody>
          <a:bodyPr/>
          <a:lstStyle/>
          <a:p>
            <a:pPr algn="l"/>
            <a:r>
              <a:t>Steven Bierer</a:t>
            </a:r>
          </a:p>
          <a:p>
            <a:pPr algn="l">
              <a:defRPr i="1" sz="3000"/>
            </a:pPr>
            <a:r>
              <a:t>Metis Data Science Bootcamp, Seattle</a:t>
            </a:r>
          </a:p>
        </p:txBody>
      </p:sp>
      <p:pic>
        <p:nvPicPr>
          <p:cNvPr id="121" name="LandSat_FromSpace.jpg" descr="LandSat_FromSpace.jpg"/>
          <p:cNvPicPr>
            <a:picLocks noChangeAspect="1"/>
          </p:cNvPicPr>
          <p:nvPr/>
        </p:nvPicPr>
        <p:blipFill>
          <a:blip r:embed="rId2">
            <a:extLst/>
          </a:blip>
          <a:srcRect l="0" t="12067" r="0" b="16594"/>
          <a:stretch>
            <a:fillRect/>
          </a:stretch>
        </p:blipFill>
        <p:spPr>
          <a:xfrm>
            <a:off x="-1" y="2265957"/>
            <a:ext cx="13004801" cy="5221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ppendix"/>
          <p:cNvSpPr txBox="1"/>
          <p:nvPr>
            <p:ph type="title"/>
          </p:nvPr>
        </p:nvSpPr>
        <p:spPr>
          <a:xfrm>
            <a:off x="596900" y="254000"/>
            <a:ext cx="11349633" cy="1116410"/>
          </a:xfrm>
          <a:prstGeom prst="rect">
            <a:avLst/>
          </a:prstGeom>
        </p:spPr>
        <p:txBody>
          <a:bodyPr/>
          <a:lstStyle>
            <a:lvl1pPr defTabSz="572516">
              <a:defRPr sz="6664"/>
            </a:lvl1pPr>
          </a:lstStyle>
          <a:p>
            <a:pPr/>
            <a:r>
              <a:t>Appendix</a:t>
            </a:r>
          </a:p>
        </p:txBody>
      </p:sp>
      <p:sp>
        <p:nvSpPr>
          <p:cNvPr id="192" name="precision    recall  f1-score   support…"/>
          <p:cNvSpPr txBox="1"/>
          <p:nvPr/>
        </p:nvSpPr>
        <p:spPr>
          <a:xfrm>
            <a:off x="5692923" y="664633"/>
            <a:ext cx="6089354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precision    recall  f1-score   support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  red soil       0.96      0.98      0.97     461.0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cotton crop       0.99      0.92      0.95     224.0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 grey soil       0.81      0.96      0.88     397.0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 damp soil       0.57      0.54      0.55     211.0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vegetation       0.90      0.65      0.76     237.0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very damp soil       0.81      0.83      0.82     470.0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avg / total       0.85      0.85      0.85    2000.0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-- Metric ----- Average Scores ----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Accuracy:       0.848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Precision:      0.840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Recall:         0.813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F1 Score:       0.822</a:t>
            </a:r>
          </a:p>
        </p:txBody>
      </p:sp>
      <p:sp>
        <p:nvSpPr>
          <p:cNvPr id="193" name="precision    recall  f1-score   support…"/>
          <p:cNvSpPr txBox="1"/>
          <p:nvPr/>
        </p:nvSpPr>
        <p:spPr>
          <a:xfrm>
            <a:off x="5692923" y="5162550"/>
            <a:ext cx="6089354" cy="420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precision    recall  f1-score   support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  red soil       0.97      0.97      0.97     461.0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cotton crop       0.96      0.96      0.96     224.0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 grey soil       0.81      0.96      0.88     397.0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 damp soil       0.65      0.49      0.56     211.0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 vegetation       0.86      0.70      0.77     237.0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very damp soil       0.81      0.84      0.82     470.0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  avg / total       0.85      0.85      0.85    2000.0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-- Metric ----- Average Scores ----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Accuracy:       0.855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Precision:      0.842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Recall:         0.820</a:t>
            </a:r>
          </a:p>
          <a:p>
            <a:pPr algn="l" defTabSz="457200">
              <a:defRPr b="0" sz="1400">
                <a:latin typeface="Courier"/>
                <a:ea typeface="Courier"/>
                <a:cs typeface="Courier"/>
                <a:sym typeface="Courier"/>
              </a:defRPr>
            </a:pPr>
            <a:r>
              <a:t> F1 Score:       0.827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RF_GridSearch_Clean.png" descr="RF_GridSearch_Cle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938" y="1221158"/>
            <a:ext cx="10966924" cy="731128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Weighted…"/>
          <p:cNvSpPr txBox="1"/>
          <p:nvPr/>
        </p:nvSpPr>
        <p:spPr>
          <a:xfrm>
            <a:off x="990312" y="1050053"/>
            <a:ext cx="155844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Weighted</a:t>
            </a:r>
          </a:p>
          <a:p>
            <a:pPr/>
            <a:r>
              <a:t>Accuracy</a:t>
            </a:r>
          </a:p>
        </p:txBody>
      </p:sp>
      <p:sp>
        <p:nvSpPr>
          <p:cNvPr id="197" name="Max Features (fraction)"/>
          <p:cNvSpPr txBox="1"/>
          <p:nvPr/>
        </p:nvSpPr>
        <p:spPr>
          <a:xfrm>
            <a:off x="4766106" y="8151470"/>
            <a:ext cx="34725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 Features (fraction)</a:t>
            </a:r>
          </a:p>
        </p:txBody>
      </p:sp>
      <p:sp>
        <p:nvSpPr>
          <p:cNvPr id="198" name="Random Forest  on PCA projections"/>
          <p:cNvSpPr txBox="1"/>
          <p:nvPr/>
        </p:nvSpPr>
        <p:spPr>
          <a:xfrm>
            <a:off x="3312414" y="1324209"/>
            <a:ext cx="663397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Random Forest  on PCA projections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andSat Pro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6664"/>
            </a:lvl1pPr>
          </a:lstStyle>
          <a:p>
            <a:pPr/>
            <a:r>
              <a:t>LandSat Program</a:t>
            </a:r>
          </a:p>
        </p:txBody>
      </p:sp>
      <p:sp>
        <p:nvSpPr>
          <p:cNvPr id="124" name="Program to acquire images of Earth…"/>
          <p:cNvSpPr txBox="1"/>
          <p:nvPr>
            <p:ph type="body" idx="1"/>
          </p:nvPr>
        </p:nvSpPr>
        <p:spPr>
          <a:xfrm>
            <a:off x="527049" y="2590799"/>
            <a:ext cx="11840519" cy="4904087"/>
          </a:xfrm>
          <a:prstGeom prst="rect">
            <a:avLst/>
          </a:prstGeom>
        </p:spPr>
        <p:txBody>
          <a:bodyPr/>
          <a:lstStyle/>
          <a:p>
            <a:pPr/>
            <a:r>
              <a:t>Program to acquire images of Earth</a:t>
            </a:r>
          </a:p>
          <a:p>
            <a:pPr/>
            <a:r>
              <a:t>LandSat 4 launched in 1982</a:t>
            </a:r>
          </a:p>
          <a:p>
            <a:pPr/>
            <a:r>
              <a:t>Multiple spectral bands</a:t>
            </a:r>
          </a:p>
          <a:p>
            <a:pPr/>
            <a:r>
              <a:t>Used in agriculture, ecology</a:t>
            </a:r>
          </a:p>
        </p:txBody>
      </p:sp>
      <p:pic>
        <p:nvPicPr>
          <p:cNvPr id="125" name="LandSat_GreenRedMap.jpg" descr="LandSat_GreenRedMap.jpg"/>
          <p:cNvPicPr>
            <a:picLocks noChangeAspect="1"/>
          </p:cNvPicPr>
          <p:nvPr/>
        </p:nvPicPr>
        <p:blipFill>
          <a:blip r:embed="rId2">
            <a:extLst/>
          </a:blip>
          <a:srcRect l="5565" t="0" r="39125" b="6419"/>
          <a:stretch>
            <a:fillRect/>
          </a:stretch>
        </p:blipFill>
        <p:spPr>
          <a:xfrm>
            <a:off x="8261629" y="0"/>
            <a:ext cx="4748542" cy="9753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mage data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6664"/>
            </a:lvl1pPr>
          </a:lstStyle>
          <a:p>
            <a:pPr/>
            <a:r>
              <a:t>Image data set</a:t>
            </a:r>
          </a:p>
        </p:txBody>
      </p:sp>
      <p:sp>
        <p:nvSpPr>
          <p:cNvPr id="128" name="Source:  UC Irvine Machine Learning Repository…"/>
          <p:cNvSpPr txBox="1"/>
          <p:nvPr>
            <p:ph type="body" idx="1"/>
          </p:nvPr>
        </p:nvSpPr>
        <p:spPr>
          <a:xfrm>
            <a:off x="527049" y="1993900"/>
            <a:ext cx="9508085" cy="6724882"/>
          </a:xfrm>
          <a:prstGeom prst="rect">
            <a:avLst/>
          </a:prstGeom>
        </p:spPr>
        <p:txBody>
          <a:bodyPr/>
          <a:lstStyle/>
          <a:p>
            <a:pPr/>
            <a:r>
              <a:t>Source:  UC Irvine </a:t>
            </a:r>
            <a:r>
              <a:rPr i="1"/>
              <a:t>Machine Learning Repository</a:t>
            </a:r>
            <a:endParaRPr i="1"/>
          </a:p>
          <a:p>
            <a:pPr/>
            <a:r>
              <a:t>6435 labeled images</a:t>
            </a:r>
          </a:p>
          <a:p>
            <a:pPr lvl="1"/>
            <a:r>
              <a:t>9x9 grid of pixels (each 80m x 80m)</a:t>
            </a:r>
          </a:p>
          <a:p>
            <a:pPr/>
            <a:r>
              <a:t>Four spectral components</a:t>
            </a:r>
          </a:p>
          <a:p>
            <a:pPr lvl="1">
              <a:defRPr i="1"/>
            </a:pPr>
            <a:r>
              <a:t>Green, Red, Near IR, IR</a:t>
            </a:r>
          </a:p>
          <a:p>
            <a:pPr lvl="1"/>
            <a:r>
              <a:t>Magnitudes of 0 - 255</a:t>
            </a:r>
          </a:p>
          <a:p>
            <a:pPr/>
            <a:r>
              <a:t>Six labeled terrain types</a:t>
            </a:r>
          </a:p>
          <a:p>
            <a:pPr lvl="1">
              <a:defRPr i="1"/>
            </a:pPr>
            <a:r>
              <a:t>Cotton Crop, Vegetation, Red Soil, Grey Soil, Damp Soil, Very Damp Soil</a:t>
            </a:r>
          </a:p>
        </p:txBody>
      </p:sp>
      <p:pic>
        <p:nvPicPr>
          <p:cNvPr id="129" name="Satellite_ClipArt.png" descr="Satellite_ClipArt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215835" y="3084446"/>
            <a:ext cx="2000871" cy="2000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pectralGrid.png" descr="SpectralGrid.png"/>
          <p:cNvPicPr>
            <a:picLocks noChangeAspect="1"/>
          </p:cNvPicPr>
          <p:nvPr/>
        </p:nvPicPr>
        <p:blipFill>
          <a:blip r:embed="rId2">
            <a:extLst/>
          </a:blip>
          <a:srcRect l="10631" t="8526" r="9303" b="10722"/>
          <a:stretch>
            <a:fillRect/>
          </a:stretch>
        </p:blipFill>
        <p:spPr>
          <a:xfrm>
            <a:off x="1118625" y="109934"/>
            <a:ext cx="11343285" cy="953365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1A"/>
          <p:cNvSpPr txBox="1"/>
          <p:nvPr/>
        </p:nvSpPr>
        <p:spPr>
          <a:xfrm>
            <a:off x="1430121" y="548403"/>
            <a:ext cx="4925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1A</a:t>
            </a:r>
          </a:p>
        </p:txBody>
      </p:sp>
      <p:sp>
        <p:nvSpPr>
          <p:cNvPr id="133" name="1B"/>
          <p:cNvSpPr txBox="1"/>
          <p:nvPr/>
        </p:nvSpPr>
        <p:spPr>
          <a:xfrm>
            <a:off x="7413159" y="548403"/>
            <a:ext cx="4983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1B</a:t>
            </a:r>
          </a:p>
        </p:txBody>
      </p:sp>
      <p:sp>
        <p:nvSpPr>
          <p:cNvPr id="134" name="1C"/>
          <p:cNvSpPr txBox="1"/>
          <p:nvPr/>
        </p:nvSpPr>
        <p:spPr>
          <a:xfrm>
            <a:off x="1421587" y="5382870"/>
            <a:ext cx="5096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1C</a:t>
            </a:r>
          </a:p>
        </p:txBody>
      </p:sp>
      <p:sp>
        <p:nvSpPr>
          <p:cNvPr id="135" name="1D"/>
          <p:cNvSpPr txBox="1"/>
          <p:nvPr/>
        </p:nvSpPr>
        <p:spPr>
          <a:xfrm>
            <a:off x="7407520" y="5382870"/>
            <a:ext cx="50962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1D</a:t>
            </a:r>
          </a:p>
        </p:txBody>
      </p:sp>
      <p:sp>
        <p:nvSpPr>
          <p:cNvPr id="136" name="2A"/>
          <p:cNvSpPr txBox="1"/>
          <p:nvPr/>
        </p:nvSpPr>
        <p:spPr>
          <a:xfrm>
            <a:off x="2759388" y="548403"/>
            <a:ext cx="4925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2A</a:t>
            </a:r>
          </a:p>
        </p:txBody>
      </p:sp>
      <p:sp>
        <p:nvSpPr>
          <p:cNvPr id="137" name="3A"/>
          <p:cNvSpPr txBox="1"/>
          <p:nvPr/>
        </p:nvSpPr>
        <p:spPr>
          <a:xfrm>
            <a:off x="4088654" y="548403"/>
            <a:ext cx="4925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3A</a:t>
            </a:r>
          </a:p>
        </p:txBody>
      </p:sp>
      <p:sp>
        <p:nvSpPr>
          <p:cNvPr id="138" name="4A"/>
          <p:cNvSpPr txBox="1"/>
          <p:nvPr/>
        </p:nvSpPr>
        <p:spPr>
          <a:xfrm>
            <a:off x="1430121" y="1877670"/>
            <a:ext cx="4925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4A</a:t>
            </a:r>
          </a:p>
        </p:txBody>
      </p:sp>
      <p:sp>
        <p:nvSpPr>
          <p:cNvPr id="139" name="5A"/>
          <p:cNvSpPr txBox="1"/>
          <p:nvPr/>
        </p:nvSpPr>
        <p:spPr>
          <a:xfrm>
            <a:off x="2759388" y="1877670"/>
            <a:ext cx="4925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5A</a:t>
            </a:r>
          </a:p>
        </p:txBody>
      </p:sp>
      <p:sp>
        <p:nvSpPr>
          <p:cNvPr id="140" name="6A"/>
          <p:cNvSpPr txBox="1"/>
          <p:nvPr/>
        </p:nvSpPr>
        <p:spPr>
          <a:xfrm>
            <a:off x="4088654" y="1877670"/>
            <a:ext cx="4925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6A</a:t>
            </a:r>
          </a:p>
        </p:txBody>
      </p:sp>
      <p:sp>
        <p:nvSpPr>
          <p:cNvPr id="141" name="7A"/>
          <p:cNvSpPr txBox="1"/>
          <p:nvPr/>
        </p:nvSpPr>
        <p:spPr>
          <a:xfrm>
            <a:off x="1430121" y="3206937"/>
            <a:ext cx="49255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7A</a:t>
            </a:r>
          </a:p>
        </p:txBody>
      </p:sp>
      <p:sp>
        <p:nvSpPr>
          <p:cNvPr id="142" name="8A"/>
          <p:cNvSpPr txBox="1"/>
          <p:nvPr/>
        </p:nvSpPr>
        <p:spPr>
          <a:xfrm>
            <a:off x="2759388" y="3206937"/>
            <a:ext cx="49255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8A</a:t>
            </a:r>
          </a:p>
        </p:txBody>
      </p:sp>
      <p:sp>
        <p:nvSpPr>
          <p:cNvPr id="143" name="9A"/>
          <p:cNvSpPr txBox="1"/>
          <p:nvPr/>
        </p:nvSpPr>
        <p:spPr>
          <a:xfrm>
            <a:off x="4088654" y="3206937"/>
            <a:ext cx="49255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9A</a:t>
            </a:r>
          </a:p>
        </p:txBody>
      </p:sp>
      <p:sp>
        <p:nvSpPr>
          <p:cNvPr id="144" name="Square"/>
          <p:cNvSpPr/>
          <p:nvPr/>
        </p:nvSpPr>
        <p:spPr>
          <a:xfrm>
            <a:off x="2791138" y="1909420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8"/>
      <p:bldP build="whole" bldLvl="1" animBg="1" rev="0" advAuto="0" spid="134" grpId="3"/>
      <p:bldP build="whole" bldLvl="1" animBg="1" rev="0" advAuto="0" spid="137" grpId="6"/>
      <p:bldP build="whole" bldLvl="1" animBg="1" rev="0" advAuto="0" spid="142" grpId="11"/>
      <p:bldP build="whole" bldLvl="1" animBg="1" rev="0" advAuto="0" spid="133" grpId="2"/>
      <p:bldP build="whole" bldLvl="1" animBg="1" rev="0" advAuto="0" spid="140" grpId="9"/>
      <p:bldP build="whole" bldLvl="1" animBg="1" rev="0" advAuto="0" spid="135" grpId="4"/>
      <p:bldP build="whole" bldLvl="1" animBg="1" rev="0" advAuto="0" spid="136" grpId="5"/>
      <p:bldP build="whole" bldLvl="1" animBg="1" rev="0" advAuto="0" spid="132" grpId="1"/>
      <p:bldP build="whole" bldLvl="1" animBg="1" rev="0" advAuto="0" spid="138" grpId="7"/>
      <p:bldP build="whole" bldLvl="1" animBg="1" rev="0" advAuto="0" spid="144" grpId="13"/>
      <p:bldP build="whole" bldLvl="1" animBg="1" rev="0" advAuto="0" spid="141" grpId="10"/>
      <p:bldP build="whole" bldLvl="1" animBg="1" rev="0" advAuto="0" spid="143" grpId="1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lassify based on “spectral signatures”"/>
          <p:cNvSpPr txBox="1"/>
          <p:nvPr>
            <p:ph type="title" idx="4294967295"/>
          </p:nvPr>
        </p:nvSpPr>
        <p:spPr>
          <a:xfrm>
            <a:off x="596900" y="254000"/>
            <a:ext cx="11667266" cy="1116410"/>
          </a:xfrm>
          <a:prstGeom prst="rect">
            <a:avLst/>
          </a:prstGeom>
        </p:spPr>
        <p:txBody>
          <a:bodyPr anchor="b"/>
          <a:lstStyle>
            <a:lvl1pPr algn="l">
              <a:defRPr sz="5000"/>
            </a:lvl1pPr>
          </a:lstStyle>
          <a:p>
            <a:pPr/>
            <a:r>
              <a:t>Classify based on “spectral signatures”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1198562" y="1635759"/>
            <a:ext cx="10607636" cy="7669933"/>
            <a:chOff x="0" y="0"/>
            <a:chExt cx="10607635" cy="7669931"/>
          </a:xfrm>
        </p:grpSpPr>
        <p:pic>
          <p:nvPicPr>
            <p:cNvPr id="147" name="ClassSpectra.png" descr="ClassSpectra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053" t="0" r="7809" b="5152"/>
            <a:stretch>
              <a:fillRect/>
            </a:stretch>
          </p:blipFill>
          <p:spPr>
            <a:xfrm>
              <a:off x="0" y="0"/>
              <a:ext cx="10607636" cy="72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Green"/>
            <p:cNvSpPr txBox="1"/>
            <p:nvPr/>
          </p:nvSpPr>
          <p:spPr>
            <a:xfrm>
              <a:off x="1462066" y="7109482"/>
              <a:ext cx="1215010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000"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defRPr>
              </a:lvl1pPr>
            </a:lstStyle>
            <a:p>
              <a:pPr/>
              <a:r>
                <a:t>Green</a:t>
              </a:r>
            </a:p>
          </p:txBody>
        </p:sp>
        <p:sp>
          <p:nvSpPr>
            <p:cNvPr id="149" name="Red"/>
            <p:cNvSpPr txBox="1"/>
            <p:nvPr/>
          </p:nvSpPr>
          <p:spPr>
            <a:xfrm>
              <a:off x="3994403" y="7109482"/>
              <a:ext cx="840868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00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pPr/>
              <a:r>
                <a:t>Red</a:t>
              </a:r>
            </a:p>
          </p:txBody>
        </p:sp>
        <p:sp>
          <p:nvSpPr>
            <p:cNvPr id="150" name="Near IR"/>
            <p:cNvSpPr txBox="1"/>
            <p:nvPr/>
          </p:nvSpPr>
          <p:spPr>
            <a:xfrm>
              <a:off x="5953569" y="7109482"/>
              <a:ext cx="1475995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000">
                  <a:solidFill>
                    <a:schemeClr val="accent6">
                      <a:satOff val="-15808"/>
                      <a:lumOff val="-17557"/>
                    </a:schemeClr>
                  </a:solidFill>
                </a:defRPr>
              </a:lvl1pPr>
            </a:lstStyle>
            <a:p>
              <a:pPr/>
              <a:r>
                <a:t>Near IR</a:t>
              </a:r>
            </a:p>
          </p:txBody>
        </p:sp>
        <p:sp>
          <p:nvSpPr>
            <p:cNvPr id="151" name="IR"/>
            <p:cNvSpPr txBox="1"/>
            <p:nvPr/>
          </p:nvSpPr>
          <p:spPr>
            <a:xfrm>
              <a:off x="8802687" y="7109482"/>
              <a:ext cx="502159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00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pPr/>
              <a:r>
                <a:t>IR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lassification training"/>
          <p:cNvSpPr txBox="1"/>
          <p:nvPr>
            <p:ph type="title"/>
          </p:nvPr>
        </p:nvSpPr>
        <p:spPr>
          <a:xfrm>
            <a:off x="596900" y="254000"/>
            <a:ext cx="11349633" cy="1116410"/>
          </a:xfrm>
          <a:prstGeom prst="rect">
            <a:avLst/>
          </a:prstGeom>
        </p:spPr>
        <p:txBody>
          <a:bodyPr/>
          <a:lstStyle>
            <a:lvl1pPr defTabSz="572516">
              <a:defRPr sz="6664"/>
            </a:lvl1pPr>
          </a:lstStyle>
          <a:p>
            <a:pPr/>
            <a:r>
              <a:t>Classification training</a:t>
            </a:r>
          </a:p>
        </p:txBody>
      </p:sp>
      <p:sp>
        <p:nvSpPr>
          <p:cNvPr id="155" name="Cross-validation scoring based on accuracy…"/>
          <p:cNvSpPr txBox="1"/>
          <p:nvPr>
            <p:ph type="body" sz="half" idx="1"/>
          </p:nvPr>
        </p:nvSpPr>
        <p:spPr>
          <a:xfrm>
            <a:off x="527049" y="1739899"/>
            <a:ext cx="9508085" cy="2839841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Cross-validation scoring based on accuracy</a:t>
            </a:r>
          </a:p>
          <a:p>
            <a:pPr lvl="1">
              <a:spcBef>
                <a:spcPts val="1400"/>
              </a:spcBef>
            </a:pPr>
            <a:r>
              <a:t>Weighted to offset class imbalance</a:t>
            </a:r>
          </a:p>
          <a:p>
            <a:pPr>
              <a:spcBef>
                <a:spcPts val="2800"/>
              </a:spcBef>
              <a:defRPr sz="3000"/>
            </a:pPr>
            <a:r>
              <a:t>Principal components</a:t>
            </a:r>
          </a:p>
          <a:p>
            <a:pPr lvl="1">
              <a:spcBef>
                <a:spcPts val="1400"/>
              </a:spcBef>
            </a:pPr>
            <a:r>
              <a:t>36 -&gt; 7 features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1261963" y="5069416"/>
          <a:ext cx="9240574" cy="4206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84123"/>
                <a:gridCol w="1534715"/>
                <a:gridCol w="1925505"/>
                <a:gridCol w="1848114"/>
                <a:gridCol w="1848114"/>
              </a:tblGrid>
              <a:tr h="60089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Transform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Parameter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Optimal Val.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6008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KNN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None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# Neighbors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60089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6008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Logistic Reg.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None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 Value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60089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6008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Random Forest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None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# Estimators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60089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7" name="Rectangle"/>
          <p:cNvSpPr/>
          <p:nvPr/>
        </p:nvSpPr>
        <p:spPr>
          <a:xfrm>
            <a:off x="1142999" y="8589433"/>
            <a:ext cx="9478501" cy="756378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2" name="Group"/>
          <p:cNvGrpSpPr/>
          <p:nvPr/>
        </p:nvGrpSpPr>
        <p:grpSpPr>
          <a:xfrm>
            <a:off x="10696003" y="6892422"/>
            <a:ext cx="2075689" cy="2202201"/>
            <a:chOff x="0" y="0"/>
            <a:chExt cx="2075688" cy="2202200"/>
          </a:xfrm>
        </p:grpSpPr>
        <p:grpSp>
          <p:nvGrpSpPr>
            <p:cNvPr id="160" name="Group"/>
            <p:cNvGrpSpPr/>
            <p:nvPr/>
          </p:nvGrpSpPr>
          <p:grpSpPr>
            <a:xfrm>
              <a:off x="183663" y="1085790"/>
              <a:ext cx="929429" cy="1116411"/>
              <a:chOff x="0" y="0"/>
              <a:chExt cx="929427" cy="1116409"/>
            </a:xfrm>
          </p:grpSpPr>
          <p:sp>
            <p:nvSpPr>
              <p:cNvPr id="158" name="Line"/>
              <p:cNvSpPr/>
              <p:nvPr/>
            </p:nvSpPr>
            <p:spPr>
              <a:xfrm>
                <a:off x="0" y="1081278"/>
                <a:ext cx="929428" cy="1"/>
              </a:xfrm>
              <a:prstGeom prst="line">
                <a:avLst/>
              </a:prstGeom>
              <a:noFill/>
              <a:ln w="63500" cap="flat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908114" y="0"/>
                <a:ext cx="1" cy="1116410"/>
              </a:xfrm>
              <a:prstGeom prst="line">
                <a:avLst/>
              </a:prstGeom>
              <a:noFill/>
              <a:ln w="63500" cap="flat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61" name="0.99 !…"/>
            <p:cNvSpPr txBox="1"/>
            <p:nvPr/>
          </p:nvSpPr>
          <p:spPr>
            <a:xfrm>
              <a:off x="0" y="0"/>
              <a:ext cx="2075688" cy="904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600"/>
              </a:pPr>
              <a:r>
                <a:t>0.99 !</a:t>
              </a:r>
            </a:p>
            <a:p>
              <a:pPr>
                <a:defRPr sz="2600"/>
              </a:pPr>
              <a:r>
                <a:t>(full training)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5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st-Benefit Adjustment"/>
          <p:cNvSpPr txBox="1"/>
          <p:nvPr>
            <p:ph type="title"/>
          </p:nvPr>
        </p:nvSpPr>
        <p:spPr>
          <a:xfrm>
            <a:off x="596900" y="254000"/>
            <a:ext cx="11349633" cy="1116410"/>
          </a:xfrm>
          <a:prstGeom prst="rect">
            <a:avLst/>
          </a:prstGeom>
        </p:spPr>
        <p:txBody>
          <a:bodyPr/>
          <a:lstStyle>
            <a:lvl1pPr defTabSz="572516">
              <a:defRPr sz="6664"/>
            </a:lvl1pPr>
          </a:lstStyle>
          <a:p>
            <a:pPr/>
            <a:r>
              <a:t>Cost-Benefit Adjustment</a:t>
            </a:r>
          </a:p>
        </p:txBody>
      </p:sp>
      <p:sp>
        <p:nvSpPr>
          <p:cNvPr id="165" name="Extra cost for misclassifying cotton crop…"/>
          <p:cNvSpPr txBox="1"/>
          <p:nvPr>
            <p:ph type="body" sz="quarter" idx="1"/>
          </p:nvPr>
        </p:nvSpPr>
        <p:spPr>
          <a:xfrm>
            <a:off x="289313" y="1553633"/>
            <a:ext cx="11355207" cy="216727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 sz="3100"/>
            </a:pPr>
            <a:r>
              <a:t>Extra cost for misclassifying </a:t>
            </a:r>
            <a:r>
              <a:rPr u="sng"/>
              <a:t>cotton crop</a:t>
            </a:r>
            <a:endParaRPr u="sng"/>
          </a:p>
          <a:p>
            <a:pPr marL="388937" indent="-388937">
              <a:spcBef>
                <a:spcPts val="2000"/>
              </a:spcBef>
              <a:defRPr sz="3100"/>
            </a:pPr>
            <a:r>
              <a:t>Extra cost for misclassifying </a:t>
            </a:r>
            <a:r>
              <a:rPr u="sng"/>
              <a:t>vegetation</a:t>
            </a:r>
            <a:r>
              <a:t> with cotton crop</a:t>
            </a:r>
          </a:p>
          <a:p>
            <a:pPr>
              <a:spcBef>
                <a:spcPts val="2000"/>
              </a:spcBef>
              <a:defRPr sz="3100"/>
            </a:pPr>
            <a:r>
              <a:t>Don’t care about </a:t>
            </a:r>
            <a:r>
              <a:rPr u="sng"/>
              <a:t>grey/damp soil</a:t>
            </a:r>
            <a:r>
              <a:t> confusions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690329" y="3959163"/>
            <a:ext cx="10424142" cy="2273108"/>
            <a:chOff x="22707" y="0"/>
            <a:chExt cx="10424141" cy="2273106"/>
          </a:xfrm>
        </p:grpSpPr>
        <p:sp>
          <p:nvSpPr>
            <p:cNvPr id="166" name="[1-class probability]"/>
            <p:cNvSpPr txBox="1"/>
            <p:nvPr/>
          </p:nvSpPr>
          <p:spPr>
            <a:xfrm>
              <a:off x="22707" y="6350"/>
              <a:ext cx="3078862" cy="634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/>
              </a:pPr>
              <a:r>
                <a:t>[</a:t>
              </a:r>
              <a:r>
                <a:rPr sz="2400"/>
                <a:t>1-class probability</a:t>
              </a:r>
              <a:r>
                <a:t>]</a:t>
              </a:r>
            </a:p>
          </p:txBody>
        </p:sp>
        <p:sp>
          <p:nvSpPr>
            <p:cNvPr id="167" name="[ —    COSTS    —]…"/>
            <p:cNvSpPr txBox="1"/>
            <p:nvPr/>
          </p:nvSpPr>
          <p:spPr>
            <a:xfrm>
              <a:off x="3082942" y="0"/>
              <a:ext cx="4117024" cy="2273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/>
              </a:pPr>
              <a:r>
                <a:t>[ —    COSTS    —]</a:t>
              </a:r>
            </a:p>
            <a:p>
              <a:pPr>
                <a:defRPr sz="3500"/>
              </a:pPr>
              <a:r>
                <a:t>[ —          |          —]</a:t>
              </a:r>
            </a:p>
            <a:p>
              <a:pPr>
                <a:defRPr sz="3500"/>
              </a:pPr>
              <a:r>
                <a:t>[ —          |          —]</a:t>
              </a:r>
            </a:p>
            <a:p>
              <a:pPr>
                <a:defRPr sz="3500"/>
              </a:pPr>
              <a:r>
                <a:t>[ —          |          —]</a:t>
              </a:r>
            </a:p>
          </p:txBody>
        </p:sp>
        <p:sp>
          <p:nvSpPr>
            <p:cNvPr id="168" name="=   [ cost score ]"/>
            <p:cNvSpPr txBox="1"/>
            <p:nvPr/>
          </p:nvSpPr>
          <p:spPr>
            <a:xfrm>
              <a:off x="7699838" y="12700"/>
              <a:ext cx="2747011" cy="634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/>
              </a:pPr>
              <a:r>
                <a:t>=   [</a:t>
              </a:r>
              <a:r>
                <a:rPr sz="2400"/>
                <a:t> cost score </a:t>
              </a:r>
              <a:r>
                <a:t>]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684462" y="6415494"/>
            <a:ext cx="10762944" cy="2273107"/>
            <a:chOff x="62026" y="0"/>
            <a:chExt cx="10762943" cy="2273106"/>
          </a:xfrm>
        </p:grpSpPr>
        <p:sp>
          <p:nvSpPr>
            <p:cNvPr id="170" name="[  class probability  ]"/>
            <p:cNvSpPr txBox="1"/>
            <p:nvPr/>
          </p:nvSpPr>
          <p:spPr>
            <a:xfrm>
              <a:off x="62026" y="6350"/>
              <a:ext cx="3124278" cy="634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/>
              </a:pPr>
              <a:r>
                <a:t>[</a:t>
              </a:r>
              <a:r>
                <a:rPr sz="2400"/>
                <a:t>  class probability  </a:t>
              </a:r>
              <a:r>
                <a:t>]</a:t>
              </a:r>
            </a:p>
          </p:txBody>
        </p:sp>
        <p:sp>
          <p:nvSpPr>
            <p:cNvPr id="171" name="[ — BENEFITS  —]…"/>
            <p:cNvSpPr txBox="1"/>
            <p:nvPr/>
          </p:nvSpPr>
          <p:spPr>
            <a:xfrm>
              <a:off x="3144970" y="0"/>
              <a:ext cx="4117023" cy="2273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/>
              </a:pPr>
              <a:r>
                <a:t>[ — BENEFITS  —]</a:t>
              </a:r>
            </a:p>
            <a:p>
              <a:pPr>
                <a:defRPr sz="3500"/>
              </a:pPr>
              <a:r>
                <a:t>[ —          |          —]</a:t>
              </a:r>
            </a:p>
            <a:p>
              <a:pPr>
                <a:defRPr sz="3500"/>
              </a:pPr>
              <a:r>
                <a:t>[ —          |          —]</a:t>
              </a:r>
            </a:p>
            <a:p>
              <a:pPr>
                <a:defRPr sz="3500"/>
              </a:pPr>
              <a:r>
                <a:t>[ —          |          —]</a:t>
              </a:r>
            </a:p>
          </p:txBody>
        </p:sp>
        <p:sp>
          <p:nvSpPr>
            <p:cNvPr id="172" name="=   [ benefit score]"/>
            <p:cNvSpPr txBox="1"/>
            <p:nvPr/>
          </p:nvSpPr>
          <p:spPr>
            <a:xfrm>
              <a:off x="7784437" y="6350"/>
              <a:ext cx="3040533" cy="634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/>
              </a:pPr>
              <a:r>
                <a:t>=   [</a:t>
              </a:r>
              <a:r>
                <a:rPr sz="2400"/>
                <a:t> benefit score</a:t>
              </a:r>
              <a:r>
                <a:t>]</a:t>
              </a:r>
            </a:p>
          </p:txBody>
        </p:sp>
      </p:grpSp>
      <p:sp>
        <p:nvSpPr>
          <p:cNvPr id="174" name="[  class prediction  ]  =  argmax(  benefit score  -  cost score )"/>
          <p:cNvSpPr txBox="1"/>
          <p:nvPr/>
        </p:nvSpPr>
        <p:spPr>
          <a:xfrm>
            <a:off x="649913" y="8871824"/>
            <a:ext cx="9200541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[ </a:t>
            </a:r>
            <a:r>
              <a:rPr sz="2400"/>
              <a:t> class prediction  </a:t>
            </a:r>
            <a:r>
              <a:t>]  =</a:t>
            </a:r>
            <a:r>
              <a:rPr sz="2400"/>
              <a:t>  argmax(  benefit score  -  cost score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4" grpId="3"/>
      <p:bldP build="whole" bldLvl="1" animBg="1" rev="0" advAuto="0" spid="1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lassification results"/>
          <p:cNvSpPr txBox="1"/>
          <p:nvPr>
            <p:ph type="title" idx="4294967295"/>
          </p:nvPr>
        </p:nvSpPr>
        <p:spPr>
          <a:xfrm>
            <a:off x="596900" y="254000"/>
            <a:ext cx="11349633" cy="1116410"/>
          </a:xfrm>
          <a:prstGeom prst="rect">
            <a:avLst/>
          </a:prstGeom>
        </p:spPr>
        <p:txBody>
          <a:bodyPr anchor="b"/>
          <a:lstStyle>
            <a:lvl1pPr algn="l" defTabSz="572516">
              <a:defRPr sz="6664"/>
            </a:lvl1pPr>
          </a:lstStyle>
          <a:p>
            <a:pPr/>
            <a:r>
              <a:t>Classification results</a:t>
            </a:r>
          </a:p>
        </p:txBody>
      </p:sp>
      <p:pic>
        <p:nvPicPr>
          <p:cNvPr id="177" name="CMat_PCA.png" descr="CMat_PCA.png"/>
          <p:cNvPicPr>
            <a:picLocks noChangeAspect="1"/>
          </p:cNvPicPr>
          <p:nvPr/>
        </p:nvPicPr>
        <p:blipFill>
          <a:blip r:embed="rId2">
            <a:extLst/>
          </a:blip>
          <a:srcRect l="11356" t="0" r="20004" b="0"/>
          <a:stretch>
            <a:fillRect/>
          </a:stretch>
        </p:blipFill>
        <p:spPr>
          <a:xfrm>
            <a:off x="156037" y="2510366"/>
            <a:ext cx="6512311" cy="6325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CMat_PCAcb.png" descr="CMat_PCAcb.png"/>
          <p:cNvPicPr>
            <a:picLocks noChangeAspect="1"/>
          </p:cNvPicPr>
          <p:nvPr/>
        </p:nvPicPr>
        <p:blipFill>
          <a:blip r:embed="rId3">
            <a:extLst/>
          </a:blip>
          <a:srcRect l="27387" t="0" r="8341" b="0"/>
          <a:stretch>
            <a:fillRect/>
          </a:stretch>
        </p:blipFill>
        <p:spPr>
          <a:xfrm>
            <a:off x="6717043" y="2510366"/>
            <a:ext cx="6097854" cy="632512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Without Adjustment…"/>
          <p:cNvSpPr txBox="1"/>
          <p:nvPr/>
        </p:nvSpPr>
        <p:spPr>
          <a:xfrm>
            <a:off x="2512144" y="1826275"/>
            <a:ext cx="3577845" cy="89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pPr>
            <a:r>
              <a:t>Without Adjustment</a:t>
            </a:r>
          </a:p>
          <a:p>
            <a:pPr>
              <a:def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pPr>
            <a:r>
              <a:t>Precision(cotton) = 0.96</a:t>
            </a:r>
          </a:p>
        </p:txBody>
      </p:sp>
      <p:sp>
        <p:nvSpPr>
          <p:cNvPr id="180" name="Predicted Class"/>
          <p:cNvSpPr txBox="1"/>
          <p:nvPr/>
        </p:nvSpPr>
        <p:spPr>
          <a:xfrm>
            <a:off x="5784840" y="8569833"/>
            <a:ext cx="2023619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Predicted Class</a:t>
            </a:r>
          </a:p>
        </p:txBody>
      </p:sp>
      <p:sp>
        <p:nvSpPr>
          <p:cNvPr id="181" name="Fraction…"/>
          <p:cNvSpPr txBox="1"/>
          <p:nvPr/>
        </p:nvSpPr>
        <p:spPr>
          <a:xfrm>
            <a:off x="11707739" y="7385880"/>
            <a:ext cx="998221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Fraction</a:t>
            </a:r>
          </a:p>
          <a:p>
            <a:pPr>
              <a:defRPr sz="1600"/>
            </a:pPr>
            <a:r>
              <a:t>of whole </a:t>
            </a:r>
          </a:p>
        </p:txBody>
      </p:sp>
      <p:sp>
        <p:nvSpPr>
          <p:cNvPr id="182" name="Oval"/>
          <p:cNvSpPr/>
          <p:nvPr/>
        </p:nvSpPr>
        <p:spPr>
          <a:xfrm>
            <a:off x="7730066" y="3578621"/>
            <a:ext cx="947421" cy="706373"/>
          </a:xfrm>
          <a:prstGeom prst="ellipse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Oval"/>
          <p:cNvSpPr/>
          <p:nvPr/>
        </p:nvSpPr>
        <p:spPr>
          <a:xfrm>
            <a:off x="9990666" y="3578621"/>
            <a:ext cx="947421" cy="706373"/>
          </a:xfrm>
          <a:prstGeom prst="ellipse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With Adjustment…"/>
          <p:cNvSpPr txBox="1"/>
          <p:nvPr/>
        </p:nvSpPr>
        <p:spPr>
          <a:xfrm>
            <a:off x="7485464" y="1826275"/>
            <a:ext cx="3537205" cy="89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pPr>
            <a:r>
              <a:t>With Adjustment</a:t>
            </a:r>
          </a:p>
          <a:p>
            <a:pPr>
              <a:def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pPr>
            <a:r>
              <a:t>Precision(cotton) = 0.99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  <p:bldP build="whole" bldLvl="1" animBg="1" rev="0" advAuto="0" spid="183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uture considerations"/>
          <p:cNvSpPr txBox="1"/>
          <p:nvPr>
            <p:ph type="title"/>
          </p:nvPr>
        </p:nvSpPr>
        <p:spPr>
          <a:xfrm>
            <a:off x="596900" y="254000"/>
            <a:ext cx="11349633" cy="1116410"/>
          </a:xfrm>
          <a:prstGeom prst="rect">
            <a:avLst/>
          </a:prstGeom>
        </p:spPr>
        <p:txBody>
          <a:bodyPr/>
          <a:lstStyle>
            <a:lvl1pPr defTabSz="572516">
              <a:defRPr sz="6664"/>
            </a:lvl1pPr>
          </a:lstStyle>
          <a:p>
            <a:pPr/>
            <a:r>
              <a:t>Future considerations</a:t>
            </a:r>
          </a:p>
        </p:txBody>
      </p:sp>
      <p:sp>
        <p:nvSpPr>
          <p:cNvPr id="187" name="Rotation-invariant PCA…"/>
          <p:cNvSpPr txBox="1"/>
          <p:nvPr>
            <p:ph type="body" sz="quarter" idx="1"/>
          </p:nvPr>
        </p:nvSpPr>
        <p:spPr>
          <a:xfrm>
            <a:off x="527049" y="1993900"/>
            <a:ext cx="4948718" cy="2015762"/>
          </a:xfrm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3080"/>
            </a:pPr>
            <a:r>
              <a:t>Rotation-invariant PCA</a:t>
            </a:r>
          </a:p>
          <a:p>
            <a:pPr lvl="1" marL="684529" indent="-342264" defTabSz="449833">
              <a:spcBef>
                <a:spcPts val="1200"/>
              </a:spcBef>
              <a:defRPr sz="2772"/>
            </a:pPr>
            <a:r>
              <a:t>“Hu” Image Moments</a:t>
            </a:r>
          </a:p>
          <a:p>
            <a:pPr marL="342264" indent="-342264" defTabSz="449833">
              <a:spcBef>
                <a:spcPts val="3200"/>
              </a:spcBef>
              <a:defRPr sz="3080"/>
            </a:pPr>
            <a:r>
              <a:t>Larger image training set</a:t>
            </a:r>
          </a:p>
        </p:txBody>
      </p:sp>
      <p:pic>
        <p:nvPicPr>
          <p:cNvPr id="188" name="LandSat_Shoreline.jpg" descr="LandSat_Shoreline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534"/>
          <a:stretch>
            <a:fillRect/>
          </a:stretch>
        </p:blipFill>
        <p:spPr>
          <a:xfrm>
            <a:off x="0" y="4937952"/>
            <a:ext cx="13004641" cy="482461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More sophisticated classifier…"/>
          <p:cNvSpPr txBox="1"/>
          <p:nvPr/>
        </p:nvSpPr>
        <p:spPr>
          <a:xfrm>
            <a:off x="6413036" y="1993900"/>
            <a:ext cx="5863317" cy="201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000"/>
            </a:lvl1pPr>
            <a:lvl2pPr marL="889000" indent="-444500" algn="l">
              <a:spcBef>
                <a:spcPts val="1100"/>
              </a:spcBef>
              <a:buSzPct val="145000"/>
              <a:buChar char="-"/>
              <a:defRPr b="0" sz="2800"/>
            </a:lvl2pPr>
          </a:lstStyle>
          <a:p>
            <a:pPr/>
            <a:r>
              <a:t>More sophisticated classifier</a:t>
            </a:r>
          </a:p>
          <a:p>
            <a:pPr lvl="1"/>
            <a:r>
              <a:t>e.g.  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