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54A83-1D65-4810-B22A-421BD61E2500}" v="94" dt="2025-04-26T07:51:4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5F6CD47F-0180-8BC4-B0A0-6B5CCC65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E3E9-F9C7-B145-72A5-17067F07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Autofit/>
          </a:bodyPr>
          <a:lstStyle/>
          <a:p>
            <a:pPr algn="l"/>
            <a:r>
              <a:rPr lang="en-US"/>
              <a:t>Branch prediction algorithms - Evaluation of Traditional and ML-Inspired Branch Prediction Algorithms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5836-C815-8C38-50A5-4B0197E0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296782" cy="1907180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200" dirty="0"/>
              <a:t>A Simulation-Based Comparative Study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Aditya Agarwal</a:t>
            </a:r>
          </a:p>
          <a:p>
            <a:pPr algn="l"/>
            <a:r>
              <a:rPr lang="en-US" sz="2200" dirty="0"/>
              <a:t>Sai Charan</a:t>
            </a:r>
          </a:p>
          <a:p>
            <a:pPr algn="l"/>
            <a:r>
              <a:rPr lang="en-US" sz="2200" dirty="0"/>
              <a:t>Yogesh Kumar Agrawal</a:t>
            </a:r>
          </a:p>
        </p:txBody>
      </p:sp>
    </p:spTree>
    <p:extLst>
      <p:ext uri="{BB962C8B-B14F-4D97-AF65-F5344CB8AC3E}">
        <p14:creationId xmlns:p14="http://schemas.microsoft.com/office/powerpoint/2010/main" val="70714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015F-15AA-EAE8-4876-3BAF5981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 instruction </a:t>
            </a:r>
            <a:r>
              <a:rPr lang="en-US" dirty="0" err="1"/>
              <a:t>choosen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7A0-29CC-F3D7-52EA-89C255AF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0898"/>
            <a:ext cx="10653579" cy="4628462"/>
          </a:xfrm>
        </p:spPr>
        <p:txBody>
          <a:bodyPr>
            <a:norm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Goal: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Create a deterministic scenario complex enough to differentiate predictor capabilities, avoiding reliance solely on noise.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Simulated Logic: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Branch at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PC = 0xABC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Periodic = (Iteration % 7 == 0)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Correlation = (History[Current - 5] == 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Not_Taken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)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Outcome = Periodic XOR Correlation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(Taken if exactly one condition is true)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Challenges Posed: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Non-Linearity (XOR):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Simple predictors struggle to model XOR directly.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Specific History Lookback: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Requires remembering state from exactly 5 steps ago, potentially beyond the scope of short GHRs or local counters.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Combined Patterns: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Outcome depends on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both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periodicity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and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specific history, not just one factor.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Expected Differentiation: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Simple predictors (1/2-Bit): Expected to fail significantly.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2-Level/Tournament: Expected to capture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some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correlation via GHR but struggle with XOR and exact lookback distance.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ML Models: Hypothesized to perform better by learning the complex function (feature extraction + sequence modeling/attention) from the history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B79-54C0-6B78-A435-51A8CC4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C34C-FF06-E3F0-2142-F4549B6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902E3-EA33-11D2-312A-EA526030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70" y="1587597"/>
            <a:ext cx="8452331" cy="48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345BE-FBCD-1735-9D86-7F92BEE4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CC849C9-FA0F-C1D3-B959-6E324D46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BACF-19FA-25AE-0828-2FCD288C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25" y="335473"/>
            <a:ext cx="5862396" cy="739874"/>
          </a:xfrm>
        </p:spPr>
        <p:txBody>
          <a:bodyPr anchor="b">
            <a:normAutofit/>
          </a:bodyPr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8414-CBDD-6A6E-2713-1D8CB83B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00" y="1320800"/>
            <a:ext cx="5862396" cy="5201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Run </a:t>
            </a:r>
            <a:r>
              <a:rPr lang="en-US" sz="1800" dirty="0" err="1"/>
              <a:t>ChampSim</a:t>
            </a:r>
            <a:r>
              <a:rPr lang="en-US" sz="1800" dirty="0"/>
              <a:t> and simulate CBP evaluation traces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Simulate 4 traditional BP algos, 3 ML based algos and 1 fusion implementation of our own, replicating simplified version from mentioned research paper and </a:t>
            </a:r>
            <a:r>
              <a:rPr lang="en-US" sz="1800" dirty="0" err="1"/>
              <a:t>BranchNet</a:t>
            </a:r>
            <a:r>
              <a:rPr lang="en-US" sz="1800" dirty="0"/>
              <a:t> repo</a:t>
            </a:r>
          </a:p>
          <a:p>
            <a:pPr marL="804863" lvl="1">
              <a:lnSpc>
                <a:spcPct val="110000"/>
              </a:lnSpc>
            </a:pPr>
            <a:r>
              <a:rPr lang="en-US" dirty="0"/>
              <a:t>1 bit predictor</a:t>
            </a:r>
          </a:p>
          <a:p>
            <a:pPr marL="804863" lvl="1">
              <a:lnSpc>
                <a:spcPct val="110000"/>
              </a:lnSpc>
            </a:pPr>
            <a:r>
              <a:rPr lang="en-US" dirty="0"/>
              <a:t>2 bit predictor</a:t>
            </a:r>
          </a:p>
          <a:p>
            <a:pPr marL="804863" lvl="1">
              <a:lnSpc>
                <a:spcPct val="110000"/>
              </a:lnSpc>
            </a:pPr>
            <a:r>
              <a:rPr lang="en-US" dirty="0"/>
              <a:t>2 level</a:t>
            </a:r>
          </a:p>
          <a:p>
            <a:pPr marL="804863" lvl="1">
              <a:lnSpc>
                <a:spcPct val="110000"/>
              </a:lnSpc>
            </a:pPr>
            <a:r>
              <a:rPr lang="en-US" dirty="0"/>
              <a:t>Tournament</a:t>
            </a:r>
          </a:p>
          <a:p>
            <a:pPr marL="804863" lvl="1">
              <a:lnSpc>
                <a:spcPct val="110000"/>
              </a:lnSpc>
            </a:pPr>
            <a:r>
              <a:rPr lang="en-US" dirty="0" err="1"/>
              <a:t>BranchNet</a:t>
            </a:r>
            <a:r>
              <a:rPr lang="en-US" dirty="0"/>
              <a:t> with</a:t>
            </a:r>
          </a:p>
          <a:p>
            <a:pPr marL="1349375" lvl="2">
              <a:lnSpc>
                <a:spcPct val="110000"/>
              </a:lnSpc>
            </a:pPr>
            <a:r>
              <a:rPr lang="en-US" sz="1800" dirty="0"/>
              <a:t>CNN</a:t>
            </a:r>
          </a:p>
          <a:p>
            <a:pPr marL="1349375" lvl="2">
              <a:lnSpc>
                <a:spcPct val="110000"/>
              </a:lnSpc>
            </a:pPr>
            <a:r>
              <a:rPr lang="en-US" sz="1800" dirty="0"/>
              <a:t>LSTM</a:t>
            </a:r>
          </a:p>
          <a:p>
            <a:pPr marL="1349375" lvl="2">
              <a:lnSpc>
                <a:spcPct val="110000"/>
              </a:lnSpc>
            </a:pPr>
            <a:r>
              <a:rPr lang="en-US" sz="1800" dirty="0"/>
              <a:t>Transformer</a:t>
            </a:r>
          </a:p>
          <a:p>
            <a:pPr marL="804863" lvl="1">
              <a:lnSpc>
                <a:spcPct val="110000"/>
              </a:lnSpc>
            </a:pPr>
            <a:r>
              <a:rPr lang="en-US" dirty="0"/>
              <a:t>Fusion predictor (using 2 level and </a:t>
            </a:r>
            <a:r>
              <a:rPr lang="en-US" dirty="0" err="1"/>
              <a:t>BranchNet</a:t>
            </a:r>
            <a:r>
              <a:rPr lang="en-US" dirty="0"/>
              <a:t> LSTM together)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61D7D27-0964-A450-E61E-B6256C10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520606-ECC9-5CBF-3E4F-6EF0B837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70" t="7408" r="740" b="5020"/>
          <a:stretch/>
        </p:blipFill>
        <p:spPr>
          <a:xfrm>
            <a:off x="8602768" y="3405362"/>
            <a:ext cx="3014133" cy="1769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89769-6DB4-FC5D-9D65-18809842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20" t="7187" r="422" b="4758"/>
          <a:stretch/>
        </p:blipFill>
        <p:spPr>
          <a:xfrm>
            <a:off x="8961120" y="594360"/>
            <a:ext cx="2297430" cy="134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CCAF5-B6B9-ED77-80C2-97C2CDCD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63" t="8000" b="5350"/>
          <a:stretch/>
        </p:blipFill>
        <p:spPr>
          <a:xfrm>
            <a:off x="531447" y="220697"/>
            <a:ext cx="11129105" cy="64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1ADD1-E8B0-0844-5837-AC8C47CDB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13FF16-E848-8B7A-5541-FD20E4CF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70" t="7408" r="740" b="5020"/>
          <a:stretch/>
        </p:blipFill>
        <p:spPr>
          <a:xfrm>
            <a:off x="8602768" y="3405362"/>
            <a:ext cx="3014133" cy="1769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A4619-D9F7-1EC8-3EDD-2DB87CF4A1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3" t="8000" b="5350"/>
          <a:stretch/>
        </p:blipFill>
        <p:spPr>
          <a:xfrm>
            <a:off x="8940009" y="615809"/>
            <a:ext cx="2339649" cy="134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B6A2A-587D-07D2-AA82-00D749BB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20" t="7187" r="422" b="4758"/>
          <a:stretch/>
        </p:blipFill>
        <p:spPr>
          <a:xfrm>
            <a:off x="699911" y="293933"/>
            <a:ext cx="10916990" cy="64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3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4A44-0FA5-AF69-30B3-B15CD420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06B0E0-45D9-F250-C203-DAE34BBC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20" t="7187" r="422" b="4758"/>
          <a:stretch/>
        </p:blipFill>
        <p:spPr>
          <a:xfrm>
            <a:off x="8961120" y="594360"/>
            <a:ext cx="2297430" cy="134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4BF76-54D8-50CB-6C5B-10F95A86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3" t="8000" b="5350"/>
          <a:stretch/>
        </p:blipFill>
        <p:spPr>
          <a:xfrm>
            <a:off x="8841926" y="3216486"/>
            <a:ext cx="2535818" cy="14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78061-5E27-004C-6116-DDF90392E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370" t="7408" r="740" b="5020"/>
          <a:stretch/>
        </p:blipFill>
        <p:spPr>
          <a:xfrm>
            <a:off x="643783" y="227478"/>
            <a:ext cx="10949905" cy="64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8D5DD-34C7-094F-3FB5-D2ACFF43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254000"/>
            <a:ext cx="11288889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3AC0A-F542-F483-9D42-A1C7AF4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" y="266448"/>
            <a:ext cx="7640116" cy="614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96CC7-285C-D3A9-6646-A4029A87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56" y="341517"/>
            <a:ext cx="6491110" cy="60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063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35AB-8DB6-F028-0E39-BF1A167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2447-78E3-F806-90F4-40C21415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0381924" cy="476146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A1C1E"/>
                </a:solidFill>
                <a:effectLst/>
                <a:latin typeface="Google Sans Text"/>
              </a:rPr>
              <a:t>Traditional Predictors (Baseline Hardware Concepts):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endParaRPr lang="en-US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1-Bit / 2-Bit: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Simple local history; use 1 or 2 state bits per branch; react only to immediate past outcomes.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2-Level (</a:t>
            </a:r>
            <a:r>
              <a:rPr lang="en-US" sz="2000" b="1" i="0" dirty="0" err="1">
                <a:solidFill>
                  <a:srgbClr val="1A1C1E"/>
                </a:solidFill>
                <a:effectLst/>
                <a:latin typeface="Google Sans Text"/>
              </a:rPr>
              <a:t>Gshare</a:t>
            </a: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):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Combines Global History Register (GHR) with PC bits via XOR to index a Pattern History Table (PHT) of 2-bit counters; captures correlation between path and branch.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Tournament: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Hybrid; uses a selector table to dynamically choose between a local (2-Bit) and a global (2-Level) predictor based on recent accuracy.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A1C1E"/>
                </a:solidFill>
                <a:effectLst/>
                <a:latin typeface="Google Sans Text"/>
              </a:rPr>
              <a:t>ML-Inspired Models (</a:t>
            </a:r>
            <a:r>
              <a:rPr lang="en-US" sz="2400" b="1" i="0" dirty="0" err="1">
                <a:solidFill>
                  <a:srgbClr val="1A1C1E"/>
                </a:solidFill>
                <a:effectLst/>
                <a:latin typeface="Google Sans Text"/>
              </a:rPr>
              <a:t>Keras</a:t>
            </a:r>
            <a:r>
              <a:rPr lang="en-US" sz="2400" b="1" i="0" dirty="0">
                <a:solidFill>
                  <a:srgbClr val="1A1C1E"/>
                </a:solidFill>
                <a:effectLst/>
                <a:latin typeface="Google Sans Text"/>
              </a:rPr>
              <a:t>/TF Implementation, Offline Trained):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endParaRPr lang="en-US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Input: Fixed window (16 steps) of past outcomes.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1A1C1E"/>
                </a:solidFill>
                <a:effectLst/>
                <a:latin typeface="Google Sans Text"/>
              </a:rPr>
              <a:t>BranchNet_CNN</a:t>
            </a: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Uses 1D Convolutions &amp; Pooling to extract spatial features/patterns from the history window.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1A1C1E"/>
                </a:solidFill>
                <a:effectLst/>
                <a:latin typeface="Google Sans Text"/>
              </a:rPr>
              <a:t>BranchNet_LSTM</a:t>
            </a: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Uses CNNs for features + LSTM layer to explicitly model temporal/sequential dependencies in history.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1A1C1E"/>
                </a:solidFill>
                <a:effectLst/>
                <a:latin typeface="Google Sans Text"/>
              </a:rPr>
              <a:t>BranchNet_Transformer</a:t>
            </a:r>
            <a:r>
              <a:rPr lang="en-US" sz="20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 Uses Multi-Head Self-Attention to weigh the importance of different past outcomes within the window.</a:t>
            </a:r>
          </a:p>
        </p:txBody>
      </p:sp>
    </p:spTree>
    <p:extLst>
      <p:ext uri="{BB962C8B-B14F-4D97-AF65-F5344CB8AC3E}">
        <p14:creationId xmlns:p14="http://schemas.microsoft.com/office/powerpoint/2010/main" val="434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9DB-DE6B-9F55-C944-EFD8DAA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predictor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1ADA-BFC4-0B9D-6B4A-F10CD5A4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Goal: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Combine the strengths of a fast traditional predictor (low latency, good general performance) with a potentially more accurate but complex ML predictor (offline trained, good on specific hard patterns).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Mechanism: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Uses two base predictor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instances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(e.g.,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Predictor1 = 2-Level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,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Predictor2 = Trained 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BranchNet_LSTM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Maintains a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Selector Table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(indexed by PC bits) with 2-bit saturating counters.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Prediction: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Checks selector state. If low (0,1), uses Predictor1's prediction. If high (2,3), uses Predictor2's prediction (requires history window input).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Update: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Get predictions from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both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P1 and P2 (using history window for P2) based on state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before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update.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Update the internal state of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only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the basic predictor (P1). (ML model is static).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Compare P1 and P2 correctness against the actual outcome.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Update the selector counter: shift towards the predictor that was solely correct.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Challenges: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Requires passing history window to fusion logic; synchronizing state vs. prediction; potential performance overhead due to ML inference call within update logic (for selector); complexity led to exclusion from final reported simulation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274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DM Mono</vt:lpstr>
      <vt:lpstr>Google Sans Text</vt:lpstr>
      <vt:lpstr>Neue Haas Grotesk Text Pro</vt:lpstr>
      <vt:lpstr>VanillaVTI</vt:lpstr>
      <vt:lpstr>Branch prediction algorithms - Evaluation of Traditional and ML-Inspired Branch Prediction Algorithms</vt:lpstr>
      <vt:lpstr>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Predictors explored</vt:lpstr>
      <vt:lpstr>Fusion predictor explored</vt:lpstr>
      <vt:lpstr>The Branch instruction choosen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 Agarwal</dc:creator>
  <cp:lastModifiedBy>Aditya Agarwal</cp:lastModifiedBy>
  <cp:revision>2</cp:revision>
  <dcterms:created xsi:type="dcterms:W3CDTF">2025-04-23T13:31:52Z</dcterms:created>
  <dcterms:modified xsi:type="dcterms:W3CDTF">2025-04-26T07:52:12Z</dcterms:modified>
</cp:coreProperties>
</file>