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9" r:id="rId5"/>
    <p:sldId id="261" r:id="rId6"/>
    <p:sldId id="267" r:id="rId7"/>
    <p:sldId id="266" r:id="rId8"/>
    <p:sldId id="263" r:id="rId9"/>
    <p:sldId id="264" r:id="rId10"/>
    <p:sldId id="269" r:id="rId11"/>
    <p:sldId id="270" r:id="rId12"/>
    <p:sldId id="265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09FE5-632C-4BF5-912A-C2314AE65693}" v="300" dt="2025-04-14T09:30:43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801294-2874-4FD3-833A-4137D1AC45BD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BE7B32E-FF69-4AFF-8F8F-9B7392FDA318}">
      <dgm:prSet/>
      <dgm:spPr/>
      <dgm:t>
        <a:bodyPr/>
        <a:lstStyle/>
        <a:p>
          <a:r>
            <a:rPr lang="en-US" b="1" i="0" dirty="0"/>
            <a:t>Client Role:</a:t>
          </a:r>
          <a:endParaRPr lang="en-US" dirty="0"/>
        </a:p>
      </dgm:t>
    </dgm:pt>
    <dgm:pt modelId="{0ACA9AE3-2C46-4E54-B7FC-6050781B81BF}" type="parTrans" cxnId="{43B7D476-91A2-4DF0-8DCC-60A3784E42EA}">
      <dgm:prSet/>
      <dgm:spPr/>
      <dgm:t>
        <a:bodyPr/>
        <a:lstStyle/>
        <a:p>
          <a:endParaRPr lang="en-US"/>
        </a:p>
      </dgm:t>
    </dgm:pt>
    <dgm:pt modelId="{4C2013AD-7DCC-4A65-868E-59858257E923}" type="sibTrans" cxnId="{43B7D476-91A2-4DF0-8DCC-60A3784E42EA}">
      <dgm:prSet/>
      <dgm:spPr/>
      <dgm:t>
        <a:bodyPr/>
        <a:lstStyle/>
        <a:p>
          <a:endParaRPr lang="en-US"/>
        </a:p>
      </dgm:t>
    </dgm:pt>
    <dgm:pt modelId="{6BD62CDB-FBE9-4EE1-9D0B-CC55D5F4E797}">
      <dgm:prSet/>
      <dgm:spPr/>
      <dgm:t>
        <a:bodyPr/>
        <a:lstStyle/>
        <a:p>
          <a:r>
            <a:rPr lang="en-US" b="0" i="0"/>
            <a:t>Receives plain HTTP/S request from browser.</a:t>
          </a:r>
          <a:endParaRPr lang="en-US"/>
        </a:p>
      </dgm:t>
    </dgm:pt>
    <dgm:pt modelId="{48FFF0B8-28A9-4C8B-B094-0A76975D83AF}" type="parTrans" cxnId="{6A49F688-5B32-494B-BC58-4529A5D7E079}">
      <dgm:prSet/>
      <dgm:spPr/>
      <dgm:t>
        <a:bodyPr/>
        <a:lstStyle/>
        <a:p>
          <a:endParaRPr lang="en-US"/>
        </a:p>
      </dgm:t>
    </dgm:pt>
    <dgm:pt modelId="{95CA0A60-9E74-47FD-826E-DB7E13F813C3}" type="sibTrans" cxnId="{6A49F688-5B32-494B-BC58-4529A5D7E079}">
      <dgm:prSet/>
      <dgm:spPr/>
      <dgm:t>
        <a:bodyPr/>
        <a:lstStyle/>
        <a:p>
          <a:endParaRPr lang="en-US"/>
        </a:p>
      </dgm:t>
    </dgm:pt>
    <dgm:pt modelId="{8886D50A-AEF1-4C05-BC93-778D77C126E1}">
      <dgm:prSet/>
      <dgm:spPr/>
      <dgm:t>
        <a:bodyPr/>
        <a:lstStyle/>
        <a:p>
          <a:r>
            <a:rPr lang="en-US" b="0" i="0"/>
            <a:t>Parses target URL/host.</a:t>
          </a:r>
          <a:endParaRPr lang="en-US"/>
        </a:p>
      </dgm:t>
    </dgm:pt>
    <dgm:pt modelId="{59BF40F2-C459-43E8-B472-99490937A1BB}" type="parTrans" cxnId="{0784C26F-D1D0-4525-89F8-14C470F219A5}">
      <dgm:prSet/>
      <dgm:spPr/>
      <dgm:t>
        <a:bodyPr/>
        <a:lstStyle/>
        <a:p>
          <a:endParaRPr lang="en-US"/>
        </a:p>
      </dgm:t>
    </dgm:pt>
    <dgm:pt modelId="{6AFE26AD-B8C3-4B3A-A4C0-B4C2DC941984}" type="sibTrans" cxnId="{0784C26F-D1D0-4525-89F8-14C470F219A5}">
      <dgm:prSet/>
      <dgm:spPr/>
      <dgm:t>
        <a:bodyPr/>
        <a:lstStyle/>
        <a:p>
          <a:endParaRPr lang="en-US"/>
        </a:p>
      </dgm:t>
    </dgm:pt>
    <dgm:pt modelId="{3C80A92A-8CC7-41CD-951E-95810D657846}">
      <dgm:prSet/>
      <dgm:spPr/>
      <dgm:t>
        <a:bodyPr/>
        <a:lstStyle/>
        <a:p>
          <a:r>
            <a:rPr lang="en-US" b="1" i="0"/>
            <a:t>Encrypts only the target info</a:t>
          </a:r>
          <a:r>
            <a:rPr lang="en-US" b="0" i="0"/>
            <a:t> for the server.</a:t>
          </a:r>
          <a:endParaRPr lang="en-US"/>
        </a:p>
      </dgm:t>
    </dgm:pt>
    <dgm:pt modelId="{EA170197-365F-4620-862B-FA91168598BE}" type="parTrans" cxnId="{170E9675-8399-427F-A3F5-2FE2828C954E}">
      <dgm:prSet/>
      <dgm:spPr/>
      <dgm:t>
        <a:bodyPr/>
        <a:lstStyle/>
        <a:p>
          <a:endParaRPr lang="en-US"/>
        </a:p>
      </dgm:t>
    </dgm:pt>
    <dgm:pt modelId="{E5E688B5-8AA2-45A9-B1A9-77DB43EB4D20}" type="sibTrans" cxnId="{170E9675-8399-427F-A3F5-2FE2828C954E}">
      <dgm:prSet/>
      <dgm:spPr/>
      <dgm:t>
        <a:bodyPr/>
        <a:lstStyle/>
        <a:p>
          <a:endParaRPr lang="en-US"/>
        </a:p>
      </dgm:t>
    </dgm:pt>
    <dgm:pt modelId="{680DC1F6-E447-40F9-A11D-62E663A4A46D}">
      <dgm:prSet/>
      <dgm:spPr/>
      <dgm:t>
        <a:bodyPr/>
        <a:lstStyle/>
        <a:p>
          <a:r>
            <a:rPr lang="en-US" b="0" i="0"/>
            <a:t>Receives encrypted </a:t>
          </a:r>
          <a:r>
            <a:rPr lang="en-US" b="0" i="1"/>
            <a:t>full web response</a:t>
          </a:r>
          <a:r>
            <a:rPr lang="en-US" b="0" i="0"/>
            <a:t> from server.</a:t>
          </a:r>
          <a:endParaRPr lang="en-US"/>
        </a:p>
      </dgm:t>
    </dgm:pt>
    <dgm:pt modelId="{ED20E7C8-7EE7-4F3C-80A3-6C1912E57F19}" type="parTrans" cxnId="{837D952D-A8A4-4516-BE4E-82CDAC921D3F}">
      <dgm:prSet/>
      <dgm:spPr/>
      <dgm:t>
        <a:bodyPr/>
        <a:lstStyle/>
        <a:p>
          <a:endParaRPr lang="en-US"/>
        </a:p>
      </dgm:t>
    </dgm:pt>
    <dgm:pt modelId="{EC81A681-91CC-45EB-B67B-C6B17726BC61}" type="sibTrans" cxnId="{837D952D-A8A4-4516-BE4E-82CDAC921D3F}">
      <dgm:prSet/>
      <dgm:spPr/>
      <dgm:t>
        <a:bodyPr/>
        <a:lstStyle/>
        <a:p>
          <a:endParaRPr lang="en-US"/>
        </a:p>
      </dgm:t>
    </dgm:pt>
    <dgm:pt modelId="{B5A22E2A-8D72-42ED-996F-E073D676BDFD}">
      <dgm:prSet/>
      <dgm:spPr/>
      <dgm:t>
        <a:bodyPr/>
        <a:lstStyle/>
        <a:p>
          <a:r>
            <a:rPr lang="en-US" b="0" i="0"/>
            <a:t>Decrypts and sends plain </a:t>
          </a:r>
          <a:r>
            <a:rPr lang="en-US" b="0" i="1"/>
            <a:t>full web response</a:t>
          </a:r>
          <a:r>
            <a:rPr lang="en-US" b="0" i="0"/>
            <a:t> to browser.</a:t>
          </a:r>
          <a:endParaRPr lang="en-US"/>
        </a:p>
      </dgm:t>
    </dgm:pt>
    <dgm:pt modelId="{5F55A2BE-5B8C-4AA6-BCC9-68E1C6A26F4A}" type="parTrans" cxnId="{AA96B251-DABF-4437-A711-1CFB4540FE34}">
      <dgm:prSet/>
      <dgm:spPr/>
      <dgm:t>
        <a:bodyPr/>
        <a:lstStyle/>
        <a:p>
          <a:endParaRPr lang="en-US"/>
        </a:p>
      </dgm:t>
    </dgm:pt>
    <dgm:pt modelId="{4F90A3D0-FF45-4651-940A-900968F31434}" type="sibTrans" cxnId="{AA96B251-DABF-4437-A711-1CFB4540FE34}">
      <dgm:prSet/>
      <dgm:spPr/>
      <dgm:t>
        <a:bodyPr/>
        <a:lstStyle/>
        <a:p>
          <a:endParaRPr lang="en-US"/>
        </a:p>
      </dgm:t>
    </dgm:pt>
    <dgm:pt modelId="{3EEEA711-0318-4DF9-9BA5-D865BD16684F}">
      <dgm:prSet/>
      <dgm:spPr/>
      <dgm:t>
        <a:bodyPr/>
        <a:lstStyle/>
        <a:p>
          <a:r>
            <a:rPr lang="en-US" b="1" i="0"/>
            <a:t>Server Role:</a:t>
          </a:r>
          <a:endParaRPr lang="en-US"/>
        </a:p>
      </dgm:t>
    </dgm:pt>
    <dgm:pt modelId="{5A0F05C0-61BC-47AE-989B-927ECFED6789}" type="parTrans" cxnId="{1490B342-D551-4045-A000-4E8F585DCF18}">
      <dgm:prSet/>
      <dgm:spPr/>
      <dgm:t>
        <a:bodyPr/>
        <a:lstStyle/>
        <a:p>
          <a:endParaRPr lang="en-US"/>
        </a:p>
      </dgm:t>
    </dgm:pt>
    <dgm:pt modelId="{69DA342F-DA3A-4C82-A60A-F7DB431818D7}" type="sibTrans" cxnId="{1490B342-D551-4045-A000-4E8F585DCF18}">
      <dgm:prSet/>
      <dgm:spPr/>
      <dgm:t>
        <a:bodyPr/>
        <a:lstStyle/>
        <a:p>
          <a:endParaRPr lang="en-US"/>
        </a:p>
      </dgm:t>
    </dgm:pt>
    <dgm:pt modelId="{307FD93A-1343-406C-98F3-8DCF35878D86}">
      <dgm:prSet/>
      <dgm:spPr/>
      <dgm:t>
        <a:bodyPr/>
        <a:lstStyle/>
        <a:p>
          <a:r>
            <a:rPr lang="en-US" b="0" i="0" dirty="0"/>
            <a:t>Receives encrypted target info from client.</a:t>
          </a:r>
          <a:endParaRPr lang="en-US" dirty="0"/>
        </a:p>
      </dgm:t>
    </dgm:pt>
    <dgm:pt modelId="{A7103C6F-4BF8-4E67-BC54-7CEE5E64332B}" type="parTrans" cxnId="{48536754-B3C6-4552-9720-A9DA9CBB8982}">
      <dgm:prSet/>
      <dgm:spPr/>
      <dgm:t>
        <a:bodyPr/>
        <a:lstStyle/>
        <a:p>
          <a:endParaRPr lang="en-US"/>
        </a:p>
      </dgm:t>
    </dgm:pt>
    <dgm:pt modelId="{8ADA63CE-E15F-4786-BD6C-1F6C3BF7FB82}" type="sibTrans" cxnId="{48536754-B3C6-4552-9720-A9DA9CBB8982}">
      <dgm:prSet/>
      <dgm:spPr/>
      <dgm:t>
        <a:bodyPr/>
        <a:lstStyle/>
        <a:p>
          <a:endParaRPr lang="en-US"/>
        </a:p>
      </dgm:t>
    </dgm:pt>
    <dgm:pt modelId="{3D987FD1-6613-4045-B39A-CB897B1F14BB}">
      <dgm:prSet/>
      <dgm:spPr/>
      <dgm:t>
        <a:bodyPr/>
        <a:lstStyle/>
        <a:p>
          <a:r>
            <a:rPr lang="en-US" b="0" i="0"/>
            <a:t>Decrypts target info.</a:t>
          </a:r>
          <a:endParaRPr lang="en-US"/>
        </a:p>
      </dgm:t>
    </dgm:pt>
    <dgm:pt modelId="{A93E49A4-3F70-44EF-B39F-FFA2DB73AAE0}" type="parTrans" cxnId="{95D5BDB5-8B76-4AD9-8BF1-B93592447CD8}">
      <dgm:prSet/>
      <dgm:spPr/>
      <dgm:t>
        <a:bodyPr/>
        <a:lstStyle/>
        <a:p>
          <a:endParaRPr lang="en-US"/>
        </a:p>
      </dgm:t>
    </dgm:pt>
    <dgm:pt modelId="{953DDEE4-0577-4FE4-9A85-22C2E625F817}" type="sibTrans" cxnId="{95D5BDB5-8B76-4AD9-8BF1-B93592447CD8}">
      <dgm:prSet/>
      <dgm:spPr/>
      <dgm:t>
        <a:bodyPr/>
        <a:lstStyle/>
        <a:p>
          <a:endParaRPr lang="en-US"/>
        </a:p>
      </dgm:t>
    </dgm:pt>
    <dgm:pt modelId="{B7ACD128-BAB1-4063-91A2-1B9CBFBB9A69}">
      <dgm:prSet/>
      <dgm:spPr/>
      <dgm:t>
        <a:bodyPr/>
        <a:lstStyle/>
        <a:p>
          <a:r>
            <a:rPr lang="en-US" b="0" i="0"/>
            <a:t>Uses requests library to make </a:t>
          </a:r>
          <a:r>
            <a:rPr lang="en-US" b="1" i="0"/>
            <a:t>plain HTTP/S request</a:t>
          </a:r>
          <a:r>
            <a:rPr lang="en-US" b="0" i="0"/>
            <a:t> to the </a:t>
          </a:r>
          <a:r>
            <a:rPr lang="en-US" b="0" i="1"/>
            <a:t>actual</a:t>
          </a:r>
          <a:r>
            <a:rPr lang="en-US" b="0" i="0"/>
            <a:t> target website.</a:t>
          </a:r>
          <a:endParaRPr lang="en-US"/>
        </a:p>
      </dgm:t>
    </dgm:pt>
    <dgm:pt modelId="{7014B556-8FB0-4EB9-AB64-5DB2B1CF131C}" type="parTrans" cxnId="{45463921-C2C2-498F-BC3A-0A74D7F7284D}">
      <dgm:prSet/>
      <dgm:spPr/>
      <dgm:t>
        <a:bodyPr/>
        <a:lstStyle/>
        <a:p>
          <a:endParaRPr lang="en-US"/>
        </a:p>
      </dgm:t>
    </dgm:pt>
    <dgm:pt modelId="{940A0818-76CF-413D-B6B6-11BCDC0F0F70}" type="sibTrans" cxnId="{45463921-C2C2-498F-BC3A-0A74D7F7284D}">
      <dgm:prSet/>
      <dgm:spPr/>
      <dgm:t>
        <a:bodyPr/>
        <a:lstStyle/>
        <a:p>
          <a:endParaRPr lang="en-US"/>
        </a:p>
      </dgm:t>
    </dgm:pt>
    <dgm:pt modelId="{66C0E7A8-F227-4142-8B86-3150074E4C18}">
      <dgm:prSet/>
      <dgm:spPr/>
      <dgm:t>
        <a:bodyPr/>
        <a:lstStyle/>
        <a:p>
          <a:r>
            <a:rPr lang="en-US" b="0" i="0"/>
            <a:t>Receives </a:t>
          </a:r>
          <a:r>
            <a:rPr lang="en-US" b="1" i="0"/>
            <a:t>plain web response</a:t>
          </a:r>
          <a:r>
            <a:rPr lang="en-US" b="0" i="0"/>
            <a:t> from the target website.</a:t>
          </a:r>
          <a:endParaRPr lang="en-US"/>
        </a:p>
      </dgm:t>
    </dgm:pt>
    <dgm:pt modelId="{9E8DDFA7-95DF-483B-A93F-E4BCF28309DA}" type="parTrans" cxnId="{AF90833E-5D9E-4318-AEAB-B99D04B9CD3D}">
      <dgm:prSet/>
      <dgm:spPr/>
      <dgm:t>
        <a:bodyPr/>
        <a:lstStyle/>
        <a:p>
          <a:endParaRPr lang="en-US"/>
        </a:p>
      </dgm:t>
    </dgm:pt>
    <dgm:pt modelId="{08613C8B-33CD-4F2B-B672-B52868EFB0B0}" type="sibTrans" cxnId="{AF90833E-5D9E-4318-AEAB-B99D04B9CD3D}">
      <dgm:prSet/>
      <dgm:spPr/>
      <dgm:t>
        <a:bodyPr/>
        <a:lstStyle/>
        <a:p>
          <a:endParaRPr lang="en-US"/>
        </a:p>
      </dgm:t>
    </dgm:pt>
    <dgm:pt modelId="{B0B54765-8A86-4320-9769-06D16922BA50}">
      <dgm:prSet/>
      <dgm:spPr/>
      <dgm:t>
        <a:bodyPr/>
        <a:lstStyle/>
        <a:p>
          <a:r>
            <a:rPr lang="en-US" b="1" i="0"/>
            <a:t>Encrypts the </a:t>
          </a:r>
          <a:r>
            <a:rPr lang="en-US" b="1" i="1"/>
            <a:t>entire</a:t>
          </a:r>
          <a:r>
            <a:rPr lang="en-US" b="1" i="0"/>
            <a:t> web response</a:t>
          </a:r>
          <a:r>
            <a:rPr lang="en-US" b="0" i="0"/>
            <a:t>.</a:t>
          </a:r>
          <a:endParaRPr lang="en-US"/>
        </a:p>
      </dgm:t>
    </dgm:pt>
    <dgm:pt modelId="{71A1346D-8CA6-4864-B89E-591EBAFE9D78}" type="parTrans" cxnId="{B4972146-F238-4904-A0A5-A8F31EE42985}">
      <dgm:prSet/>
      <dgm:spPr/>
      <dgm:t>
        <a:bodyPr/>
        <a:lstStyle/>
        <a:p>
          <a:endParaRPr lang="en-US"/>
        </a:p>
      </dgm:t>
    </dgm:pt>
    <dgm:pt modelId="{46FC62CA-0920-4830-995A-C730E2D18C9E}" type="sibTrans" cxnId="{B4972146-F238-4904-A0A5-A8F31EE42985}">
      <dgm:prSet/>
      <dgm:spPr/>
      <dgm:t>
        <a:bodyPr/>
        <a:lstStyle/>
        <a:p>
          <a:endParaRPr lang="en-US"/>
        </a:p>
      </dgm:t>
    </dgm:pt>
    <dgm:pt modelId="{7010A41D-5D17-469A-BFE0-DC30114EF4F0}">
      <dgm:prSet/>
      <dgm:spPr/>
      <dgm:t>
        <a:bodyPr/>
        <a:lstStyle/>
        <a:p>
          <a:r>
            <a:rPr lang="en-US" b="0" i="0"/>
            <a:t>Sends encrypted response back to the client.</a:t>
          </a:r>
          <a:endParaRPr lang="en-US"/>
        </a:p>
      </dgm:t>
    </dgm:pt>
    <dgm:pt modelId="{0956D231-241C-45CD-8AA6-94A4D4DA5EEA}" type="parTrans" cxnId="{906ECE2B-FBB9-44A2-B00F-C773A544B85A}">
      <dgm:prSet/>
      <dgm:spPr/>
      <dgm:t>
        <a:bodyPr/>
        <a:lstStyle/>
        <a:p>
          <a:endParaRPr lang="en-US"/>
        </a:p>
      </dgm:t>
    </dgm:pt>
    <dgm:pt modelId="{BA3E85BC-819A-49E8-AC16-3AD40783F486}" type="sibTrans" cxnId="{906ECE2B-FBB9-44A2-B00F-C773A544B85A}">
      <dgm:prSet/>
      <dgm:spPr/>
      <dgm:t>
        <a:bodyPr/>
        <a:lstStyle/>
        <a:p>
          <a:endParaRPr lang="en-US"/>
        </a:p>
      </dgm:t>
    </dgm:pt>
    <dgm:pt modelId="{02D9265F-36D9-404B-A81B-0668184B22A1}" type="pres">
      <dgm:prSet presAssocID="{95801294-2874-4FD3-833A-4137D1AC45BD}" presName="Name0" presStyleCnt="0">
        <dgm:presLayoutVars>
          <dgm:dir/>
          <dgm:animLvl val="lvl"/>
          <dgm:resizeHandles val="exact"/>
        </dgm:presLayoutVars>
      </dgm:prSet>
      <dgm:spPr/>
    </dgm:pt>
    <dgm:pt modelId="{AE6FCF7C-A749-45CB-82C0-D452CDFB40C2}" type="pres">
      <dgm:prSet presAssocID="{0BE7B32E-FF69-4AFF-8F8F-9B7392FDA318}" presName="composite" presStyleCnt="0"/>
      <dgm:spPr/>
    </dgm:pt>
    <dgm:pt modelId="{70B13C98-F0C1-4379-8E21-CF36992DB479}" type="pres">
      <dgm:prSet presAssocID="{0BE7B32E-FF69-4AFF-8F8F-9B7392FDA31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F617C43-0DCA-46C1-B774-4DD9391FB60C}" type="pres">
      <dgm:prSet presAssocID="{0BE7B32E-FF69-4AFF-8F8F-9B7392FDA318}" presName="desTx" presStyleLbl="alignAccFollowNode1" presStyleIdx="0" presStyleCnt="2">
        <dgm:presLayoutVars>
          <dgm:bulletEnabled val="1"/>
        </dgm:presLayoutVars>
      </dgm:prSet>
      <dgm:spPr/>
    </dgm:pt>
    <dgm:pt modelId="{3D5648AC-7135-4373-A704-0C7C95A59336}" type="pres">
      <dgm:prSet presAssocID="{4C2013AD-7DCC-4A65-868E-59858257E923}" presName="space" presStyleCnt="0"/>
      <dgm:spPr/>
    </dgm:pt>
    <dgm:pt modelId="{A63F80F4-D931-4DCE-9FDF-A68A04D1891B}" type="pres">
      <dgm:prSet presAssocID="{3EEEA711-0318-4DF9-9BA5-D865BD16684F}" presName="composite" presStyleCnt="0"/>
      <dgm:spPr/>
    </dgm:pt>
    <dgm:pt modelId="{CDF5BFB9-5F80-458A-AD82-8DD978163CCA}" type="pres">
      <dgm:prSet presAssocID="{3EEEA711-0318-4DF9-9BA5-D865BD16684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DC833D0-5228-47B6-AC59-BB848E4AA0C7}" type="pres">
      <dgm:prSet presAssocID="{3EEEA711-0318-4DF9-9BA5-D865BD16684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2820908-68F9-493E-B310-E118A1BF252B}" type="presOf" srcId="{3D987FD1-6613-4045-B39A-CB897B1F14BB}" destId="{BDC833D0-5228-47B6-AC59-BB848E4AA0C7}" srcOrd="0" destOrd="1" presId="urn:microsoft.com/office/officeart/2005/8/layout/hList1"/>
    <dgm:cxn modelId="{40F9260B-4DBC-4E6E-9C2D-B9612AFBE2AF}" type="presOf" srcId="{B5A22E2A-8D72-42ED-996F-E073D676BDFD}" destId="{1F617C43-0DCA-46C1-B774-4DD9391FB60C}" srcOrd="0" destOrd="4" presId="urn:microsoft.com/office/officeart/2005/8/layout/hList1"/>
    <dgm:cxn modelId="{45463921-C2C2-498F-BC3A-0A74D7F7284D}" srcId="{3EEEA711-0318-4DF9-9BA5-D865BD16684F}" destId="{B7ACD128-BAB1-4063-91A2-1B9CBFBB9A69}" srcOrd="2" destOrd="0" parTransId="{7014B556-8FB0-4EB9-AB64-5DB2B1CF131C}" sibTransId="{940A0818-76CF-413D-B6B6-11BCDC0F0F70}"/>
    <dgm:cxn modelId="{906ECE2B-FBB9-44A2-B00F-C773A544B85A}" srcId="{3EEEA711-0318-4DF9-9BA5-D865BD16684F}" destId="{7010A41D-5D17-469A-BFE0-DC30114EF4F0}" srcOrd="5" destOrd="0" parTransId="{0956D231-241C-45CD-8AA6-94A4D4DA5EEA}" sibTransId="{BA3E85BC-819A-49E8-AC16-3AD40783F486}"/>
    <dgm:cxn modelId="{FA92022D-4656-47BE-8C8F-427B643AEF51}" type="presOf" srcId="{66C0E7A8-F227-4142-8B86-3150074E4C18}" destId="{BDC833D0-5228-47B6-AC59-BB848E4AA0C7}" srcOrd="0" destOrd="3" presId="urn:microsoft.com/office/officeart/2005/8/layout/hList1"/>
    <dgm:cxn modelId="{837D952D-A8A4-4516-BE4E-82CDAC921D3F}" srcId="{0BE7B32E-FF69-4AFF-8F8F-9B7392FDA318}" destId="{680DC1F6-E447-40F9-A11D-62E663A4A46D}" srcOrd="3" destOrd="0" parTransId="{ED20E7C8-7EE7-4F3C-80A3-6C1912E57F19}" sibTransId="{EC81A681-91CC-45EB-B67B-C6B17726BC61}"/>
    <dgm:cxn modelId="{AF90833E-5D9E-4318-AEAB-B99D04B9CD3D}" srcId="{3EEEA711-0318-4DF9-9BA5-D865BD16684F}" destId="{66C0E7A8-F227-4142-8B86-3150074E4C18}" srcOrd="3" destOrd="0" parTransId="{9E8DDFA7-95DF-483B-A93F-E4BCF28309DA}" sibTransId="{08613C8B-33CD-4F2B-B672-B52868EFB0B0}"/>
    <dgm:cxn modelId="{2189155D-4EA9-4D82-9166-FA77CA9B6282}" type="presOf" srcId="{6BD62CDB-FBE9-4EE1-9D0B-CC55D5F4E797}" destId="{1F617C43-0DCA-46C1-B774-4DD9391FB60C}" srcOrd="0" destOrd="0" presId="urn:microsoft.com/office/officeart/2005/8/layout/hList1"/>
    <dgm:cxn modelId="{1490B342-D551-4045-A000-4E8F585DCF18}" srcId="{95801294-2874-4FD3-833A-4137D1AC45BD}" destId="{3EEEA711-0318-4DF9-9BA5-D865BD16684F}" srcOrd="1" destOrd="0" parTransId="{5A0F05C0-61BC-47AE-989B-927ECFED6789}" sibTransId="{69DA342F-DA3A-4C82-A60A-F7DB431818D7}"/>
    <dgm:cxn modelId="{B4972146-F238-4904-A0A5-A8F31EE42985}" srcId="{3EEEA711-0318-4DF9-9BA5-D865BD16684F}" destId="{B0B54765-8A86-4320-9769-06D16922BA50}" srcOrd="4" destOrd="0" parTransId="{71A1346D-8CA6-4864-B89E-591EBAFE9D78}" sibTransId="{46FC62CA-0920-4830-995A-C730E2D18C9E}"/>
    <dgm:cxn modelId="{E9C15146-9F97-47E0-9AB2-2A0308C069DB}" type="presOf" srcId="{307FD93A-1343-406C-98F3-8DCF35878D86}" destId="{BDC833D0-5228-47B6-AC59-BB848E4AA0C7}" srcOrd="0" destOrd="0" presId="urn:microsoft.com/office/officeart/2005/8/layout/hList1"/>
    <dgm:cxn modelId="{0784C26F-D1D0-4525-89F8-14C470F219A5}" srcId="{0BE7B32E-FF69-4AFF-8F8F-9B7392FDA318}" destId="{8886D50A-AEF1-4C05-BC93-778D77C126E1}" srcOrd="1" destOrd="0" parTransId="{59BF40F2-C459-43E8-B472-99490937A1BB}" sibTransId="{6AFE26AD-B8C3-4B3A-A4C0-B4C2DC941984}"/>
    <dgm:cxn modelId="{AA96B251-DABF-4437-A711-1CFB4540FE34}" srcId="{0BE7B32E-FF69-4AFF-8F8F-9B7392FDA318}" destId="{B5A22E2A-8D72-42ED-996F-E073D676BDFD}" srcOrd="4" destOrd="0" parTransId="{5F55A2BE-5B8C-4AA6-BCC9-68E1C6A26F4A}" sibTransId="{4F90A3D0-FF45-4651-940A-900968F31434}"/>
    <dgm:cxn modelId="{29DA2A72-4971-45B6-AFAC-33865C899384}" type="presOf" srcId="{0BE7B32E-FF69-4AFF-8F8F-9B7392FDA318}" destId="{70B13C98-F0C1-4379-8E21-CF36992DB479}" srcOrd="0" destOrd="0" presId="urn:microsoft.com/office/officeart/2005/8/layout/hList1"/>
    <dgm:cxn modelId="{48536754-B3C6-4552-9720-A9DA9CBB8982}" srcId="{3EEEA711-0318-4DF9-9BA5-D865BD16684F}" destId="{307FD93A-1343-406C-98F3-8DCF35878D86}" srcOrd="0" destOrd="0" parTransId="{A7103C6F-4BF8-4E67-BC54-7CEE5E64332B}" sibTransId="{8ADA63CE-E15F-4786-BD6C-1F6C3BF7FB82}"/>
    <dgm:cxn modelId="{170E9675-8399-427F-A3F5-2FE2828C954E}" srcId="{0BE7B32E-FF69-4AFF-8F8F-9B7392FDA318}" destId="{3C80A92A-8CC7-41CD-951E-95810D657846}" srcOrd="2" destOrd="0" parTransId="{EA170197-365F-4620-862B-FA91168598BE}" sibTransId="{E5E688B5-8AA2-45A9-B1A9-77DB43EB4D20}"/>
    <dgm:cxn modelId="{43B7D476-91A2-4DF0-8DCC-60A3784E42EA}" srcId="{95801294-2874-4FD3-833A-4137D1AC45BD}" destId="{0BE7B32E-FF69-4AFF-8F8F-9B7392FDA318}" srcOrd="0" destOrd="0" parTransId="{0ACA9AE3-2C46-4E54-B7FC-6050781B81BF}" sibTransId="{4C2013AD-7DCC-4A65-868E-59858257E923}"/>
    <dgm:cxn modelId="{54C7EA7C-C95D-4F7B-BE9B-C587CA75EC77}" type="presOf" srcId="{3C80A92A-8CC7-41CD-951E-95810D657846}" destId="{1F617C43-0DCA-46C1-B774-4DD9391FB60C}" srcOrd="0" destOrd="2" presId="urn:microsoft.com/office/officeart/2005/8/layout/hList1"/>
    <dgm:cxn modelId="{6A49F688-5B32-494B-BC58-4529A5D7E079}" srcId="{0BE7B32E-FF69-4AFF-8F8F-9B7392FDA318}" destId="{6BD62CDB-FBE9-4EE1-9D0B-CC55D5F4E797}" srcOrd="0" destOrd="0" parTransId="{48FFF0B8-28A9-4C8B-B094-0A76975D83AF}" sibTransId="{95CA0A60-9E74-47FD-826E-DB7E13F813C3}"/>
    <dgm:cxn modelId="{95D5BDB5-8B76-4AD9-8BF1-B93592447CD8}" srcId="{3EEEA711-0318-4DF9-9BA5-D865BD16684F}" destId="{3D987FD1-6613-4045-B39A-CB897B1F14BB}" srcOrd="1" destOrd="0" parTransId="{A93E49A4-3F70-44EF-B39F-FFA2DB73AAE0}" sibTransId="{953DDEE4-0577-4FE4-9A85-22C2E625F817}"/>
    <dgm:cxn modelId="{AC8DDDB8-CCC4-4669-8711-352B49B6B457}" type="presOf" srcId="{3EEEA711-0318-4DF9-9BA5-D865BD16684F}" destId="{CDF5BFB9-5F80-458A-AD82-8DD978163CCA}" srcOrd="0" destOrd="0" presId="urn:microsoft.com/office/officeart/2005/8/layout/hList1"/>
    <dgm:cxn modelId="{643EFDCD-DC1B-41DA-9874-9F6F22D1B78F}" type="presOf" srcId="{680DC1F6-E447-40F9-A11D-62E663A4A46D}" destId="{1F617C43-0DCA-46C1-B774-4DD9391FB60C}" srcOrd="0" destOrd="3" presId="urn:microsoft.com/office/officeart/2005/8/layout/hList1"/>
    <dgm:cxn modelId="{A25796D1-03F2-4484-B370-F1FF67D6E0AF}" type="presOf" srcId="{7010A41D-5D17-469A-BFE0-DC30114EF4F0}" destId="{BDC833D0-5228-47B6-AC59-BB848E4AA0C7}" srcOrd="0" destOrd="5" presId="urn:microsoft.com/office/officeart/2005/8/layout/hList1"/>
    <dgm:cxn modelId="{F65DD4E1-5D64-4535-8DA3-8A68DE8BC2A2}" type="presOf" srcId="{8886D50A-AEF1-4C05-BC93-778D77C126E1}" destId="{1F617C43-0DCA-46C1-B774-4DD9391FB60C}" srcOrd="0" destOrd="1" presId="urn:microsoft.com/office/officeart/2005/8/layout/hList1"/>
    <dgm:cxn modelId="{36258FE3-F316-4605-9052-74EAFD871ACD}" type="presOf" srcId="{95801294-2874-4FD3-833A-4137D1AC45BD}" destId="{02D9265F-36D9-404B-A81B-0668184B22A1}" srcOrd="0" destOrd="0" presId="urn:microsoft.com/office/officeart/2005/8/layout/hList1"/>
    <dgm:cxn modelId="{9A4279F5-82B2-4527-9527-BDF17F4A746A}" type="presOf" srcId="{B0B54765-8A86-4320-9769-06D16922BA50}" destId="{BDC833D0-5228-47B6-AC59-BB848E4AA0C7}" srcOrd="0" destOrd="4" presId="urn:microsoft.com/office/officeart/2005/8/layout/hList1"/>
    <dgm:cxn modelId="{B74F7EFF-0D4B-4D53-9772-803EE611ED38}" type="presOf" srcId="{B7ACD128-BAB1-4063-91A2-1B9CBFBB9A69}" destId="{BDC833D0-5228-47B6-AC59-BB848E4AA0C7}" srcOrd="0" destOrd="2" presId="urn:microsoft.com/office/officeart/2005/8/layout/hList1"/>
    <dgm:cxn modelId="{FF7892DA-25DF-4ABD-B2E7-8790C6684B58}" type="presParOf" srcId="{02D9265F-36D9-404B-A81B-0668184B22A1}" destId="{AE6FCF7C-A749-45CB-82C0-D452CDFB40C2}" srcOrd="0" destOrd="0" presId="urn:microsoft.com/office/officeart/2005/8/layout/hList1"/>
    <dgm:cxn modelId="{EBC80CCB-C903-4F94-B7E3-90038ABACFF9}" type="presParOf" srcId="{AE6FCF7C-A749-45CB-82C0-D452CDFB40C2}" destId="{70B13C98-F0C1-4379-8E21-CF36992DB479}" srcOrd="0" destOrd="0" presId="urn:microsoft.com/office/officeart/2005/8/layout/hList1"/>
    <dgm:cxn modelId="{E543059E-5734-476F-A3EC-BE548585C850}" type="presParOf" srcId="{AE6FCF7C-A749-45CB-82C0-D452CDFB40C2}" destId="{1F617C43-0DCA-46C1-B774-4DD9391FB60C}" srcOrd="1" destOrd="0" presId="urn:microsoft.com/office/officeart/2005/8/layout/hList1"/>
    <dgm:cxn modelId="{B82FB7D3-3216-4BBF-AF42-73DEAC86ED0F}" type="presParOf" srcId="{02D9265F-36D9-404B-A81B-0668184B22A1}" destId="{3D5648AC-7135-4373-A704-0C7C95A59336}" srcOrd="1" destOrd="0" presId="urn:microsoft.com/office/officeart/2005/8/layout/hList1"/>
    <dgm:cxn modelId="{70C27250-CA54-46E5-9265-AA227C900130}" type="presParOf" srcId="{02D9265F-36D9-404B-A81B-0668184B22A1}" destId="{A63F80F4-D931-4DCE-9FDF-A68A04D1891B}" srcOrd="2" destOrd="0" presId="urn:microsoft.com/office/officeart/2005/8/layout/hList1"/>
    <dgm:cxn modelId="{F0669E10-CF83-45D7-BD3F-596B60A0D690}" type="presParOf" srcId="{A63F80F4-D931-4DCE-9FDF-A68A04D1891B}" destId="{CDF5BFB9-5F80-458A-AD82-8DD978163CCA}" srcOrd="0" destOrd="0" presId="urn:microsoft.com/office/officeart/2005/8/layout/hList1"/>
    <dgm:cxn modelId="{C6BC7D37-9E0A-4599-9398-D59F8BB7A954}" type="presParOf" srcId="{A63F80F4-D931-4DCE-9FDF-A68A04D1891B}" destId="{BDC833D0-5228-47B6-AC59-BB848E4AA0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13C98-F0C1-4379-8E21-CF36992DB479}">
      <dsp:nvSpPr>
        <dsp:cNvPr id="0" name=""/>
        <dsp:cNvSpPr/>
      </dsp:nvSpPr>
      <dsp:spPr>
        <a:xfrm>
          <a:off x="45" y="102546"/>
          <a:ext cx="4371969" cy="576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Client Role:</a:t>
          </a:r>
          <a:endParaRPr lang="en-US" sz="2000" kern="1200" dirty="0"/>
        </a:p>
      </dsp:txBody>
      <dsp:txXfrm>
        <a:off x="45" y="102546"/>
        <a:ext cx="4371969" cy="576000"/>
      </dsp:txXfrm>
    </dsp:sp>
    <dsp:sp modelId="{1F617C43-0DCA-46C1-B774-4DD9391FB60C}">
      <dsp:nvSpPr>
        <dsp:cNvPr id="0" name=""/>
        <dsp:cNvSpPr/>
      </dsp:nvSpPr>
      <dsp:spPr>
        <a:xfrm>
          <a:off x="45" y="678546"/>
          <a:ext cx="4371969" cy="361310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Receives plain HTTP/S request from browser.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Parses target URL/host.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/>
            <a:t>Encrypts only the target info</a:t>
          </a:r>
          <a:r>
            <a:rPr lang="en-US" sz="2000" b="0" i="0" kern="1200"/>
            <a:t> for the server.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Receives encrypted </a:t>
          </a:r>
          <a:r>
            <a:rPr lang="en-US" sz="2000" b="0" i="1" kern="1200"/>
            <a:t>full web response</a:t>
          </a:r>
          <a:r>
            <a:rPr lang="en-US" sz="2000" b="0" i="0" kern="1200"/>
            <a:t> from server.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Decrypts and sends plain </a:t>
          </a:r>
          <a:r>
            <a:rPr lang="en-US" sz="2000" b="0" i="1" kern="1200"/>
            <a:t>full web response</a:t>
          </a:r>
          <a:r>
            <a:rPr lang="en-US" sz="2000" b="0" i="0" kern="1200"/>
            <a:t> to browser.</a:t>
          </a:r>
          <a:endParaRPr lang="en-US" sz="2000" kern="1200"/>
        </a:p>
      </dsp:txBody>
      <dsp:txXfrm>
        <a:off x="45" y="678546"/>
        <a:ext cx="4371969" cy="3613106"/>
      </dsp:txXfrm>
    </dsp:sp>
    <dsp:sp modelId="{CDF5BFB9-5F80-458A-AD82-8DD978163CCA}">
      <dsp:nvSpPr>
        <dsp:cNvPr id="0" name=""/>
        <dsp:cNvSpPr/>
      </dsp:nvSpPr>
      <dsp:spPr>
        <a:xfrm>
          <a:off x="4984091" y="102546"/>
          <a:ext cx="4371969" cy="576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Server Role:</a:t>
          </a:r>
          <a:endParaRPr lang="en-US" sz="2000" kern="1200"/>
        </a:p>
      </dsp:txBody>
      <dsp:txXfrm>
        <a:off x="4984091" y="102546"/>
        <a:ext cx="4371969" cy="576000"/>
      </dsp:txXfrm>
    </dsp:sp>
    <dsp:sp modelId="{BDC833D0-5228-47B6-AC59-BB848E4AA0C7}">
      <dsp:nvSpPr>
        <dsp:cNvPr id="0" name=""/>
        <dsp:cNvSpPr/>
      </dsp:nvSpPr>
      <dsp:spPr>
        <a:xfrm>
          <a:off x="4984091" y="678546"/>
          <a:ext cx="4371969" cy="361310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Receives encrypted target info from client.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Decrypts target info.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Uses requests library to make </a:t>
          </a:r>
          <a:r>
            <a:rPr lang="en-US" sz="2000" b="1" i="0" kern="1200"/>
            <a:t>plain HTTP/S request</a:t>
          </a:r>
          <a:r>
            <a:rPr lang="en-US" sz="2000" b="0" i="0" kern="1200"/>
            <a:t> to the </a:t>
          </a:r>
          <a:r>
            <a:rPr lang="en-US" sz="2000" b="0" i="1" kern="1200"/>
            <a:t>actual</a:t>
          </a:r>
          <a:r>
            <a:rPr lang="en-US" sz="2000" b="0" i="0" kern="1200"/>
            <a:t> target website.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Receives </a:t>
          </a:r>
          <a:r>
            <a:rPr lang="en-US" sz="2000" b="1" i="0" kern="1200"/>
            <a:t>plain web response</a:t>
          </a:r>
          <a:r>
            <a:rPr lang="en-US" sz="2000" b="0" i="0" kern="1200"/>
            <a:t> from the target website.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/>
            <a:t>Encrypts the </a:t>
          </a:r>
          <a:r>
            <a:rPr lang="en-US" sz="2000" b="1" i="1" kern="1200"/>
            <a:t>entire</a:t>
          </a:r>
          <a:r>
            <a:rPr lang="en-US" sz="2000" b="1" i="0" kern="1200"/>
            <a:t> web response</a:t>
          </a:r>
          <a:r>
            <a:rPr lang="en-US" sz="2000" b="0" i="0" kern="1200"/>
            <a:t>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Sends encrypted response back to the client.</a:t>
          </a:r>
          <a:endParaRPr lang="en-US" sz="2000" kern="1200"/>
        </a:p>
      </dsp:txBody>
      <dsp:txXfrm>
        <a:off x="4984091" y="678546"/>
        <a:ext cx="4371969" cy="3613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99E17C1E-0E39-4447-A6AC-ABA4FBEE49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7D275D4E-D95C-4E6E-8CDC-FFBDB0B9DE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9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99E17C1E-0E39-4447-A6AC-ABA4FBEE49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7D275D4E-D95C-4E6E-8CDC-FFBDB0B9DE9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80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E17C1E-0E39-4447-A6AC-ABA4FBEE49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7D275D4E-D95C-4E6E-8CDC-FFBDB0B9DE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6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1" indent="0" algn="ctr">
              <a:buNone/>
              <a:defRPr sz="2000"/>
            </a:lvl2pPr>
            <a:lvl3pPr marL="914322" indent="0" algn="ctr">
              <a:buNone/>
              <a:defRPr sz="1800"/>
            </a:lvl3pPr>
            <a:lvl4pPr marL="1371484" indent="0" algn="ctr">
              <a:buNone/>
              <a:defRPr sz="1600"/>
            </a:lvl4pPr>
            <a:lvl5pPr marL="1828645" indent="0" algn="ctr">
              <a:buNone/>
              <a:defRPr sz="1600"/>
            </a:lvl5pPr>
            <a:lvl6pPr marL="2285805" indent="0" algn="ctr">
              <a:buNone/>
              <a:defRPr sz="1600"/>
            </a:lvl6pPr>
            <a:lvl7pPr marL="2742966" indent="0" algn="ctr">
              <a:buNone/>
              <a:defRPr sz="1600"/>
            </a:lvl7pPr>
            <a:lvl8pPr marL="3200128" indent="0" algn="ctr">
              <a:buNone/>
              <a:defRPr sz="1600"/>
            </a:lvl8pPr>
            <a:lvl9pPr marL="365728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370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1024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730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73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5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6" indent="0">
              <a:buNone/>
              <a:defRPr sz="1600" b="1"/>
            </a:lvl7pPr>
            <a:lvl8pPr marL="3200128" indent="0">
              <a:buNone/>
              <a:defRPr sz="1600" b="1"/>
            </a:lvl8pPr>
            <a:lvl9pPr marL="365728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5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6" indent="0">
              <a:buNone/>
              <a:defRPr sz="1600" b="1"/>
            </a:lvl7pPr>
            <a:lvl8pPr marL="3200128" indent="0">
              <a:buNone/>
              <a:defRPr sz="1600" b="1"/>
            </a:lvl8pPr>
            <a:lvl9pPr marL="365728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2428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5970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5766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4" indent="0">
              <a:buNone/>
              <a:defRPr sz="1000"/>
            </a:lvl4pPr>
            <a:lvl5pPr marL="1828645" indent="0">
              <a:buNone/>
              <a:defRPr sz="1000"/>
            </a:lvl5pPr>
            <a:lvl6pPr marL="2285805" indent="0">
              <a:buNone/>
              <a:defRPr sz="1000"/>
            </a:lvl6pPr>
            <a:lvl7pPr marL="2742966" indent="0">
              <a:buNone/>
              <a:defRPr sz="1000"/>
            </a:lvl7pPr>
            <a:lvl8pPr marL="3200128" indent="0">
              <a:buNone/>
              <a:defRPr sz="1000"/>
            </a:lvl8pPr>
            <a:lvl9pPr marL="365728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7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99E17C1E-0E39-4447-A6AC-ABA4FBEE49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7D275D4E-D95C-4E6E-8CDC-FFBDB0B9DE9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209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4" indent="0">
              <a:buNone/>
              <a:defRPr sz="2000"/>
            </a:lvl4pPr>
            <a:lvl5pPr marL="1828645" indent="0">
              <a:buNone/>
              <a:defRPr sz="2000"/>
            </a:lvl5pPr>
            <a:lvl6pPr marL="2285805" indent="0">
              <a:buNone/>
              <a:defRPr sz="2000"/>
            </a:lvl6pPr>
            <a:lvl7pPr marL="2742966" indent="0">
              <a:buNone/>
              <a:defRPr sz="2000"/>
            </a:lvl7pPr>
            <a:lvl8pPr marL="3200128" indent="0">
              <a:buNone/>
              <a:defRPr sz="2000"/>
            </a:lvl8pPr>
            <a:lvl9pPr marL="365728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4" indent="0">
              <a:buNone/>
              <a:defRPr sz="1000"/>
            </a:lvl4pPr>
            <a:lvl5pPr marL="1828645" indent="0">
              <a:buNone/>
              <a:defRPr sz="1000"/>
            </a:lvl5pPr>
            <a:lvl6pPr marL="2285805" indent="0">
              <a:buNone/>
              <a:defRPr sz="1000"/>
            </a:lvl6pPr>
            <a:lvl7pPr marL="2742966" indent="0">
              <a:buNone/>
              <a:defRPr sz="1000"/>
            </a:lvl7pPr>
            <a:lvl8pPr marL="3200128" indent="0">
              <a:buNone/>
              <a:defRPr sz="1000"/>
            </a:lvl8pPr>
            <a:lvl9pPr marL="365728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6158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0335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372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E17C1E-0E39-4447-A6AC-ABA4FBEE49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7D275D4E-D95C-4E6E-8CDC-FFBDB0B9DE9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3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E17C1E-0E39-4447-A6AC-ABA4FBEE49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7D275D4E-D95C-4E6E-8CDC-FFBDB0B9DE9C}" type="slidenum">
              <a:rPr lang="en-US" smtClean="0"/>
              <a:t>‹#›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9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E17C1E-0E39-4447-A6AC-ABA4FBEE49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7D275D4E-D95C-4E6E-8CDC-FFBDB0B9DE9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99E17C1E-0E39-4447-A6AC-ABA4FBEE49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7D275D4E-D95C-4E6E-8CDC-FFBDB0B9DE9C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2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99E17C1E-0E39-4447-A6AC-ABA4FBEE49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7D275D4E-D95C-4E6E-8CDC-FFBDB0B9DE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0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E17C1E-0E39-4447-A6AC-ABA4FBEE49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7D275D4E-D95C-4E6E-8CDC-FFBDB0B9DE9C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75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E17C1E-0E39-4447-A6AC-ABA4FBEE49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7D275D4E-D95C-4E6E-8CDC-FFBDB0B9DE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32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99E17C1E-0E39-4447-A6AC-ABA4FBEE493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7D275D4E-D95C-4E6E-8CDC-FFBDB0B9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733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2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0" indent="-228580" algn="l" defTabSz="9143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1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4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6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8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9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20240035@goa.bits-pilani.ac.in" TargetMode="External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mailto:h20240114@goa.bits-pilani.ac.in" TargetMode="External"/><Relationship Id="rId4" Type="http://schemas.openxmlformats.org/officeDocument/2006/relationships/hyperlink" Target="mailto:h20240020@goa.bits-pilani.ac.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1.pn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svg"/><Relationship Id="rId11" Type="http://schemas.openxmlformats.org/officeDocument/2006/relationships/hyperlink" Target="https://github.com/NeuroNut/Custom-VPN-implementation/tree/main" TargetMode="External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iction on a tunnel">
            <a:extLst>
              <a:ext uri="{FF2B5EF4-FFF2-40B4-BE49-F238E27FC236}">
                <a16:creationId xmlns:a16="http://schemas.microsoft.com/office/drawing/2014/main" id="{0E60D941-8DB5-8EF0-0BCF-1315A720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78859-9B41-2E1B-F859-F9C3FD9AB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</a:rPr>
              <a:t>Custom Secure VPN - Implementation of a Secure Proxy Tunnel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960B9-F88D-DA73-DEB8-AC47C9B35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1336194"/>
            <a:ext cx="6295332" cy="5301673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Demonstrating Confidentiality, Integrity, and Tunneling using Python</a:t>
            </a:r>
          </a:p>
          <a:p>
            <a:pPr algn="l"/>
            <a:endParaRPr lang="en-US" sz="1800" dirty="0">
              <a:solidFill>
                <a:srgbClr val="FFFFFF"/>
              </a:solidFill>
            </a:endParaRPr>
          </a:p>
          <a:p>
            <a:pPr algn="l"/>
            <a:endParaRPr lang="en-US" sz="1800" dirty="0">
              <a:solidFill>
                <a:srgbClr val="FFFFFF"/>
              </a:solidFill>
            </a:endParaRPr>
          </a:p>
          <a:p>
            <a:pPr algn="l"/>
            <a:endParaRPr lang="en-US" sz="1800" dirty="0">
              <a:solidFill>
                <a:srgbClr val="FFFFFF"/>
              </a:solidFill>
            </a:endParaRPr>
          </a:p>
          <a:p>
            <a:pPr algn="l"/>
            <a:endParaRPr lang="en-US" sz="1800" dirty="0">
              <a:solidFill>
                <a:srgbClr val="FFFFFF"/>
              </a:solidFill>
            </a:endParaRPr>
          </a:p>
          <a:p>
            <a:pPr algn="l"/>
            <a:endParaRPr lang="en-US" sz="1800" dirty="0">
              <a:solidFill>
                <a:srgbClr val="FFFFFF"/>
              </a:solidFill>
            </a:endParaRPr>
          </a:p>
          <a:p>
            <a:pPr algn="l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SECURITY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G513</a:t>
            </a:r>
          </a:p>
          <a:p>
            <a:pPr algn="l"/>
            <a:r>
              <a:rPr lang="en-US" u="sng" dirty="0">
                <a:hlinkClick r:id="rId3"/>
              </a:rPr>
              <a:t>Pratik Pawar</a:t>
            </a:r>
            <a:r>
              <a:rPr lang="en-US" dirty="0"/>
              <a:t>, </a:t>
            </a:r>
            <a:r>
              <a:rPr lang="en-US" u="sng" dirty="0">
                <a:hlinkClick r:id="rId4"/>
              </a:rPr>
              <a:t>Akshata Rane</a:t>
            </a:r>
            <a:r>
              <a:rPr lang="en-US" dirty="0"/>
              <a:t>, </a:t>
            </a:r>
            <a:r>
              <a:rPr lang="en-US" u="sng" dirty="0">
                <a:hlinkClick r:id="rId5"/>
              </a:rPr>
              <a:t>Aditya Agarwal</a:t>
            </a:r>
            <a:endParaRPr lang="en-US" dirty="0"/>
          </a:p>
          <a:p>
            <a:pPr algn="l"/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logo with text on it&#10;&#10;AI-generated content may be incorrect.">
            <a:extLst>
              <a:ext uri="{FF2B5EF4-FFF2-40B4-BE49-F238E27FC236}">
                <a16:creationId xmlns:a16="http://schemas.microsoft.com/office/drawing/2014/main" id="{9C955FB2-F1FA-5C93-78E8-AABDAA9B1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780" y="363348"/>
            <a:ext cx="2362701" cy="21012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37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A57CE-46E3-1AF0-C5B7-072B1848D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A678CB-8013-70E8-5DDF-A4D0FB5A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544" y="2074275"/>
            <a:ext cx="1875274" cy="10870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F32806-10E0-D81A-B13A-587614A7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544" y="285311"/>
            <a:ext cx="1875274" cy="14379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27D754-8D20-D5A1-54CA-BFA8C4C58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77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04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aptop with solid fill">
            <a:extLst>
              <a:ext uri="{FF2B5EF4-FFF2-40B4-BE49-F238E27FC236}">
                <a16:creationId xmlns:a16="http://schemas.microsoft.com/office/drawing/2014/main" id="{9290C01B-4F0D-B5F7-534C-CBF8E1CF7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8546" y="2645711"/>
            <a:ext cx="1264614" cy="1264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8DF64-E326-3EEF-E0A9-0722CF8F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pic>
        <p:nvPicPr>
          <p:cNvPr id="7" name="Picture 6" descr="Deadline Team Sasquatch">
            <a:extLst>
              <a:ext uri="{FF2B5EF4-FFF2-40B4-BE49-F238E27FC236}">
                <a16:creationId xmlns:a16="http://schemas.microsoft.com/office/drawing/2014/main" id="{E423385D-6B08-1E01-7EE0-869E48AF1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01" y="2208610"/>
            <a:ext cx="1916120" cy="1916120"/>
          </a:xfrm>
          <a:prstGeom prst="rect">
            <a:avLst/>
          </a:prstGeom>
        </p:spPr>
      </p:pic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A26A4AAC-F860-4E1A-B608-763C0168DE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3180" y="3063614"/>
            <a:ext cx="846711" cy="846711"/>
          </a:xfrm>
          <a:prstGeom prst="rect">
            <a:avLst/>
          </a:prstGeom>
        </p:spPr>
      </p:pic>
      <p:pic>
        <p:nvPicPr>
          <p:cNvPr id="16" name="Graphic 15" descr="Wireless with solid fill">
            <a:extLst>
              <a:ext uri="{FF2B5EF4-FFF2-40B4-BE49-F238E27FC236}">
                <a16:creationId xmlns:a16="http://schemas.microsoft.com/office/drawing/2014/main" id="{8AC9500D-BD86-4A68-9513-5EED2AAE2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3226" y="2436221"/>
            <a:ext cx="659909" cy="659909"/>
          </a:xfrm>
          <a:prstGeom prst="rect">
            <a:avLst/>
          </a:prstGeom>
        </p:spPr>
      </p:pic>
      <p:pic>
        <p:nvPicPr>
          <p:cNvPr id="5" name="Content Placeholder 4" descr="Cubicles with laptops and chairs">
            <a:extLst>
              <a:ext uri="{FF2B5EF4-FFF2-40B4-BE49-F238E27FC236}">
                <a16:creationId xmlns:a16="http://schemas.microsoft.com/office/drawing/2014/main" id="{28FE5D67-AC23-EC03-E39F-188C64413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3263" y="-48185"/>
            <a:ext cx="11430596" cy="6429710"/>
          </a:xfrm>
        </p:spPr>
      </p:pic>
    </p:spTree>
    <p:extLst>
      <p:ext uri="{BB962C8B-B14F-4D97-AF65-F5344CB8AC3E}">
        <p14:creationId xmlns:p14="http://schemas.microsoft.com/office/powerpoint/2010/main" val="18627830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750">
        <p15:prstTrans prst="curtains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DA071-B4B5-82AA-38F1-5B373414E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aptop with solid fill">
            <a:extLst>
              <a:ext uri="{FF2B5EF4-FFF2-40B4-BE49-F238E27FC236}">
                <a16:creationId xmlns:a16="http://schemas.microsoft.com/office/drawing/2014/main" id="{B575F459-5E0A-9DF8-1C54-E89656109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7800" y="3530326"/>
            <a:ext cx="1179621" cy="1179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58DF96-943E-E20F-C080-0250FEBC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pic>
        <p:nvPicPr>
          <p:cNvPr id="7" name="Picture 6" descr="Deadline Team Sasquatch">
            <a:extLst>
              <a:ext uri="{FF2B5EF4-FFF2-40B4-BE49-F238E27FC236}">
                <a16:creationId xmlns:a16="http://schemas.microsoft.com/office/drawing/2014/main" id="{1F461E72-75F7-6724-B93F-A08FE76C7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78" y="2895692"/>
            <a:ext cx="1916120" cy="1916120"/>
          </a:xfrm>
          <a:prstGeom prst="rect">
            <a:avLst/>
          </a:prstGeom>
        </p:spPr>
      </p:pic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DB04585E-A14D-41BD-A5EF-74653B2C9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7691" y="3863237"/>
            <a:ext cx="846711" cy="846711"/>
          </a:xfrm>
          <a:prstGeom prst="rect">
            <a:avLst/>
          </a:prstGeom>
        </p:spPr>
      </p:pic>
      <p:pic>
        <p:nvPicPr>
          <p:cNvPr id="16" name="Graphic 15" descr="Wireless with solid fill">
            <a:extLst>
              <a:ext uri="{FF2B5EF4-FFF2-40B4-BE49-F238E27FC236}">
                <a16:creationId xmlns:a16="http://schemas.microsoft.com/office/drawing/2014/main" id="{997F4B63-71E4-A34F-B53D-C34450DCAC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56180" y="2928519"/>
            <a:ext cx="604822" cy="604822"/>
          </a:xfrm>
          <a:prstGeom prst="rect">
            <a:avLst/>
          </a:prstGeom>
        </p:spPr>
      </p:pic>
      <p:pic>
        <p:nvPicPr>
          <p:cNvPr id="5" name="Content Placeholder 4" descr="Cubicles with laptops and chairs">
            <a:extLst>
              <a:ext uri="{FF2B5EF4-FFF2-40B4-BE49-F238E27FC236}">
                <a16:creationId xmlns:a16="http://schemas.microsoft.com/office/drawing/2014/main" id="{8CB4ACDB-75F6-CD10-A784-4AAC10024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573263" y="6381524"/>
            <a:ext cx="81278" cy="4571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C9DE34-4A93-52BE-D7A6-2493553CB034}"/>
              </a:ext>
            </a:extLst>
          </p:cNvPr>
          <p:cNvSpPr txBox="1"/>
          <p:nvPr/>
        </p:nvSpPr>
        <p:spPr>
          <a:xfrm>
            <a:off x="1914242" y="5997930"/>
            <a:ext cx="867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>
                <a:hlinkClick r:id="rId11"/>
              </a:rPr>
              <a:t>NeuroNut</a:t>
            </a:r>
            <a:r>
              <a:rPr lang="en-US" dirty="0">
                <a:hlinkClick r:id="rId11"/>
              </a:rPr>
              <a:t>/Custom-VPN-implementation: Network Security Project Component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5EBB4-0E74-2776-60B5-E2AAA2192266}"/>
              </a:ext>
            </a:extLst>
          </p:cNvPr>
          <p:cNvSpPr txBox="1"/>
          <p:nvPr/>
        </p:nvSpPr>
        <p:spPr>
          <a:xfrm>
            <a:off x="2257805" y="4709948"/>
            <a:ext cx="1428750" cy="37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ISP Laptop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14C4B-4CE3-D72B-7836-C47D556BC08A}"/>
              </a:ext>
            </a:extLst>
          </p:cNvPr>
          <p:cNvSpPr txBox="1"/>
          <p:nvPr/>
        </p:nvSpPr>
        <p:spPr>
          <a:xfrm>
            <a:off x="2312891" y="3520766"/>
            <a:ext cx="13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2A7B564-5963-D7CB-5112-668A32B303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6743" y="2336065"/>
            <a:ext cx="2050986" cy="1581231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ross 13">
            <a:extLst>
              <a:ext uri="{FF2B5EF4-FFF2-40B4-BE49-F238E27FC236}">
                <a16:creationId xmlns:a16="http://schemas.microsoft.com/office/drawing/2014/main" id="{43631B67-6352-D800-77D1-1833AEE35011}"/>
              </a:ext>
            </a:extLst>
          </p:cNvPr>
          <p:cNvSpPr/>
          <p:nvPr/>
        </p:nvSpPr>
        <p:spPr>
          <a:xfrm rot="2452059">
            <a:off x="3816542" y="2353920"/>
            <a:ext cx="604822" cy="604822"/>
          </a:xfrm>
          <a:prstGeom prst="plus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7E187AA-9E7D-F91D-9E20-6F8426103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91" y="1012602"/>
            <a:ext cx="926126" cy="92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55CA8F-1767-36A1-AABF-CDF8ADEC7EFD}"/>
              </a:ext>
            </a:extLst>
          </p:cNvPr>
          <p:cNvSpPr txBox="1"/>
          <p:nvPr/>
        </p:nvSpPr>
        <p:spPr>
          <a:xfrm>
            <a:off x="8594061" y="4627146"/>
            <a:ext cx="199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server laptop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7A74C4E-4B59-3547-2BD1-94907A683EB4}"/>
              </a:ext>
            </a:extLst>
          </p:cNvPr>
          <p:cNvCxnSpPr/>
          <p:nvPr/>
        </p:nvCxnSpPr>
        <p:spPr>
          <a:xfrm flipV="1">
            <a:off x="3622374" y="2720623"/>
            <a:ext cx="2191403" cy="1512711"/>
          </a:xfrm>
          <a:prstGeom prst="curvedConnector3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8C42DB3-EE37-8233-CEA0-E3373B41D50D}"/>
              </a:ext>
            </a:extLst>
          </p:cNvPr>
          <p:cNvCxnSpPr>
            <a:cxnSpLocks/>
          </p:cNvCxnSpPr>
          <p:nvPr/>
        </p:nvCxnSpPr>
        <p:spPr>
          <a:xfrm>
            <a:off x="5966177" y="2720623"/>
            <a:ext cx="2627884" cy="1447230"/>
          </a:xfrm>
          <a:prstGeom prst="curvedConnector3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Graphic 37" descr="Wireless with solid fill">
            <a:extLst>
              <a:ext uri="{FF2B5EF4-FFF2-40B4-BE49-F238E27FC236}">
                <a16:creationId xmlns:a16="http://schemas.microsoft.com/office/drawing/2014/main" id="{158CFFCF-0DCC-847B-BEEB-F95AE5FEC1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369" y="2821034"/>
            <a:ext cx="604822" cy="60482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3264165-7962-C5AC-D255-6BD0C6A0A529}"/>
              </a:ext>
            </a:extLst>
          </p:cNvPr>
          <p:cNvSpPr txBox="1"/>
          <p:nvPr/>
        </p:nvSpPr>
        <p:spPr>
          <a:xfrm>
            <a:off x="9188080" y="3413281"/>
            <a:ext cx="13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70C4D6E-4AD9-6EBF-F499-16C4E8168DDE}"/>
              </a:ext>
            </a:extLst>
          </p:cNvPr>
          <p:cNvCxnSpPr>
            <a:cxnSpLocks/>
          </p:cNvCxnSpPr>
          <p:nvPr/>
        </p:nvCxnSpPr>
        <p:spPr>
          <a:xfrm rot="10800000">
            <a:off x="6011622" y="1855224"/>
            <a:ext cx="3176461" cy="1527098"/>
          </a:xfrm>
          <a:prstGeom prst="curvedConnector3">
            <a:avLst>
              <a:gd name="adj1" fmla="val 45380"/>
            </a:avLst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093B8C79-20E7-A2D5-6351-775369E8CA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04805" y="1852740"/>
            <a:ext cx="599053" cy="599053"/>
          </a:xfrm>
          <a:prstGeom prst="rect">
            <a:avLst/>
          </a:prstGeom>
        </p:spPr>
      </p:pic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C40093C3-702F-67E2-2778-7F4A0978B2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22002" y="4380089"/>
            <a:ext cx="1740207" cy="146756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A62394FE-2FBC-1D93-7A1E-58BED17EAB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52993" y="4251507"/>
            <a:ext cx="1740207" cy="146756"/>
          </a:xfrm>
          <a:prstGeom prst="curvedConnector3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124" name="Picture 4" descr="Proxy - Free computer icons">
            <a:extLst>
              <a:ext uri="{FF2B5EF4-FFF2-40B4-BE49-F238E27FC236}">
                <a16:creationId xmlns:a16="http://schemas.microsoft.com/office/drawing/2014/main" id="{3E017E40-A3F9-CD0B-7072-A174F329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045" y="1960189"/>
            <a:ext cx="687464" cy="68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F886654-E7E6-3BC5-44CB-BBE93BAA43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03605" y="3013797"/>
            <a:ext cx="1848369" cy="16961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DE0BDFD-F239-F3B3-DB32-704C5A10F6F2}"/>
              </a:ext>
            </a:extLst>
          </p:cNvPr>
          <p:cNvSpPr txBox="1"/>
          <p:nvPr/>
        </p:nvSpPr>
        <p:spPr>
          <a:xfrm>
            <a:off x="5966177" y="5033445"/>
            <a:ext cx="1428750" cy="37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379399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4" grpId="0" animBg="1"/>
      <p:bldP spid="15" grpId="0"/>
      <p:bldP spid="39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13C69-889E-6D72-5CFB-A6B463049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iction on a tunnel">
            <a:extLst>
              <a:ext uri="{FF2B5EF4-FFF2-40B4-BE49-F238E27FC236}">
                <a16:creationId xmlns:a16="http://schemas.microsoft.com/office/drawing/2014/main" id="{445FB816-E7F9-A766-513E-34D04F4551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5FFE3A-9249-1252-1F0A-79B74DA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9CE71-3117-2418-74F8-2AE160F96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4AA78F-C086-418F-34CF-241613F61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6C5AFD-A1D9-4E8C-311A-9E8F4F82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1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riction on a tunnel">
            <a:extLst>
              <a:ext uri="{FF2B5EF4-FFF2-40B4-BE49-F238E27FC236}">
                <a16:creationId xmlns:a16="http://schemas.microsoft.com/office/drawing/2014/main" id="{AFE1B622-97A8-291C-B111-2DE3982132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8C3EA2-8200-B8A3-E44B-4E144F35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FF1F-F842-BD97-C278-06D341A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FFFF"/>
                </a:solidFill>
                <a:effectLst/>
                <a:latin typeface="Google Sans Text"/>
              </a:rPr>
              <a:t>Project Goal: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Google Sans Text"/>
              </a:rPr>
              <a:t> To design and implement a functional, albeit simplified, secure tunnel demonstrating core network security principles in a practical context.</a:t>
            </a:r>
          </a:p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FFFF"/>
                </a:solidFill>
                <a:effectLst/>
                <a:latin typeface="Google Sans Text"/>
              </a:rPr>
              <a:t>Core Functionality: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Google Sans Text"/>
              </a:rPr>
              <a:t> Creates an encrypted TCP channel between a client and a server, allowing the client to proxy specific application traffic (e.g., web browser) securely through the server.</a:t>
            </a:r>
          </a:p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FFFF"/>
                </a:solidFill>
                <a:effectLst/>
                <a:latin typeface="Google Sans Text"/>
              </a:rPr>
              <a:t>Motivation:</a:t>
            </a:r>
            <a:endParaRPr lang="en-US" sz="2400" b="0" i="0" dirty="0">
              <a:solidFill>
                <a:srgbClr val="FFFFFF"/>
              </a:solidFill>
              <a:effectLst/>
              <a:latin typeface="Google Sans Text"/>
            </a:endParaRP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Google Sans Text"/>
              </a:rPr>
              <a:t>Understand practical challenges of securing data in transit.</a:t>
            </a: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Google Sans Text"/>
              </a:rPr>
              <a:t>Explore implementation of encryption and integrity mechanisms.</a:t>
            </a: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Google Sans Text"/>
              </a:rPr>
              <a:t>Provide a tangible example of proxying and tunneling concepts.</a:t>
            </a: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Google Sans Text"/>
              </a:rPr>
              <a:t>Analyze security trade-offs in a custom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367359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471A2-886B-AFCA-F5CC-2CC180F6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/>
              <a:t>Application and use cases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2A535E76-CE08-FA21-62F3-BAA56EA374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12" r="32943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8E57-5840-584C-CEC4-E9A12FB3F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Primary Use Case:</a:t>
            </a:r>
            <a:r>
              <a:rPr lang="en-US" sz="2000" b="0" i="0" dirty="0">
                <a:effectLst/>
                <a:latin typeface="Google Sans Text"/>
              </a:rPr>
              <a:t> Bypassing local network restrictions (e.g., accessing blocked sites on restrictive Wi-Fi) by routing traffic through an unrestricted server.</a:t>
            </a:r>
          </a:p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Secondary Use Cases:</a:t>
            </a:r>
            <a:endParaRPr lang="en-US" sz="2000" b="0" i="0" dirty="0">
              <a:effectLst/>
              <a:latin typeface="Google Sans Text"/>
            </a:endParaRP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Basic IP Masking:</a:t>
            </a:r>
            <a:r>
              <a:rPr lang="en-US" sz="2000" b="0" i="0" dirty="0">
                <a:effectLst/>
                <a:latin typeface="Google Sans Text"/>
              </a:rPr>
              <a:t> Hiding the client's source IP address from the destination web server (which sees the proxy server's IP).</a:t>
            </a: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Enhanced Privacy (Tunnel Segment):</a:t>
            </a:r>
            <a:r>
              <a:rPr lang="en-US" sz="2000" b="0" i="0" dirty="0">
                <a:effectLst/>
                <a:latin typeface="Google Sans Text"/>
              </a:rPr>
              <a:t> Protecting browser traffic from eavesdropping on the network </a:t>
            </a:r>
            <a:r>
              <a:rPr lang="en-US" sz="2000" b="0" i="1" dirty="0">
                <a:effectLst/>
                <a:latin typeface="Google Sans Text"/>
              </a:rPr>
              <a:t>between the client and the proxy server</a:t>
            </a:r>
            <a:r>
              <a:rPr lang="en-US" sz="2000" b="0" i="0" dirty="0">
                <a:effectLst/>
                <a:latin typeface="Google Sans Text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D2622-4665-19AD-F560-9573CCCF11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106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41AA0-D611-317A-4EC7-23137EBD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400"/>
              <a:t>Core concept 1 – Encryption and data intergrity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0703-29F2-01D7-A342-A89C90BCE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Google Sans Text"/>
              </a:rPr>
              <a:t>Goal:</a:t>
            </a:r>
            <a:r>
              <a:rPr lang="en-US" sz="1400" b="0" i="0">
                <a:effectLst/>
                <a:latin typeface="Google Sans Text"/>
              </a:rPr>
              <a:t> Prevent eavesdropping on data transmitted between client and server.</a:t>
            </a:r>
          </a:p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Google Sans Text"/>
              </a:rPr>
              <a:t>Mechanism:</a:t>
            </a:r>
            <a:r>
              <a:rPr lang="en-US" sz="1400" b="0" i="0">
                <a:effectLst/>
                <a:latin typeface="Google Sans Text"/>
              </a:rPr>
              <a:t> Symmetric Encryption using </a:t>
            </a:r>
            <a:r>
              <a:rPr lang="en-US" sz="1400" b="1" i="0">
                <a:effectLst/>
                <a:latin typeface="Google Sans Text"/>
              </a:rPr>
              <a:t>AES (Advanced Encryption Standard)</a:t>
            </a:r>
            <a:r>
              <a:rPr lang="en-US" sz="1400" b="0" i="0">
                <a:effectLst/>
                <a:latin typeface="Google Sans Text"/>
              </a:rPr>
              <a:t>.</a:t>
            </a: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Google Sans Text"/>
              </a:rPr>
              <a:t>Implemented via Python </a:t>
            </a:r>
            <a:r>
              <a:rPr lang="en-US" sz="1400" b="0" i="0">
                <a:effectLst/>
                <a:latin typeface="DM Mono" panose="020F0502020204030204" pitchFamily="49" charset="0"/>
              </a:rPr>
              <a:t>cryptography.fernet</a:t>
            </a:r>
            <a:r>
              <a:rPr lang="en-US" sz="1400" b="0" i="0">
                <a:effectLst/>
                <a:latin typeface="Google Sans Text"/>
              </a:rPr>
              <a:t>.</a:t>
            </a: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Google Sans Text"/>
              </a:rPr>
              <a:t>Fernet uses AES-128 in CBC (Cipher Block Chaining) mode by default.</a:t>
            </a:r>
          </a:p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Google Sans Text"/>
              </a:rPr>
              <a:t>Process:</a:t>
            </a:r>
            <a:endParaRPr lang="en-US" sz="1400" b="0" i="0">
              <a:effectLst/>
              <a:latin typeface="Google Sans Text"/>
            </a:endParaRP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Google Sans Text"/>
              </a:rPr>
              <a:t>Both client and server share a secret key.</a:t>
            </a: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Google Sans Text"/>
              </a:rPr>
              <a:t>Sender encrypts plaintext data using the key -&gt; generates unintelligible ciphertext.</a:t>
            </a: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Google Sans Text"/>
              </a:rPr>
              <a:t>Receiver uses the </a:t>
            </a:r>
            <a:r>
              <a:rPr lang="en-US" sz="1400" b="0" i="1">
                <a:effectLst/>
                <a:latin typeface="Google Sans Text"/>
              </a:rPr>
              <a:t>same</a:t>
            </a:r>
            <a:r>
              <a:rPr lang="en-US" sz="1400" b="0" i="0">
                <a:effectLst/>
                <a:latin typeface="Google Sans Text"/>
              </a:rPr>
              <a:t> key to decrypt ciphertext -&gt; recovers original plaintext.</a:t>
            </a:r>
          </a:p>
        </p:txBody>
      </p:sp>
      <p:pic>
        <p:nvPicPr>
          <p:cNvPr id="1026" name="Picture 2" descr="Fernet">
            <a:extLst>
              <a:ext uri="{FF2B5EF4-FFF2-40B4-BE49-F238E27FC236}">
                <a16:creationId xmlns:a16="http://schemas.microsoft.com/office/drawing/2014/main" id="{3579305D-1241-55D1-1A9E-91879446F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582520"/>
            <a:ext cx="5150277" cy="151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929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7FBBB-9611-D06D-01F6-D5E8895D1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ernet">
            <a:extLst>
              <a:ext uri="{FF2B5EF4-FFF2-40B4-BE49-F238E27FC236}">
                <a16:creationId xmlns:a16="http://schemas.microsoft.com/office/drawing/2014/main" id="{8345FBF4-51F0-1867-1FAD-CBC14A6E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11094796" y="4682729"/>
            <a:ext cx="520961" cy="15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E98B7-B23D-9B29-EAA5-8C472402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Core concept 2 – TCP tunneling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B42C-955F-980C-72A7-200FF499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09" y="2031101"/>
            <a:ext cx="5201326" cy="3909886"/>
          </a:xfrm>
        </p:spPr>
        <p:txBody>
          <a:bodyPr anchor="ctr">
            <a:normAutofit/>
          </a:bodyPr>
          <a:lstStyle/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Google Sans Text"/>
              </a:rPr>
              <a:t>Tunneling:</a:t>
            </a:r>
            <a:r>
              <a:rPr lang="en-US" sz="1400" b="0" i="0" dirty="0">
                <a:effectLst/>
                <a:latin typeface="Google Sans Text"/>
              </a:rPr>
              <a:t> Encapsulating one network protocol within another. Here, HTTP/S requests/responses are encapsulated within our custom encrypted TCP stream between client and server.</a:t>
            </a:r>
          </a:p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Google Sans Text"/>
              </a:rPr>
              <a:t>Proxying:</a:t>
            </a:r>
            <a:r>
              <a:rPr lang="en-US" sz="1400" b="0" i="0" dirty="0">
                <a:effectLst/>
                <a:latin typeface="Google Sans Text"/>
              </a:rPr>
              <a:t> The </a:t>
            </a:r>
            <a:r>
              <a:rPr lang="en-US" sz="1400" b="0" i="0" dirty="0">
                <a:effectLst/>
                <a:latin typeface="DM Mono" panose="020B0509040201040103" pitchFamily="49" charset="0"/>
              </a:rPr>
              <a:t>client.py</a:t>
            </a:r>
            <a:r>
              <a:rPr lang="en-US" sz="1400" b="0" i="0" dirty="0">
                <a:effectLst/>
                <a:latin typeface="Google Sans Text"/>
              </a:rPr>
              <a:t> script acts as an intermediary (proxy) for the browser.</a:t>
            </a: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Google Sans Text"/>
              </a:rPr>
              <a:t>It listens locally (</a:t>
            </a:r>
            <a:r>
              <a:rPr lang="en-US" sz="1400" b="0" i="0" dirty="0">
                <a:effectLst/>
                <a:latin typeface="DM Mono" panose="020B0509040201040103" pitchFamily="49" charset="0"/>
              </a:rPr>
              <a:t>127.0.0.1:8080</a:t>
            </a:r>
            <a:r>
              <a:rPr lang="en-US" sz="1400" b="0" i="0" dirty="0">
                <a:effectLst/>
                <a:latin typeface="Google Sans Text"/>
              </a:rPr>
              <a:t>).</a:t>
            </a: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Google Sans Text"/>
              </a:rPr>
              <a:t>Browser directs traffic to this local address.</a:t>
            </a: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M Mono" panose="020B0509040201040103" pitchFamily="49" charset="0"/>
              </a:rPr>
              <a:t>client.py</a:t>
            </a:r>
            <a:r>
              <a:rPr lang="en-US" sz="1400" b="0" i="0" dirty="0">
                <a:effectLst/>
                <a:latin typeface="Google Sans Text"/>
              </a:rPr>
              <a:t> intercepts, processes (encrypts), and forwards traffic into the tunnel.</a:t>
            </a:r>
          </a:p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Google Sans Text"/>
              </a:rPr>
              <a:t>Mechanism:</a:t>
            </a:r>
            <a:r>
              <a:rPr lang="en-US" sz="1400" b="0" i="0" dirty="0">
                <a:effectLst/>
                <a:latin typeface="Google Sans Text"/>
              </a:rPr>
              <a:t> Uses standard Python </a:t>
            </a:r>
            <a:r>
              <a:rPr lang="en-US" sz="1400" b="0" i="0" dirty="0">
                <a:effectLst/>
                <a:latin typeface="DM Mono" panose="020B0509040201040103" pitchFamily="49" charset="0"/>
              </a:rPr>
              <a:t>socket</a:t>
            </a:r>
            <a:r>
              <a:rPr lang="en-US" sz="1400" b="0" i="0" dirty="0">
                <a:effectLst/>
                <a:latin typeface="Google Sans Text"/>
              </a:rPr>
              <a:t> library for TCP connection management (establishing connection, sending </a:t>
            </a:r>
            <a:r>
              <a:rPr lang="en-US" sz="1400" b="0" i="0" dirty="0" err="1">
                <a:effectLst/>
                <a:latin typeface="DM Mono" panose="020B0509040201040103" pitchFamily="49" charset="0"/>
              </a:rPr>
              <a:t>sendall</a:t>
            </a:r>
            <a:r>
              <a:rPr lang="en-US" sz="1400" b="0" i="0" dirty="0">
                <a:effectLst/>
                <a:latin typeface="DM Mono" panose="020B0509040201040103" pitchFamily="49" charset="0"/>
              </a:rPr>
              <a:t>()</a:t>
            </a:r>
            <a:r>
              <a:rPr lang="en-US" sz="1400" b="0" i="0" dirty="0">
                <a:effectLst/>
                <a:latin typeface="Google Sans Text"/>
              </a:rPr>
              <a:t>, receiving </a:t>
            </a:r>
            <a:r>
              <a:rPr lang="en-US" sz="1400" b="0" i="0" dirty="0" err="1">
                <a:effectLst/>
                <a:latin typeface="DM Mono" panose="020B0509040201040103" pitchFamily="49" charset="0"/>
              </a:rPr>
              <a:t>recv</a:t>
            </a:r>
            <a:r>
              <a:rPr lang="en-US" sz="1400" b="0" i="0" dirty="0">
                <a:effectLst/>
                <a:latin typeface="DM Mono" panose="020B0509040201040103" pitchFamily="49" charset="0"/>
              </a:rPr>
              <a:t>()</a:t>
            </a:r>
            <a:r>
              <a:rPr lang="en-US" sz="1400" b="0" i="0" dirty="0">
                <a:effectLst/>
                <a:latin typeface="Google Sans Text"/>
              </a:rPr>
              <a:t>).</a:t>
            </a:r>
          </a:p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Google Sans Text"/>
              </a:rPr>
              <a:t>Effect:</a:t>
            </a:r>
            <a:r>
              <a:rPr lang="en-US" sz="1400" b="0" i="0" dirty="0">
                <a:effectLst/>
                <a:latin typeface="Google Sans Text"/>
              </a:rPr>
              <a:t> Traffic between client and server travels within a single, protected TCP flow. Destination websites see traffic originating from the server's IP.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7F68B-914E-F2BD-C958-8EB6F6B89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38" y="1828175"/>
            <a:ext cx="5628018" cy="29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60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215D8-E5B0-DF9F-8694-DE871674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Workflow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1D1348-819E-47DE-1BE6-255935422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143568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087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4C6F6-D86F-1151-D900-FBB7D1DE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 dirty="0"/>
              <a:t>Challenges</a:t>
            </a:r>
          </a:p>
        </p:txBody>
      </p:sp>
      <p:pic>
        <p:nvPicPr>
          <p:cNvPr id="2050" name="Picture 2" descr="Ngrok Usage and Pyngrok Library: A Comprehensive Guide - Cyber Security and  Programming">
            <a:extLst>
              <a:ext uri="{FF2B5EF4-FFF2-40B4-BE49-F238E27FC236}">
                <a16:creationId xmlns:a16="http://schemas.microsoft.com/office/drawing/2014/main" id="{8EE4E943-B675-A549-DB48-0AA783C9D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6" b="-2"/>
          <a:stretch/>
        </p:blipFill>
        <p:spPr bwMode="auto">
          <a:xfrm>
            <a:off x="-5503" y="2819400"/>
            <a:ext cx="6939423" cy="4038600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F7B3-296E-9498-094D-04EFF3AE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648" y="239738"/>
            <a:ext cx="5435542" cy="6252502"/>
          </a:xfrm>
        </p:spPr>
        <p:txBody>
          <a:bodyPr anchor="t">
            <a:normAutofit fontScale="92500" lnSpcReduction="10000"/>
          </a:bodyPr>
          <a:lstStyle/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Google Sans Text"/>
              </a:rPr>
              <a:t>Challenge 1: Server Reachability &amp; NAT Traversal</a:t>
            </a:r>
            <a:endParaRPr lang="en-US" sz="1600" b="0" i="0" dirty="0">
              <a:effectLst/>
              <a:latin typeface="Google Sans Text"/>
            </a:endParaRP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Google Sans Text"/>
              </a:rPr>
              <a:t>Issue:</a:t>
            </a:r>
            <a:r>
              <a:rPr lang="en-US" sz="1600" b="0" i="0" dirty="0">
                <a:effectLst/>
                <a:latin typeface="Google Sans Text"/>
              </a:rPr>
              <a:t> Server running behind a mobile hotspot wasn't directly reachable from the public internet due to Network Address Translation (NAT).</a:t>
            </a: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Google Sans Text"/>
              </a:rPr>
              <a:t>Solution Explored:</a:t>
            </a:r>
            <a:r>
              <a:rPr lang="en-US" sz="1600" b="0" i="0" dirty="0">
                <a:effectLst/>
                <a:latin typeface="Google Sans Text"/>
              </a:rPr>
              <a:t> Required understanding and implementing port forwarding on routers, </a:t>
            </a:r>
            <a:r>
              <a:rPr lang="en-US" sz="1600" dirty="0">
                <a:latin typeface="Google Sans Text"/>
              </a:rPr>
              <a:t>and</a:t>
            </a:r>
            <a:r>
              <a:rPr lang="en-US" sz="1600" b="0" i="0" dirty="0">
                <a:effectLst/>
                <a:latin typeface="Google Sans Text"/>
              </a:rPr>
              <a:t> utilizing tunneling services (</a:t>
            </a:r>
            <a:r>
              <a:rPr lang="en-US" sz="1600" b="0" i="0" dirty="0" err="1">
                <a:effectLst/>
                <a:latin typeface="DM Mono" panose="020B0509040201040103" pitchFamily="49" charset="0"/>
              </a:rPr>
              <a:t>ngrok</a:t>
            </a:r>
            <a:r>
              <a:rPr lang="en-US" sz="1600" b="0" i="0" dirty="0">
                <a:effectLst/>
                <a:latin typeface="Google Sans Text"/>
              </a:rPr>
              <a:t>) </a:t>
            </a:r>
          </a:p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Google Sans Text"/>
              </a:rPr>
              <a:t>Challenge 2: Handling HTTPS Traffic (Proxy Complexity)</a:t>
            </a:r>
            <a:endParaRPr lang="en-US" sz="1600" b="0" i="0" dirty="0">
              <a:effectLst/>
              <a:latin typeface="Google Sans Text"/>
            </a:endParaRP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Google Sans Text"/>
              </a:rPr>
              <a:t>Issue:</a:t>
            </a:r>
            <a:r>
              <a:rPr lang="en-US" sz="1600" b="0" i="0" dirty="0">
                <a:effectLst/>
                <a:latin typeface="Google Sans Text"/>
              </a:rPr>
              <a:t> Simple proxying of HTTPS via the </a:t>
            </a:r>
            <a:r>
              <a:rPr lang="en-US" sz="1600" b="0" i="0" dirty="0">
                <a:effectLst/>
                <a:latin typeface="DM Mono" panose="020B0509040201040103" pitchFamily="49" charset="0"/>
              </a:rPr>
              <a:t>CONNECT</a:t>
            </a:r>
            <a:r>
              <a:rPr lang="en-US" sz="1600" b="0" i="0" dirty="0">
                <a:effectLst/>
                <a:latin typeface="Google Sans Text"/>
              </a:rPr>
              <a:t> method requires careful handling. A basic implementation might just forward the host/port, relying on the server's </a:t>
            </a:r>
            <a:r>
              <a:rPr lang="en-US" sz="1600" b="0" i="0" dirty="0">
                <a:effectLst/>
                <a:latin typeface="DM Mono" panose="020B0509040201040103" pitchFamily="49" charset="0"/>
              </a:rPr>
              <a:t>requests</a:t>
            </a:r>
            <a:r>
              <a:rPr lang="en-US" sz="1600" b="0" i="0" dirty="0">
                <a:effectLst/>
                <a:latin typeface="Google Sans Text"/>
              </a:rPr>
              <a:t> library, which may not perfectly mimic a true tunnel for TLS.</a:t>
            </a: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Google Sans Text"/>
              </a:rPr>
              <a:t>Acknowledgement:</a:t>
            </a:r>
            <a:r>
              <a:rPr lang="en-US" sz="1600" b="0" i="0" dirty="0">
                <a:effectLst/>
                <a:latin typeface="Google Sans Text"/>
              </a:rPr>
              <a:t> The current implementation relies on </a:t>
            </a:r>
            <a:r>
              <a:rPr lang="en-US" sz="1600" b="0" i="0" dirty="0">
                <a:effectLst/>
                <a:latin typeface="DM Mono" panose="020B0509040201040103" pitchFamily="49" charset="0"/>
              </a:rPr>
              <a:t>requests</a:t>
            </a:r>
            <a:r>
              <a:rPr lang="en-US" sz="1600" b="0" i="0" dirty="0">
                <a:effectLst/>
                <a:latin typeface="Google Sans Text"/>
              </a:rPr>
              <a:t> on the server side to handle the TLS connection to the destination. A more robust proxy would need to handle the </a:t>
            </a:r>
            <a:r>
              <a:rPr lang="en-US" sz="1600" b="0" i="0" dirty="0">
                <a:effectLst/>
                <a:latin typeface="DM Mono" panose="020B0509040201040103" pitchFamily="49" charset="0"/>
              </a:rPr>
              <a:t>CONNECT</a:t>
            </a:r>
            <a:r>
              <a:rPr lang="en-US" sz="1600" b="0" i="0" dirty="0">
                <a:effectLst/>
                <a:latin typeface="Google Sans Text"/>
              </a:rPr>
              <a:t> response correctly and potentially tunnel raw TCP after connection establishment.</a:t>
            </a:r>
          </a:p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Google Sans Text"/>
              </a:rPr>
              <a:t>Challenge 3: Robust Data Framing &amp; Parsing</a:t>
            </a:r>
            <a:endParaRPr lang="en-US" sz="1600" b="0" i="0" dirty="0">
              <a:effectLst/>
              <a:latin typeface="Google Sans Text"/>
            </a:endParaRP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Google Sans Text"/>
              </a:rPr>
              <a:t>Issue:</a:t>
            </a:r>
            <a:r>
              <a:rPr lang="en-US" sz="1600" b="0" i="0" dirty="0">
                <a:effectLst/>
                <a:latin typeface="Google Sans Text"/>
              </a:rPr>
              <a:t> Ensuring complete messages are sent/received over TCP (stream-based protocol) without data corruption or mixing requires proper framing. Simple </a:t>
            </a:r>
            <a:r>
              <a:rPr lang="en-US" sz="1600" b="0" i="0" dirty="0" err="1">
                <a:effectLst/>
                <a:latin typeface="DM Mono" panose="020B0509040201040103" pitchFamily="49" charset="0"/>
              </a:rPr>
              <a:t>recv</a:t>
            </a:r>
            <a:r>
              <a:rPr lang="en-US" sz="1600" b="0" i="0" dirty="0">
                <a:effectLst/>
                <a:latin typeface="DM Mono" panose="020B0509040201040103" pitchFamily="49" charset="0"/>
              </a:rPr>
              <a:t>()</a:t>
            </a:r>
            <a:r>
              <a:rPr lang="en-US" sz="1600" b="0" i="0" dirty="0">
                <a:effectLst/>
                <a:latin typeface="Google Sans Text"/>
              </a:rPr>
              <a:t> calls might get partial data. The basic HTTP parsing in the client is fragile.</a:t>
            </a:r>
          </a:p>
          <a:p>
            <a:pPr marL="742950" lvl="1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Google Sans Text"/>
              </a:rPr>
              <a:t>Mitigation:</a:t>
            </a:r>
            <a:r>
              <a:rPr lang="en-US" sz="1600" b="0" i="0" dirty="0">
                <a:effectLst/>
                <a:latin typeface="Google Sans Text"/>
              </a:rPr>
              <a:t> Used </a:t>
            </a:r>
            <a:r>
              <a:rPr lang="en-US" sz="1600" b="0" i="0" dirty="0" err="1">
                <a:effectLst/>
                <a:latin typeface="DM Mono" panose="020B0509040201040103" pitchFamily="49" charset="0"/>
              </a:rPr>
              <a:t>sendall</a:t>
            </a:r>
            <a:r>
              <a:rPr lang="en-US" sz="1600" b="0" i="0" dirty="0">
                <a:effectLst/>
                <a:latin typeface="DM Mono" panose="020B0509040201040103" pitchFamily="49" charset="0"/>
              </a:rPr>
              <a:t>()</a:t>
            </a:r>
            <a:r>
              <a:rPr lang="en-US" sz="1600" b="0" i="0" dirty="0">
                <a:effectLst/>
                <a:latin typeface="Google Sans Text"/>
              </a:rPr>
              <a:t> for sending. For receiving, read in chunks within a loop. Acknowledged that more robust framing (e.g., prefixing messages with length) or HTTP parsing libraries would be needed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28302719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1F1559-9FD7-0AA5-ECB5-5D2341D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2" y="109074"/>
            <a:ext cx="8659433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EE5C4-692A-32B6-BAD8-EBB57DE33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8781D3-442E-0E3F-2502-49184663F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13" y="413916"/>
            <a:ext cx="10402752" cy="6030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6A926-F361-5264-C4D2-5878A1CB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544" y="285311"/>
            <a:ext cx="1875274" cy="14379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0720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Lines">
      <a:dk1>
        <a:sysClr val="windowText" lastClr="000000"/>
      </a:dk1>
      <a:lt1>
        <a:sysClr val="window" lastClr="FFFFFF"/>
      </a:lt1>
      <a:dk2>
        <a:srgbClr val="592F34"/>
      </a:dk2>
      <a:lt2>
        <a:srgbClr val="F8EFE3"/>
      </a:lt2>
      <a:accent1>
        <a:srgbClr val="5B8E96"/>
      </a:accent1>
      <a:accent2>
        <a:srgbClr val="B09BA2"/>
      </a:accent2>
      <a:accent3>
        <a:srgbClr val="E3835D"/>
      </a:accent3>
      <a:accent4>
        <a:srgbClr val="7B99DB"/>
      </a:accent4>
      <a:accent5>
        <a:srgbClr val="D09245"/>
      </a:accent5>
      <a:accent6>
        <a:srgbClr val="96A82C"/>
      </a:accent6>
      <a:hlink>
        <a:srgbClr val="5B8E96"/>
      </a:hlink>
      <a:folHlink>
        <a:srgbClr val="B5826E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1E9FEF6-7D92-43B2-91F7-93D1BC554D3A}" vid="{6F13C798-D20C-4092-935F-84531CD51C6F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havior of space object - by Lifeliqe.potx" id="{B9C66860-991F-4B9E-BE24-F67EBFE187B1}" vid="{CE56F777-F8E9-4D01-B2D2-2BFB7FC9D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118</TotalTime>
  <Words>795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DM Mono</vt:lpstr>
      <vt:lpstr>Google Sans Text</vt:lpstr>
      <vt:lpstr>Neue Haas Grotesk Text Pro</vt:lpstr>
      <vt:lpstr>Wingdings</vt:lpstr>
      <vt:lpstr>Wingdings 2</vt:lpstr>
      <vt:lpstr>Theme1</vt:lpstr>
      <vt:lpstr>Office Theme</vt:lpstr>
      <vt:lpstr>Custom Secure VPN - Implementation of a Secure Proxy Tunnel</vt:lpstr>
      <vt:lpstr>Introduction &amp; Motivation</vt:lpstr>
      <vt:lpstr>Application and use cases</vt:lpstr>
      <vt:lpstr>Core concept 1 – Encryption and data intergrity</vt:lpstr>
      <vt:lpstr>Core concept 2 – TCP tunneling</vt:lpstr>
      <vt:lpstr>Workflow</vt:lpstr>
      <vt:lpstr>Challenges</vt:lpstr>
      <vt:lpstr>PowerPoint Presentation</vt:lpstr>
      <vt:lpstr>PowerPoint Presentation</vt:lpstr>
      <vt:lpstr>PowerPoint Presentation</vt:lpstr>
      <vt:lpstr>Demo  </vt:lpstr>
      <vt:lpstr>Demo 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 Agarwal</dc:creator>
  <cp:lastModifiedBy>Aditya Agarwal</cp:lastModifiedBy>
  <cp:revision>2</cp:revision>
  <dcterms:created xsi:type="dcterms:W3CDTF">2025-04-14T07:32:42Z</dcterms:created>
  <dcterms:modified xsi:type="dcterms:W3CDTF">2025-04-14T09:32:03Z</dcterms:modified>
</cp:coreProperties>
</file>