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5" r:id="rId12"/>
    <p:sldId id="266" r:id="rId13"/>
    <p:sldId id="275" r:id="rId14"/>
    <p:sldId id="267" r:id="rId15"/>
    <p:sldId id="270" r:id="rId16"/>
    <p:sldId id="271" r:id="rId17"/>
    <p:sldId id="283" r:id="rId18"/>
    <p:sldId id="272" r:id="rId19"/>
    <p:sldId id="273" r:id="rId20"/>
    <p:sldId id="281" r:id="rId21"/>
    <p:sldId id="277" r:id="rId22"/>
    <p:sldId id="278" r:id="rId23"/>
    <p:sldId id="279" r:id="rId24"/>
    <p:sldId id="280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a Escila Martínez Moreno" userId="32abb567-7cf3-4012-9234-4bccc27e8e18" providerId="ADAL" clId="{93EC7C50-D10D-4BAD-9925-734309976E29}"/>
    <pc:docChg chg="custSel modSld">
      <pc:chgData name="Zaida Escila Martínez Moreno" userId="32abb567-7cf3-4012-9234-4bccc27e8e18" providerId="ADAL" clId="{93EC7C50-D10D-4BAD-9925-734309976E29}" dt="2020-03-20T17:19:55.467" v="787" actId="20577"/>
      <pc:docMkLst>
        <pc:docMk/>
      </pc:docMkLst>
      <pc:sldChg chg="modSp">
        <pc:chgData name="Zaida Escila Martínez Moreno" userId="32abb567-7cf3-4012-9234-4bccc27e8e18" providerId="ADAL" clId="{93EC7C50-D10D-4BAD-9925-734309976E29}" dt="2020-03-20T17:00:38.802" v="735" actId="20577"/>
        <pc:sldMkLst>
          <pc:docMk/>
          <pc:sldMk cId="1585140589" sldId="256"/>
        </pc:sldMkLst>
        <pc:spChg chg="mod">
          <ac:chgData name="Zaida Escila Martínez Moreno" userId="32abb567-7cf3-4012-9234-4bccc27e8e18" providerId="ADAL" clId="{93EC7C50-D10D-4BAD-9925-734309976E29}" dt="2020-03-20T16:59:55.764" v="655" actId="404"/>
          <ac:spMkLst>
            <pc:docMk/>
            <pc:sldMk cId="1585140589" sldId="256"/>
            <ac:spMk id="2" creationId="{0B2B18E1-C12E-4F7A-B30B-52663A76B13C}"/>
          </ac:spMkLst>
        </pc:spChg>
        <pc:spChg chg="mod">
          <ac:chgData name="Zaida Escila Martínez Moreno" userId="32abb567-7cf3-4012-9234-4bccc27e8e18" providerId="ADAL" clId="{93EC7C50-D10D-4BAD-9925-734309976E29}" dt="2020-03-20T17:00:38.802" v="735" actId="20577"/>
          <ac:spMkLst>
            <pc:docMk/>
            <pc:sldMk cId="1585140589" sldId="256"/>
            <ac:spMk id="3" creationId="{D6583DCF-4615-478E-9F94-63755114BCB1}"/>
          </ac:spMkLst>
        </pc:spChg>
      </pc:sldChg>
      <pc:sldChg chg="modSp">
        <pc:chgData name="Zaida Escila Martínez Moreno" userId="32abb567-7cf3-4012-9234-4bccc27e8e18" providerId="ADAL" clId="{93EC7C50-D10D-4BAD-9925-734309976E29}" dt="2020-03-20T17:19:55.467" v="787" actId="20577"/>
        <pc:sldMkLst>
          <pc:docMk/>
          <pc:sldMk cId="2313715561" sldId="264"/>
        </pc:sldMkLst>
        <pc:spChg chg="mod">
          <ac:chgData name="Zaida Escila Martínez Moreno" userId="32abb567-7cf3-4012-9234-4bccc27e8e18" providerId="ADAL" clId="{93EC7C50-D10D-4BAD-9925-734309976E29}" dt="2020-03-20T17:19:55.467" v="787" actId="20577"/>
          <ac:spMkLst>
            <pc:docMk/>
            <pc:sldMk cId="2313715561" sldId="264"/>
            <ac:spMk id="3" creationId="{1A726E0E-F649-405A-94B7-57781853C553}"/>
          </ac:spMkLst>
        </pc:spChg>
      </pc:sldChg>
      <pc:sldChg chg="delSp modSp">
        <pc:chgData name="Zaida Escila Martínez Moreno" userId="32abb567-7cf3-4012-9234-4bccc27e8e18" providerId="ADAL" clId="{93EC7C50-D10D-4BAD-9925-734309976E29}" dt="2020-03-20T16:59:18.595" v="620" actId="20577"/>
        <pc:sldMkLst>
          <pc:docMk/>
          <pc:sldMk cId="491643209" sldId="274"/>
        </pc:sldMkLst>
        <pc:spChg chg="mod">
          <ac:chgData name="Zaida Escila Martínez Moreno" userId="32abb567-7cf3-4012-9234-4bccc27e8e18" providerId="ADAL" clId="{93EC7C50-D10D-4BAD-9925-734309976E29}" dt="2020-03-20T16:59:18.595" v="620" actId="20577"/>
          <ac:spMkLst>
            <pc:docMk/>
            <pc:sldMk cId="491643209" sldId="274"/>
            <ac:spMk id="3" creationId="{0A040FCC-4030-F840-96E7-E5E22DC94847}"/>
          </ac:spMkLst>
        </pc:spChg>
        <pc:spChg chg="del">
          <ac:chgData name="Zaida Escila Martínez Moreno" userId="32abb567-7cf3-4012-9234-4bccc27e8e18" providerId="ADAL" clId="{93EC7C50-D10D-4BAD-9925-734309976E29}" dt="2020-03-20T16:57:01.689" v="255" actId="478"/>
          <ac:spMkLst>
            <pc:docMk/>
            <pc:sldMk cId="491643209" sldId="274"/>
            <ac:spMk id="4" creationId="{C3DAAD6A-F9D3-7443-8AE5-A1B84FBB2ADD}"/>
          </ac:spMkLst>
        </pc:spChg>
      </pc:sldChg>
    </pc:docChg>
  </pc:docChgLst>
  <pc:docChgLst>
    <pc:chgData name="Zaida Escila Martínez Moreno" userId="32abb567-7cf3-4012-9234-4bccc27e8e18" providerId="ADAL" clId="{5E5AAE1F-6187-4FE6-9EC8-7C3214B66950}"/>
    <pc:docChg chg="custSel modSld">
      <pc:chgData name="Zaida Escila Martínez Moreno" userId="32abb567-7cf3-4012-9234-4bccc27e8e18" providerId="ADAL" clId="{5E5AAE1F-6187-4FE6-9EC8-7C3214B66950}" dt="2020-03-22T02:21:07.896" v="190" actId="27636"/>
      <pc:docMkLst>
        <pc:docMk/>
      </pc:docMkLst>
      <pc:sldChg chg="modSp">
        <pc:chgData name="Zaida Escila Martínez Moreno" userId="32abb567-7cf3-4012-9234-4bccc27e8e18" providerId="ADAL" clId="{5E5AAE1F-6187-4FE6-9EC8-7C3214B66950}" dt="2020-03-22T02:21:07.896" v="190" actId="27636"/>
        <pc:sldMkLst>
          <pc:docMk/>
          <pc:sldMk cId="2313715561" sldId="264"/>
        </pc:sldMkLst>
        <pc:spChg chg="mod">
          <ac:chgData name="Zaida Escila Martínez Moreno" userId="32abb567-7cf3-4012-9234-4bccc27e8e18" providerId="ADAL" clId="{5E5AAE1F-6187-4FE6-9EC8-7C3214B66950}" dt="2020-03-22T02:21:07.896" v="190" actId="27636"/>
          <ac:spMkLst>
            <pc:docMk/>
            <pc:sldMk cId="2313715561" sldId="264"/>
            <ac:spMk id="3" creationId="{1A726E0E-F649-405A-94B7-57781853C5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38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86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15CD3B4-929C-4B78-8D3C-CF7422CCE6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70CB54-3C41-4B1A-AF75-CDE7BEDA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aida.martinezmoreno@mail.mcgill.ca" TargetMode="External"/><Relationship Id="rId2" Type="http://schemas.openxmlformats.org/officeDocument/2006/relationships/hyperlink" Target="mailto:veronica.tarka@mail.mcgill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8E1-C12E-4F7A-B30B-52663A76B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fMRI Pipeline: Production of the stim &amp; Scans to 3D Surface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83DCF-4615-478E-9F94-63755114B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Veronica Tarka, </a:t>
            </a:r>
            <a:r>
              <a:rPr lang="en-US" dirty="0">
                <a:hlinkClick r:id="rId2"/>
              </a:rPr>
              <a:t>veronica.tarka@mail.mcgill.ca</a:t>
            </a:r>
            <a:endParaRPr lang="en-US" dirty="0"/>
          </a:p>
          <a:p>
            <a:r>
              <a:rPr lang="en-US" dirty="0"/>
              <a:t>Zaida Escila Martinez Moreno, </a:t>
            </a:r>
            <a:r>
              <a:rPr lang="en-US" dirty="0">
                <a:hlinkClick r:id="rId3"/>
              </a:rPr>
              <a:t>zaida.martinezmoreno@mail.mcgill.ca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19C97F9-5768-6A41-AF31-68A82136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0" y="1774009"/>
            <a:ext cx="3820379" cy="44134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F58B3-86D9-40CC-A284-50CBCE40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First-Level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D1C11-DE99-0F48-81ED-8A0C5959657F}"/>
              </a:ext>
            </a:extLst>
          </p:cNvPr>
          <p:cNvSpPr txBox="1"/>
          <p:nvPr/>
        </p:nvSpPr>
        <p:spPr>
          <a:xfrm>
            <a:off x="8299137" y="1512399"/>
            <a:ext cx="343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Directory: where you want the </a:t>
            </a:r>
            <a:r>
              <a:rPr lang="en-US" sz="1400" dirty="0" err="1"/>
              <a:t>SPM.mat</a:t>
            </a:r>
            <a:r>
              <a:rPr lang="en-US" sz="1400" dirty="0"/>
              <a:t> file saved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D7E01-F446-7B46-8ECA-84CC522A5290}"/>
              </a:ext>
            </a:extLst>
          </p:cNvPr>
          <p:cNvSpPr txBox="1"/>
          <p:nvPr/>
        </p:nvSpPr>
        <p:spPr>
          <a:xfrm>
            <a:off x="8299137" y="2051580"/>
            <a:ext cx="343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Units for design: scans or seconds depending on how your onset times are measured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429ED-8987-2048-9C92-D265AB4FF2A5}"/>
              </a:ext>
            </a:extLst>
          </p:cNvPr>
          <p:cNvSpPr txBox="1"/>
          <p:nvPr/>
        </p:nvSpPr>
        <p:spPr>
          <a:xfrm>
            <a:off x="8299137" y="2868759"/>
            <a:ext cx="34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Interscan Interval: your 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9766-CCBB-7140-8411-5CDEE14881C5}"/>
              </a:ext>
            </a:extLst>
          </p:cNvPr>
          <p:cNvSpPr txBox="1"/>
          <p:nvPr/>
        </p:nvSpPr>
        <p:spPr>
          <a:xfrm>
            <a:off x="999303" y="4375714"/>
            <a:ext cx="283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&amp; Design: one subject per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38C11-3D9A-8548-94FF-9E62F94B9845}"/>
              </a:ext>
            </a:extLst>
          </p:cNvPr>
          <p:cNvSpPr txBox="1"/>
          <p:nvPr/>
        </p:nvSpPr>
        <p:spPr>
          <a:xfrm>
            <a:off x="303226" y="4730063"/>
            <a:ext cx="3818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Scans: all normalized </a:t>
            </a:r>
            <a:r>
              <a:rPr lang="en-US" sz="1400" dirty="0" err="1"/>
              <a:t>func</a:t>
            </a:r>
            <a:r>
              <a:rPr lang="en-US" sz="1400" dirty="0"/>
              <a:t> (files that start with 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EF4FC-F19F-154B-BA92-52F10B275160}"/>
              </a:ext>
            </a:extLst>
          </p:cNvPr>
          <p:cNvSpPr txBox="1"/>
          <p:nvPr/>
        </p:nvSpPr>
        <p:spPr>
          <a:xfrm>
            <a:off x="605210" y="5084412"/>
            <a:ext cx="35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Multiple conditions: load the Run1/2.matfile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2A75D-B3FA-8145-875B-82437AE52E37}"/>
              </a:ext>
            </a:extLst>
          </p:cNvPr>
          <p:cNvSpPr txBox="1"/>
          <p:nvPr/>
        </p:nvSpPr>
        <p:spPr>
          <a:xfrm>
            <a:off x="1223518" y="5450193"/>
            <a:ext cx="259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Multiple regressors: </a:t>
            </a:r>
            <a:r>
              <a:rPr lang="en-US" sz="1400" dirty="0" err="1"/>
              <a:t>rp</a:t>
            </a:r>
            <a:r>
              <a:rPr lang="en-US" sz="1400" dirty="0"/>
              <a:t>_*.txt file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4C6BE-16F3-E043-951A-E50CCE8BC18B}"/>
              </a:ext>
            </a:extLst>
          </p:cNvPr>
          <p:cNvSpPr txBox="1"/>
          <p:nvPr/>
        </p:nvSpPr>
        <p:spPr>
          <a:xfrm>
            <a:off x="2072704" y="5804542"/>
            <a:ext cx="174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High-pass filter: 270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3521508-C868-B84C-8688-2BA69D55E55F}"/>
              </a:ext>
            </a:extLst>
          </p:cNvPr>
          <p:cNvSpPr/>
          <p:nvPr/>
        </p:nvSpPr>
        <p:spPr>
          <a:xfrm>
            <a:off x="3747101" y="4147071"/>
            <a:ext cx="664143" cy="2182457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E7E8D39-F04C-4141-9DC7-1171D4F92EFB}"/>
              </a:ext>
            </a:extLst>
          </p:cNvPr>
          <p:cNvSpPr/>
          <p:nvPr/>
        </p:nvSpPr>
        <p:spPr>
          <a:xfrm>
            <a:off x="7932033" y="1379807"/>
            <a:ext cx="604230" cy="2082208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3C7415D-3B67-A04D-8239-371330E5E3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6422" y="2420911"/>
            <a:ext cx="1675611" cy="22603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92F1D28-AD8A-2442-A496-5993EAF9FC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1990" y="3773331"/>
            <a:ext cx="2022968" cy="906971"/>
          </a:xfrm>
          <a:prstGeom prst="curvedConnector3">
            <a:avLst>
              <a:gd name="adj1" fmla="val 5237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4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82F764-EB3B-484A-B83C-271BA00EA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2" y="2057400"/>
            <a:ext cx="3530518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762DD-5FFE-4CD9-9D7D-350F0BCC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Estimate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1ADEE6A-AA16-A64E-B4B7-3055758FF680}"/>
              </a:ext>
            </a:extLst>
          </p:cNvPr>
          <p:cNvSpPr/>
          <p:nvPr/>
        </p:nvSpPr>
        <p:spPr>
          <a:xfrm flipV="1">
            <a:off x="3520281" y="3594735"/>
            <a:ext cx="1561858" cy="341997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F061A-8102-5F40-A5AC-E784F86D3C64}"/>
              </a:ext>
            </a:extLst>
          </p:cNvPr>
          <p:cNvSpPr txBox="1"/>
          <p:nvPr/>
        </p:nvSpPr>
        <p:spPr>
          <a:xfrm>
            <a:off x="10380854" y="2192153"/>
            <a:ext cx="1477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your </a:t>
            </a:r>
            <a:r>
              <a:rPr lang="en-US" sz="1400" dirty="0" err="1"/>
              <a:t>SPM.mat</a:t>
            </a:r>
            <a:r>
              <a:rPr lang="en-US" sz="1400" dirty="0"/>
              <a:t> file written in the 1</a:t>
            </a:r>
            <a:r>
              <a:rPr lang="en-US" sz="1400" baseline="30000" dirty="0"/>
              <a:t>st</a:t>
            </a:r>
            <a:r>
              <a:rPr lang="en-US" sz="1400" dirty="0"/>
              <a:t> level analysis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2723093-1C3C-8642-963F-5095EE5365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04357" y="2358188"/>
            <a:ext cx="1958305" cy="31101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1D59ABE-7FFF-3741-B920-5B5362078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08" y="2057400"/>
            <a:ext cx="3472246" cy="4022725"/>
          </a:xfrm>
        </p:spPr>
      </p:pic>
    </p:spTree>
    <p:extLst>
      <p:ext uri="{BB962C8B-B14F-4D97-AF65-F5344CB8AC3E}">
        <p14:creationId xmlns:p14="http://schemas.microsoft.com/office/powerpoint/2010/main" val="24797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969D-6E50-4722-B48B-7C9273AF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E4D50-0093-EA4A-998D-C1A05FABB845}"/>
              </a:ext>
            </a:extLst>
          </p:cNvPr>
          <p:cNvSpPr txBox="1"/>
          <p:nvPr/>
        </p:nvSpPr>
        <p:spPr>
          <a:xfrm>
            <a:off x="1424539" y="2546398"/>
            <a:ext cx="2089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Whatever name you want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7D9CA-7595-394A-B88E-26A4E5AFA00C}"/>
              </a:ext>
            </a:extLst>
          </p:cNvPr>
          <p:cNvSpPr txBox="1"/>
          <p:nvPr/>
        </p:nvSpPr>
        <p:spPr>
          <a:xfrm>
            <a:off x="870629" y="3434614"/>
            <a:ext cx="2810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a 1 for each condition and a 0 for each regressor for each run (only one run pictured here)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CB58A8-E20F-4D41-BB92-5F8EB3E59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32" y="2057400"/>
            <a:ext cx="4844998" cy="4038600"/>
          </a:xfrm>
        </p:spPr>
      </p:pic>
    </p:spTree>
    <p:extLst>
      <p:ext uri="{BB962C8B-B14F-4D97-AF65-F5344CB8AC3E}">
        <p14:creationId xmlns:p14="http://schemas.microsoft.com/office/powerpoint/2010/main" val="413112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11A1-4CFD-7A42-A07B-0BEC32B7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Results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2F0D-C466-D540-9366-8392D661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your contrast, then:</a:t>
            </a:r>
          </a:p>
          <a:p>
            <a:pPr lvl="1"/>
            <a:r>
              <a:rPr lang="en-US" dirty="0"/>
              <a:t>Apply masking: none</a:t>
            </a:r>
          </a:p>
          <a:p>
            <a:pPr lvl="1"/>
            <a:r>
              <a:rPr lang="en-US" dirty="0"/>
              <a:t>P value adjustment to control: FWE </a:t>
            </a:r>
          </a:p>
          <a:p>
            <a:pPr lvl="1"/>
            <a:r>
              <a:rPr lang="en-US" dirty="0"/>
              <a:t>P value (FWE): 0.05 (or whatever you want)</a:t>
            </a:r>
          </a:p>
          <a:p>
            <a:pPr lvl="1"/>
            <a:r>
              <a:rPr lang="en-US" dirty="0"/>
              <a:t>Extent threshold: 0</a:t>
            </a:r>
          </a:p>
        </p:txBody>
      </p:sp>
    </p:spTree>
    <p:extLst>
      <p:ext uri="{BB962C8B-B14F-4D97-AF65-F5344CB8AC3E}">
        <p14:creationId xmlns:p14="http://schemas.microsoft.com/office/powerpoint/2010/main" val="18921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731-024F-448B-A81D-7819D3BE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: Manual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C86A-234F-4075-B1BC-AA320D60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</a:t>
            </a:r>
            <a:r>
              <a:rPr lang="en-US" dirty="0" err="1"/>
              <a:t>ku_code.mat</a:t>
            </a:r>
            <a:r>
              <a:rPr lang="en-US" dirty="0"/>
              <a:t> (named as such after </a:t>
            </a:r>
            <a:r>
              <a:rPr lang="en-US" dirty="0" err="1"/>
              <a:t>Kuwook</a:t>
            </a:r>
            <a:r>
              <a:rPr lang="en-US" dirty="0"/>
              <a:t> Cha, its author) is in the same file as all the beta_*.</a:t>
            </a:r>
            <a:r>
              <a:rPr lang="en-US" dirty="0" err="1"/>
              <a:t>nii</a:t>
            </a:r>
            <a:r>
              <a:rPr lang="en-US" dirty="0"/>
              <a:t> files produced from the first-level analysis</a:t>
            </a:r>
          </a:p>
          <a:p>
            <a:r>
              <a:rPr lang="en-US" dirty="0"/>
              <a:t>Several adjustable lines such as p-value and output file name</a:t>
            </a:r>
          </a:p>
        </p:txBody>
      </p:sp>
    </p:spTree>
    <p:extLst>
      <p:ext uri="{BB962C8B-B14F-4D97-AF65-F5344CB8AC3E}">
        <p14:creationId xmlns:p14="http://schemas.microsoft.com/office/powerpoint/2010/main" val="40476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40E3-3314-4C43-B14B-44859667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FreeSurfer</a:t>
            </a:r>
            <a:r>
              <a:rPr lang="en-US" dirty="0"/>
              <a:t>: Recon-all to construct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0738-F311-4463-A13D-64F85D78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folder where </a:t>
            </a:r>
            <a:r>
              <a:rPr lang="en-US" dirty="0" err="1"/>
              <a:t>FreeSurfer</a:t>
            </a:r>
            <a:r>
              <a:rPr lang="en-US" dirty="0"/>
              <a:t> is installed (/Applications/</a:t>
            </a:r>
            <a:r>
              <a:rPr lang="en-US" dirty="0" err="1"/>
              <a:t>freesurfer</a:t>
            </a:r>
            <a:r>
              <a:rPr lang="en-US" dirty="0"/>
              <a:t> usually)</a:t>
            </a:r>
          </a:p>
          <a:p>
            <a:r>
              <a:rPr lang="en-US" dirty="0"/>
              <a:t>Add structural to this folder</a:t>
            </a:r>
          </a:p>
          <a:p>
            <a:r>
              <a:rPr lang="en-US" dirty="0"/>
              <a:t>Source </a:t>
            </a:r>
            <a:r>
              <a:rPr lang="en-US" dirty="0" err="1"/>
              <a:t>FreeSurfer</a:t>
            </a:r>
            <a:r>
              <a:rPr lang="en-US" dirty="0"/>
              <a:t> variables in bash:</a:t>
            </a:r>
          </a:p>
          <a:p>
            <a:pPr lvl="1"/>
            <a:r>
              <a:rPr lang="en-CA" dirty="0">
                <a:latin typeface="Andale Mono" panose="020B0509000000000004" pitchFamily="49" charset="0"/>
              </a:rPr>
              <a:t>export FREESURFER_HOME=/Applications/</a:t>
            </a:r>
            <a:r>
              <a:rPr lang="en-CA" dirty="0" err="1">
                <a:latin typeface="Andale Mono" panose="020B0509000000000004" pitchFamily="49" charset="0"/>
              </a:rPr>
              <a:t>freesurfer</a:t>
            </a:r>
            <a:r>
              <a:rPr lang="en-CA" dirty="0">
                <a:latin typeface="Andale Mono" panose="020B0509000000000004" pitchFamily="49" charset="0"/>
              </a:rPr>
              <a:t> </a:t>
            </a:r>
          </a:p>
          <a:p>
            <a:pPr lvl="1"/>
            <a:r>
              <a:rPr lang="en-CA" dirty="0">
                <a:latin typeface="Andale Mono" panose="020B0509000000000004" pitchFamily="49" charset="0"/>
              </a:rPr>
              <a:t>source $FREESURFER_HOME/</a:t>
            </a:r>
            <a:r>
              <a:rPr lang="en-CA" dirty="0" err="1">
                <a:latin typeface="Andale Mono" panose="020B0509000000000004" pitchFamily="49" charset="0"/>
              </a:rPr>
              <a:t>SetUpFreeSurfer.sh</a:t>
            </a:r>
            <a:endParaRPr lang="en-CA" dirty="0">
              <a:latin typeface="Andale Mono" panose="020B0509000000000004" pitchFamily="49" charset="0"/>
            </a:endParaRPr>
          </a:p>
          <a:p>
            <a:r>
              <a:rPr lang="en-US" dirty="0"/>
              <a:t>At command line: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recon-all –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structural.nii</a:t>
            </a:r>
            <a:r>
              <a:rPr lang="en-US" dirty="0">
                <a:latin typeface="Andale Mono" panose="020B0509000000000004" pitchFamily="49" charset="0"/>
              </a:rPr>
              <a:t> –subject </a:t>
            </a:r>
            <a:r>
              <a:rPr lang="en-US" dirty="0" err="1">
                <a:latin typeface="Andale Mono" panose="020B0509000000000004" pitchFamily="49" charset="0"/>
              </a:rPr>
              <a:t>subjectName</a:t>
            </a:r>
            <a:r>
              <a:rPr lang="en-US" dirty="0">
                <a:latin typeface="Andale Mono" panose="020B0509000000000004" pitchFamily="49" charset="0"/>
              </a:rPr>
              <a:t> –all</a:t>
            </a:r>
          </a:p>
          <a:p>
            <a:pPr lvl="2"/>
            <a:r>
              <a:rPr lang="en-US" dirty="0"/>
              <a:t>Could take several hours (up to 36)</a:t>
            </a:r>
          </a:p>
          <a:p>
            <a:pPr lvl="2"/>
            <a:r>
              <a:rPr lang="en-US" dirty="0"/>
              <a:t>Creates directory under ”subjects” with name </a:t>
            </a:r>
            <a:r>
              <a:rPr lang="en-US" dirty="0" err="1"/>
              <a:t>subjectName</a:t>
            </a:r>
            <a:r>
              <a:rPr lang="en-US" dirty="0"/>
              <a:t> and a folder called “surf” with all the surface files in it</a:t>
            </a:r>
          </a:p>
        </p:txBody>
      </p:sp>
    </p:spTree>
    <p:extLst>
      <p:ext uri="{BB962C8B-B14F-4D97-AF65-F5344CB8AC3E}">
        <p14:creationId xmlns:p14="http://schemas.microsoft.com/office/powerpoint/2010/main" val="21884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1F7E-EDD9-4E96-998B-E2A0DE60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AFNI: Convert FS surface to SUMA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492E-6A19-4BEE-94F5-DC5BDE38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10549647" cy="4038600"/>
          </a:xfrm>
        </p:spPr>
        <p:txBody>
          <a:bodyPr/>
          <a:lstStyle/>
          <a:p>
            <a:r>
              <a:rPr lang="en-US" dirty="0"/>
              <a:t>In bash: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@</a:t>
            </a:r>
            <a:r>
              <a:rPr lang="en-US" dirty="0" err="1">
                <a:latin typeface="Andale Mono" panose="020B0509000000000004" pitchFamily="49" charset="0"/>
              </a:rPr>
              <a:t>SUMA_Make_Spec_FS</a:t>
            </a:r>
            <a:r>
              <a:rPr lang="en-US" dirty="0">
                <a:latin typeface="Andale Mono" panose="020B0509000000000004" pitchFamily="49" charset="0"/>
              </a:rPr>
              <a:t> –NIFTI –inflate 800 –</a:t>
            </a:r>
            <a:r>
              <a:rPr lang="en-US" dirty="0" err="1">
                <a:latin typeface="Andale Mono" panose="020B0509000000000004" pitchFamily="49" charset="0"/>
              </a:rPr>
              <a:t>fspath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pathToSubject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sid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subjectName</a:t>
            </a:r>
            <a:endParaRPr lang="en-US" dirty="0">
              <a:latin typeface="Andale Mono" panose="020B0509000000000004" pitchFamily="49" charset="0"/>
            </a:endParaRPr>
          </a:p>
          <a:p>
            <a:pPr lvl="2"/>
            <a:r>
              <a:rPr lang="en-US" dirty="0"/>
              <a:t>Creates files in SUMA directory under </a:t>
            </a:r>
            <a:r>
              <a:rPr lang="en-US" dirty="0" err="1"/>
              <a:t>fspath</a:t>
            </a:r>
            <a:r>
              <a:rPr lang="en-US" dirty="0"/>
              <a:t> directory</a:t>
            </a:r>
          </a:p>
          <a:p>
            <a:pPr lvl="2"/>
            <a:r>
              <a:rPr lang="en-US" dirty="0" err="1"/>
              <a:t>fspath</a:t>
            </a:r>
            <a:r>
              <a:rPr lang="en-US" dirty="0"/>
              <a:t> should be location of “surf” and “</a:t>
            </a:r>
            <a:r>
              <a:rPr lang="en-US" dirty="0" err="1"/>
              <a:t>orig</a:t>
            </a:r>
            <a:r>
              <a:rPr lang="en-US" dirty="0"/>
              <a:t>” directories created in </a:t>
            </a:r>
            <a:r>
              <a:rPr lang="en-US" dirty="0" err="1"/>
              <a:t>FreeSurfer’s</a:t>
            </a:r>
            <a:r>
              <a:rPr lang="en-US" dirty="0"/>
              <a:t> recon-all</a:t>
            </a:r>
          </a:p>
          <a:p>
            <a:pPr lvl="2"/>
            <a:r>
              <a:rPr lang="en-US" dirty="0" err="1"/>
              <a:t>subjectName</a:t>
            </a:r>
            <a:r>
              <a:rPr lang="en-US" dirty="0"/>
              <a:t> only used for file naming</a:t>
            </a:r>
          </a:p>
          <a:p>
            <a:r>
              <a:rPr lang="en-US" dirty="0"/>
              <a:t>For ease, you can move the SUMA directory into Documents for easy access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5218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D1FD3-53AF-7042-B4A0-ED01B3CA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only in </a:t>
            </a:r>
            <a:r>
              <a:rPr lang="en-US" dirty="0" err="1"/>
              <a:t>tcsh</a:t>
            </a:r>
            <a:r>
              <a:rPr lang="en-US" dirty="0"/>
              <a:t>, not bash, for </a:t>
            </a:r>
            <a:r>
              <a:rPr lang="en-US" dirty="0" err="1"/>
              <a:t>afni</a:t>
            </a:r>
            <a:r>
              <a:rPr lang="en-US" dirty="0"/>
              <a:t>/</a:t>
            </a:r>
            <a:r>
              <a:rPr lang="en-US" dirty="0" err="1"/>
              <a:t>suma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31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75E-07AD-491C-88E0-518F68B1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AFNI: Convert tuning map </a:t>
            </a:r>
            <a:r>
              <a:rPr lang="en-US" dirty="0" err="1"/>
              <a:t>NIfTI</a:t>
            </a:r>
            <a:r>
              <a:rPr lang="en-US" dirty="0"/>
              <a:t> </a:t>
            </a:r>
            <a:r>
              <a:rPr lang="en-US"/>
              <a:t>to readable HEAD/BRIK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B5E2-B8A2-4F12-A620-7ABB5AE5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tuning map in </a:t>
            </a:r>
            <a:r>
              <a:rPr lang="en-US" dirty="0" err="1"/>
              <a:t>NIfTI</a:t>
            </a:r>
            <a:r>
              <a:rPr lang="en-US" dirty="0"/>
              <a:t> format into SUMA directory</a:t>
            </a:r>
          </a:p>
          <a:p>
            <a:r>
              <a:rPr lang="en-US" dirty="0"/>
              <a:t>In bash</a:t>
            </a:r>
            <a:r>
              <a:rPr lang="en-US" dirty="0">
                <a:sym typeface="Wingdings" pitchFamily="2" charset="2"/>
              </a:rPr>
              <a:t> (make sure your working directory is the SUMA directory):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3dcopy </a:t>
            </a:r>
            <a:r>
              <a:rPr lang="en-US" dirty="0" err="1">
                <a:latin typeface="Andale Mono" panose="020B0509000000000004" pitchFamily="49" charset="0"/>
              </a:rPr>
              <a:t>tuningMap.nii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newFileName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>
                <a:latin typeface="Andale Mono" panose="020B0509000000000004" pitchFamily="49" charset="0"/>
              </a:rPr>
              <a:t>3drefit –view </a:t>
            </a:r>
            <a:r>
              <a:rPr lang="en-US" dirty="0" err="1">
                <a:latin typeface="Andale Mono" panose="020B0509000000000004" pitchFamily="49" charset="0"/>
              </a:rPr>
              <a:t>tlrc</a:t>
            </a:r>
            <a:r>
              <a:rPr lang="en-US" dirty="0">
                <a:latin typeface="Andale Mono" panose="020B0509000000000004" pitchFamily="49" charset="0"/>
              </a:rPr>
              <a:t> –space MNI </a:t>
            </a:r>
            <a:r>
              <a:rPr lang="en-US" dirty="0" err="1">
                <a:latin typeface="Andale Mono" panose="020B0509000000000004" pitchFamily="49" charset="0"/>
              </a:rPr>
              <a:t>newFileName+tlrc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37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E5BC-4F33-46B6-810F-0C3B552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AFNI/SUMA: Overlay tuning map on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70DC-A161-4F58-B6F6-C3123AC4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AFNI </a:t>
            </a:r>
            <a:r>
              <a:rPr lang="en-US" i="1" dirty="0"/>
              <a:t>(open it through </a:t>
            </a:r>
            <a:r>
              <a:rPr lang="en-US" i="1" dirty="0" err="1"/>
              <a:t>tcsh</a:t>
            </a:r>
            <a:r>
              <a:rPr lang="en-US" i="1" dirty="0"/>
              <a:t> shell, not bash):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tcsh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afni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niml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Open SUMA: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suma</a:t>
            </a:r>
            <a:r>
              <a:rPr lang="en-US" dirty="0">
                <a:latin typeface="Andale Mono" panose="020B0509000000000004" pitchFamily="49" charset="0"/>
              </a:rPr>
              <a:t> –spec </a:t>
            </a:r>
            <a:r>
              <a:rPr lang="en-US" dirty="0" err="1">
                <a:latin typeface="Andale Mono" panose="020B0509000000000004" pitchFamily="49" charset="0"/>
              </a:rPr>
              <a:t>subjectName_both.spec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sv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subjectName_SurfVol.nii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With SUMA window selected, press ”t” to make SUMA and AFNI talk</a:t>
            </a:r>
          </a:p>
          <a:p>
            <a:r>
              <a:rPr lang="en-US" dirty="0"/>
              <a:t>Select overlay (the converted tuning map) and make sure it looks right on the surface</a:t>
            </a:r>
          </a:p>
          <a:p>
            <a:pPr lvl="1"/>
            <a:r>
              <a:rPr lang="en-US" dirty="0"/>
              <a:t>Can adjust coloring by right clicking colormap and by pressing “</a:t>
            </a:r>
            <a:r>
              <a:rPr lang="en-US" dirty="0" err="1"/>
              <a:t>pos</a:t>
            </a:r>
            <a:r>
              <a:rPr lang="en-US" dirty="0"/>
              <a:t>” to only display positive values</a:t>
            </a:r>
          </a:p>
          <a:p>
            <a:r>
              <a:rPr lang="en-US" dirty="0"/>
              <a:t>Press “.” to rotate through surface states</a:t>
            </a:r>
          </a:p>
        </p:txBody>
      </p:sp>
    </p:spTree>
    <p:extLst>
      <p:ext uri="{BB962C8B-B14F-4D97-AF65-F5344CB8AC3E}">
        <p14:creationId xmlns:p14="http://schemas.microsoft.com/office/powerpoint/2010/main" val="40276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9D06-71AF-42F2-99C4-116A0006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4454-8399-4250-8A91-8D51EA88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SPM</a:t>
            </a:r>
          </a:p>
          <a:p>
            <a:r>
              <a:rPr lang="en-US" dirty="0" err="1"/>
              <a:t>FreeSurfer</a:t>
            </a:r>
            <a:endParaRPr lang="en-US" dirty="0"/>
          </a:p>
          <a:p>
            <a:r>
              <a:rPr lang="en-US" dirty="0"/>
              <a:t>AFNI/SUMA</a:t>
            </a:r>
          </a:p>
          <a:p>
            <a:r>
              <a:rPr lang="en-US" dirty="0"/>
              <a:t>FSL</a:t>
            </a:r>
          </a:p>
          <a:p>
            <a:pPr lvl="1"/>
            <a:r>
              <a:rPr lang="en-US" dirty="0" err="1"/>
              <a:t>FSLeyes</a:t>
            </a:r>
            <a:r>
              <a:rPr lang="en-US" dirty="0"/>
              <a:t> very nice for viewing volumes for QA</a:t>
            </a:r>
          </a:p>
          <a:p>
            <a:r>
              <a:rPr lang="en-US" dirty="0" err="1"/>
              <a:t>MatLab</a:t>
            </a:r>
            <a:endParaRPr lang="en-US" dirty="0"/>
          </a:p>
          <a:p>
            <a:r>
              <a:rPr lang="en-US" dirty="0" err="1"/>
              <a:t>XQuartz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173C7-B0D1-4E8B-BE25-98AE7E59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the exception of </a:t>
            </a:r>
            <a:r>
              <a:rPr lang="en-US" dirty="0" err="1"/>
              <a:t>MatLab</a:t>
            </a:r>
            <a:r>
              <a:rPr lang="en-US" dirty="0"/>
              <a:t>, all programs are free to download with comprehensive installation instructions available on each respective website.</a:t>
            </a:r>
          </a:p>
        </p:txBody>
      </p:sp>
    </p:spTree>
    <p:extLst>
      <p:ext uri="{BB962C8B-B14F-4D97-AF65-F5344CB8AC3E}">
        <p14:creationId xmlns:p14="http://schemas.microsoft.com/office/powerpoint/2010/main" val="138678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7A40-11A4-0944-BDAF-BEF647C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AFNI/SUMA: Output surface to </a:t>
            </a:r>
            <a:r>
              <a:rPr lang="en-US" dirty="0" err="1"/>
              <a:t>niml.dset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834C-DB0D-484E-B629-3443BB59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SUMA and reload it with only the </a:t>
            </a:r>
            <a:r>
              <a:rPr lang="en-US" dirty="0" err="1"/>
              <a:t>rh.spec</a:t>
            </a:r>
            <a:r>
              <a:rPr lang="en-US" dirty="0"/>
              <a:t> file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suma</a:t>
            </a:r>
            <a:r>
              <a:rPr lang="en-US" dirty="0">
                <a:latin typeface="Andale Mono" panose="020B0509000000000004" pitchFamily="49" charset="0"/>
              </a:rPr>
              <a:t> –spec </a:t>
            </a:r>
            <a:r>
              <a:rPr lang="en-US" dirty="0" err="1">
                <a:latin typeface="Andale Mono" panose="020B0509000000000004" pitchFamily="49" charset="0"/>
              </a:rPr>
              <a:t>subjectName_rh.spec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sv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subjectName_SurfVol.nii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Choose desired overlay</a:t>
            </a:r>
          </a:p>
          <a:p>
            <a:r>
              <a:rPr lang="en-US" dirty="0"/>
              <a:t>Select “Define </a:t>
            </a:r>
            <a:r>
              <a:rPr lang="en-US" dirty="0" err="1"/>
              <a:t>Datamode</a:t>
            </a:r>
            <a:r>
              <a:rPr lang="en-US" dirty="0"/>
              <a:t>”  in AFNI window, then “Plugins”,  then “Vol2Surf” and select the options detailed in the next slide</a:t>
            </a:r>
          </a:p>
          <a:p>
            <a:r>
              <a:rPr lang="en-US" dirty="0"/>
              <a:t>Repeat these steps for </a:t>
            </a:r>
            <a:r>
              <a:rPr lang="en-US" dirty="0" err="1"/>
              <a:t>lh.spec</a:t>
            </a:r>
            <a:r>
              <a:rPr lang="en-US" dirty="0"/>
              <a:t> file, creating a new </a:t>
            </a:r>
            <a:r>
              <a:rPr lang="en-US" dirty="0" err="1"/>
              <a:t>niml.dset</a:t>
            </a:r>
            <a:r>
              <a:rPr lang="en-US" dirty="0"/>
              <a:t> file for the LH</a:t>
            </a:r>
          </a:p>
        </p:txBody>
      </p:sp>
    </p:spTree>
    <p:extLst>
      <p:ext uri="{BB962C8B-B14F-4D97-AF65-F5344CB8AC3E}">
        <p14:creationId xmlns:p14="http://schemas.microsoft.com/office/powerpoint/2010/main" val="163484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5975-8871-C243-8A62-7F63BDF3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AFNI/SUMA: Output surface to </a:t>
            </a:r>
            <a:r>
              <a:rPr lang="en-US" dirty="0" err="1"/>
              <a:t>niml.dset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774B1-DF12-064E-8856-D3B80D1090A1}"/>
              </a:ext>
            </a:extLst>
          </p:cNvPr>
          <p:cNvSpPr txBox="1"/>
          <p:nvPr/>
        </p:nvSpPr>
        <p:spPr>
          <a:xfrm>
            <a:off x="10836613" y="4494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AE32A-9B13-674D-AEA0-74F28B0C524D}"/>
              </a:ext>
            </a:extLst>
          </p:cNvPr>
          <p:cNvSpPr txBox="1"/>
          <p:nvPr/>
        </p:nvSpPr>
        <p:spPr>
          <a:xfrm>
            <a:off x="1048508" y="1924959"/>
            <a:ext cx="111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map_all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3418D-161D-CD41-82F0-089D80A7BECE}"/>
              </a:ext>
            </a:extLst>
          </p:cNvPr>
          <p:cNvSpPr txBox="1"/>
          <p:nvPr/>
        </p:nvSpPr>
        <p:spPr>
          <a:xfrm>
            <a:off x="4756473" y="1902570"/>
            <a:ext cx="208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11BC5-46F2-544F-99EE-061E851FF791}"/>
              </a:ext>
            </a:extLst>
          </p:cNvPr>
          <p:cNvSpPr txBox="1"/>
          <p:nvPr/>
        </p:nvSpPr>
        <p:spPr>
          <a:xfrm>
            <a:off x="7213856" y="194546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3A76B0-02D7-2B4D-B042-61BC95BB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9" y="2497371"/>
            <a:ext cx="9239597" cy="3018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0364BB-F4FA-4243-8D36-B46E10596CA2}"/>
              </a:ext>
            </a:extLst>
          </p:cNvPr>
          <p:cNvSpPr txBox="1"/>
          <p:nvPr/>
        </p:nvSpPr>
        <p:spPr>
          <a:xfrm>
            <a:off x="10640109" y="2951106"/>
            <a:ext cx="1274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your file followed by </a:t>
            </a:r>
            <a:r>
              <a:rPr lang="en-US" dirty="0" err="1"/>
              <a:t>niml.dset</a:t>
            </a:r>
            <a:endParaRPr lang="en-US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CF9F06D-8F96-C848-A5F6-4D4BA4239088}"/>
              </a:ext>
            </a:extLst>
          </p:cNvPr>
          <p:cNvCxnSpPr>
            <a:cxnSpLocks/>
          </p:cNvCxnSpPr>
          <p:nvPr/>
        </p:nvCxnSpPr>
        <p:spPr>
          <a:xfrm rot="5400000">
            <a:off x="9818145" y="4083209"/>
            <a:ext cx="821987" cy="8219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97C340E-CDF4-D540-B1FA-D456E1B1FC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3737" y="2610201"/>
            <a:ext cx="991207" cy="39203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BDB1F92-80CB-4049-BC4E-656F43396C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1580" y="2352066"/>
            <a:ext cx="905296" cy="83074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CE490CD-11B3-E540-8EA1-AB263654A3FC}"/>
              </a:ext>
            </a:extLst>
          </p:cNvPr>
          <p:cNvCxnSpPr>
            <a:cxnSpLocks/>
          </p:cNvCxnSpPr>
          <p:nvPr/>
        </p:nvCxnSpPr>
        <p:spPr>
          <a:xfrm>
            <a:off x="1883716" y="2109625"/>
            <a:ext cx="1890884" cy="114698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5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5C9-7AFD-7444-BC77-9CB3EF06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AFNI/SUMA: Smooth the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998C-AC28-8D43-8185-7EE5C279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715017" cy="40386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tcsh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SurfSmooth</a:t>
            </a:r>
            <a:r>
              <a:rPr lang="en-US" dirty="0">
                <a:latin typeface="Andale Mono" panose="020B0509000000000004" pitchFamily="49" charset="0"/>
              </a:rPr>
              <a:t> –spec </a:t>
            </a:r>
            <a:r>
              <a:rPr lang="en-US" dirty="0" err="1">
                <a:latin typeface="Andale Mono" panose="020B0509000000000004" pitchFamily="49" charset="0"/>
              </a:rPr>
              <a:t>subj_rh.spec</a:t>
            </a:r>
            <a:r>
              <a:rPr lang="en-US" dirty="0">
                <a:latin typeface="Andale Mono" panose="020B0509000000000004" pitchFamily="49" charset="0"/>
              </a:rPr>
              <a:t> –surf </a:t>
            </a:r>
            <a:r>
              <a:rPr lang="en-US" dirty="0" err="1">
                <a:latin typeface="Andale Mono" panose="020B0509000000000004" pitchFamily="49" charset="0"/>
              </a:rPr>
              <a:t>rh.smoothwm.gii</a:t>
            </a:r>
            <a:r>
              <a:rPr lang="en-US" dirty="0">
                <a:latin typeface="Andale Mono" panose="020B0509000000000004" pitchFamily="49" charset="0"/>
              </a:rPr>
              <a:t> /</a:t>
            </a:r>
          </a:p>
          <a:p>
            <a:pPr marL="27432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 –met HEAT_07 -input </a:t>
            </a:r>
            <a:r>
              <a:rPr lang="en-US" dirty="0" err="1">
                <a:latin typeface="Andale Mono" panose="020B0509000000000004" pitchFamily="49" charset="0"/>
              </a:rPr>
              <a:t>Name.niml.dset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fwhm</a:t>
            </a:r>
            <a:r>
              <a:rPr lang="en-US" dirty="0">
                <a:latin typeface="Andale Mono" panose="020B0509000000000004" pitchFamily="49" charset="0"/>
              </a:rPr>
              <a:t> 5 –output </a:t>
            </a:r>
            <a:r>
              <a:rPr lang="en-US" dirty="0" err="1">
                <a:latin typeface="Andale Mono" panose="020B0509000000000004" pitchFamily="49" charset="0"/>
              </a:rPr>
              <a:t>sName.niml.dset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(repeat for left hemisphere, replacing all </a:t>
            </a:r>
            <a:r>
              <a:rPr lang="en-US" dirty="0" err="1"/>
              <a:t>rh</a:t>
            </a:r>
            <a:r>
              <a:rPr lang="en-US" dirty="0"/>
              <a:t> with </a:t>
            </a:r>
            <a:r>
              <a:rPr lang="en-US" dirty="0" err="1"/>
              <a:t>lh</a:t>
            </a:r>
            <a:r>
              <a:rPr lang="en-US" dirty="0"/>
              <a:t>, and inputting the different </a:t>
            </a:r>
            <a:r>
              <a:rPr lang="en-US" dirty="0" err="1"/>
              <a:t>niml.dset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02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F540-9819-7748-B9B7-083A5A55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AFNI/SUMA: Load jet inverse colormap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FA29-8F3A-AC4C-AB5D-E2E040A0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tcsh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MakeColorMap</a:t>
            </a:r>
            <a:r>
              <a:rPr lang="en-US" dirty="0">
                <a:latin typeface="Andale Mono" panose="020B0509000000000004" pitchFamily="49" charset="0"/>
              </a:rPr>
              <a:t> –f </a:t>
            </a:r>
            <a:r>
              <a:rPr lang="en-US" dirty="0" err="1">
                <a:latin typeface="Andale Mono" panose="020B0509000000000004" pitchFamily="49" charset="0"/>
              </a:rPr>
              <a:t>jet_inv_cm.txt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nc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numberOfRows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suma_cmap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F474-68F1-554B-A852-556C56E8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SUMA: Load smoothed </a:t>
            </a:r>
            <a:r>
              <a:rPr lang="en-US" dirty="0" err="1"/>
              <a:t>niml.dset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7AE6-E9C0-3249-AAE9-609AC0B3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tcsh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suma</a:t>
            </a:r>
            <a:r>
              <a:rPr lang="en-US" dirty="0">
                <a:latin typeface="Andale Mono" panose="020B0509000000000004" pitchFamily="49" charset="0"/>
              </a:rPr>
              <a:t> –spec </a:t>
            </a:r>
            <a:r>
              <a:rPr lang="en-US" dirty="0" err="1">
                <a:latin typeface="Andale Mono" panose="020B0509000000000004" pitchFamily="49" charset="0"/>
              </a:rPr>
              <a:t>subjectName_rh.spec</a:t>
            </a:r>
            <a:r>
              <a:rPr lang="en-US" dirty="0">
                <a:latin typeface="Andale Mono" panose="020B0509000000000004" pitchFamily="49" charset="0"/>
              </a:rPr>
              <a:t> –</a:t>
            </a:r>
            <a:r>
              <a:rPr lang="en-US" dirty="0" err="1">
                <a:latin typeface="Andale Mono" panose="020B0509000000000004" pitchFamily="49" charset="0"/>
              </a:rPr>
              <a:t>sv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subjectName_SurfVol.nii</a:t>
            </a:r>
            <a:r>
              <a:rPr lang="en-US" dirty="0">
                <a:latin typeface="Andale Mono" panose="020B0509000000000004" pitchFamily="49" charset="0"/>
              </a:rPr>
              <a:t>/</a:t>
            </a:r>
          </a:p>
          <a:p>
            <a:pPr marL="27432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	–input </a:t>
            </a:r>
            <a:r>
              <a:rPr lang="en-US" dirty="0" err="1">
                <a:latin typeface="Andale Mono" panose="020B0509000000000004" pitchFamily="49" charset="0"/>
              </a:rPr>
              <a:t>rhDataSet.niml.dset</a:t>
            </a:r>
            <a:endParaRPr lang="en-US" dirty="0">
              <a:latin typeface="Andale Mono" panose="020B0509000000000004" pitchFamily="49" charset="0"/>
            </a:endParaRPr>
          </a:p>
          <a:p>
            <a:pPr marL="274320" lvl="1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Once open, select “view”, then “Object Controller”</a:t>
            </a:r>
          </a:p>
          <a:p>
            <a:r>
              <a:rPr lang="en-US" dirty="0"/>
              <a:t>Load jet inverse colormap by clicking ”New” under “Bias” and selecting the </a:t>
            </a:r>
            <a:r>
              <a:rPr lang="en-US" dirty="0" err="1"/>
              <a:t>cmap</a:t>
            </a:r>
            <a:r>
              <a:rPr lang="en-US" dirty="0"/>
              <a:t> file</a:t>
            </a:r>
          </a:p>
          <a:p>
            <a:r>
              <a:rPr lang="en-US" dirty="0"/>
              <a:t>Adjust options according to the following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C13C-9422-7E43-8CD4-76646E9B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E6FF-50CD-E24E-B3B4-09DF4989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2" y="1747777"/>
            <a:ext cx="10367689" cy="4348223"/>
          </a:xfrm>
        </p:spPr>
        <p:txBody>
          <a:bodyPr>
            <a:normAutofit/>
          </a:bodyPr>
          <a:lstStyle/>
          <a:p>
            <a:r>
              <a:rPr lang="en-US" dirty="0"/>
              <a:t>Load smoothed dataset into SUMA</a:t>
            </a:r>
          </a:p>
          <a:p>
            <a:r>
              <a:rPr lang="en-US" dirty="0"/>
              <a:t>Select Tools –&gt; Draw ROI, use pen then join your outline with ”Join” and save.</a:t>
            </a:r>
          </a:p>
          <a:p>
            <a:r>
              <a:rPr lang="en-US" dirty="0"/>
              <a:t>In </a:t>
            </a:r>
            <a:r>
              <a:rPr lang="en-US" dirty="0" err="1"/>
              <a:t>tcsh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ROI2dataset –prefix </a:t>
            </a:r>
            <a:r>
              <a:rPr lang="en-US" dirty="0" err="1"/>
              <a:t>outputName.niml.dset</a:t>
            </a:r>
            <a:r>
              <a:rPr lang="en-US" dirty="0"/>
              <a:t> –input </a:t>
            </a:r>
            <a:r>
              <a:rPr lang="en-US" dirty="0" err="1"/>
              <a:t>mask.niml.roi</a:t>
            </a:r>
            <a:endParaRPr lang="en-US" dirty="0"/>
          </a:p>
          <a:p>
            <a:pPr lvl="1"/>
            <a:r>
              <a:rPr lang="en-US" dirty="0" err="1"/>
              <a:t>ConvertDset</a:t>
            </a:r>
            <a:r>
              <a:rPr lang="en-US" dirty="0"/>
              <a:t> -</a:t>
            </a:r>
            <a:r>
              <a:rPr lang="en-US" dirty="0" err="1"/>
              <a:t>o_niml</a:t>
            </a:r>
            <a:r>
              <a:rPr lang="en-US" dirty="0"/>
              <a:t> –</a:t>
            </a:r>
            <a:r>
              <a:rPr lang="en-US" dirty="0" err="1"/>
              <a:t>pad_to_node</a:t>
            </a:r>
            <a:r>
              <a:rPr lang="en-US" dirty="0"/>
              <a:t> </a:t>
            </a:r>
            <a:r>
              <a:rPr lang="en-US" dirty="0" err="1"/>
              <a:t>d:SmoothedMap.niml.dset</a:t>
            </a:r>
            <a:r>
              <a:rPr lang="en-US" dirty="0"/>
              <a:t> –input </a:t>
            </a:r>
            <a:r>
              <a:rPr lang="en-US" dirty="0" err="1"/>
              <a:t>SmoothedMap.niml.dset</a:t>
            </a:r>
            <a:r>
              <a:rPr lang="en-US" dirty="0"/>
              <a:t> –prefix </a:t>
            </a:r>
            <a:r>
              <a:rPr lang="en-US" dirty="0" err="1"/>
              <a:t>pad_SmoothedMap.niml.dset</a:t>
            </a:r>
            <a:endParaRPr lang="en-US" dirty="0"/>
          </a:p>
          <a:p>
            <a:pPr lvl="1"/>
            <a:r>
              <a:rPr lang="en-US" dirty="0" err="1"/>
              <a:t>ConvertDset</a:t>
            </a:r>
            <a:r>
              <a:rPr lang="en-US" dirty="0"/>
              <a:t> –</a:t>
            </a:r>
            <a:r>
              <a:rPr lang="en-US" dirty="0" err="1"/>
              <a:t>o_niml</a:t>
            </a:r>
            <a:r>
              <a:rPr lang="en-US" dirty="0"/>
              <a:t> –</a:t>
            </a:r>
            <a:r>
              <a:rPr lang="en-US" dirty="0" err="1"/>
              <a:t>pad_to_node</a:t>
            </a:r>
            <a:r>
              <a:rPr lang="en-US" dirty="0"/>
              <a:t> </a:t>
            </a:r>
            <a:r>
              <a:rPr lang="en-US" dirty="0" err="1"/>
              <a:t>d:SmoothedMap.niml.dset</a:t>
            </a:r>
            <a:r>
              <a:rPr lang="en-US" dirty="0"/>
              <a:t> –input </a:t>
            </a:r>
            <a:r>
              <a:rPr lang="en-US" dirty="0" err="1"/>
              <a:t>mask.niml.dset</a:t>
            </a:r>
            <a:r>
              <a:rPr lang="en-US" dirty="0"/>
              <a:t> –prefix </a:t>
            </a:r>
            <a:r>
              <a:rPr lang="en-US" dirty="0" err="1"/>
              <a:t>pad_mask.niml.dset</a:t>
            </a:r>
            <a:endParaRPr lang="en-US" dirty="0"/>
          </a:p>
          <a:p>
            <a:pPr lvl="2"/>
            <a:r>
              <a:rPr lang="en-US" dirty="0"/>
              <a:t>Note, you may have to switch the mask file to be the one you pad to (the one after d</a:t>
            </a:r>
            <a:r>
              <a:rPr lang="en-US" dirty="0">
                <a:sym typeface="Wingdings" pitchFamily="2" charset="2"/>
              </a:rPr>
              <a:t>:) if it is the file with more nodes.</a:t>
            </a:r>
          </a:p>
          <a:p>
            <a:pPr lvl="1"/>
            <a:r>
              <a:rPr lang="en-CA" dirty="0"/>
              <a:t>3dcalc –a </a:t>
            </a:r>
            <a:r>
              <a:rPr lang="en-CA" dirty="0" err="1"/>
              <a:t>pad_mask.niml.dset</a:t>
            </a:r>
            <a:r>
              <a:rPr lang="en-CA" dirty="0"/>
              <a:t> -b </a:t>
            </a:r>
            <a:r>
              <a:rPr lang="en-CA" dirty="0" err="1"/>
              <a:t>pad_SmoothedMap.lh.niml.dset</a:t>
            </a:r>
            <a:r>
              <a:rPr lang="en-CA" dirty="0"/>
              <a:t> -expr 'step(a)*b' -prefix </a:t>
            </a:r>
            <a:r>
              <a:rPr lang="en-CA" dirty="0" err="1"/>
              <a:t>OUTPUT.lh.niml.dset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8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68D-A772-C74F-A937-1CECF1DB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SUMA: Load smoothed </a:t>
            </a:r>
            <a:r>
              <a:rPr lang="en-US" dirty="0" err="1"/>
              <a:t>niml.dset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0BC57-F6CA-254C-84B7-A8788709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96" y="2057400"/>
            <a:ext cx="4216271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E7168-8578-8C40-B43F-223B70FCF303}"/>
              </a:ext>
            </a:extLst>
          </p:cNvPr>
          <p:cNvSpPr txBox="1"/>
          <p:nvPr/>
        </p:nvSpPr>
        <p:spPr>
          <a:xfrm>
            <a:off x="8283668" y="285433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intensity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FC2C-3E3E-DE46-9E50-92CB52C5715C}"/>
              </a:ext>
            </a:extLst>
          </p:cNvPr>
          <p:cNvSpPr txBox="1"/>
          <p:nvPr/>
        </p:nvSpPr>
        <p:spPr>
          <a:xfrm>
            <a:off x="8333361" y="466603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Deselect “</a:t>
            </a:r>
            <a:r>
              <a:rPr lang="en-US" dirty="0" err="1"/>
              <a:t>sym</a:t>
            </a:r>
            <a:r>
              <a:rPr lang="en-US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0E2D8-8391-E240-B89E-24DA520F2812}"/>
              </a:ext>
            </a:extLst>
          </p:cNvPr>
          <p:cNvSpPr txBox="1"/>
          <p:nvPr/>
        </p:nvSpPr>
        <p:spPr>
          <a:xfrm>
            <a:off x="1143001" y="4850700"/>
            <a:ext cx="268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Lower “Dim” and press “a” to turn off attenuation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B889BEE-F94E-EA4A-9545-B2E4C21D4D13}"/>
              </a:ext>
            </a:extLst>
          </p:cNvPr>
          <p:cNvCxnSpPr>
            <a:cxnSpLocks/>
          </p:cNvCxnSpPr>
          <p:nvPr/>
        </p:nvCxnSpPr>
        <p:spPr>
          <a:xfrm flipV="1">
            <a:off x="3825302" y="5312365"/>
            <a:ext cx="727243" cy="33940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395BB13-32BA-784A-90DE-CEEA1FF292C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314977" y="4850700"/>
            <a:ext cx="1018385" cy="29523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BEF95D8-AB60-3C4B-988B-1E699EE1FC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30375" y="3175547"/>
            <a:ext cx="1403841" cy="72508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91FF-FCBF-4F55-A757-4BCBCDB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4064152" cy="1737360"/>
          </a:xfrm>
        </p:spPr>
        <p:txBody>
          <a:bodyPr/>
          <a:lstStyle/>
          <a:p>
            <a:r>
              <a:rPr lang="en-US" dirty="0"/>
              <a:t>Pre-existing scripts/documents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6E0E-F649-405A-94B7-57781853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513807"/>
            <a:ext cx="5212080" cy="57824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SparsedRandTonesStimuli.m</a:t>
            </a:r>
            <a:endParaRPr lang="en-US" dirty="0"/>
          </a:p>
          <a:p>
            <a:pPr lvl="1"/>
            <a:r>
              <a:rPr lang="en-US" dirty="0"/>
              <a:t>For creation of stimuli. It needs these extra scripts to run:</a:t>
            </a:r>
          </a:p>
          <a:p>
            <a:pPr lvl="2"/>
            <a:r>
              <a:rPr lang="en-US" dirty="0" err="1"/>
              <a:t>Amp_to_dB.m</a:t>
            </a:r>
            <a:endParaRPr lang="en-US" dirty="0"/>
          </a:p>
          <a:p>
            <a:pPr lvl="2"/>
            <a:r>
              <a:rPr lang="en-US" dirty="0" err="1"/>
              <a:t>RandOrderRowVector.m</a:t>
            </a:r>
            <a:endParaRPr lang="en-US" dirty="0"/>
          </a:p>
          <a:p>
            <a:pPr lvl="2"/>
            <a:r>
              <a:rPr lang="en-US" dirty="0" err="1"/>
              <a:t>RealRand.m</a:t>
            </a:r>
            <a:endParaRPr lang="en-US" dirty="0"/>
          </a:p>
          <a:p>
            <a:r>
              <a:rPr lang="en-US" dirty="0" err="1"/>
              <a:t>OnsetFiles.m</a:t>
            </a:r>
            <a:endParaRPr lang="en-US" dirty="0"/>
          </a:p>
          <a:p>
            <a:pPr lvl="1"/>
            <a:r>
              <a:rPr lang="en-US" dirty="0"/>
              <a:t>For the generation of the onset files.</a:t>
            </a:r>
          </a:p>
          <a:p>
            <a:r>
              <a:rPr lang="en-US" dirty="0" err="1"/>
              <a:t>ku_code.m</a:t>
            </a:r>
            <a:endParaRPr lang="en-US" dirty="0"/>
          </a:p>
          <a:p>
            <a:pPr lvl="1"/>
            <a:r>
              <a:rPr lang="en-US" dirty="0"/>
              <a:t>For t-testing and creating tuning map</a:t>
            </a:r>
          </a:p>
          <a:p>
            <a:r>
              <a:rPr lang="en-US" dirty="0" err="1"/>
              <a:t>jet_inv_cm.txt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Colormap to match Brainstorm’s</a:t>
            </a:r>
          </a:p>
          <a:p>
            <a:r>
              <a:rPr lang="en-US" dirty="0"/>
              <a:t>fMRIprotocol.pdf</a:t>
            </a:r>
          </a:p>
          <a:p>
            <a:pPr lvl="1"/>
            <a:r>
              <a:rPr lang="en-US" dirty="0"/>
              <a:t>Final protocol from MRI scan</a:t>
            </a:r>
          </a:p>
          <a:p>
            <a:pPr lvl="1"/>
            <a:r>
              <a:rPr lang="en-US" dirty="0"/>
              <a:t>For voxel sizes/TRs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83B4-EBF4-44DD-AA8C-50CE049A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These will be referenced later on and will be useful to have.</a:t>
            </a:r>
          </a:p>
        </p:txBody>
      </p:sp>
    </p:spTree>
    <p:extLst>
      <p:ext uri="{BB962C8B-B14F-4D97-AF65-F5344CB8AC3E}">
        <p14:creationId xmlns:p14="http://schemas.microsoft.com/office/powerpoint/2010/main" val="231371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B960D-4FB7-8B45-BC56-62C64E55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9" y="2415386"/>
            <a:ext cx="3059034" cy="34855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70D513-73A8-4B6E-B309-8D5A401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Convert DICOM to </a:t>
            </a:r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E88B4-085E-4D10-BC2E-283F4AE1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programs work with </a:t>
            </a:r>
            <a:r>
              <a:rPr lang="en-US" dirty="0" err="1"/>
              <a:t>NIfTI</a:t>
            </a:r>
            <a:r>
              <a:rPr lang="en-US" dirty="0"/>
              <a:t>, so need to convert from DICOM</a:t>
            </a:r>
          </a:p>
          <a:p>
            <a:r>
              <a:rPr lang="en-US" dirty="0"/>
              <a:t>Convert all files acquired from </a:t>
            </a:r>
            <a:r>
              <a:rPr lang="en-US"/>
              <a:t>fMRI scanner</a:t>
            </a:r>
            <a:endParaRPr lang="en-US" dirty="0"/>
          </a:p>
          <a:p>
            <a:r>
              <a:rPr lang="en-US" dirty="0" err="1"/>
              <a:t>NIfTI</a:t>
            </a:r>
            <a:r>
              <a:rPr lang="en-US" dirty="0"/>
              <a:t> file titles straightforward, makes sorting easy:</a:t>
            </a:r>
          </a:p>
          <a:p>
            <a:pPr lvl="1"/>
            <a:r>
              <a:rPr lang="en-US" dirty="0"/>
              <a:t>Starts with “f”: functional scan</a:t>
            </a:r>
          </a:p>
          <a:p>
            <a:pPr lvl="2"/>
            <a:r>
              <a:rPr lang="en-US" dirty="0"/>
              <a:t>Number after first dash = run</a:t>
            </a:r>
          </a:p>
          <a:p>
            <a:pPr lvl="2"/>
            <a:r>
              <a:rPr lang="en-US" dirty="0"/>
              <a:t>Number after final dash = volume</a:t>
            </a:r>
          </a:p>
          <a:p>
            <a:pPr lvl="1"/>
            <a:r>
              <a:rPr lang="en-US" dirty="0"/>
              <a:t>Starts with “s”: structural scan</a:t>
            </a:r>
          </a:p>
          <a:p>
            <a:pPr lvl="2"/>
            <a:r>
              <a:rPr lang="en-US" dirty="0"/>
              <a:t>Several supporting scans that can be used for special functions</a:t>
            </a:r>
          </a:p>
          <a:p>
            <a:pPr lvl="2"/>
            <a:r>
              <a:rPr lang="en-US" dirty="0"/>
              <a:t>Important one just the anatomical scan (in our case starts with s17)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3DCFC06-C495-7B49-926D-AEC823321689}"/>
              </a:ext>
            </a:extLst>
          </p:cNvPr>
          <p:cNvSpPr/>
          <p:nvPr/>
        </p:nvSpPr>
        <p:spPr>
          <a:xfrm>
            <a:off x="10661025" y="5251731"/>
            <a:ext cx="709691" cy="3236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36F88-AAA7-5447-A748-A08B7D8553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2" y="2057400"/>
            <a:ext cx="3530518" cy="402272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7CC7AE-35D1-B94B-B0BD-5077607D4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21" y="2057400"/>
            <a:ext cx="3645421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5662F-5887-434B-8C9E-D7FCABFE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Realign (Est &amp; Res)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5F210CF-F1BB-8E4F-A5D1-E83C123FD409}"/>
              </a:ext>
            </a:extLst>
          </p:cNvPr>
          <p:cNvSpPr/>
          <p:nvPr/>
        </p:nvSpPr>
        <p:spPr>
          <a:xfrm>
            <a:off x="2010639" y="2403335"/>
            <a:ext cx="959138" cy="3236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FB194-1F8F-114E-A0D0-41B5A3E7DBFF}"/>
              </a:ext>
            </a:extLst>
          </p:cNvPr>
          <p:cNvSpPr txBox="1"/>
          <p:nvPr/>
        </p:nvSpPr>
        <p:spPr>
          <a:xfrm>
            <a:off x="10568198" y="2217219"/>
            <a:ext cx="1181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Func</a:t>
            </a:r>
            <a:r>
              <a:rPr lang="en-US" sz="1400" dirty="0"/>
              <a:t> volumes from all runs in separate sessions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6AAC6-20F0-8846-BE55-46395473719A}"/>
              </a:ext>
            </a:extLst>
          </p:cNvPr>
          <p:cNvSpPr txBox="1"/>
          <p:nvPr/>
        </p:nvSpPr>
        <p:spPr>
          <a:xfrm>
            <a:off x="10568198" y="4159307"/>
            <a:ext cx="909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Resliced Images: select ”Mean Image Only”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D085B094-A887-8542-AE3F-9A1032228FA4}"/>
              </a:ext>
            </a:extLst>
          </p:cNvPr>
          <p:cNvCxnSpPr/>
          <p:nvPr/>
        </p:nvCxnSpPr>
        <p:spPr>
          <a:xfrm rot="10800000" flipV="1">
            <a:off x="8100127" y="2431656"/>
            <a:ext cx="2565176" cy="26703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9A3059E-E35C-5E42-9C8C-1BD972AA1121}"/>
              </a:ext>
            </a:extLst>
          </p:cNvPr>
          <p:cNvCxnSpPr>
            <a:cxnSpLocks/>
          </p:cNvCxnSpPr>
          <p:nvPr/>
        </p:nvCxnSpPr>
        <p:spPr>
          <a:xfrm rot="10800000">
            <a:off x="8504729" y="3471231"/>
            <a:ext cx="2288698" cy="68807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ABD3E7F-05BD-5F47-B2B3-7091A7BDCD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2" y="2057400"/>
            <a:ext cx="3530518" cy="4022725"/>
          </a:xfrm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8F8BFC47-C404-2A41-9CB5-A6AFF3CB0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81" y="2057400"/>
            <a:ext cx="3644900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9DD00-8E6A-4A17-AF4A-2D7DFF6A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</a:t>
            </a:r>
            <a:r>
              <a:rPr lang="en-US" dirty="0" err="1"/>
              <a:t>Coregister</a:t>
            </a:r>
            <a:r>
              <a:rPr lang="en-US" dirty="0"/>
              <a:t> (Estimate)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6AB731D-8367-B94B-9C32-AF13F455CE2A}"/>
              </a:ext>
            </a:extLst>
          </p:cNvPr>
          <p:cNvSpPr/>
          <p:nvPr/>
        </p:nvSpPr>
        <p:spPr>
          <a:xfrm>
            <a:off x="2002547" y="2718924"/>
            <a:ext cx="959138" cy="3236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4AAE-5142-0D41-A21E-61806B53BFF3}"/>
              </a:ext>
            </a:extLst>
          </p:cNvPr>
          <p:cNvSpPr txBox="1"/>
          <p:nvPr/>
        </p:nvSpPr>
        <p:spPr>
          <a:xfrm>
            <a:off x="10552015" y="2106705"/>
            <a:ext cx="1310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image: mean </a:t>
            </a:r>
            <a:r>
              <a:rPr lang="en-US" sz="1400" dirty="0" err="1"/>
              <a:t>func</a:t>
            </a:r>
            <a:r>
              <a:rPr lang="en-US" sz="1400" dirty="0"/>
              <a:t> from Realign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884B7-DB12-3447-AB78-2979422A4C84}"/>
              </a:ext>
            </a:extLst>
          </p:cNvPr>
          <p:cNvSpPr txBox="1"/>
          <p:nvPr/>
        </p:nvSpPr>
        <p:spPr>
          <a:xfrm>
            <a:off x="10552015" y="3335346"/>
            <a:ext cx="131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image: anatomical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B0A92DC-43F8-CA4B-82B2-15579A7E18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3345" y="2240494"/>
            <a:ext cx="2098671" cy="47678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2C91D03-F004-7644-A382-5E45BBB34F2C}"/>
              </a:ext>
            </a:extLst>
          </p:cNvPr>
          <p:cNvCxnSpPr>
            <a:cxnSpLocks/>
          </p:cNvCxnSpPr>
          <p:nvPr/>
        </p:nvCxnSpPr>
        <p:spPr>
          <a:xfrm rot="10800000">
            <a:off x="8367165" y="2808717"/>
            <a:ext cx="2265770" cy="654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8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02BE539-7D60-8544-B8E4-CA845FB125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2" y="2057400"/>
            <a:ext cx="3530518" cy="4022725"/>
          </a:xfrm>
        </p:spPr>
      </p:pic>
      <p:pic>
        <p:nvPicPr>
          <p:cNvPr id="24" name="Content Placeholder 21">
            <a:extLst>
              <a:ext uri="{FF2B5EF4-FFF2-40B4-BE49-F238E27FC236}">
                <a16:creationId xmlns:a16="http://schemas.microsoft.com/office/drawing/2014/main" id="{1F2C5D93-20AB-C644-8655-1268C678F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0" b="10971"/>
          <a:stretch/>
        </p:blipFill>
        <p:spPr>
          <a:xfrm>
            <a:off x="6853194" y="4798537"/>
            <a:ext cx="3639343" cy="1653702"/>
          </a:xfrm>
          <a:prstGeom prst="rect">
            <a:avLst/>
          </a:prstGeom>
        </p:spPr>
      </p:pic>
      <p:pic>
        <p:nvPicPr>
          <p:cNvPr id="20" name="Content Placeholder 15">
            <a:extLst>
              <a:ext uri="{FF2B5EF4-FFF2-40B4-BE49-F238E27FC236}">
                <a16:creationId xmlns:a16="http://schemas.microsoft.com/office/drawing/2014/main" id="{EF5EF8F9-5665-B74F-A745-7C3F73BBC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95" y="609600"/>
            <a:ext cx="3639343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3F11E-5A22-4F9C-9F76-F9D3EDA1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Segment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D7E3051-EB8B-3246-9C9A-E9FE83542917}"/>
              </a:ext>
            </a:extLst>
          </p:cNvPr>
          <p:cNvSpPr/>
          <p:nvPr/>
        </p:nvSpPr>
        <p:spPr>
          <a:xfrm>
            <a:off x="4122660" y="2751292"/>
            <a:ext cx="959138" cy="3236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F47F9-472D-554E-A6EB-D6D39F0F63BF}"/>
              </a:ext>
            </a:extLst>
          </p:cNvPr>
          <p:cNvSpPr txBox="1"/>
          <p:nvPr/>
        </p:nvSpPr>
        <p:spPr>
          <a:xfrm>
            <a:off x="10492538" y="609600"/>
            <a:ext cx="1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Volumes: anatomical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75EB6-4009-2B4F-A5C3-3048B6334094}"/>
              </a:ext>
            </a:extLst>
          </p:cNvPr>
          <p:cNvSpPr txBox="1"/>
          <p:nvPr/>
        </p:nvSpPr>
        <p:spPr>
          <a:xfrm>
            <a:off x="10492538" y="1743581"/>
            <a:ext cx="1060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Bias Corrected: select “save bias corrected”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991FD-C7FB-A146-93F4-07797CEA3268}"/>
              </a:ext>
            </a:extLst>
          </p:cNvPr>
          <p:cNvSpPr txBox="1"/>
          <p:nvPr/>
        </p:nvSpPr>
        <p:spPr>
          <a:xfrm>
            <a:off x="10492538" y="4899259"/>
            <a:ext cx="1394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Deformation Fields: select ”Forward”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15482E7-EA3E-B140-B670-AB51466378C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8196382" y="871210"/>
            <a:ext cx="2296157" cy="39512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B8A5491-3485-2449-93AD-BB6F1A7B1E68}"/>
              </a:ext>
            </a:extLst>
          </p:cNvPr>
          <p:cNvCxnSpPr>
            <a:cxnSpLocks/>
          </p:cNvCxnSpPr>
          <p:nvPr/>
        </p:nvCxnSpPr>
        <p:spPr>
          <a:xfrm rot="10800000">
            <a:off x="8529228" y="1482631"/>
            <a:ext cx="1965052" cy="441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FD026CA-360A-5346-9764-70248EAA9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9228" y="5060490"/>
            <a:ext cx="1963310" cy="24878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3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98E749-79BB-6A4D-9A49-3B73B3583E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13" y="2057400"/>
            <a:ext cx="3618236" cy="40227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873E4-D20A-E74D-9195-C4EDFCA81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22" y="2057400"/>
            <a:ext cx="3530518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2AB78-F53E-483E-A9A6-4A1025B7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SPM: </a:t>
            </a:r>
            <a:r>
              <a:rPr lang="en-US" dirty="0" err="1"/>
              <a:t>Normalise</a:t>
            </a:r>
            <a:r>
              <a:rPr lang="en-US" dirty="0"/>
              <a:t> (Write)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95A7F67-0499-6949-B23E-A28A8280F99A}"/>
              </a:ext>
            </a:extLst>
          </p:cNvPr>
          <p:cNvSpPr/>
          <p:nvPr/>
        </p:nvSpPr>
        <p:spPr>
          <a:xfrm>
            <a:off x="3040712" y="2712790"/>
            <a:ext cx="959138" cy="3236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4DBA9-874D-0D42-92F6-4A55B4F355C1}"/>
              </a:ext>
            </a:extLst>
          </p:cNvPr>
          <p:cNvSpPr txBox="1"/>
          <p:nvPr/>
        </p:nvSpPr>
        <p:spPr>
          <a:xfrm>
            <a:off x="10482725" y="2074244"/>
            <a:ext cx="1164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Deformation Field: </a:t>
            </a:r>
            <a:r>
              <a:rPr lang="en-US" sz="1400" dirty="0" err="1"/>
              <a:t>y_s</a:t>
            </a:r>
            <a:r>
              <a:rPr lang="en-US" sz="1400" dirty="0"/>
              <a:t>*.</a:t>
            </a:r>
            <a:r>
              <a:rPr lang="en-US" sz="1400" dirty="0" err="1"/>
              <a:t>nii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21FF5-B651-4F4F-BD75-5010CD3E454F}"/>
              </a:ext>
            </a:extLst>
          </p:cNvPr>
          <p:cNvSpPr txBox="1"/>
          <p:nvPr/>
        </p:nvSpPr>
        <p:spPr>
          <a:xfrm>
            <a:off x="10482726" y="3364832"/>
            <a:ext cx="142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to Write: all </a:t>
            </a:r>
            <a:r>
              <a:rPr lang="en-US" sz="1400" dirty="0" err="1"/>
              <a:t>func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151C-8D00-5948-B518-38B1249C6A37}"/>
              </a:ext>
            </a:extLst>
          </p:cNvPr>
          <p:cNvSpPr txBox="1"/>
          <p:nvPr/>
        </p:nvSpPr>
        <p:spPr>
          <a:xfrm>
            <a:off x="10453849" y="4447195"/>
            <a:ext cx="1452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Voxel sizes: update to actual size (optional)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507902F-45AC-4A40-ADCC-056A44174C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8359" y="2232306"/>
            <a:ext cx="1964367" cy="58060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C50F86A-454A-8744-9184-88D013505D15}"/>
              </a:ext>
            </a:extLst>
          </p:cNvPr>
          <p:cNvCxnSpPr>
            <a:cxnSpLocks/>
          </p:cNvCxnSpPr>
          <p:nvPr/>
        </p:nvCxnSpPr>
        <p:spPr>
          <a:xfrm rot="10800000">
            <a:off x="8518359" y="2970971"/>
            <a:ext cx="1965052" cy="50307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8596083-738A-4A4B-A06D-4CCBCFF9AF3E}"/>
              </a:ext>
            </a:extLst>
          </p:cNvPr>
          <p:cNvCxnSpPr>
            <a:cxnSpLocks/>
          </p:cNvCxnSpPr>
          <p:nvPr/>
        </p:nvCxnSpPr>
        <p:spPr>
          <a:xfrm rot="10800000">
            <a:off x="8392265" y="3159370"/>
            <a:ext cx="2216554" cy="152361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7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00E9-FF97-4D4D-A41C-15C1C07C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: create multiple conditions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FCC-4030-F840-96E7-E5E22DC9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9768840" cy="4023360"/>
          </a:xfrm>
        </p:spPr>
        <p:txBody>
          <a:bodyPr/>
          <a:lstStyle/>
          <a:p>
            <a:r>
              <a:rPr lang="en-US" dirty="0"/>
              <a:t>To generate the file that will indicate the multiple conditions that were played at specific times, it is necessary to run the code “</a:t>
            </a:r>
            <a:r>
              <a:rPr lang="en-US" dirty="0" err="1"/>
              <a:t>OnsetFiles.m</a:t>
            </a:r>
            <a:r>
              <a:rPr lang="en-US" dirty="0"/>
              <a:t>”, located in the </a:t>
            </a:r>
            <a:r>
              <a:rPr lang="en-US" dirty="0" err="1"/>
              <a:t>CreationStim</a:t>
            </a:r>
            <a:r>
              <a:rPr lang="en-US" dirty="0"/>
              <a:t> folder.</a:t>
            </a:r>
          </a:p>
          <a:p>
            <a:r>
              <a:rPr lang="en-US" dirty="0"/>
              <a:t>To run this file, all the Frequencies text files that are produced by the “</a:t>
            </a:r>
            <a:r>
              <a:rPr lang="en-US" dirty="0" err="1"/>
              <a:t>SparsedRandTonesStimuli.m</a:t>
            </a:r>
            <a:r>
              <a:rPr lang="en-US" dirty="0"/>
              <a:t>” should be on the same folder. Once that “</a:t>
            </a:r>
            <a:r>
              <a:rPr lang="en-US" dirty="0" err="1"/>
              <a:t>OnsetFiles.m</a:t>
            </a:r>
            <a:r>
              <a:rPr lang="en-US" dirty="0"/>
              <a:t>” is run, it will create a .mat file with the name of the run that should be selected in the “Conditions” option in SPM, as indicated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4916432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7645</TotalTime>
  <Words>1447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Andale Mono</vt:lpstr>
      <vt:lpstr>Corbel</vt:lpstr>
      <vt:lpstr>Basis</vt:lpstr>
      <vt:lpstr>fMRI Pipeline: Production of the stim &amp; Scans to 3D Surface</vt:lpstr>
      <vt:lpstr>Programs required </vt:lpstr>
      <vt:lpstr>Pre-existing scripts/documents</vt:lpstr>
      <vt:lpstr>SPM: Convert DICOM to NIfTI</vt:lpstr>
      <vt:lpstr>SPM: Realign (Est &amp; Res)</vt:lpstr>
      <vt:lpstr>SPM: Coregister (Estimate)</vt:lpstr>
      <vt:lpstr>SPM: Segment</vt:lpstr>
      <vt:lpstr>SPM: Normalise (Write)</vt:lpstr>
      <vt:lpstr>Matlab: create multiple conditions file</vt:lpstr>
      <vt:lpstr>SPM: First-Level Analysis</vt:lpstr>
      <vt:lpstr>SPM: Estimate</vt:lpstr>
      <vt:lpstr>SPM: Results</vt:lpstr>
      <vt:lpstr>SPM: Results (cont)</vt:lpstr>
      <vt:lpstr>MatLab: Manual t-test</vt:lpstr>
      <vt:lpstr>FreeSurfer: Recon-all to construct surface</vt:lpstr>
      <vt:lpstr>AFNI: Convert FS surface to SUMA</vt:lpstr>
      <vt:lpstr>Work only in tcsh, not bash, for afni/suma.</vt:lpstr>
      <vt:lpstr>AFNI: Convert tuning map NIfTI to readable HEAD/BRIK format</vt:lpstr>
      <vt:lpstr>AFNI/SUMA: Overlay tuning map on surface</vt:lpstr>
      <vt:lpstr>AFNI/SUMA: Output surface to niml.dset</vt:lpstr>
      <vt:lpstr>AFNI/SUMA: Output surface to niml.dset (cont)</vt:lpstr>
      <vt:lpstr>AFNI/SUMA: Smooth the surface</vt:lpstr>
      <vt:lpstr>AFNI/SUMA: Load jet inverse colormap</vt:lpstr>
      <vt:lpstr>SUMA: Load smoothed niml.dset</vt:lpstr>
      <vt:lpstr>Construct mask</vt:lpstr>
      <vt:lpstr>SUMA: Load smoothed niml.dset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Pipeline: MRI scans to 3D Surface</dc:title>
  <dc:creator>Veronica Tarka</dc:creator>
  <cp:lastModifiedBy>Zaida Mtz</cp:lastModifiedBy>
  <cp:revision>102</cp:revision>
  <dcterms:created xsi:type="dcterms:W3CDTF">2019-08-01T23:13:27Z</dcterms:created>
  <dcterms:modified xsi:type="dcterms:W3CDTF">2020-03-22T02:21:14Z</dcterms:modified>
</cp:coreProperties>
</file>