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82" r:id="rId4"/>
    <p:sldId id="281" r:id="rId5"/>
    <p:sldId id="257" r:id="rId6"/>
    <p:sldId id="258" r:id="rId7"/>
    <p:sldId id="260" r:id="rId8"/>
    <p:sldId id="261" r:id="rId9"/>
    <p:sldId id="264" r:id="rId10"/>
    <p:sldId id="265" r:id="rId11"/>
    <p:sldId id="262" r:id="rId12"/>
    <p:sldId id="266" r:id="rId13"/>
    <p:sldId id="267" r:id="rId14"/>
    <p:sldId id="263" r:id="rId15"/>
    <p:sldId id="268" r:id="rId16"/>
    <p:sldId id="271" r:id="rId17"/>
    <p:sldId id="269" r:id="rId18"/>
    <p:sldId id="270" r:id="rId19"/>
    <p:sldId id="272" r:id="rId20"/>
    <p:sldId id="273" r:id="rId21"/>
    <p:sldId id="277" r:id="rId22"/>
    <p:sldId id="279" r:id="rId23"/>
    <p:sldId id="278" r:id="rId24"/>
    <p:sldId id="280" r:id="rId25"/>
    <p:sldId id="274" r:id="rId26"/>
    <p:sldId id="276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16"/>
    <p:restoredTop sz="74045"/>
  </p:normalViewPr>
  <p:slideViewPr>
    <p:cSldViewPr snapToGrid="0" snapToObjects="1">
      <p:cViewPr varScale="1">
        <p:scale>
          <a:sx n="78" d="100"/>
          <a:sy n="7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/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17528-2C08-4D3B-842A-452478921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6927D-C53D-4BA6-B663-BAD6498237C8}">
      <dgm:prSet/>
      <dgm:spPr/>
      <dgm:t>
        <a:bodyPr/>
        <a:lstStyle/>
        <a:p>
          <a:r>
            <a:rPr lang="en-US"/>
            <a:t>Git and RStudio downloaded to your computer</a:t>
          </a:r>
        </a:p>
      </dgm:t>
    </dgm:pt>
    <dgm:pt modelId="{FF0743C2-A2F4-4E8D-A00E-42AD1ABF1AF3}" type="parTrans" cxnId="{05C65792-4EB6-4F03-AAD2-A7B700A6D345}">
      <dgm:prSet/>
      <dgm:spPr/>
      <dgm:t>
        <a:bodyPr/>
        <a:lstStyle/>
        <a:p>
          <a:endParaRPr lang="en-US"/>
        </a:p>
      </dgm:t>
    </dgm:pt>
    <dgm:pt modelId="{75642113-843C-4A36-B408-B36D4A2550EF}" type="sibTrans" cxnId="{05C65792-4EB6-4F03-AAD2-A7B700A6D345}">
      <dgm:prSet/>
      <dgm:spPr/>
      <dgm:t>
        <a:bodyPr/>
        <a:lstStyle/>
        <a:p>
          <a:endParaRPr lang="en-US"/>
        </a:p>
      </dgm:t>
    </dgm:pt>
    <dgm:pt modelId="{498F3FA4-C9C0-4716-8570-722A17CA9412}">
      <dgm:prSet/>
      <dgm:spPr/>
      <dgm:t>
        <a:bodyPr/>
        <a:lstStyle/>
        <a:p>
          <a:r>
            <a:rPr lang="en-US" dirty="0"/>
            <a:t>A GitHub account (to host public or private repos)</a:t>
          </a:r>
        </a:p>
      </dgm:t>
    </dgm:pt>
    <dgm:pt modelId="{C7363507-D093-4B6C-855D-621717C9CD06}" type="parTrans" cxnId="{0845C2B5-0BC4-48F5-BB11-74CA423D573C}">
      <dgm:prSet/>
      <dgm:spPr/>
      <dgm:t>
        <a:bodyPr/>
        <a:lstStyle/>
        <a:p>
          <a:endParaRPr lang="en-US"/>
        </a:p>
      </dgm:t>
    </dgm:pt>
    <dgm:pt modelId="{4843E3C3-EFE3-49C8-B309-440D1FD1FC50}" type="sibTrans" cxnId="{0845C2B5-0BC4-48F5-BB11-74CA423D573C}">
      <dgm:prSet/>
      <dgm:spPr/>
      <dgm:t>
        <a:bodyPr/>
        <a:lstStyle/>
        <a:p>
          <a:endParaRPr lang="en-US"/>
        </a:p>
      </dgm:t>
    </dgm:pt>
    <dgm:pt modelId="{B8E8D97A-B709-4B8F-8E91-519E2B6BD4EC}">
      <dgm:prSet/>
      <dgm:spPr/>
      <dgm:t>
        <a:bodyPr/>
        <a:lstStyle/>
        <a:p>
          <a:r>
            <a:rPr lang="en-US" dirty="0"/>
            <a:t>The {</a:t>
          </a:r>
          <a:r>
            <a:rPr lang="en-US" dirty="0" err="1"/>
            <a:t>devtools</a:t>
          </a:r>
          <a:r>
            <a:rPr lang="en-US" dirty="0"/>
            <a:t>} and {usethis} R packages</a:t>
          </a:r>
        </a:p>
      </dgm:t>
    </dgm:pt>
    <dgm:pt modelId="{790774FB-122E-4CB6-B4B1-473F01F679EC}" type="parTrans" cxnId="{ED0D4ADE-49CA-4185-A3CD-D40D4F390840}">
      <dgm:prSet/>
      <dgm:spPr/>
      <dgm:t>
        <a:bodyPr/>
        <a:lstStyle/>
        <a:p>
          <a:endParaRPr lang="en-US"/>
        </a:p>
      </dgm:t>
    </dgm:pt>
    <dgm:pt modelId="{C01CF465-25E4-4F39-BEF7-F9310ABF2AD7}" type="sibTrans" cxnId="{ED0D4ADE-49CA-4185-A3CD-D40D4F390840}">
      <dgm:prSet/>
      <dgm:spPr/>
      <dgm:t>
        <a:bodyPr/>
        <a:lstStyle/>
        <a:p>
          <a:endParaRPr lang="en-US"/>
        </a:p>
      </dgm:t>
    </dgm:pt>
    <dgm:pt modelId="{6535F98F-1674-45AF-9E22-C0745FF16888}" type="pres">
      <dgm:prSet presAssocID="{4ED17528-2C08-4D3B-842A-452478921BFF}" presName="root" presStyleCnt="0">
        <dgm:presLayoutVars>
          <dgm:dir/>
          <dgm:resizeHandles val="exact"/>
        </dgm:presLayoutVars>
      </dgm:prSet>
      <dgm:spPr/>
    </dgm:pt>
    <dgm:pt modelId="{4E121D0D-993D-4736-91EA-82393DC7041D}" type="pres">
      <dgm:prSet presAssocID="{1A36927D-C53D-4BA6-B663-BAD6498237C8}" presName="compNode" presStyleCnt="0"/>
      <dgm:spPr/>
    </dgm:pt>
    <dgm:pt modelId="{20AB95F6-6C07-4DE7-8E9F-AF7D813AC9C7}" type="pres">
      <dgm:prSet presAssocID="{1A36927D-C53D-4BA6-B663-BAD6498237C8}" presName="bgRect" presStyleLbl="bgShp" presStyleIdx="0" presStyleCnt="3"/>
      <dgm:spPr/>
    </dgm:pt>
    <dgm:pt modelId="{F6C25BB2-E752-4525-BCF7-C31D0234AD7E}" type="pres">
      <dgm:prSet presAssocID="{1A36927D-C53D-4BA6-B663-BAD649823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46F9DE2-F94E-4A3A-9390-702417C8030A}" type="pres">
      <dgm:prSet presAssocID="{1A36927D-C53D-4BA6-B663-BAD6498237C8}" presName="spaceRect" presStyleCnt="0"/>
      <dgm:spPr/>
    </dgm:pt>
    <dgm:pt modelId="{3F0BDF33-6B8B-4688-8218-2008365908A8}" type="pres">
      <dgm:prSet presAssocID="{1A36927D-C53D-4BA6-B663-BAD6498237C8}" presName="parTx" presStyleLbl="revTx" presStyleIdx="0" presStyleCnt="3">
        <dgm:presLayoutVars>
          <dgm:chMax val="0"/>
          <dgm:chPref val="0"/>
        </dgm:presLayoutVars>
      </dgm:prSet>
      <dgm:spPr/>
    </dgm:pt>
    <dgm:pt modelId="{2275D42C-C83C-41BA-8A67-6E02C0DD1B59}" type="pres">
      <dgm:prSet presAssocID="{75642113-843C-4A36-B408-B36D4A2550EF}" presName="sibTrans" presStyleCnt="0"/>
      <dgm:spPr/>
    </dgm:pt>
    <dgm:pt modelId="{13DABDD9-CD7F-439A-8D6A-8F447A1F5B30}" type="pres">
      <dgm:prSet presAssocID="{498F3FA4-C9C0-4716-8570-722A17CA9412}" presName="compNode" presStyleCnt="0"/>
      <dgm:spPr/>
    </dgm:pt>
    <dgm:pt modelId="{67B976E6-8BF6-4C88-9FFB-3C13584CEAFE}" type="pres">
      <dgm:prSet presAssocID="{498F3FA4-C9C0-4716-8570-722A17CA9412}" presName="bgRect" presStyleLbl="bgShp" presStyleIdx="1" presStyleCnt="3"/>
      <dgm:spPr/>
    </dgm:pt>
    <dgm:pt modelId="{E703417F-C5B2-46E4-A175-8109257018FF}" type="pres">
      <dgm:prSet presAssocID="{498F3FA4-C9C0-4716-8570-722A17CA94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80C60D-9F61-4BC9-A888-ECE76DA7B7C3}" type="pres">
      <dgm:prSet presAssocID="{498F3FA4-C9C0-4716-8570-722A17CA9412}" presName="spaceRect" presStyleCnt="0"/>
      <dgm:spPr/>
    </dgm:pt>
    <dgm:pt modelId="{BD451AE0-C8C9-4B26-ABE5-AAD886F27081}" type="pres">
      <dgm:prSet presAssocID="{498F3FA4-C9C0-4716-8570-722A17CA9412}" presName="parTx" presStyleLbl="revTx" presStyleIdx="1" presStyleCnt="3">
        <dgm:presLayoutVars>
          <dgm:chMax val="0"/>
          <dgm:chPref val="0"/>
        </dgm:presLayoutVars>
      </dgm:prSet>
      <dgm:spPr/>
    </dgm:pt>
    <dgm:pt modelId="{EB04808A-43CA-4619-95E6-BBE491FAA300}" type="pres">
      <dgm:prSet presAssocID="{4843E3C3-EFE3-49C8-B309-440D1FD1FC50}" presName="sibTrans" presStyleCnt="0"/>
      <dgm:spPr/>
    </dgm:pt>
    <dgm:pt modelId="{CC4590B5-B992-4950-98C2-4A9394CAF43A}" type="pres">
      <dgm:prSet presAssocID="{B8E8D97A-B709-4B8F-8E91-519E2B6BD4EC}" presName="compNode" presStyleCnt="0"/>
      <dgm:spPr/>
    </dgm:pt>
    <dgm:pt modelId="{6437854F-3288-4F8A-86E4-149342AE6A50}" type="pres">
      <dgm:prSet presAssocID="{B8E8D97A-B709-4B8F-8E91-519E2B6BD4EC}" presName="bgRect" presStyleLbl="bgShp" presStyleIdx="2" presStyleCnt="3"/>
      <dgm:spPr/>
    </dgm:pt>
    <dgm:pt modelId="{7C5B05BD-D6E2-40BE-9F71-B27200944193}" type="pres">
      <dgm:prSet presAssocID="{B8E8D97A-B709-4B8F-8E91-519E2B6BD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D8B0E9C-C8FC-4ABA-A042-682F4704616A}" type="pres">
      <dgm:prSet presAssocID="{B8E8D97A-B709-4B8F-8E91-519E2B6BD4EC}" presName="spaceRect" presStyleCnt="0"/>
      <dgm:spPr/>
    </dgm:pt>
    <dgm:pt modelId="{A0C5A9F0-7500-4DC2-9CB5-483B6EA5DBC3}" type="pres">
      <dgm:prSet presAssocID="{B8E8D97A-B709-4B8F-8E91-519E2B6BD4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C65792-4EB6-4F03-AAD2-A7B700A6D345}" srcId="{4ED17528-2C08-4D3B-842A-452478921BFF}" destId="{1A36927D-C53D-4BA6-B663-BAD6498237C8}" srcOrd="0" destOrd="0" parTransId="{FF0743C2-A2F4-4E8D-A00E-42AD1ABF1AF3}" sibTransId="{75642113-843C-4A36-B408-B36D4A2550EF}"/>
    <dgm:cxn modelId="{DCA048B5-0462-44DD-B577-F5F92EE682B4}" type="presOf" srcId="{B8E8D97A-B709-4B8F-8E91-519E2B6BD4EC}" destId="{A0C5A9F0-7500-4DC2-9CB5-483B6EA5DBC3}" srcOrd="0" destOrd="0" presId="urn:microsoft.com/office/officeart/2018/2/layout/IconVerticalSolidList"/>
    <dgm:cxn modelId="{0845C2B5-0BC4-48F5-BB11-74CA423D573C}" srcId="{4ED17528-2C08-4D3B-842A-452478921BFF}" destId="{498F3FA4-C9C0-4716-8570-722A17CA9412}" srcOrd="1" destOrd="0" parTransId="{C7363507-D093-4B6C-855D-621717C9CD06}" sibTransId="{4843E3C3-EFE3-49C8-B309-440D1FD1FC50}"/>
    <dgm:cxn modelId="{C8B9F9BB-4743-4E86-844D-F288607537F1}" type="presOf" srcId="{1A36927D-C53D-4BA6-B663-BAD6498237C8}" destId="{3F0BDF33-6B8B-4688-8218-2008365908A8}" srcOrd="0" destOrd="0" presId="urn:microsoft.com/office/officeart/2018/2/layout/IconVerticalSolidList"/>
    <dgm:cxn modelId="{5F2427CD-4412-4F90-BD9C-E5380077FA19}" type="presOf" srcId="{498F3FA4-C9C0-4716-8570-722A17CA9412}" destId="{BD451AE0-C8C9-4B26-ABE5-AAD886F27081}" srcOrd="0" destOrd="0" presId="urn:microsoft.com/office/officeart/2018/2/layout/IconVerticalSolidList"/>
    <dgm:cxn modelId="{7C43C0D4-4B79-4961-8CF5-2F132DBC26E7}" type="presOf" srcId="{4ED17528-2C08-4D3B-842A-452478921BFF}" destId="{6535F98F-1674-45AF-9E22-C0745FF16888}" srcOrd="0" destOrd="0" presId="urn:microsoft.com/office/officeart/2018/2/layout/IconVerticalSolidList"/>
    <dgm:cxn modelId="{ED0D4ADE-49CA-4185-A3CD-D40D4F390840}" srcId="{4ED17528-2C08-4D3B-842A-452478921BFF}" destId="{B8E8D97A-B709-4B8F-8E91-519E2B6BD4EC}" srcOrd="2" destOrd="0" parTransId="{790774FB-122E-4CB6-B4B1-473F01F679EC}" sibTransId="{C01CF465-25E4-4F39-BEF7-F9310ABF2AD7}"/>
    <dgm:cxn modelId="{9F72DBCB-44F1-4D7D-8E01-C1CFCC902794}" type="presParOf" srcId="{6535F98F-1674-45AF-9E22-C0745FF16888}" destId="{4E121D0D-993D-4736-91EA-82393DC7041D}" srcOrd="0" destOrd="0" presId="urn:microsoft.com/office/officeart/2018/2/layout/IconVerticalSolidList"/>
    <dgm:cxn modelId="{43EEA826-90F1-42B3-8E8D-39B798A5EEA7}" type="presParOf" srcId="{4E121D0D-993D-4736-91EA-82393DC7041D}" destId="{20AB95F6-6C07-4DE7-8E9F-AF7D813AC9C7}" srcOrd="0" destOrd="0" presId="urn:microsoft.com/office/officeart/2018/2/layout/IconVerticalSolidList"/>
    <dgm:cxn modelId="{E6F0956B-BC74-44DA-9AA5-F6FAD3A27991}" type="presParOf" srcId="{4E121D0D-993D-4736-91EA-82393DC7041D}" destId="{F6C25BB2-E752-4525-BCF7-C31D0234AD7E}" srcOrd="1" destOrd="0" presId="urn:microsoft.com/office/officeart/2018/2/layout/IconVerticalSolidList"/>
    <dgm:cxn modelId="{4EACFD1B-4ABB-4F14-AEE8-0DEBF5288C61}" type="presParOf" srcId="{4E121D0D-993D-4736-91EA-82393DC7041D}" destId="{146F9DE2-F94E-4A3A-9390-702417C8030A}" srcOrd="2" destOrd="0" presId="urn:microsoft.com/office/officeart/2018/2/layout/IconVerticalSolidList"/>
    <dgm:cxn modelId="{EACC1692-A297-4B1E-A5F3-2BB153C1B6B5}" type="presParOf" srcId="{4E121D0D-993D-4736-91EA-82393DC7041D}" destId="{3F0BDF33-6B8B-4688-8218-2008365908A8}" srcOrd="3" destOrd="0" presId="urn:microsoft.com/office/officeart/2018/2/layout/IconVerticalSolidList"/>
    <dgm:cxn modelId="{5129D4D1-992F-4222-A756-74BC488CC1B8}" type="presParOf" srcId="{6535F98F-1674-45AF-9E22-C0745FF16888}" destId="{2275D42C-C83C-41BA-8A67-6E02C0DD1B59}" srcOrd="1" destOrd="0" presId="urn:microsoft.com/office/officeart/2018/2/layout/IconVerticalSolidList"/>
    <dgm:cxn modelId="{458078ED-96F5-4046-82C3-62192C1A7F83}" type="presParOf" srcId="{6535F98F-1674-45AF-9E22-C0745FF16888}" destId="{13DABDD9-CD7F-439A-8D6A-8F447A1F5B30}" srcOrd="2" destOrd="0" presId="urn:microsoft.com/office/officeart/2018/2/layout/IconVerticalSolidList"/>
    <dgm:cxn modelId="{DAFB171C-68EC-41A3-AFD9-B1E4D0593B66}" type="presParOf" srcId="{13DABDD9-CD7F-439A-8D6A-8F447A1F5B30}" destId="{67B976E6-8BF6-4C88-9FFB-3C13584CEAFE}" srcOrd="0" destOrd="0" presId="urn:microsoft.com/office/officeart/2018/2/layout/IconVerticalSolidList"/>
    <dgm:cxn modelId="{DDD5AD22-E43D-48A6-9A0C-D1317AC41E00}" type="presParOf" srcId="{13DABDD9-CD7F-439A-8D6A-8F447A1F5B30}" destId="{E703417F-C5B2-46E4-A175-8109257018FF}" srcOrd="1" destOrd="0" presId="urn:microsoft.com/office/officeart/2018/2/layout/IconVerticalSolidList"/>
    <dgm:cxn modelId="{EDA034A8-48FB-463F-AB83-58DDC5EB781E}" type="presParOf" srcId="{13DABDD9-CD7F-439A-8D6A-8F447A1F5B30}" destId="{CD80C60D-9F61-4BC9-A888-ECE76DA7B7C3}" srcOrd="2" destOrd="0" presId="urn:microsoft.com/office/officeart/2018/2/layout/IconVerticalSolidList"/>
    <dgm:cxn modelId="{D0A72678-8E51-421E-BC9A-7AECDB466F15}" type="presParOf" srcId="{13DABDD9-CD7F-439A-8D6A-8F447A1F5B30}" destId="{BD451AE0-C8C9-4B26-ABE5-AAD886F27081}" srcOrd="3" destOrd="0" presId="urn:microsoft.com/office/officeart/2018/2/layout/IconVerticalSolidList"/>
    <dgm:cxn modelId="{9A3F985B-8258-4F13-A932-5784A647B733}" type="presParOf" srcId="{6535F98F-1674-45AF-9E22-C0745FF16888}" destId="{EB04808A-43CA-4619-95E6-BBE491FAA300}" srcOrd="3" destOrd="0" presId="urn:microsoft.com/office/officeart/2018/2/layout/IconVerticalSolidList"/>
    <dgm:cxn modelId="{802FD5DE-9D6C-430B-981A-B2C36055D09E}" type="presParOf" srcId="{6535F98F-1674-45AF-9E22-C0745FF16888}" destId="{CC4590B5-B992-4950-98C2-4A9394CAF43A}" srcOrd="4" destOrd="0" presId="urn:microsoft.com/office/officeart/2018/2/layout/IconVerticalSolidList"/>
    <dgm:cxn modelId="{8832A0C8-8C6F-4084-885B-DAC5AC2790C7}" type="presParOf" srcId="{CC4590B5-B992-4950-98C2-4A9394CAF43A}" destId="{6437854F-3288-4F8A-86E4-149342AE6A50}" srcOrd="0" destOrd="0" presId="urn:microsoft.com/office/officeart/2018/2/layout/IconVerticalSolidList"/>
    <dgm:cxn modelId="{3EE5B9BD-F011-4838-AC8B-42215072D6A0}" type="presParOf" srcId="{CC4590B5-B992-4950-98C2-4A9394CAF43A}" destId="{7C5B05BD-D6E2-40BE-9F71-B27200944193}" srcOrd="1" destOrd="0" presId="urn:microsoft.com/office/officeart/2018/2/layout/IconVerticalSolidList"/>
    <dgm:cxn modelId="{3BD5FA3E-AA44-41B4-B65A-B8CCE741AA3A}" type="presParOf" srcId="{CC4590B5-B992-4950-98C2-4A9394CAF43A}" destId="{6D8B0E9C-C8FC-4ABA-A042-682F4704616A}" srcOrd="2" destOrd="0" presId="urn:microsoft.com/office/officeart/2018/2/layout/IconVerticalSolidList"/>
    <dgm:cxn modelId="{C9174F03-2850-4C69-A00A-A9AF37E32CF3}" type="presParOf" srcId="{CC4590B5-B992-4950-98C2-4A9394CAF43A}" destId="{A0C5A9F0-7500-4DC2-9CB5-483B6EA5DB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95F6-6C07-4DE7-8E9F-AF7D813AC9C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25BB2-E752-4525-BCF7-C31D0234AD7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DF33-6B8B-4688-8218-2008365908A8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and RStudio downloaded to your computer</a:t>
          </a:r>
        </a:p>
      </dsp:txBody>
      <dsp:txXfrm>
        <a:off x="1377568" y="509"/>
        <a:ext cx="9198989" cy="1192699"/>
      </dsp:txXfrm>
    </dsp:sp>
    <dsp:sp modelId="{67B976E6-8BF6-4C88-9FFB-3C13584CEAFE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417F-C5B2-46E4-A175-8109257018F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1AE0-C8C9-4B26-ABE5-AAD886F27081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GitHub account (to host public or private repos)</a:t>
          </a:r>
        </a:p>
      </dsp:txBody>
      <dsp:txXfrm>
        <a:off x="1377568" y="1491384"/>
        <a:ext cx="9198989" cy="1192699"/>
      </dsp:txXfrm>
    </dsp:sp>
    <dsp:sp modelId="{6437854F-3288-4F8A-86E4-149342AE6A5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05BD-D6E2-40BE-9F71-B27200944193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A9F0-7500-4DC2-9CB5-483B6EA5DBC3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{</a:t>
          </a:r>
          <a:r>
            <a:rPr lang="en-US" sz="2500" kern="1200" dirty="0" err="1"/>
            <a:t>devtools</a:t>
          </a:r>
          <a:r>
            <a:rPr lang="en-US" sz="2500" kern="1200" dirty="0"/>
            <a:t>} and {usethis} R packages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4FD4-9A4A-BC41-8225-B765D33F81FF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CFC8-88E3-E649-B409-5072F374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third of the presentation will be an intro to these three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an IDE. What is that? Basically just an environment were you can code and run your code and fix your code in an </a:t>
            </a:r>
            <a:r>
              <a:rPr lang="en-US"/>
              <a:t>easy format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Frankly, if you code using R, you’re going to use RStudio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Bounce over to </a:t>
            </a:r>
            <a:r>
              <a:rPr lang="en-US" dirty="0" err="1"/>
              <a:t>Rstudio</a:t>
            </a:r>
            <a:r>
              <a:rPr lang="en-US" dirty="0"/>
              <a:t> and show people the viewer pane that shows all of the objects being tracked by one of my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1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now covered the three intro topics so let’s start tying everything together with an interactive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 creating RStudio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 checking the git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without checking the box. Tools -&gt; Project Options -&gt;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4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access key: from my GitHub profile page -&gt; dropdown button -&gt; settings -&gt; developer settings -&gt; personal access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PATs are an access code for your whole account. Do not share them!!!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not a secure method, but lots of people seem to recommend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much more secure method, albeit slightly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1, PAT in your .Renvironment, uses the Sys.getenv()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2, PAT in your password manager, uses the keyringr functions. Decrypt_kc_pw() is decrypt </a:t>
            </a:r>
            <a:r>
              <a:rPr lang="en-US" dirty="0" err="1"/>
              <a:t>KeyChain</a:t>
            </a:r>
            <a:r>
              <a:rPr lang="en-US" dirty="0"/>
              <a:t> password which is for Macs, and there are analogous functions for other operating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 Mac, you can grant permanent access for a password at any time or accept access one call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major topics to cover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reproducible research, and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Git/GitHub are, and the role they play in reproducible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how you can integrate your use of Git/GitHub with the RStudio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Happy Git with 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Project &gt; Version Control &gt; 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“repository URL” paste the URL of your new GitHub repository. It will be something like this 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jennybc</a:t>
            </a:r>
            <a:r>
              <a:rPr lang="en-US" dirty="0"/>
              <a:t>/</a:t>
            </a:r>
            <a:r>
              <a:rPr lang="en-US" dirty="0" err="1"/>
              <a:t>myrepo.git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major topics to cover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reproducible research, and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Git/GitHub are, and the role they play in reproducible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how you can integrate your use of Git/GitHub with the RStudio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03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Want to discuss what reproducible research is, why it’s important, and how you can do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verification and reproduction by other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Spreading your methods can more quickly advance your field and others, and ideally garner additional citations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minimum, creating clear and dedicated projects should allow you to be more efficient with your analyses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overarching practices that encompass RR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these change drastically. For example, we can’t be sharing our patient data openly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can, however, share 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Metainfo</a:t>
            </a:r>
            <a:r>
              <a:rPr lang="en-US" dirty="0"/>
              <a:t> would be things such as your computer system, the packages or libraries you used, and random number seeds (if you have any noise or stochastic analyses)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Literate programming and </a:t>
            </a:r>
            <a:r>
              <a:rPr lang="en-US" dirty="0" err="1"/>
              <a:t>Rmarkdown</a:t>
            </a:r>
            <a:r>
              <a:rPr lang="en-US" dirty="0"/>
              <a:t> to create LaTeX and other pre-formatted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 your data using code. I beg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Unpopular opinion: stop using Excel to clean data. You can play with your data there; I encourage looking at Excel sheets to get a glimpse of your data. However, you will not know what you did 6 months from now. Even if you write down notes, you are likely to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version control system. What is a version control system?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a program that allows you to track changes in files rather than just save the most recent version of the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saving a Word document. Your old version is effectively gone (yes, there are ways to recover previous versions, but it’s a pain and not always </a:t>
            </a:r>
            <a:r>
              <a:rPr lang="en-US" dirty="0" err="1"/>
              <a:t>succesful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with BOX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Box implements this VCS idea at an enterprise level, and creates a new version pretty much every time you save. This becomes cumbersome because, if you’re like me, you have 50 versions of a file after a week of working on it. That’s not helpful tracking.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Commonly, git commands are used at the command line which can make it unapproachable as a software and difficult to work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such, I will show you a nice user-friendly way to do git actions using RStudio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is simply the online counterpart to Git. Files and folders you track using Git are monitored the same way through the GitHub website; it provides a nice UI, and opportunity to write a README which is a brief descriptive text that appears on the repository homepage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is totally free unless you have some crazy enterprise needs. Repos can be public or private; pointing this out because I’m sure some of you will have projects you won’t want to be public at all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because it comes up sometimes, code you put on GitHub is owned by you (i.e. GitHub won’t steal or sell your code.)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-bio.github.io/intro-git-rstud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accent1"/>
                </a:solidFill>
              </a:rPr>
              <a:t>Practical </a:t>
            </a:r>
            <a:r>
              <a:rPr lang="en-US" sz="6700">
                <a:solidFill>
                  <a:schemeClr val="accent1"/>
                </a:solidFill>
              </a:rPr>
              <a:t>Open Research with </a:t>
            </a:r>
            <a:r>
              <a:rPr lang="en-US" sz="6700" dirty="0">
                <a:solidFill>
                  <a:schemeClr val="accent1"/>
                </a:solidFill>
              </a:rPr>
              <a:t>RStudio, Git,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Patrick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08/25/2020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2DD-7C99-A240-A485-6DE484F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8613-E420-7444-B75F-5434A0FD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Online counterpart to Git</a:t>
            </a:r>
          </a:p>
          <a:p>
            <a:r>
              <a:rPr lang="en-US" sz="2000" dirty="0"/>
              <a:t>Allows you to host your repositories for free, public or private</a:t>
            </a:r>
          </a:p>
          <a:p>
            <a:r>
              <a:rPr lang="en-US" sz="2000" dirty="0"/>
              <a:t>Code you post on GitHub is still owned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E9B6-BDDF-504E-B7C4-B31E8795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92762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5F1C2-CE14-0C43-8E4F-C0E28698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B4AF-1001-6A41-9A67-E275880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B9A-0FC2-774E-864B-BB4D2E01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Most popular interactive development environment (IDE) for R</a:t>
            </a:r>
          </a:p>
          <a:p>
            <a:r>
              <a:rPr lang="en-US" dirty="0"/>
              <a:t>Supports R, SQL, Python, Bash, and other languages natively</a:t>
            </a:r>
          </a:p>
          <a:p>
            <a:pPr lvl="1"/>
            <a:r>
              <a:rPr lang="en-US" dirty="0"/>
              <a:t>See {reticulate} for advanced Python support</a:t>
            </a:r>
          </a:p>
          <a:p>
            <a:r>
              <a:rPr lang="en-US" dirty="0"/>
              <a:t>Review my Intro to R slides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D51D-BB8D-A940-B5A8-E7D2936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A85-15D1-574E-9DDF-3A979CE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Projects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699B-5EF5-5C40-9CEF-21FC5D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Easy way to organize a project you’re working on, coding-related or not!</a:t>
            </a:r>
          </a:p>
          <a:p>
            <a:r>
              <a:rPr lang="en-US" dirty="0"/>
              <a:t>Integration with git</a:t>
            </a:r>
          </a:p>
          <a:p>
            <a:pPr lvl="1"/>
            <a:r>
              <a:rPr lang="en-US" dirty="0"/>
              <a:t>Convenient RStudio UI for using git</a:t>
            </a:r>
          </a:p>
          <a:p>
            <a:pPr lvl="1"/>
            <a:r>
              <a:rPr lang="en-US" dirty="0"/>
              <a:t>(No need for shell commands!)</a:t>
            </a:r>
          </a:p>
          <a:p>
            <a:r>
              <a:rPr lang="en-US" dirty="0"/>
              <a:t>View and track all items that are in the project-associated directory</a:t>
            </a:r>
          </a:p>
          <a:p>
            <a:pPr lvl="1"/>
            <a:r>
              <a:rPr lang="en-US" dirty="0"/>
              <a:t>File type does not matter; R, Python, JS, .xlsx. .docx…all tracked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6536-F9DF-6E47-8DCC-DCEA47A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9919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5A2F2-B766-C84A-9E00-2A5345B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4CF60-9F7E-6647-B3D5-2B2A1F2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you will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D81B9-0A3C-41E7-A537-2FB2F81F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5619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0B30-759D-604D-821F-C62489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pPr lvl="1"/>
            <a:r>
              <a:rPr lang="en-US" dirty="0"/>
              <a:t>Fedora/RedHat: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yum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2"/>
              </a:rPr>
              <a:t>https://rstudio.com/products/rstudio/download/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D383-BDDD-684D-BF39-D7471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{usethis}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(“usethis”,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library(usethis)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E4F9-3295-6C48-92CF-6EF9F96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7" y="960120"/>
            <a:ext cx="395782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New RStudio Project (with Git)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A35-55C3-1643-ABC6-6050420C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Can associate with an existing directory or create a new one</a:t>
            </a:r>
          </a:p>
          <a:p>
            <a:pPr lvl="1"/>
            <a:r>
              <a:rPr lang="en-US" dirty="0"/>
              <a:t>Recommend creating a new one</a:t>
            </a:r>
          </a:p>
          <a:p>
            <a:r>
              <a:rPr lang="en-US" dirty="0"/>
              <a:t>Make sure to select the “Create a git repository option” when creating the project</a:t>
            </a:r>
          </a:p>
          <a:p>
            <a:r>
              <a:rPr lang="en-US" dirty="0"/>
              <a:t>It’s that easy!</a:t>
            </a:r>
          </a:p>
          <a:p>
            <a:pPr lvl="1"/>
            <a:r>
              <a:rPr lang="en-US" dirty="0"/>
              <a:t>Forget to initialize with git?</a:t>
            </a:r>
          </a:p>
          <a:p>
            <a:pPr lvl="2"/>
            <a:r>
              <a:rPr lang="en-US" dirty="0"/>
              <a:t>Tools -&gt; Project Options -&gt; Git/SVN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A893-82C4-F445-AF78-9801EB2E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EE890-CF81-7C4D-A954-375D64F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Making and Tracking Commits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E5-06BE-3B4A-ABF5-C18DC55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Select any, or all, files to attach to a given commit</a:t>
            </a:r>
          </a:p>
          <a:p>
            <a:pPr lvl="1"/>
            <a:r>
              <a:rPr lang="en-US" dirty="0"/>
              <a:t>Can organize commits as different categories by doing this</a:t>
            </a:r>
          </a:p>
          <a:p>
            <a:r>
              <a:rPr lang="en-US" dirty="0"/>
              <a:t>View commit history, and revert if needed</a:t>
            </a:r>
          </a:p>
          <a:p>
            <a:r>
              <a:rPr lang="en-US" dirty="0"/>
              <a:t>Recommend reading this article</a:t>
            </a:r>
          </a:p>
          <a:p>
            <a:pPr lvl="1"/>
            <a:r>
              <a:rPr lang="en-US" dirty="0">
                <a:hlinkClick r:id="rId3"/>
              </a:rPr>
              <a:t>https://r-bio.github.io/intro-git-rstudio/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EABD-8A14-3244-AF33-262E718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13091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B2213-A6C8-0542-B45A-447DD8662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9F7E2E-D0D2-9747-9F1F-B150B9B00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4E7F7-C382-334F-A952-B0832EC0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ABBF11-E8A7-924B-86B8-1B343848E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3B5A9-BBBE-904D-86E9-7D73874B4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8E0632-8C79-9F4B-B5D8-3095F416C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E727-480A-BB42-A176-70F433B1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EA5-D3BC-B342-877D-2606B36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Repos can be made public or private</a:t>
            </a:r>
          </a:p>
          <a:p>
            <a:pPr lvl="1"/>
            <a:r>
              <a:rPr lang="en-US" dirty="0"/>
              <a:t>Need permission to edit </a:t>
            </a:r>
            <a:r>
              <a:rPr lang="en-US" b="1" dirty="0"/>
              <a:t>any</a:t>
            </a:r>
            <a:r>
              <a:rPr lang="en-US" dirty="0"/>
              <a:t> repo, however</a:t>
            </a:r>
          </a:p>
          <a:p>
            <a:r>
              <a:rPr lang="en-US" dirty="0"/>
              <a:t>Access to repos </a:t>
            </a:r>
            <a:r>
              <a:rPr lang="en-US" i="1" dirty="0"/>
              <a:t>within your account</a:t>
            </a:r>
            <a:r>
              <a:rPr lang="en-US" dirty="0"/>
              <a:t> can be provided by GitHub “personal access tokens” (PAT) </a:t>
            </a:r>
          </a:p>
          <a:p>
            <a:pPr lvl="1"/>
            <a:r>
              <a:rPr lang="en-US" dirty="0"/>
              <a:t>Multiple PATs can be created, and they can revoked by you at any time</a:t>
            </a:r>
          </a:p>
          <a:p>
            <a:r>
              <a:rPr lang="en-US" dirty="0"/>
              <a:t>Steps to create the PAT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672F-56BA-BA40-BEBB-5BBFB85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1: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.</a:t>
            </a:r>
            <a:r>
              <a:rPr lang="en-US" sz="4400" dirty="0" err="1">
                <a:solidFill>
                  <a:schemeClr val="tx1"/>
                </a:solidFill>
              </a:rPr>
              <a:t>REnvironment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Open your global .</a:t>
            </a:r>
            <a:r>
              <a:rPr lang="en-US" dirty="0" err="1"/>
              <a:t>REnvironment</a:t>
            </a:r>
            <a:endParaRPr lang="en-US" dirty="0"/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edit_r_environ</a:t>
            </a:r>
            <a:r>
              <a:rPr lang="en-US" dirty="0"/>
              <a:t>()</a:t>
            </a:r>
          </a:p>
          <a:p>
            <a:r>
              <a:rPr lang="en-US" dirty="0"/>
              <a:t>Define a variable of GITHUB_PAT or GITHUB_TOKEN</a:t>
            </a:r>
          </a:p>
          <a:p>
            <a:pPr lvl="1"/>
            <a:r>
              <a:rPr lang="en-US" dirty="0"/>
              <a:t>GITHUB_PAT = “</a:t>
            </a:r>
            <a:r>
              <a:rPr lang="en-US" dirty="0" err="1"/>
              <a:t>your_PAT_here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53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2: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</a:t>
            </a:r>
            <a:r>
              <a:rPr lang="en-US" sz="4400" dirty="0" err="1">
                <a:solidFill>
                  <a:schemeClr val="tx1"/>
                </a:solidFill>
              </a:rPr>
              <a:t>KeyChain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the {keyringr} package</a:t>
            </a:r>
          </a:p>
          <a:p>
            <a:r>
              <a:rPr lang="en-US" dirty="0"/>
              <a:t>Open </a:t>
            </a:r>
            <a:r>
              <a:rPr lang="en-US" dirty="0" err="1"/>
              <a:t>KeyChain</a:t>
            </a:r>
            <a:r>
              <a:rPr lang="en-US" dirty="0"/>
              <a:t> (Mac) or equivalent on PC</a:t>
            </a:r>
          </a:p>
          <a:p>
            <a:pPr lvl="1"/>
            <a:r>
              <a:rPr lang="en-US" dirty="0"/>
              <a:t>Press +,  write GITHUB_PAT_KC for name, GitHub for account, and paste the PAT into password</a:t>
            </a:r>
          </a:p>
          <a:p>
            <a:r>
              <a:rPr lang="en-US" dirty="0"/>
              <a:t>Password and information can now only be accessed if you have the computer password</a:t>
            </a:r>
          </a:p>
        </p:txBody>
      </p:sp>
    </p:spTree>
    <p:extLst>
      <p:ext uri="{BB962C8B-B14F-4D97-AF65-F5344CB8AC3E}">
        <p14:creationId xmlns:p14="http://schemas.microsoft.com/office/powerpoint/2010/main" val="378644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First 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Check: Git repo created, some changes tracked, and GitHub PAT created and saved in Renvironment!</a:t>
            </a:r>
          </a:p>
          <a:p>
            <a:r>
              <a:rPr lang="en-US" dirty="0"/>
              <a:t>Can be done at the terminal if you want, but I’m more familiar with {usethis” functions</a:t>
            </a:r>
          </a:p>
          <a:p>
            <a:r>
              <a:rPr lang="en-US" dirty="0"/>
              <a:t>To push to GitHub for the first time:</a:t>
            </a:r>
          </a:p>
          <a:p>
            <a:pPr lvl="1"/>
            <a:r>
              <a:rPr lang="en-US" dirty="0"/>
              <a:t>usethis::use_github(protocol = “https”,  auth_token =                   Sys.getenv(“GITHUB_PAT”))</a:t>
            </a:r>
          </a:p>
          <a:p>
            <a:pPr lvl="1"/>
            <a:r>
              <a:rPr lang="en-US" dirty="0"/>
              <a:t>usethis::use_github(protocol = “https”,  auth_token = keyringr::decrypt_kc_pw(“GITHUB_PAT”))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Updates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Easiest to use RStudio’s IDE for pushing updates</a:t>
            </a:r>
          </a:p>
          <a:p>
            <a:r>
              <a:rPr lang="en-US" dirty="0"/>
              <a:t>Updates and commit history can be viewed by clicking on the Git tab</a:t>
            </a:r>
          </a:p>
          <a:p>
            <a:r>
              <a:rPr lang="en-US" dirty="0"/>
              <a:t>Interactive overview…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Managing Tracked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Note the .</a:t>
            </a:r>
            <a:r>
              <a:rPr lang="en-US" dirty="0" err="1"/>
              <a:t>gitignore</a:t>
            </a:r>
            <a:r>
              <a:rPr lang="en-US" dirty="0"/>
              <a:t> file in the RStudio viewer pane</a:t>
            </a:r>
          </a:p>
          <a:p>
            <a:r>
              <a:rPr lang="en-US" dirty="0"/>
              <a:t>Dot files not visible in your normal file browser system</a:t>
            </a:r>
          </a:p>
          <a:p>
            <a:pPr lvl="1"/>
            <a:r>
              <a:rPr lang="en-US" dirty="0"/>
              <a:t>The ”.” prefix hides files</a:t>
            </a:r>
          </a:p>
          <a:p>
            <a:r>
              <a:rPr lang="en-US" dirty="0"/>
              <a:t>Add file names to the .</a:t>
            </a:r>
            <a:r>
              <a:rPr lang="en-US" dirty="0" err="1"/>
              <a:t>gitignore</a:t>
            </a:r>
            <a:r>
              <a:rPr lang="en-US" dirty="0"/>
              <a:t> so they are not tracked</a:t>
            </a:r>
          </a:p>
          <a:p>
            <a:pPr lvl="1"/>
            <a:r>
              <a:rPr lang="en-US" dirty="0"/>
              <a:t>Useful for files/sub-directories you want to keep hidden if hosting on GitHub</a:t>
            </a:r>
          </a:p>
          <a:p>
            <a:pPr lvl="1"/>
            <a:r>
              <a:rPr lang="en-US" dirty="0"/>
              <a:t>Ex: *.csv prevents tracking of all CSV files in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83C8-7A8C-4248-8C92-F8A0C4BD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9" y="960120"/>
            <a:ext cx="4249216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Access Across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7B0B-5F20-4442-897B-730FE99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AFA-01C1-4341-A7C6-E054C7F0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Multi-computer accessibility for your projects</a:t>
            </a:r>
          </a:p>
          <a:p>
            <a:pPr lvl="1"/>
            <a:r>
              <a:rPr lang="en-US" dirty="0"/>
              <a:t>Computer broken? Switch to a personal computer? Etc.</a:t>
            </a:r>
          </a:p>
          <a:p>
            <a:r>
              <a:rPr lang="en-US" dirty="0"/>
              <a:t>Recommendation: create a new PAT for every device</a:t>
            </a:r>
          </a:p>
          <a:p>
            <a:r>
              <a:rPr lang="en-US" dirty="0"/>
              <a:t>Two ways to open an existing GitHub repo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create_from_github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RStudio new project options from GUI using GitHub SSH Clone URL</a:t>
            </a:r>
          </a:p>
        </p:txBody>
      </p:sp>
    </p:spTree>
    <p:extLst>
      <p:ext uri="{BB962C8B-B14F-4D97-AF65-F5344CB8AC3E}">
        <p14:creationId xmlns:p14="http://schemas.microsoft.com/office/powerpoint/2010/main" val="119987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61A4-3DFD-FE40-9B26-D8C032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Tips and Tricks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9DE6-159D-404E-BD1E-006EFC0E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Set a folder to be ignored at the beginning of a Git repo creation</a:t>
            </a:r>
          </a:p>
          <a:p>
            <a:r>
              <a:rPr lang="en-US" dirty="0"/>
              <a:t>Customize your .</a:t>
            </a:r>
            <a:r>
              <a:rPr lang="en-US" dirty="0" err="1"/>
              <a:t>Rprofile</a:t>
            </a:r>
            <a:r>
              <a:rPr lang="en-US" dirty="0"/>
              <a:t> for easier RStudio use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edit_r_profile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scope argument</a:t>
            </a:r>
          </a:p>
          <a:p>
            <a:r>
              <a:rPr lang="en-US" dirty="0"/>
              <a:t>GitHub collaborators vs. public repo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6D3D-2F8A-6342-BCBB-77694C2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54842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3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B2213-A6C8-0542-B45A-447DD8662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9F7E2E-D0D2-9747-9F1F-B150B9B00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4E7F7-C382-334F-A952-B0832EC0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ABBF11-E8A7-924B-86B8-1B343848E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3B5A9-BBBE-904D-86E9-7D73874B4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8E0632-8C79-9F4B-B5D8-3095F416C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D11E-25B1-2D43-A276-6B52F206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B3C4-8A98-CD48-ACBB-8BC095B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4B0C-D674-1F43-9279-2DD746B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959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5F-19EF-3948-8AB6-C4BF067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42977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Motivations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011-8F4D-9543-A957-C6471B8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574664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Catalogue and reference your own previous work</a:t>
            </a:r>
          </a:p>
          <a:p>
            <a:r>
              <a:rPr lang="en-US" sz="2400" dirty="0"/>
              <a:t>Transparent analyses allowing validation by others</a:t>
            </a:r>
          </a:p>
          <a:p>
            <a:r>
              <a:rPr lang="en-US" sz="2400" dirty="0"/>
              <a:t>Compliance with data and code sharing requirements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5494-B3E0-F843-BB11-1AD3A13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6A42-A091-204B-982B-A2BBBD9F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Practices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A244-C8F3-5845-92AA-95AE4756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880" y="1891601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sz="2000" dirty="0"/>
              <a:t>Two major tenets:</a:t>
            </a:r>
          </a:p>
          <a:p>
            <a:pPr lvl="1"/>
            <a:r>
              <a:rPr lang="en-US" dirty="0"/>
              <a:t>Availability of raw data</a:t>
            </a:r>
          </a:p>
          <a:p>
            <a:pPr lvl="1"/>
            <a:r>
              <a:rPr lang="en-US" dirty="0"/>
              <a:t>Full instructions to go from raw data to final endpoint of your work</a:t>
            </a:r>
          </a:p>
          <a:p>
            <a:r>
              <a:rPr lang="en-US" sz="2000" dirty="0"/>
              <a:t>In practice, this means your code is easily readable, computation meta-info is known, data is somehow accessible </a:t>
            </a:r>
          </a:p>
          <a:p>
            <a:r>
              <a:rPr lang="en-US" sz="2000" dirty="0"/>
              <a:t>Literate programming takes this concept to its logical conclusion</a:t>
            </a:r>
          </a:p>
          <a:p>
            <a:pPr lvl="1"/>
            <a:r>
              <a:rPr lang="en-US" dirty="0"/>
              <a:t>All steps for analysis and report generation exists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C4284-623B-604D-B17A-CE187C2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307-589B-7445-B237-4C701E7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3-6554-3B46-94A9-FF0479F0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of the code needed to go from raw data to pretty graphs and fancy models should be reproducible code</a:t>
            </a:r>
          </a:p>
          <a:p>
            <a:r>
              <a:rPr lang="en-US" sz="2000" dirty="0"/>
              <a:t>Yes, 100%, of your data cleaning and analyses should be done with code! </a:t>
            </a:r>
            <a:r>
              <a:rPr lang="en-US" sz="1000" dirty="0"/>
              <a:t>(Please stop using Excel.)</a:t>
            </a:r>
          </a:p>
          <a:p>
            <a:r>
              <a:rPr lang="en-US" sz="2000" dirty="0"/>
              <a:t>GitHub is the most common and best place for sharing code with the purpose of 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B464-EF3B-6248-A0E2-66FF9A1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07801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54EDB-413A-EA4A-B06D-0402BBE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370-65A4-7E4F-8F24-5BFD8DD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54E-5341-3E4B-8C06-41FB41C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Downloadable version control system</a:t>
            </a:r>
          </a:p>
          <a:p>
            <a:r>
              <a:rPr lang="en-US" sz="2000" dirty="0"/>
              <a:t>Track changes in specified directories and files</a:t>
            </a:r>
          </a:p>
          <a:p>
            <a:pPr lvl="1"/>
            <a:r>
              <a:rPr lang="en-US" sz="1800" dirty="0"/>
              <a:t>Similar in nature to BOX</a:t>
            </a:r>
          </a:p>
          <a:p>
            <a:r>
              <a:rPr lang="en-US" sz="2000" dirty="0"/>
              <a:t>Alternatives: Subversion, SourceTree, others(?)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EE66-8E7A-C847-98EA-EE8486DC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90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2069</Words>
  <Application>Microsoft Macintosh PowerPoint</Application>
  <PresentationFormat>Widescreen</PresentationFormat>
  <Paragraphs>242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Rockwell</vt:lpstr>
      <vt:lpstr>Wingdings</vt:lpstr>
      <vt:lpstr>Atlas</vt:lpstr>
      <vt:lpstr>Practical Open Research with RStudio, Git, and GitHub</vt:lpstr>
      <vt:lpstr>Introductory Topics</vt:lpstr>
      <vt:lpstr>Introductory Topics</vt:lpstr>
      <vt:lpstr>Reproducible Research: Overview</vt:lpstr>
      <vt:lpstr>Reproducible Research: Motivations</vt:lpstr>
      <vt:lpstr>Reproducible Research: Practices</vt:lpstr>
      <vt:lpstr>Reproducible Research: Code</vt:lpstr>
      <vt:lpstr>Introductory Topics</vt:lpstr>
      <vt:lpstr>What is Git?</vt:lpstr>
      <vt:lpstr>What is GitHub?</vt:lpstr>
      <vt:lpstr>Introductory Topics</vt:lpstr>
      <vt:lpstr>RStudio Overview</vt:lpstr>
      <vt:lpstr>RStudio Projects</vt:lpstr>
      <vt:lpstr>Introductory Topics</vt:lpstr>
      <vt:lpstr>What you will need</vt:lpstr>
      <vt:lpstr>Install Git and RStudio</vt:lpstr>
      <vt:lpstr>{devtools} {usethis} downloads</vt:lpstr>
      <vt:lpstr>New RStudio Project (with Git)</vt:lpstr>
      <vt:lpstr>Making and Tracking Commits</vt:lpstr>
      <vt:lpstr>GitHub Integration</vt:lpstr>
      <vt:lpstr>Method 1:  Store PAT in .REnvironment </vt:lpstr>
      <vt:lpstr>Method 2:  Store PAT in KeyChain </vt:lpstr>
      <vt:lpstr>Pushing  Content to GitHub:  First time</vt:lpstr>
      <vt:lpstr>Pushing  Content to GitHub:  Updates</vt:lpstr>
      <vt:lpstr>Managing Tracked  Content</vt:lpstr>
      <vt:lpstr>Access Across  Computers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Open Research with RStudio, Git, and GitHub</dc:title>
  <dc:creator>Pat C</dc:creator>
  <cp:lastModifiedBy>Pat C</cp:lastModifiedBy>
  <cp:revision>4</cp:revision>
  <dcterms:created xsi:type="dcterms:W3CDTF">2020-08-20T16:18:50Z</dcterms:created>
  <dcterms:modified xsi:type="dcterms:W3CDTF">2020-08-20T19:18:13Z</dcterms:modified>
</cp:coreProperties>
</file>