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68" r:id="rId3"/>
    <p:sldId id="267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32"/>
    <p:restoredTop sz="79785"/>
  </p:normalViewPr>
  <p:slideViewPr>
    <p:cSldViewPr snapToGrid="0" snapToObjects="1">
      <p:cViewPr varScale="1">
        <p:scale>
          <a:sx n="50" d="100"/>
          <a:sy n="50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-6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64CE9-EF68-42D9-B6E8-F3CB6327CE58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97D0A9-4D43-496B-B103-70244CF22880}">
      <dgm:prSet custT="1"/>
      <dgm:spPr/>
      <dgm:t>
        <a:bodyPr/>
        <a:lstStyle/>
        <a:p>
          <a:pPr algn="ctr"/>
          <a:r>
            <a:rPr lang="en-US" sz="2600" dirty="0"/>
            <a:t>Set up Qualtrics account information on your computer</a:t>
          </a:r>
        </a:p>
      </dgm:t>
    </dgm:pt>
    <dgm:pt modelId="{0F079B89-8AE2-40F1-9779-DFAD081274FE}" type="parTrans" cxnId="{059927F6-AE7B-4F8E-AD0E-31C05C916B65}">
      <dgm:prSet/>
      <dgm:spPr/>
      <dgm:t>
        <a:bodyPr/>
        <a:lstStyle/>
        <a:p>
          <a:endParaRPr lang="en-US"/>
        </a:p>
      </dgm:t>
    </dgm:pt>
    <dgm:pt modelId="{2B5FB504-EE24-449A-8406-5D1E1BBAE6AA}" type="sibTrans" cxnId="{059927F6-AE7B-4F8E-AD0E-31C05C916B6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C2ED06C-077E-479E-8FF8-C54E82517806}">
      <dgm:prSet/>
      <dgm:spPr/>
      <dgm:t>
        <a:bodyPr/>
        <a:lstStyle/>
        <a:p>
          <a:pPr algn="ctr"/>
          <a:r>
            <a:rPr lang="en-US" dirty="0"/>
            <a:t>GET data from your tests using the  Qualtrics API </a:t>
          </a:r>
        </a:p>
      </dgm:t>
    </dgm:pt>
    <dgm:pt modelId="{A0756314-13CE-48A5-BCE7-E8FD18621568}" type="parTrans" cxnId="{FBE8467F-4DEA-428C-944A-CD0D2CAE5131}">
      <dgm:prSet/>
      <dgm:spPr/>
      <dgm:t>
        <a:bodyPr/>
        <a:lstStyle/>
        <a:p>
          <a:endParaRPr lang="en-US"/>
        </a:p>
      </dgm:t>
    </dgm:pt>
    <dgm:pt modelId="{612225B7-8D83-4E1F-97CE-71D8D1596D92}" type="sibTrans" cxnId="{FBE8467F-4DEA-428C-944A-CD0D2CAE513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C70521E-AC88-42E8-80C2-936E166FC39E}">
      <dgm:prSet/>
      <dgm:spPr/>
      <dgm:t>
        <a:bodyPr/>
        <a:lstStyle/>
        <a:p>
          <a:pPr algn="ctr"/>
          <a:r>
            <a:rPr lang="en-US" dirty="0"/>
            <a:t>Clean and upload data to LAVA</a:t>
          </a:r>
        </a:p>
      </dgm:t>
    </dgm:pt>
    <dgm:pt modelId="{FBFCB791-AFCE-465B-946D-A50DA830744C}" type="parTrans" cxnId="{D1656A76-AE55-4655-A641-040375102805}">
      <dgm:prSet/>
      <dgm:spPr/>
      <dgm:t>
        <a:bodyPr/>
        <a:lstStyle/>
        <a:p>
          <a:endParaRPr lang="en-US"/>
        </a:p>
      </dgm:t>
    </dgm:pt>
    <dgm:pt modelId="{1AB536AA-B8C3-4991-B8BE-9DFCEC0E0484}" type="sibTrans" cxnId="{D1656A76-AE55-4655-A641-04037510280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FBBE732-3B57-7749-97B4-22619FA76631}" type="pres">
      <dgm:prSet presAssocID="{7D364CE9-EF68-42D9-B6E8-F3CB6327CE58}" presName="linearFlow" presStyleCnt="0">
        <dgm:presLayoutVars>
          <dgm:dir/>
          <dgm:animLvl val="lvl"/>
          <dgm:resizeHandles val="exact"/>
        </dgm:presLayoutVars>
      </dgm:prSet>
      <dgm:spPr/>
    </dgm:pt>
    <dgm:pt modelId="{87F694E9-E74E-AD46-9D2C-C589BD707DB7}" type="pres">
      <dgm:prSet presAssocID="{C097D0A9-4D43-496B-B103-70244CF22880}" presName="compositeNode" presStyleCnt="0"/>
      <dgm:spPr/>
    </dgm:pt>
    <dgm:pt modelId="{BA56958C-0ED6-DD40-B1F9-E714F9684C6A}" type="pres">
      <dgm:prSet presAssocID="{C097D0A9-4D43-496B-B103-70244CF2288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8E8A4B8-E6FE-B547-AA55-F238EBE1F6C7}" type="pres">
      <dgm:prSet presAssocID="{C097D0A9-4D43-496B-B103-70244CF22880}" presName="parSh" presStyleCnt="0"/>
      <dgm:spPr/>
    </dgm:pt>
    <dgm:pt modelId="{A267CB65-B889-F54A-957E-580DC200A7B5}" type="pres">
      <dgm:prSet presAssocID="{C097D0A9-4D43-496B-B103-70244CF22880}" presName="lineNode" presStyleLbl="alignAccFollowNode1" presStyleIdx="0" presStyleCnt="9"/>
      <dgm:spPr/>
    </dgm:pt>
    <dgm:pt modelId="{9CD831E4-B595-F44D-A4F4-E0DA39868318}" type="pres">
      <dgm:prSet presAssocID="{C097D0A9-4D43-496B-B103-70244CF22880}" presName="lineArrowNode" presStyleLbl="alignAccFollowNode1" presStyleIdx="1" presStyleCnt="9"/>
      <dgm:spPr/>
    </dgm:pt>
    <dgm:pt modelId="{B0703E59-CAA0-CE43-B509-85D4E1C2E8EF}" type="pres">
      <dgm:prSet presAssocID="{2B5FB504-EE24-449A-8406-5D1E1BBAE6AA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6E29A4EF-552E-4943-B6F8-1AC16DDEEBD1}" type="pres">
      <dgm:prSet presAssocID="{2B5FB504-EE24-449A-8406-5D1E1BBAE6AA}" presName="spacerBetweenCircleAndCallout" presStyleCnt="0">
        <dgm:presLayoutVars/>
      </dgm:prSet>
      <dgm:spPr/>
    </dgm:pt>
    <dgm:pt modelId="{C9704563-65C3-BC4F-B84F-6EDEA01458EA}" type="pres">
      <dgm:prSet presAssocID="{C097D0A9-4D43-496B-B103-70244CF22880}" presName="nodeText" presStyleLbl="alignAccFollowNode1" presStyleIdx="2" presStyleCnt="9">
        <dgm:presLayoutVars>
          <dgm:bulletEnabled val="1"/>
        </dgm:presLayoutVars>
      </dgm:prSet>
      <dgm:spPr/>
    </dgm:pt>
    <dgm:pt modelId="{557579EA-985B-9741-ACC0-8AD3FE061BCD}" type="pres">
      <dgm:prSet presAssocID="{2B5FB504-EE24-449A-8406-5D1E1BBAE6AA}" presName="sibTransComposite" presStyleCnt="0"/>
      <dgm:spPr/>
    </dgm:pt>
    <dgm:pt modelId="{E455FF42-2C22-4346-B832-0098EB6CC7E6}" type="pres">
      <dgm:prSet presAssocID="{FC2ED06C-077E-479E-8FF8-C54E82517806}" presName="compositeNode" presStyleCnt="0"/>
      <dgm:spPr/>
    </dgm:pt>
    <dgm:pt modelId="{4105B6D4-7F87-6C44-A831-7B7F5E6646D9}" type="pres">
      <dgm:prSet presAssocID="{FC2ED06C-077E-479E-8FF8-C54E8251780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69C0A07-BB58-0B4B-A808-B8DBE53F6B79}" type="pres">
      <dgm:prSet presAssocID="{FC2ED06C-077E-479E-8FF8-C54E82517806}" presName="parSh" presStyleCnt="0"/>
      <dgm:spPr/>
    </dgm:pt>
    <dgm:pt modelId="{38FE957C-2BF3-F24B-B50B-6A98887CDD71}" type="pres">
      <dgm:prSet presAssocID="{FC2ED06C-077E-479E-8FF8-C54E82517806}" presName="lineNode" presStyleLbl="alignAccFollowNode1" presStyleIdx="3" presStyleCnt="9"/>
      <dgm:spPr/>
    </dgm:pt>
    <dgm:pt modelId="{B0329D58-B2C7-6544-9514-6FD55773E85B}" type="pres">
      <dgm:prSet presAssocID="{FC2ED06C-077E-479E-8FF8-C54E82517806}" presName="lineArrowNode" presStyleLbl="alignAccFollowNode1" presStyleIdx="4" presStyleCnt="9"/>
      <dgm:spPr/>
    </dgm:pt>
    <dgm:pt modelId="{D1CB5CA9-638F-9348-9022-6F60DE23BEA8}" type="pres">
      <dgm:prSet presAssocID="{612225B7-8D83-4E1F-97CE-71D8D1596D92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D0228CD5-5E67-8D4F-B0B0-32D246AF9CDC}" type="pres">
      <dgm:prSet presAssocID="{612225B7-8D83-4E1F-97CE-71D8D1596D92}" presName="spacerBetweenCircleAndCallout" presStyleCnt="0">
        <dgm:presLayoutVars/>
      </dgm:prSet>
      <dgm:spPr/>
    </dgm:pt>
    <dgm:pt modelId="{4C5C69DE-CB7F-B644-8E1C-799E3CD33775}" type="pres">
      <dgm:prSet presAssocID="{FC2ED06C-077E-479E-8FF8-C54E82517806}" presName="nodeText" presStyleLbl="alignAccFollowNode1" presStyleIdx="5" presStyleCnt="9">
        <dgm:presLayoutVars>
          <dgm:bulletEnabled val="1"/>
        </dgm:presLayoutVars>
      </dgm:prSet>
      <dgm:spPr/>
    </dgm:pt>
    <dgm:pt modelId="{6EA8BFFC-9028-5642-8D58-C24EAF14A64A}" type="pres">
      <dgm:prSet presAssocID="{612225B7-8D83-4E1F-97CE-71D8D1596D92}" presName="sibTransComposite" presStyleCnt="0"/>
      <dgm:spPr/>
    </dgm:pt>
    <dgm:pt modelId="{8FAACE4C-35C9-F547-8A75-4C243591F4C1}" type="pres">
      <dgm:prSet presAssocID="{CC70521E-AC88-42E8-80C2-936E166FC39E}" presName="compositeNode" presStyleCnt="0"/>
      <dgm:spPr/>
    </dgm:pt>
    <dgm:pt modelId="{0AAB2963-1529-DE42-9534-3C7B1A91BFC2}" type="pres">
      <dgm:prSet presAssocID="{CC70521E-AC88-42E8-80C2-936E166FC39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CF87BF2-AE73-8F41-96FE-67B33260A969}" type="pres">
      <dgm:prSet presAssocID="{CC70521E-AC88-42E8-80C2-936E166FC39E}" presName="parSh" presStyleCnt="0"/>
      <dgm:spPr/>
    </dgm:pt>
    <dgm:pt modelId="{A2F377AD-F831-7246-873C-70EBD0848AD2}" type="pres">
      <dgm:prSet presAssocID="{CC70521E-AC88-42E8-80C2-936E166FC39E}" presName="lineNode" presStyleLbl="alignAccFollowNode1" presStyleIdx="6" presStyleCnt="9"/>
      <dgm:spPr/>
    </dgm:pt>
    <dgm:pt modelId="{5D425E5F-583C-9B44-AC04-69D401C3EF55}" type="pres">
      <dgm:prSet presAssocID="{CC70521E-AC88-42E8-80C2-936E166FC39E}" presName="lineArrowNode" presStyleLbl="alignAccFollowNode1" presStyleIdx="7" presStyleCnt="9"/>
      <dgm:spPr/>
    </dgm:pt>
    <dgm:pt modelId="{9145A317-52C5-F840-92AF-12F655CC27E3}" type="pres">
      <dgm:prSet presAssocID="{1AB536AA-B8C3-4991-B8BE-9DFCEC0E0484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4110D50E-0367-8143-A520-454F8E7FE9AD}" type="pres">
      <dgm:prSet presAssocID="{1AB536AA-B8C3-4991-B8BE-9DFCEC0E0484}" presName="spacerBetweenCircleAndCallout" presStyleCnt="0">
        <dgm:presLayoutVars/>
      </dgm:prSet>
      <dgm:spPr/>
    </dgm:pt>
    <dgm:pt modelId="{9C92C2A1-5DB0-9A49-9EEF-999E524BB534}" type="pres">
      <dgm:prSet presAssocID="{CC70521E-AC88-42E8-80C2-936E166FC39E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4717F32D-2902-9240-90BC-B82AC1E218B1}" type="presOf" srcId="{612225B7-8D83-4E1F-97CE-71D8D1596D92}" destId="{D1CB5CA9-638F-9348-9022-6F60DE23BEA8}" srcOrd="0" destOrd="0" presId="urn:microsoft.com/office/officeart/2016/7/layout/LinearArrowProcessNumbered"/>
    <dgm:cxn modelId="{7E40FA4B-0F60-4C49-8856-DB7ECD5CE507}" type="presOf" srcId="{1AB536AA-B8C3-4991-B8BE-9DFCEC0E0484}" destId="{9145A317-52C5-F840-92AF-12F655CC27E3}" srcOrd="0" destOrd="0" presId="urn:microsoft.com/office/officeart/2016/7/layout/LinearArrowProcessNumbered"/>
    <dgm:cxn modelId="{AD93CF64-E1AE-BD4C-BD76-5C6AB9982349}" type="presOf" srcId="{2B5FB504-EE24-449A-8406-5D1E1BBAE6AA}" destId="{B0703E59-CAA0-CE43-B509-85D4E1C2E8EF}" srcOrd="0" destOrd="0" presId="urn:microsoft.com/office/officeart/2016/7/layout/LinearArrowProcessNumbered"/>
    <dgm:cxn modelId="{D1656A76-AE55-4655-A641-040375102805}" srcId="{7D364CE9-EF68-42D9-B6E8-F3CB6327CE58}" destId="{CC70521E-AC88-42E8-80C2-936E166FC39E}" srcOrd="2" destOrd="0" parTransId="{FBFCB791-AFCE-465B-946D-A50DA830744C}" sibTransId="{1AB536AA-B8C3-4991-B8BE-9DFCEC0E0484}"/>
    <dgm:cxn modelId="{794A2E7F-F925-3449-830D-7954D779EDAB}" type="presOf" srcId="{CC70521E-AC88-42E8-80C2-936E166FC39E}" destId="{9C92C2A1-5DB0-9A49-9EEF-999E524BB534}" srcOrd="0" destOrd="0" presId="urn:microsoft.com/office/officeart/2016/7/layout/LinearArrowProcessNumbered"/>
    <dgm:cxn modelId="{FBE8467F-4DEA-428C-944A-CD0D2CAE5131}" srcId="{7D364CE9-EF68-42D9-B6E8-F3CB6327CE58}" destId="{FC2ED06C-077E-479E-8FF8-C54E82517806}" srcOrd="1" destOrd="0" parTransId="{A0756314-13CE-48A5-BCE7-E8FD18621568}" sibTransId="{612225B7-8D83-4E1F-97CE-71D8D1596D92}"/>
    <dgm:cxn modelId="{306A26B8-087F-8C4C-9E92-237956873DE3}" type="presOf" srcId="{7D364CE9-EF68-42D9-B6E8-F3CB6327CE58}" destId="{BFBBE732-3B57-7749-97B4-22619FA76631}" srcOrd="0" destOrd="0" presId="urn:microsoft.com/office/officeart/2016/7/layout/LinearArrowProcessNumbered"/>
    <dgm:cxn modelId="{D78B64D0-79DB-BA4D-AB4E-BDD276D0ABB5}" type="presOf" srcId="{FC2ED06C-077E-479E-8FF8-C54E82517806}" destId="{4C5C69DE-CB7F-B644-8E1C-799E3CD33775}" srcOrd="0" destOrd="0" presId="urn:microsoft.com/office/officeart/2016/7/layout/LinearArrowProcessNumbered"/>
    <dgm:cxn modelId="{8F909FF2-72E1-674C-A68A-232EC3015CAE}" type="presOf" srcId="{C097D0A9-4D43-496B-B103-70244CF22880}" destId="{C9704563-65C3-BC4F-B84F-6EDEA01458EA}" srcOrd="0" destOrd="0" presId="urn:microsoft.com/office/officeart/2016/7/layout/LinearArrowProcessNumbered"/>
    <dgm:cxn modelId="{059927F6-AE7B-4F8E-AD0E-31C05C916B65}" srcId="{7D364CE9-EF68-42D9-B6E8-F3CB6327CE58}" destId="{C097D0A9-4D43-496B-B103-70244CF22880}" srcOrd="0" destOrd="0" parTransId="{0F079B89-8AE2-40F1-9779-DFAD081274FE}" sibTransId="{2B5FB504-EE24-449A-8406-5D1E1BBAE6AA}"/>
    <dgm:cxn modelId="{60D04902-66B7-B14C-817A-6387476FBD82}" type="presParOf" srcId="{BFBBE732-3B57-7749-97B4-22619FA76631}" destId="{87F694E9-E74E-AD46-9D2C-C589BD707DB7}" srcOrd="0" destOrd="0" presId="urn:microsoft.com/office/officeart/2016/7/layout/LinearArrowProcessNumbered"/>
    <dgm:cxn modelId="{7B0F05AB-8566-8A4F-8EE5-91CECCD7EFB4}" type="presParOf" srcId="{87F694E9-E74E-AD46-9D2C-C589BD707DB7}" destId="{BA56958C-0ED6-DD40-B1F9-E714F9684C6A}" srcOrd="0" destOrd="0" presId="urn:microsoft.com/office/officeart/2016/7/layout/LinearArrowProcessNumbered"/>
    <dgm:cxn modelId="{BBB1DB25-A14A-B848-A0E5-D63A0D96B670}" type="presParOf" srcId="{87F694E9-E74E-AD46-9D2C-C589BD707DB7}" destId="{48E8A4B8-E6FE-B547-AA55-F238EBE1F6C7}" srcOrd="1" destOrd="0" presId="urn:microsoft.com/office/officeart/2016/7/layout/LinearArrowProcessNumbered"/>
    <dgm:cxn modelId="{9B4E8102-595C-F14C-BB06-E0289C1DC4B9}" type="presParOf" srcId="{48E8A4B8-E6FE-B547-AA55-F238EBE1F6C7}" destId="{A267CB65-B889-F54A-957E-580DC200A7B5}" srcOrd="0" destOrd="0" presId="urn:microsoft.com/office/officeart/2016/7/layout/LinearArrowProcessNumbered"/>
    <dgm:cxn modelId="{54BBE04C-8B86-BA41-98BC-907056A88B48}" type="presParOf" srcId="{48E8A4B8-E6FE-B547-AA55-F238EBE1F6C7}" destId="{9CD831E4-B595-F44D-A4F4-E0DA39868318}" srcOrd="1" destOrd="0" presId="urn:microsoft.com/office/officeart/2016/7/layout/LinearArrowProcessNumbered"/>
    <dgm:cxn modelId="{5FAE10F0-72E7-B540-98E7-5637CE340C9B}" type="presParOf" srcId="{48E8A4B8-E6FE-B547-AA55-F238EBE1F6C7}" destId="{B0703E59-CAA0-CE43-B509-85D4E1C2E8EF}" srcOrd="2" destOrd="0" presId="urn:microsoft.com/office/officeart/2016/7/layout/LinearArrowProcessNumbered"/>
    <dgm:cxn modelId="{D804F472-432B-4046-BD14-D8C83690B96B}" type="presParOf" srcId="{48E8A4B8-E6FE-B547-AA55-F238EBE1F6C7}" destId="{6E29A4EF-552E-4943-B6F8-1AC16DDEEBD1}" srcOrd="3" destOrd="0" presId="urn:microsoft.com/office/officeart/2016/7/layout/LinearArrowProcessNumbered"/>
    <dgm:cxn modelId="{CE7987F4-9D7E-2C42-A96F-B52AA1D872B6}" type="presParOf" srcId="{87F694E9-E74E-AD46-9D2C-C589BD707DB7}" destId="{C9704563-65C3-BC4F-B84F-6EDEA01458EA}" srcOrd="2" destOrd="0" presId="urn:microsoft.com/office/officeart/2016/7/layout/LinearArrowProcessNumbered"/>
    <dgm:cxn modelId="{8D676871-BE31-294D-B85F-768A6384CC17}" type="presParOf" srcId="{BFBBE732-3B57-7749-97B4-22619FA76631}" destId="{557579EA-985B-9741-ACC0-8AD3FE061BCD}" srcOrd="1" destOrd="0" presId="urn:microsoft.com/office/officeart/2016/7/layout/LinearArrowProcessNumbered"/>
    <dgm:cxn modelId="{D1AA5176-F706-B44D-B8CF-9FE4985E6EE0}" type="presParOf" srcId="{BFBBE732-3B57-7749-97B4-22619FA76631}" destId="{E455FF42-2C22-4346-B832-0098EB6CC7E6}" srcOrd="2" destOrd="0" presId="urn:microsoft.com/office/officeart/2016/7/layout/LinearArrowProcessNumbered"/>
    <dgm:cxn modelId="{749A1A91-CEA0-DA4D-A94F-04499A7CD1ED}" type="presParOf" srcId="{E455FF42-2C22-4346-B832-0098EB6CC7E6}" destId="{4105B6D4-7F87-6C44-A831-7B7F5E6646D9}" srcOrd="0" destOrd="0" presId="urn:microsoft.com/office/officeart/2016/7/layout/LinearArrowProcessNumbered"/>
    <dgm:cxn modelId="{EC243728-49FF-A44B-9EF5-42B0530FBC00}" type="presParOf" srcId="{E455FF42-2C22-4346-B832-0098EB6CC7E6}" destId="{269C0A07-BB58-0B4B-A808-B8DBE53F6B79}" srcOrd="1" destOrd="0" presId="urn:microsoft.com/office/officeart/2016/7/layout/LinearArrowProcessNumbered"/>
    <dgm:cxn modelId="{FDBB1D51-3ABA-774B-9861-8E2E1303C17A}" type="presParOf" srcId="{269C0A07-BB58-0B4B-A808-B8DBE53F6B79}" destId="{38FE957C-2BF3-F24B-B50B-6A98887CDD71}" srcOrd="0" destOrd="0" presId="urn:microsoft.com/office/officeart/2016/7/layout/LinearArrowProcessNumbered"/>
    <dgm:cxn modelId="{35546956-126A-644C-9AAC-EA422E1F3785}" type="presParOf" srcId="{269C0A07-BB58-0B4B-A808-B8DBE53F6B79}" destId="{B0329D58-B2C7-6544-9514-6FD55773E85B}" srcOrd="1" destOrd="0" presId="urn:microsoft.com/office/officeart/2016/7/layout/LinearArrowProcessNumbered"/>
    <dgm:cxn modelId="{F576131F-6D72-0C41-B7C9-D31E1423E81B}" type="presParOf" srcId="{269C0A07-BB58-0B4B-A808-B8DBE53F6B79}" destId="{D1CB5CA9-638F-9348-9022-6F60DE23BEA8}" srcOrd="2" destOrd="0" presId="urn:microsoft.com/office/officeart/2016/7/layout/LinearArrowProcessNumbered"/>
    <dgm:cxn modelId="{EA75B375-A926-574D-AFAA-0AFC73359F62}" type="presParOf" srcId="{269C0A07-BB58-0B4B-A808-B8DBE53F6B79}" destId="{D0228CD5-5E67-8D4F-B0B0-32D246AF9CDC}" srcOrd="3" destOrd="0" presId="urn:microsoft.com/office/officeart/2016/7/layout/LinearArrowProcessNumbered"/>
    <dgm:cxn modelId="{16E6879E-1564-5445-8570-C675F20C6E36}" type="presParOf" srcId="{E455FF42-2C22-4346-B832-0098EB6CC7E6}" destId="{4C5C69DE-CB7F-B644-8E1C-799E3CD33775}" srcOrd="2" destOrd="0" presId="urn:microsoft.com/office/officeart/2016/7/layout/LinearArrowProcessNumbered"/>
    <dgm:cxn modelId="{3AC5F73D-884C-8646-9829-C98B77222926}" type="presParOf" srcId="{BFBBE732-3B57-7749-97B4-22619FA76631}" destId="{6EA8BFFC-9028-5642-8D58-C24EAF14A64A}" srcOrd="3" destOrd="0" presId="urn:microsoft.com/office/officeart/2016/7/layout/LinearArrowProcessNumbered"/>
    <dgm:cxn modelId="{48A9252D-5F6D-6F4B-9B0F-88E109BE431F}" type="presParOf" srcId="{BFBBE732-3B57-7749-97B4-22619FA76631}" destId="{8FAACE4C-35C9-F547-8A75-4C243591F4C1}" srcOrd="4" destOrd="0" presId="urn:microsoft.com/office/officeart/2016/7/layout/LinearArrowProcessNumbered"/>
    <dgm:cxn modelId="{C8985DE0-5440-AD49-8030-8A0757FD6F6C}" type="presParOf" srcId="{8FAACE4C-35C9-F547-8A75-4C243591F4C1}" destId="{0AAB2963-1529-DE42-9534-3C7B1A91BFC2}" srcOrd="0" destOrd="0" presId="urn:microsoft.com/office/officeart/2016/7/layout/LinearArrowProcessNumbered"/>
    <dgm:cxn modelId="{23D89F5D-3009-3244-95A9-DE980B35825F}" type="presParOf" srcId="{8FAACE4C-35C9-F547-8A75-4C243591F4C1}" destId="{DCF87BF2-AE73-8F41-96FE-67B33260A969}" srcOrd="1" destOrd="0" presId="urn:microsoft.com/office/officeart/2016/7/layout/LinearArrowProcessNumbered"/>
    <dgm:cxn modelId="{8BE2472C-DDBA-8740-AE14-E263C765C99E}" type="presParOf" srcId="{DCF87BF2-AE73-8F41-96FE-67B33260A969}" destId="{A2F377AD-F831-7246-873C-70EBD0848AD2}" srcOrd="0" destOrd="0" presId="urn:microsoft.com/office/officeart/2016/7/layout/LinearArrowProcessNumbered"/>
    <dgm:cxn modelId="{BBF9C3DA-98AA-4345-9297-83322974AE0A}" type="presParOf" srcId="{DCF87BF2-AE73-8F41-96FE-67B33260A969}" destId="{5D425E5F-583C-9B44-AC04-69D401C3EF55}" srcOrd="1" destOrd="0" presId="urn:microsoft.com/office/officeart/2016/7/layout/LinearArrowProcessNumbered"/>
    <dgm:cxn modelId="{95AA8E14-D8CE-D741-86AE-2BC429F244C0}" type="presParOf" srcId="{DCF87BF2-AE73-8F41-96FE-67B33260A969}" destId="{9145A317-52C5-F840-92AF-12F655CC27E3}" srcOrd="2" destOrd="0" presId="urn:microsoft.com/office/officeart/2016/7/layout/LinearArrowProcessNumbered"/>
    <dgm:cxn modelId="{388237B5-041C-7C44-9A82-5A80FCF21981}" type="presParOf" srcId="{DCF87BF2-AE73-8F41-96FE-67B33260A969}" destId="{4110D50E-0367-8143-A520-454F8E7FE9AD}" srcOrd="3" destOrd="0" presId="urn:microsoft.com/office/officeart/2016/7/layout/LinearArrowProcessNumbered"/>
    <dgm:cxn modelId="{55A214B7-AAFA-A342-8B7D-4A16756C5FDA}" type="presParOf" srcId="{8FAACE4C-35C9-F547-8A75-4C243591F4C1}" destId="{9C92C2A1-5DB0-9A49-9EEF-999E524BB53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7CB65-B889-F54A-957E-580DC200A7B5}">
      <dsp:nvSpPr>
        <dsp:cNvPr id="0" name=""/>
        <dsp:cNvSpPr/>
      </dsp:nvSpPr>
      <dsp:spPr>
        <a:xfrm>
          <a:off x="1766202" y="898695"/>
          <a:ext cx="140883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831E4-B595-F44D-A4F4-E0DA39868318}">
      <dsp:nvSpPr>
        <dsp:cNvPr id="0" name=""/>
        <dsp:cNvSpPr/>
      </dsp:nvSpPr>
      <dsp:spPr>
        <a:xfrm>
          <a:off x="3259562" y="780389"/>
          <a:ext cx="162015" cy="30408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40517"/>
            <a:satOff val="-7437"/>
            <a:lumOff val="-46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40517"/>
              <a:satOff val="-7437"/>
              <a:lumOff val="-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03E59-CAA0-CE43-B509-85D4E1C2E8EF}">
      <dsp:nvSpPr>
        <dsp:cNvPr id="0" name=""/>
        <dsp:cNvSpPr/>
      </dsp:nvSpPr>
      <dsp:spPr>
        <a:xfrm>
          <a:off x="829330" y="137963"/>
          <a:ext cx="1521537" cy="1521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044" tIns="59044" rIns="59044" bIns="59044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52154" y="360787"/>
        <a:ext cx="1075889" cy="1075889"/>
      </dsp:txXfrm>
    </dsp:sp>
    <dsp:sp modelId="{C9704563-65C3-BC4F-B84F-6EDEA01458EA}">
      <dsp:nvSpPr>
        <dsp:cNvPr id="0" name=""/>
        <dsp:cNvSpPr/>
      </dsp:nvSpPr>
      <dsp:spPr>
        <a:xfrm>
          <a:off x="5164" y="1826770"/>
          <a:ext cx="3169868" cy="22113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881034"/>
            <a:satOff val="-14874"/>
            <a:lumOff val="-92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81034"/>
              <a:satOff val="-14874"/>
              <a:lumOff val="-9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043" tIns="165100" rIns="250043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Set up Qualtrics account information on your computer</a:t>
          </a:r>
        </a:p>
      </dsp:txBody>
      <dsp:txXfrm>
        <a:off x="5164" y="2269030"/>
        <a:ext cx="3169868" cy="1769040"/>
      </dsp:txXfrm>
    </dsp:sp>
    <dsp:sp modelId="{38FE957C-2BF3-F24B-B50B-6A98887CDD71}">
      <dsp:nvSpPr>
        <dsp:cNvPr id="0" name=""/>
        <dsp:cNvSpPr/>
      </dsp:nvSpPr>
      <dsp:spPr>
        <a:xfrm>
          <a:off x="3527240" y="899247"/>
          <a:ext cx="3169868" cy="72"/>
        </a:xfrm>
        <a:prstGeom prst="rect">
          <a:avLst/>
        </a:prstGeom>
        <a:solidFill>
          <a:schemeClr val="accent2">
            <a:tint val="40000"/>
            <a:alpha val="90000"/>
            <a:hueOff val="1321551"/>
            <a:satOff val="-22311"/>
            <a:lumOff val="-139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321551"/>
              <a:satOff val="-22311"/>
              <a:lumOff val="-13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29D58-B2C7-6544-9514-6FD55773E85B}">
      <dsp:nvSpPr>
        <dsp:cNvPr id="0" name=""/>
        <dsp:cNvSpPr/>
      </dsp:nvSpPr>
      <dsp:spPr>
        <a:xfrm>
          <a:off x="6781639" y="780856"/>
          <a:ext cx="162015" cy="30452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762068"/>
            <a:satOff val="-29748"/>
            <a:lumOff val="-185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762068"/>
              <a:satOff val="-29748"/>
              <a:lumOff val="-18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B5CA9-638F-9348-9022-6F60DE23BEA8}">
      <dsp:nvSpPr>
        <dsp:cNvPr id="0" name=""/>
        <dsp:cNvSpPr/>
      </dsp:nvSpPr>
      <dsp:spPr>
        <a:xfrm>
          <a:off x="4350855" y="137964"/>
          <a:ext cx="1522638" cy="1522638"/>
        </a:xfrm>
        <a:prstGeom prst="ellipse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accent2">
              <a:hueOff val="1264967"/>
              <a:satOff val="-23931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087" tIns="59087" rIns="59087" bIns="5908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573840" y="360949"/>
        <a:ext cx="1076668" cy="1076668"/>
      </dsp:txXfrm>
    </dsp:sp>
    <dsp:sp modelId="{4C5C69DE-CB7F-B644-8E1C-799E3CD33775}">
      <dsp:nvSpPr>
        <dsp:cNvPr id="0" name=""/>
        <dsp:cNvSpPr/>
      </dsp:nvSpPr>
      <dsp:spPr>
        <a:xfrm>
          <a:off x="3527240" y="1827994"/>
          <a:ext cx="3169868" cy="22113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202586"/>
            <a:satOff val="-37185"/>
            <a:lumOff val="-231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202586"/>
              <a:satOff val="-37185"/>
              <a:lumOff val="-2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043" tIns="165100" rIns="250043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GET data from your tests using the  Qualtrics API </a:t>
          </a:r>
        </a:p>
      </dsp:txBody>
      <dsp:txXfrm>
        <a:off x="3527240" y="2270254"/>
        <a:ext cx="3169868" cy="1769040"/>
      </dsp:txXfrm>
    </dsp:sp>
    <dsp:sp modelId="{A2F377AD-F831-7246-873C-70EBD0848AD2}">
      <dsp:nvSpPr>
        <dsp:cNvPr id="0" name=""/>
        <dsp:cNvSpPr/>
      </dsp:nvSpPr>
      <dsp:spPr>
        <a:xfrm>
          <a:off x="7049317" y="899247"/>
          <a:ext cx="1584934" cy="72"/>
        </a:xfrm>
        <a:prstGeom prst="rect">
          <a:avLst/>
        </a:prstGeom>
        <a:solidFill>
          <a:schemeClr val="accent2">
            <a:tint val="40000"/>
            <a:alpha val="90000"/>
            <a:hueOff val="2643103"/>
            <a:satOff val="-44622"/>
            <a:lumOff val="-278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643103"/>
              <a:satOff val="-44622"/>
              <a:lumOff val="-2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5A317-52C5-F840-92AF-12F655CC27E3}">
      <dsp:nvSpPr>
        <dsp:cNvPr id="0" name=""/>
        <dsp:cNvSpPr/>
      </dsp:nvSpPr>
      <dsp:spPr>
        <a:xfrm>
          <a:off x="7871693" y="136725"/>
          <a:ext cx="1525116" cy="1525116"/>
        </a:xfrm>
        <a:prstGeom prst="ellipse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183" tIns="59183" rIns="59183" bIns="59183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095041" y="360073"/>
        <a:ext cx="1078420" cy="1078420"/>
      </dsp:txXfrm>
    </dsp:sp>
    <dsp:sp modelId="{9C92C2A1-5DB0-9A49-9EEF-999E524BB534}">
      <dsp:nvSpPr>
        <dsp:cNvPr id="0" name=""/>
        <dsp:cNvSpPr/>
      </dsp:nvSpPr>
      <dsp:spPr>
        <a:xfrm>
          <a:off x="7049317" y="1827994"/>
          <a:ext cx="3169868" cy="22113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043" tIns="165100" rIns="250043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Clean and upload data to LAVA</a:t>
          </a:r>
        </a:p>
      </dsp:txBody>
      <dsp:txXfrm>
        <a:off x="7049317" y="2270254"/>
        <a:ext cx="3169868" cy="176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25266-E2FB-1543-9E02-780A1E631DAD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3554A-B8B3-9A40-9552-B7CA7BE8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7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of the time will be interactive, and going back and forth between slides and RStudio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is muted by default, but feel free to ask questions along the way in the chat—note the slide number in your question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I’ll answer these questions at intervals, then open up for conversation at the end of the presentation if you have anything easier to express by talking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Today’s presentation is very much tailored to CRC job duties, particularly when it comes to transferring data from Qualtrics to LAVA. The </a:t>
            </a:r>
            <a:r>
              <a:rPr lang="en-US" dirty="0" err="1"/>
              <a:t>endgoal</a:t>
            </a:r>
            <a:r>
              <a:rPr lang="en-US" dirty="0"/>
              <a:t>, of course, being that you can automate most of that process, and be free to engage in other activities, and have a systematic way of transferring this data such that successors to your positions can maintain workflow continuity.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 in order to understand the process at hand, we’ll first need to discuss the the Qualtrics API, and more generally, what an API is.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With that, what is an API? Well, if you google it, you get a bunch of pretty and not-so-pretty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8CFC8-88E3-E649-B409-5072F37466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35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3 major steps in this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83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those familiar with HTTP requests, these are all just a bunch of GET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if you Google API, you get a bunch of cute little diagrams kind of giving a diagram of an API, computers, and other “stuff” so-to-speak.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of these images are simple, some detailed, some useful, and some not really useful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 like about them is they all ultimately represent a singular idea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 API is essentially an interface between a computer, presumably your computer, and some other set of information or database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(next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this idea of interfacing is baked right into the name: API stands for application programming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Here’s the Oxford Dictionary definition of it which is a bit obtuse, and I think the idea is best illustrated with an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you’ve ever gone to a website that lets you make accounts, you’ve probably seen the links that ask you to sign-up with your Google or Facebook or LinkedIn account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Those websites don’t actually take your log-in information because that’d be a huge security risk.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Instead, if you’re using </a:t>
            </a:r>
            <a:r>
              <a:rPr lang="en-US" dirty="0" err="1"/>
              <a:t>FaceBook</a:t>
            </a:r>
            <a:r>
              <a:rPr lang="en-US" dirty="0"/>
              <a:t> to log-in or sign up for a website, you’re actually allowing the website to check that you’re already logged-in to </a:t>
            </a:r>
            <a:r>
              <a:rPr lang="en-US" dirty="0" err="1"/>
              <a:t>FaceBook</a:t>
            </a:r>
            <a:r>
              <a:rPr lang="en-US" dirty="0"/>
              <a:t>, and then it sends a request to </a:t>
            </a:r>
            <a:r>
              <a:rPr lang="en-US" dirty="0" err="1"/>
              <a:t>FaceBook</a:t>
            </a:r>
            <a:r>
              <a:rPr lang="en-US" dirty="0"/>
              <a:t> for the information it wants from your </a:t>
            </a:r>
            <a:r>
              <a:rPr lang="en-US" dirty="0" err="1"/>
              <a:t>FaceBook</a:t>
            </a:r>
            <a:r>
              <a:rPr lang="en-US" dirty="0"/>
              <a:t> profile like your name, age, gender, phone number, and so 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summary, one website asked for information from another website. How does it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your computer interfaces with websites using HTTP or more recently HTTPS. You see it every time you type a weblink into your address bar in Google Chrome!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actually means you’re submitting a Hypertext Transfer Protocol request to that website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so HTTP is just a language for communication between web browsers, computers, and servers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It’s useful because it provides a standard language to draw information from websites that might have their data structured in different ways.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details otherwise aren’t relevant, but I think it’s good to understand that every time you want to log-in to a site or draw data programmatically from somewhere, it relies on HTTP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Ok, enough boring details. </a:t>
            </a:r>
            <a:r>
              <a:rPr lang="en-US"/>
              <a:t>What </a:t>
            </a:r>
            <a:r>
              <a:rPr lang="en-US" dirty="0"/>
              <a:t>does this all have to do with Qualtrics?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3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Well, Qualtrics has an API! Their API let’s you easily access and download all of the data from your Qualtrics account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all of your data, I particularly am talking about the data from any and all surveys available in your account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 need to log-in to Qualtrics via MyAccess every and anytime you need to download more data from a survey so that it can be uploaded to LAVA or wherever else your lab is storing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API essentially allows you to automate your download process, and ideally any cleaning steps, into a single script.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 why should you care about this automation?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3554A-B8B3-9A40-9552-B7CA7BE8F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80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Well, it’s just faster and convenient to press a single button to download your data!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Moreover, a script that does everything for you greatly reduces the risk of making mistakes in the cleaning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And, because I know the lack of SOPs and manuals plagues many groups at the MAC, automating this process allows for a clear and consistent procedure that can be passed along to future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what can easily be automated out of the process of Qualtrics data to LAVA?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Well, we can download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clean the data by removing missing values and performing any calculations that might need to be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And, assuming you’re familiar with LAVA import definitions, we can also prep the data by removing columns or appending “SKIP” to columns that are skipped in the import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0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 to note that if you make changes to your survey, you might also need to make changes to the script but this would go hand-in-hand with updating all of the SOPs you should have. Right?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And, as of right now, we can’t actually automate the final step of moving the file into LAVA, but using the LAVA import tool manually only takes a handful of minutes assuming you’ve already set up an import definition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that, we’ll jump into the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Unsurprisingly, you’ll need the R software and I recommend RStudio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You’ll want to download the three packages listed 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 encourage people to use Git and GitHub to track changes in scripts. I would particularly encourage using a version control system for scripts like this that will be managing data so there’s always a history of how your data was managed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I’ve covered all of these topics in some of my previous sessions, but you can also Google for quick tutorials on downloading R/</a:t>
            </a:r>
            <a:r>
              <a:rPr lang="en-US" dirty="0" err="1"/>
              <a:t>Rstudio</a:t>
            </a:r>
            <a:r>
              <a:rPr lang="en-US" dirty="0"/>
              <a:t>, and installing the R packages above in case you’ve never used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Assuming you have all of these installed, what do we do?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1A9EA3-C6B4-A14C-BC60-5C63D5855CCA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6249-6E65-484E-A2BC-73C9577940E8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5A30DB-088D-0845-A573-5EAEB1F5C074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79C-7D51-6A49-90BF-91499B561A26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2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8BD99A-3F77-F648-95A1-53550F6DDB06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4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3E47E9C-238A-8347-B25B-9809CEFE2065}" type="datetime1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974712-7150-B04B-BCC7-D7DF6751C66A}" type="datetime1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E3C6-0BEF-9A4F-8299-F60B683874C8}" type="datetime1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6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D10CAD-1DAB-564C-998F-FE7F920918A1}" type="datetime1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A6A3-1ACF-EF44-8470-7DC936ABC6E1}" type="datetime1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5BF775-EBFC-7F45-A667-D27F1E412E45}" type="datetime1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0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680C-F319-2048-A701-5995EFE544F9}" type="datetime1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B57E12-73E7-4F46-BD41-1E3FDF0B1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6700" dirty="0">
                <a:solidFill>
                  <a:schemeClr val="accent1"/>
                </a:solidFill>
              </a:rPr>
              <a:t>Automating Qualtrics Uploads to LAVA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3469-D351-7F46-9C84-1C967173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Patrick Callahan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UCSF Memory and Aging Center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09/01/2020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E326-5B69-3B45-A5DB-736352A7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024" y="320040"/>
            <a:ext cx="914400" cy="320040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9A3FFD1-F917-A046-AFF8-E4129A21151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62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80D440-EDCE-A44D-9775-4485CE8D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Process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F7A23-E85C-2B43-B025-760ABDE8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D358D14A-A2C0-4178-852F-17169E023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38003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85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2EB7A-89AD-274A-A3C5-3F8EB36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1. Qualtrics Account 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D2D5-C15C-BF4A-B63C-0FAAD338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84D90B-41A9-764F-9E4E-CF6A27F5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942" y="2976156"/>
            <a:ext cx="604451" cy="6044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0085-ACE1-D344-AF0B-E82ECA86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Gather your Qualtrics API Token from your account</a:t>
            </a:r>
          </a:p>
          <a:p>
            <a:pPr lvl="1"/>
            <a:r>
              <a:rPr lang="en-US" dirty="0"/>
              <a:t>Press           -&gt; Account Settings -&gt; Qualtrics IDs -&gt; copy the API Token</a:t>
            </a:r>
          </a:p>
          <a:p>
            <a:r>
              <a:rPr lang="en-US" sz="2000" dirty="0"/>
              <a:t>Store API Token in your OS password manager</a:t>
            </a:r>
          </a:p>
          <a:p>
            <a:pPr lvl="1"/>
            <a:r>
              <a:rPr lang="en-US" sz="1800" dirty="0" err="1"/>
              <a:t>KeyChain</a:t>
            </a:r>
            <a:r>
              <a:rPr lang="en-US" sz="1800" dirty="0"/>
              <a:t> on Mac</a:t>
            </a:r>
          </a:p>
          <a:p>
            <a:pPr lvl="1"/>
            <a:r>
              <a:rPr lang="en-US" sz="1800" dirty="0"/>
              <a:t>Recommend labeling it “Qualtrics_API_Key” or similar</a:t>
            </a:r>
          </a:p>
        </p:txBody>
      </p:sp>
    </p:spTree>
    <p:extLst>
      <p:ext uri="{BB962C8B-B14F-4D97-AF65-F5344CB8AC3E}">
        <p14:creationId xmlns:p14="http://schemas.microsoft.com/office/powerpoint/2010/main" val="172269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C21E5-7F47-E24C-8080-7975D662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2. GET Data from Qualtrics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0B00-4246-D54B-BDD5-74894D3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779B-E3E7-6146-98C4-2B263827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684201" cy="3802762"/>
          </a:xfrm>
        </p:spPr>
        <p:txBody>
          <a:bodyPr anchor="t">
            <a:normAutofit fontScale="92500"/>
          </a:bodyPr>
          <a:lstStyle/>
          <a:p>
            <a:r>
              <a:rPr lang="en-US" sz="2000" dirty="0"/>
              <a:t>Establish access credentials in your R script</a:t>
            </a:r>
          </a:p>
          <a:p>
            <a:pPr lvl="1"/>
            <a:r>
              <a:rPr lang="en-US" dirty="0"/>
              <a:t>qualtRics::qualtrics_api_credentials(</a:t>
            </a:r>
            <a:r>
              <a:rPr lang="en-US" dirty="0" err="1">
                <a:highlight>
                  <a:srgbClr val="FFFF00"/>
                </a:highlight>
              </a:rPr>
              <a:t>api_key</a:t>
            </a:r>
            <a:r>
              <a:rPr lang="en-US" dirty="0">
                <a:highlight>
                  <a:srgbClr val="FFFF00"/>
                </a:highlight>
              </a:rPr>
              <a:t> =    keyringr::decrypt_kc_pw("Qualtrics_API_Key")</a:t>
            </a:r>
            <a:r>
              <a:rPr lang="en-US" dirty="0"/>
              <a:t>, </a:t>
            </a:r>
            <a:r>
              <a:rPr lang="en-US" dirty="0" err="1">
                <a:highlight>
                  <a:srgbClr val="00FFFF"/>
                </a:highlight>
              </a:rPr>
              <a:t>base_url</a:t>
            </a:r>
            <a:r>
              <a:rPr lang="en-US" dirty="0">
                <a:highlight>
                  <a:srgbClr val="00FFFF"/>
                </a:highlight>
              </a:rPr>
              <a:t> = "ucsf.co1.qualtrics.com"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Will be prompted to allow access to </a:t>
            </a:r>
            <a:r>
              <a:rPr lang="en-US" dirty="0" err="1"/>
              <a:t>KeyChain</a:t>
            </a:r>
            <a:r>
              <a:rPr lang="en-US" dirty="0"/>
              <a:t>; enter your computer password</a:t>
            </a:r>
          </a:p>
          <a:p>
            <a:r>
              <a:rPr lang="en-US" sz="2000" dirty="0"/>
              <a:t>Access complete list of your surveys and IDs</a:t>
            </a:r>
          </a:p>
          <a:p>
            <a:pPr lvl="1"/>
            <a:r>
              <a:rPr lang="en-US" sz="1800" dirty="0" err="1"/>
              <a:t>qualtrRics</a:t>
            </a:r>
            <a:r>
              <a:rPr lang="en-US" sz="1800" dirty="0"/>
              <a:t>::all_surveys() %&gt;% View()</a:t>
            </a:r>
          </a:p>
          <a:p>
            <a:r>
              <a:rPr lang="en-US" sz="2000" dirty="0"/>
              <a:t>Query surveys for their data by ID</a:t>
            </a:r>
          </a:p>
          <a:p>
            <a:pPr lvl="1"/>
            <a:r>
              <a:rPr lang="en-US" sz="1800" dirty="0"/>
              <a:t>qualtRics::</a:t>
            </a:r>
            <a:r>
              <a:rPr lang="en-US" sz="1800" dirty="0" err="1"/>
              <a:t>fetch_survey</a:t>
            </a:r>
            <a:r>
              <a:rPr lang="en-US" sz="1800" dirty="0"/>
              <a:t>(</a:t>
            </a:r>
            <a:r>
              <a:rPr lang="en-US" sz="1800" dirty="0" err="1"/>
              <a:t>surveyID</a:t>
            </a:r>
            <a:r>
              <a:rPr lang="en-US" sz="1800" dirty="0"/>
              <a:t> = “”, force_request = T)</a:t>
            </a:r>
          </a:p>
        </p:txBody>
      </p:sp>
    </p:spTree>
    <p:extLst>
      <p:ext uri="{BB962C8B-B14F-4D97-AF65-F5344CB8AC3E}">
        <p14:creationId xmlns:p14="http://schemas.microsoft.com/office/powerpoint/2010/main" val="105506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B3C3E-5FC7-7D4A-9455-EDF3E663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3. Clean and Upload: </a:t>
            </a:r>
            <a:r>
              <a:rPr lang="en-US" sz="3600" u="sng" dirty="0">
                <a:solidFill>
                  <a:schemeClr val="accent1"/>
                </a:solidFill>
              </a:rPr>
              <a:t>Existing Import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ACA00-9693-9042-91A5-565C2BC6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76C8-8550-7140-9CBB-4A7F95A3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Add “SKIP:” to column names where needed</a:t>
            </a:r>
          </a:p>
          <a:p>
            <a:pPr lvl="1"/>
            <a:r>
              <a:rPr lang="en-US" sz="1800" dirty="0" err="1"/>
              <a:t>dplyr</a:t>
            </a:r>
            <a:r>
              <a:rPr lang="en-US" sz="1800" dirty="0"/>
              <a:t>::</a:t>
            </a:r>
            <a:r>
              <a:rPr lang="en-US" sz="1800" dirty="0" err="1"/>
              <a:t>rename_at</a:t>
            </a:r>
            <a:r>
              <a:rPr lang="en-US" sz="1800" dirty="0"/>
              <a:t>(vars(…), ~paste0(“SKIP:”,.))</a:t>
            </a:r>
          </a:p>
          <a:p>
            <a:r>
              <a:rPr lang="en-US" sz="2000" dirty="0"/>
              <a:t>Perform other data cleaning as needed</a:t>
            </a:r>
          </a:p>
          <a:p>
            <a:r>
              <a:rPr lang="en-US" sz="2000" dirty="0"/>
              <a:t>Turn file into a .CSV, and upload through LAVA</a:t>
            </a:r>
          </a:p>
          <a:p>
            <a:pPr lvl="1"/>
            <a:r>
              <a:rPr lang="en-US" sz="1800" dirty="0" err="1"/>
              <a:t>readr</a:t>
            </a:r>
            <a:r>
              <a:rPr lang="en-US" sz="1800" dirty="0"/>
              <a:t>::</a:t>
            </a:r>
            <a:r>
              <a:rPr lang="en-US" sz="1800" dirty="0" err="1"/>
              <a:t>write_csv</a:t>
            </a:r>
            <a:r>
              <a:rPr lang="en-US" sz="1800" dirty="0"/>
              <a:t>(path = “”, </a:t>
            </a:r>
            <a:r>
              <a:rPr lang="en-US" sz="1800" dirty="0" err="1"/>
              <a:t>na</a:t>
            </a:r>
            <a:r>
              <a:rPr lang="en-US" sz="1800" dirty="0"/>
              <a:t> =“”)</a:t>
            </a:r>
          </a:p>
          <a:p>
            <a:pPr lvl="2"/>
            <a:r>
              <a:rPr lang="en-US" sz="1600" dirty="0"/>
              <a:t>For short-use files like this, I usually set </a:t>
            </a:r>
            <a:r>
              <a:rPr lang="en-US" sz="1600" i="1" dirty="0"/>
              <a:t>path</a:t>
            </a:r>
            <a:r>
              <a:rPr lang="en-US" sz="1600" dirty="0"/>
              <a:t> to “~/Desktop/</a:t>
            </a:r>
            <a:r>
              <a:rPr lang="en-US" sz="1600" dirty="0" err="1"/>
              <a:t>file_name.csv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94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7899B-70F6-4F41-AF1A-04FD4C17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3. Clean and Upload: </a:t>
            </a:r>
            <a:r>
              <a:rPr lang="en-US" sz="3600" u="sng" dirty="0">
                <a:solidFill>
                  <a:schemeClr val="accent1"/>
                </a:solidFill>
              </a:rPr>
              <a:t>Create a New Import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950CB-800D-0748-AE64-25022765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7CB9-2407-9B49-8EDC-B9726BD83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Recommendation: drop columns not uploaded to LAVA rather than using “SKIP:” feature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dplyr</a:t>
            </a:r>
            <a:r>
              <a:rPr lang="en-US" sz="1800" dirty="0"/>
              <a:t>::select() to select only the columns you want to upload</a:t>
            </a:r>
          </a:p>
          <a:p>
            <a:r>
              <a:rPr lang="en-US" sz="2000" dirty="0"/>
              <a:t>Work with MAC Tech Team to create a new import definition</a:t>
            </a:r>
          </a:p>
          <a:p>
            <a:r>
              <a:rPr lang="en-US" sz="2000" dirty="0"/>
              <a:t>Complete data cleaning and CSV writing mentioned in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3577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5F8771-E620-6343-8403-F6C11358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975F2-9810-AA4B-AE78-3D7D22759B82}"/>
              </a:ext>
            </a:extLst>
          </p:cNvPr>
          <p:cNvSpPr txBox="1"/>
          <p:nvPr/>
        </p:nvSpPr>
        <p:spPr>
          <a:xfrm>
            <a:off x="5454638" y="2967335"/>
            <a:ext cx="128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API</a:t>
            </a:r>
          </a:p>
        </p:txBody>
      </p:sp>
      <p:pic>
        <p:nvPicPr>
          <p:cNvPr id="5" name="Picture 4" descr="A picture containing drawing, computer&#10;&#10;Description automatically generated">
            <a:extLst>
              <a:ext uri="{FF2B5EF4-FFF2-40B4-BE49-F238E27FC236}">
                <a16:creationId xmlns:a16="http://schemas.microsoft.com/office/drawing/2014/main" id="{083520F1-ABAC-1244-AFC0-440ECAFA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75" y="0"/>
            <a:ext cx="5992084" cy="2404324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997CDA-A302-0F4A-9D93-DE89C8E7D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308" y="4437928"/>
            <a:ext cx="4292600" cy="18923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A659D17-98E8-C343-9AED-E5B781584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3331" y="1936280"/>
            <a:ext cx="4710439" cy="263784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A2418E-F416-8646-8B58-1EBD90E46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96" y="4274020"/>
            <a:ext cx="6196887" cy="201320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5EBE6B-C3F6-F849-ACFB-45CA0CED0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5375" y="-177800"/>
            <a:ext cx="4746625" cy="29210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3BE4F6F-CD8D-AB42-ABC3-E2C92B487C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7784" y="2463078"/>
            <a:ext cx="3797300" cy="21336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C5884E-36C1-8948-B7CF-92BAE36441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1717" y="178907"/>
            <a:ext cx="8628563" cy="65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BDA510-C1A7-714F-A937-8F4CA69D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Application Programming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3FC84-ED55-1444-BF7A-1B907C37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4593E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AB2E71-CD22-064D-AA21-133D96BCB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5" r="6904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C881-3176-C346-87C0-71DADAAF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buClr>
                <a:srgbClr val="4593EB"/>
              </a:buClr>
            </a:pPr>
            <a:r>
              <a:rPr lang="en-US" dirty="0"/>
              <a:t>API = Application Programming Interface</a:t>
            </a:r>
          </a:p>
          <a:p>
            <a:pPr>
              <a:buClr>
                <a:srgbClr val="4593EB"/>
              </a:buClr>
            </a:pPr>
            <a:r>
              <a:rPr lang="en-US" dirty="0"/>
              <a:t>“A set of functions and procedures allowing the creation of applications that access the features or data of an operating system, application, or other service.”</a:t>
            </a:r>
          </a:p>
          <a:p>
            <a:pPr lvl="1">
              <a:buClr>
                <a:srgbClr val="4593EB"/>
              </a:buClr>
            </a:pPr>
            <a:r>
              <a:rPr lang="en-US" dirty="0"/>
              <a:t>Oxford Dictionary</a:t>
            </a:r>
          </a:p>
          <a:p>
            <a:pPr>
              <a:buClr>
                <a:srgbClr val="4593EB"/>
              </a:buClr>
            </a:pPr>
            <a:r>
              <a:rPr lang="en-US" dirty="0"/>
              <a:t>Example: </a:t>
            </a:r>
            <a:r>
              <a:rPr lang="en-US" i="1" dirty="0"/>
              <a:t>Sign-Up with Google/Facebook/LinkedIn</a:t>
            </a:r>
          </a:p>
        </p:txBody>
      </p:sp>
    </p:spTree>
    <p:extLst>
      <p:ext uri="{BB962C8B-B14F-4D97-AF65-F5344CB8AC3E}">
        <p14:creationId xmlns:p14="http://schemas.microsoft.com/office/powerpoint/2010/main" val="426729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A0A6-A23F-1143-8112-0D606BD1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536E-4658-594F-BD4A-DD0002A2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  <a:p>
            <a:r>
              <a:rPr lang="en-US" dirty="0"/>
              <a:t>Language for communication between web browsers and data servers</a:t>
            </a:r>
          </a:p>
          <a:p>
            <a:pPr lvl="1"/>
            <a:r>
              <a:rPr lang="en-US" dirty="0"/>
              <a:t>Not all websites are built the same; need standards for retrieving information!</a:t>
            </a:r>
          </a:p>
          <a:p>
            <a:r>
              <a:rPr lang="en-US" dirty="0"/>
              <a:t>Details irrelevant for this presentation on Qualtrics, but useful to learn HTTP for expanding your skills!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534E9-B865-DF4D-B56F-B4A55E72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3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30EB-2EEC-F049-8D35-8D217437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Qualtrics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9B576-B943-A64A-AD00-BCD9542D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9A3FFD1-F917-A046-AFF8-E4129A21151F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E1D2-BEA7-A04C-AB5E-BC12D085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819774" cy="417127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Systematically download survey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30EB-2EEC-F049-8D35-8D217437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Why automate?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9B576-B943-A64A-AD00-BCD9542D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E1D2-BEA7-A04C-AB5E-BC12D085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Speed and convenience</a:t>
            </a:r>
          </a:p>
          <a:p>
            <a:r>
              <a:rPr lang="en-US" dirty="0"/>
              <a:t>Reduce mistakes in process</a:t>
            </a:r>
          </a:p>
          <a:p>
            <a:r>
              <a:rPr lang="en-US" dirty="0"/>
              <a:t>Consistent procedure and documentation for future CRCs</a:t>
            </a:r>
          </a:p>
        </p:txBody>
      </p:sp>
    </p:spTree>
    <p:extLst>
      <p:ext uri="{BB962C8B-B14F-4D97-AF65-F5344CB8AC3E}">
        <p14:creationId xmlns:p14="http://schemas.microsoft.com/office/powerpoint/2010/main" val="316165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6949-9F6A-4C4E-B158-4215585C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What can we automate?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F22C4-7A56-AC45-A34C-52984E79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28A5-38F8-DE4D-9C92-C304AEA2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Downloads of data from Qualtrics</a:t>
            </a:r>
          </a:p>
          <a:p>
            <a:r>
              <a:rPr lang="en-US" dirty="0"/>
              <a:t>Any requisite data cleaning</a:t>
            </a:r>
          </a:p>
          <a:p>
            <a:r>
              <a:rPr lang="en-US" dirty="0"/>
              <a:t>Preparing column names for LAVA</a:t>
            </a:r>
          </a:p>
          <a:p>
            <a:pPr lvl="1"/>
            <a:r>
              <a:rPr lang="en-US" dirty="0"/>
              <a:t>E.g. adding “SKIP” to column names</a:t>
            </a:r>
          </a:p>
        </p:txBody>
      </p:sp>
    </p:spTree>
    <p:extLst>
      <p:ext uri="{BB962C8B-B14F-4D97-AF65-F5344CB8AC3E}">
        <p14:creationId xmlns:p14="http://schemas.microsoft.com/office/powerpoint/2010/main" val="107281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C9A2A-4A45-A044-820E-85CCA6B7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What can’t we automate?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85DEA-7437-1A4B-8E77-D23464FA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E74A-BD0F-274A-99F8-D7069825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Handling updates to the surveys</a:t>
            </a:r>
          </a:p>
          <a:p>
            <a:pPr lvl="1"/>
            <a:r>
              <a:rPr lang="en-US" dirty="0"/>
              <a:t>Will need to adjust R processing scripts if you change survey names or add columns!</a:t>
            </a:r>
          </a:p>
          <a:p>
            <a:r>
              <a:rPr lang="en-US" dirty="0"/>
              <a:t>Final step: uploading data via LAVA import tools will still need to be done by hand</a:t>
            </a:r>
          </a:p>
          <a:p>
            <a:pPr lvl="1"/>
            <a:r>
              <a:rPr lang="en-US" dirty="0"/>
              <a:t>Takes &lt;2 minutes!</a:t>
            </a:r>
          </a:p>
        </p:txBody>
      </p:sp>
    </p:spTree>
    <p:extLst>
      <p:ext uri="{BB962C8B-B14F-4D97-AF65-F5344CB8AC3E}">
        <p14:creationId xmlns:p14="http://schemas.microsoft.com/office/powerpoint/2010/main" val="360511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A82C2-70AE-8B4D-A451-4045FB7C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What you’ll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AE1B8-3923-4748-98CC-B962210A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AD44-1ADD-8845-890B-CEEB1E8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R + RStudio</a:t>
            </a:r>
          </a:p>
          <a:p>
            <a:r>
              <a:rPr lang="en-US" dirty="0"/>
              <a:t>{</a:t>
            </a:r>
            <a:r>
              <a:rPr lang="en-US" dirty="0" err="1"/>
              <a:t>tidyverse</a:t>
            </a:r>
            <a:r>
              <a:rPr lang="en-US"/>
              <a:t>}, {</a:t>
            </a:r>
            <a:r>
              <a:rPr lang="en-US" dirty="0"/>
              <a:t>qualtRics} and {keyringr} packages for R</a:t>
            </a:r>
          </a:p>
          <a:p>
            <a:r>
              <a:rPr lang="en-US" dirty="0"/>
              <a:t>Encouraged: Git + GitHub account to track changes in your scripts</a:t>
            </a:r>
          </a:p>
        </p:txBody>
      </p:sp>
    </p:spTree>
    <p:extLst>
      <p:ext uri="{BB962C8B-B14F-4D97-AF65-F5344CB8AC3E}">
        <p14:creationId xmlns:p14="http://schemas.microsoft.com/office/powerpoint/2010/main" val="175836048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1657</Words>
  <Application>Microsoft Macintosh PowerPoint</Application>
  <PresentationFormat>Widescreen</PresentationFormat>
  <Paragraphs>142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Wingdings</vt:lpstr>
      <vt:lpstr>Atlas</vt:lpstr>
      <vt:lpstr>Automating Qualtrics Uploads to LAVA with R</vt:lpstr>
      <vt:lpstr>PowerPoint Presentation</vt:lpstr>
      <vt:lpstr>Application Programming Interface</vt:lpstr>
      <vt:lpstr>HTTP</vt:lpstr>
      <vt:lpstr>Qualtrics API</vt:lpstr>
      <vt:lpstr>Why automate?</vt:lpstr>
      <vt:lpstr>What can we automate?</vt:lpstr>
      <vt:lpstr>What can’t we automate?</vt:lpstr>
      <vt:lpstr>What you’ll need</vt:lpstr>
      <vt:lpstr>Process Overview</vt:lpstr>
      <vt:lpstr>1. Qualtrics Account Info</vt:lpstr>
      <vt:lpstr>2. GET Data from Qualtrics</vt:lpstr>
      <vt:lpstr>3. Clean and Upload: Existing Import Definitions</vt:lpstr>
      <vt:lpstr>3. Clean and Upload: Create a New Import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Qualtrics Uploads to LAVA with R</dc:title>
  <dc:creator>Pat C</dc:creator>
  <cp:lastModifiedBy>Pat C</cp:lastModifiedBy>
  <cp:revision>2</cp:revision>
  <dcterms:created xsi:type="dcterms:W3CDTF">2020-09-01T01:48:03Z</dcterms:created>
  <dcterms:modified xsi:type="dcterms:W3CDTF">2020-09-01T02:17:14Z</dcterms:modified>
</cp:coreProperties>
</file>