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13"/>
  </p:notesMasterIdLst>
  <p:sldIdLst>
    <p:sldId id="256" r:id="rId2"/>
    <p:sldId id="268" r:id="rId3"/>
    <p:sldId id="257" r:id="rId4"/>
    <p:sldId id="258" r:id="rId5"/>
    <p:sldId id="260" r:id="rId6"/>
    <p:sldId id="259" r:id="rId7"/>
    <p:sldId id="264" r:id="rId8"/>
    <p:sldId id="265" r:id="rId9"/>
    <p:sldId id="266" r:id="rId10"/>
    <p:sldId id="267"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3"/>
    <p:restoredTop sz="78718"/>
  </p:normalViewPr>
  <p:slideViewPr>
    <p:cSldViewPr snapToGrid="0" snapToObjects="1">
      <p:cViewPr varScale="1">
        <p:scale>
          <a:sx n="77" d="100"/>
          <a:sy n="77" d="100"/>
        </p:scale>
        <p:origin x="6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9EB94-DB93-A749-B93D-654C09435CF2}" type="datetimeFigureOut">
              <a:rPr lang="en-US" smtClean="0"/>
              <a:t>8/6/20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32FFE-3F6E-DB4B-A4EC-7FE9FD27F9B6}" type="slidenum">
              <a:rPr lang="en-US" smtClean="0"/>
              <a:t>‹#›</a:t>
            </a:fld>
            <a:endParaRPr lang="en-US"/>
          </a:p>
        </p:txBody>
      </p:sp>
    </p:spTree>
    <p:extLst>
      <p:ext uri="{BB962C8B-B14F-4D97-AF65-F5344CB8AC3E}">
        <p14:creationId xmlns:p14="http://schemas.microsoft.com/office/powerpoint/2010/main" val="405272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Welcome, and thanks for coming to pres. on the tidyverse packages</a:t>
            </a:r>
          </a:p>
          <a:p>
            <a:pPr marL="171450" indent="-171450">
              <a:buFont typeface="Arial" panose="020B0604020202020204" pitchFamily="34" charset="0"/>
              <a:buChar char="•"/>
            </a:pPr>
            <a:r>
              <a:rPr lang="en-US" dirty="0"/>
              <a:t>Assumptions: you have at least a beginner knowledge of R; that is, you’ve opened R and maybe even used it as a fancy calculator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 R can get data cleaning and preparation jobs done, yes, but man was it a slow, unfriendly, and frankly unrewarding process to learn how to do these processes, and then actually accomplish them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Hopefully some of what I teach today will help others avoid wasting time learning unnecessary Base R approaches.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Programming and code should only serve to expedite processes and alleviate our workloads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DD32FFE-3F6E-DB4B-A4EC-7FE9FD27F9B6}" type="slidenum">
              <a:rPr lang="en-US" smtClean="0"/>
              <a:t>1</a:t>
            </a:fld>
            <a:endParaRPr lang="en-US"/>
          </a:p>
        </p:txBody>
      </p:sp>
    </p:spTree>
    <p:extLst>
      <p:ext uri="{BB962C8B-B14F-4D97-AF65-F5344CB8AC3E}">
        <p14:creationId xmlns:p14="http://schemas.microsoft.com/office/powerpoint/2010/main" val="983936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Magrittr</a:t>
            </a:r>
            <a:r>
              <a:rPr lang="en-US" dirty="0"/>
              <a:t>: this is not a pipe, The Treachery of Images</a:t>
            </a:r>
          </a:p>
          <a:p>
            <a:pPr marL="171450" indent="-171450">
              <a:buFont typeface="Arial" panose="020B0604020202020204" pitchFamily="34" charset="0"/>
              <a:buChar char="•"/>
            </a:pPr>
            <a:r>
              <a:rPr lang="en-US" dirty="0" err="1"/>
              <a:t>Magrittr</a:t>
            </a:r>
            <a:r>
              <a:rPr lang="en-US" dirty="0"/>
              <a:t> mostly known for the forward pipe which passes results from one step to the next step; to be demonstrated</a:t>
            </a:r>
          </a:p>
          <a:p>
            <a:pPr marL="171450" indent="-171450">
              <a:buFont typeface="Arial" panose="020B0604020202020204" pitchFamily="34" charset="0"/>
              <a:buChar char="•"/>
            </a:pPr>
            <a:r>
              <a:rPr lang="en-US" dirty="0"/>
              <a:t>Ggplot2: most common graphics plotting device in R, most adaptable, and the prettiest</a:t>
            </a:r>
          </a:p>
          <a:p>
            <a:pPr marL="171450" indent="-171450">
              <a:buFont typeface="Arial" panose="020B0604020202020204" pitchFamily="34" charset="0"/>
              <a:buChar char="•"/>
            </a:pPr>
            <a:r>
              <a:rPr lang="en-US" dirty="0" err="1"/>
              <a:t>Purrr</a:t>
            </a:r>
            <a:r>
              <a:rPr lang="en-US" dirty="0"/>
              <a:t>: introduces various permutations of the map() function so you can iterate functions over elements of lists or data frames. </a:t>
            </a:r>
          </a:p>
        </p:txBody>
      </p:sp>
      <p:sp>
        <p:nvSpPr>
          <p:cNvPr id="4" name="Slide Number Placeholder 3"/>
          <p:cNvSpPr>
            <a:spLocks noGrp="1"/>
          </p:cNvSpPr>
          <p:nvPr>
            <p:ph type="sldNum" sz="quarter" idx="5"/>
          </p:nvPr>
        </p:nvSpPr>
        <p:spPr/>
        <p:txBody>
          <a:bodyPr/>
          <a:lstStyle/>
          <a:p>
            <a:fld id="{5DD32FFE-3F6E-DB4B-A4EC-7FE9FD27F9B6}" type="slidenum">
              <a:rPr lang="en-US" smtClean="0"/>
              <a:t>10</a:t>
            </a:fld>
            <a:endParaRPr lang="en-US"/>
          </a:p>
        </p:txBody>
      </p:sp>
    </p:spTree>
    <p:extLst>
      <p:ext uri="{BB962C8B-B14F-4D97-AF65-F5344CB8AC3E}">
        <p14:creationId xmlns:p14="http://schemas.microsoft.com/office/powerpoint/2010/main" val="3436364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Will review Tidyverse goals, philosophy, and the major packages in it</a:t>
            </a:r>
          </a:p>
          <a:p>
            <a:pPr marL="171450" indent="-171450">
              <a:buFont typeface="Arial" panose="020B0604020202020204" pitchFamily="34" charset="0"/>
              <a:buChar char="•"/>
            </a:pPr>
            <a:r>
              <a:rPr lang="en-US" dirty="0"/>
              <a:t>Explain how those packages can be beneficial to you</a:t>
            </a:r>
          </a:p>
          <a:p>
            <a:pPr marL="171450" indent="-171450">
              <a:buFont typeface="Arial" panose="020B0604020202020204" pitchFamily="34" charset="0"/>
              <a:buChar char="•"/>
            </a:pPr>
            <a:r>
              <a:rPr lang="en-US" dirty="0"/>
              <a:t>Present a tutorial of some of the core packages and functions from the Tidyverse</a:t>
            </a:r>
          </a:p>
          <a:p>
            <a:pPr marL="628650" lvl="1" indent="-171450">
              <a:buFont typeface="Arial" panose="020B0604020202020204" pitchFamily="34" charset="0"/>
              <a:buChar char="•"/>
            </a:pPr>
            <a:r>
              <a:rPr lang="en-US" dirty="0"/>
              <a:t>Moreover, I want the tutorial to serve as a quick-start guide for some of the most essential data cleaning tasks</a:t>
            </a:r>
          </a:p>
        </p:txBody>
      </p:sp>
      <p:sp>
        <p:nvSpPr>
          <p:cNvPr id="4" name="Slide Number Placeholder 3"/>
          <p:cNvSpPr>
            <a:spLocks noGrp="1"/>
          </p:cNvSpPr>
          <p:nvPr>
            <p:ph type="sldNum" sz="quarter" idx="5"/>
          </p:nvPr>
        </p:nvSpPr>
        <p:spPr/>
        <p:txBody>
          <a:bodyPr/>
          <a:lstStyle/>
          <a:p>
            <a:fld id="{5DD32FFE-3F6E-DB4B-A4EC-7FE9FD27F9B6}" type="slidenum">
              <a:rPr lang="en-US" smtClean="0"/>
              <a:t>2</a:t>
            </a:fld>
            <a:endParaRPr lang="en-US"/>
          </a:p>
        </p:txBody>
      </p:sp>
    </p:spTree>
    <p:extLst>
      <p:ext uri="{BB962C8B-B14F-4D97-AF65-F5344CB8AC3E}">
        <p14:creationId xmlns:p14="http://schemas.microsoft.com/office/powerpoint/2010/main" val="300212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At its core: packages for data science and preparation; not so much meant for analysis, but allowing you to prep data for analysis</a:t>
            </a:r>
          </a:p>
          <a:p>
            <a:pPr marL="171450" indent="-171450">
              <a:buFont typeface="Arial" panose="020B0604020202020204" pitchFamily="34" charset="0"/>
              <a:buChar char="•"/>
            </a:pPr>
            <a:r>
              <a:rPr lang="en-US" dirty="0"/>
              <a:t>Packages designed with one another in mind</a:t>
            </a:r>
          </a:p>
          <a:p>
            <a:pPr marL="171450" indent="-171450">
              <a:buFont typeface="Arial" panose="020B0604020202020204" pitchFamily="34" charset="0"/>
              <a:buChar char="•"/>
            </a:pPr>
            <a:r>
              <a:rPr lang="en-US" dirty="0"/>
              <a:t>Authored by RStudio totally free as the use of these packages make R more appealing and thus improve their business.</a:t>
            </a:r>
          </a:p>
          <a:p>
            <a:pPr marL="628650" lvl="1" indent="-171450">
              <a:buFont typeface="Arial" panose="020B0604020202020204" pitchFamily="34" charset="0"/>
              <a:buChar char="•"/>
            </a:pPr>
            <a:r>
              <a:rPr lang="en-US" dirty="0"/>
              <a:t>Quick note on RStudio: most popular IDE for R. An IDE is a one-stop shop for interactively writing, running, and editing code</a:t>
            </a:r>
          </a:p>
          <a:p>
            <a:pPr marL="628650" lvl="1" indent="-171450">
              <a:buFont typeface="Arial" panose="020B0604020202020204" pitchFamily="34" charset="0"/>
              <a:buChar char="•"/>
            </a:pPr>
            <a:r>
              <a:rPr lang="en-US" dirty="0"/>
              <a:t>Sometimes referred to as </a:t>
            </a:r>
            <a:r>
              <a:rPr lang="en-US" dirty="0" err="1"/>
              <a:t>Wickahmverse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Ok so we know that the tidyverse is a bunch of data science packages—what strings them all together?</a:t>
            </a:r>
          </a:p>
          <a:p>
            <a:endParaRPr lang="en-US" dirty="0"/>
          </a:p>
          <a:p>
            <a:r>
              <a:rPr lang="en-US" dirty="0"/>
              <a:t>Phonetic: ye-we shea</a:t>
            </a:r>
          </a:p>
        </p:txBody>
      </p:sp>
      <p:sp>
        <p:nvSpPr>
          <p:cNvPr id="4" name="Slide Number Placeholder 3"/>
          <p:cNvSpPr>
            <a:spLocks noGrp="1"/>
          </p:cNvSpPr>
          <p:nvPr>
            <p:ph type="sldNum" sz="quarter" idx="5"/>
          </p:nvPr>
        </p:nvSpPr>
        <p:spPr/>
        <p:txBody>
          <a:bodyPr/>
          <a:lstStyle/>
          <a:p>
            <a:fld id="{5DD32FFE-3F6E-DB4B-A4EC-7FE9FD27F9B6}" type="slidenum">
              <a:rPr lang="en-US" smtClean="0"/>
              <a:t>3</a:t>
            </a:fld>
            <a:endParaRPr lang="en-US"/>
          </a:p>
        </p:txBody>
      </p:sp>
    </p:spTree>
    <p:extLst>
      <p:ext uri="{BB962C8B-B14F-4D97-AF65-F5344CB8AC3E}">
        <p14:creationId xmlns:p14="http://schemas.microsoft.com/office/powerpoint/2010/main" val="1521490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Shared API asterisk(*): ggplot2 was developed very early so it struggles to adhere to some of the rules, but everything else is A+ in sharing structure</a:t>
            </a:r>
          </a:p>
          <a:p>
            <a:pPr marL="171450" indent="-171450">
              <a:buFont typeface="Arial" panose="020B0604020202020204" pitchFamily="34" charset="0"/>
              <a:buChar char="•"/>
            </a:pPr>
            <a:r>
              <a:rPr lang="en-US" dirty="0"/>
              <a:t>Improved workflow through the pipe operator</a:t>
            </a:r>
          </a:p>
          <a:p>
            <a:pPr marL="171450" indent="-171450">
              <a:buFont typeface="Arial" panose="020B0604020202020204" pitchFamily="34" charset="0"/>
              <a:buChar char="•"/>
            </a:pPr>
            <a:r>
              <a:rPr lang="en-US" dirty="0"/>
              <a:t>Human readable, machine executable is a simple but elegant concept emphasizing the need for humans to simply read the code and understand it</a:t>
            </a:r>
          </a:p>
          <a:p>
            <a:pPr marL="628650" lvl="1" indent="-171450">
              <a:buFont typeface="Arial" panose="020B0604020202020204" pitchFamily="34" charset="0"/>
              <a:buChar char="•"/>
            </a:pPr>
            <a:r>
              <a:rPr lang="en-US" dirty="0"/>
              <a:t>Realized through clear, consistent function naming scheme:</a:t>
            </a:r>
          </a:p>
          <a:p>
            <a:pPr marL="1085850" lvl="2" indent="-171450">
              <a:buFont typeface="Arial" panose="020B0604020202020204" pitchFamily="34" charset="0"/>
              <a:buChar char="•"/>
            </a:pPr>
            <a:r>
              <a:rPr lang="en-US" dirty="0"/>
              <a:t>Verb_*() is general structure, often </a:t>
            </a:r>
            <a:r>
              <a:rPr lang="en-US" dirty="0" err="1"/>
              <a:t>verb_adjective</a:t>
            </a:r>
            <a:r>
              <a:rPr lang="en-US" dirty="0"/>
              <a:t>() or </a:t>
            </a:r>
            <a:r>
              <a:rPr lang="en-US" dirty="0" err="1"/>
              <a:t>verb_noun</a:t>
            </a:r>
            <a:r>
              <a:rPr lang="en-US" dirty="0"/>
              <a:t>()</a:t>
            </a:r>
          </a:p>
          <a:p>
            <a:pPr marL="1085850" lvl="2" indent="-171450">
              <a:buFont typeface="Arial" panose="020B0604020202020204" pitchFamily="34" charset="0"/>
              <a:buChar char="•"/>
            </a:pPr>
            <a:r>
              <a:rPr lang="en-US" dirty="0"/>
              <a:t>Example of this is </a:t>
            </a:r>
            <a:r>
              <a:rPr lang="en-US" dirty="0" err="1"/>
              <a:t>filter_at</a:t>
            </a:r>
            <a:r>
              <a:rPr lang="en-US" dirty="0"/>
              <a:t>(). Even if you don’t know anything about R, you can presume that something is going to be filtered on a certain condition and ”location” so-to-speak</a:t>
            </a:r>
          </a:p>
        </p:txBody>
      </p:sp>
      <p:sp>
        <p:nvSpPr>
          <p:cNvPr id="4" name="Slide Number Placeholder 3"/>
          <p:cNvSpPr>
            <a:spLocks noGrp="1"/>
          </p:cNvSpPr>
          <p:nvPr>
            <p:ph type="sldNum" sz="quarter" idx="5"/>
          </p:nvPr>
        </p:nvSpPr>
        <p:spPr/>
        <p:txBody>
          <a:bodyPr/>
          <a:lstStyle/>
          <a:p>
            <a:fld id="{5DD32FFE-3F6E-DB4B-A4EC-7FE9FD27F9B6}" type="slidenum">
              <a:rPr lang="en-US" smtClean="0"/>
              <a:t>4</a:t>
            </a:fld>
            <a:endParaRPr lang="en-US"/>
          </a:p>
        </p:txBody>
      </p:sp>
    </p:spTree>
    <p:extLst>
      <p:ext uri="{BB962C8B-B14F-4D97-AF65-F5344CB8AC3E}">
        <p14:creationId xmlns:p14="http://schemas.microsoft.com/office/powerpoint/2010/main" val="3716771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to tell you reasons why you should use these packages now, and I’ll make the case for them later or ask you to take my word for it.</a:t>
            </a:r>
          </a:p>
          <a:p>
            <a:pPr marL="171450" indent="-171450">
              <a:buFont typeface="Arial" panose="020B0604020202020204" pitchFamily="34" charset="0"/>
              <a:buChar char="•"/>
            </a:pPr>
            <a:r>
              <a:rPr lang="en-US" dirty="0"/>
              <a:t>Take my word: 1, 2, 3</a:t>
            </a:r>
          </a:p>
          <a:p>
            <a:pPr marL="171450" indent="-171450">
              <a:buFont typeface="Arial" panose="020B0604020202020204" pitchFamily="34" charset="0"/>
              <a:buChar char="•"/>
            </a:pPr>
            <a:r>
              <a:rPr lang="en-US" dirty="0"/>
              <a:t>Google it: 4</a:t>
            </a:r>
          </a:p>
          <a:p>
            <a:pPr marL="171450" indent="-171450">
              <a:buFont typeface="Arial" panose="020B0604020202020204" pitchFamily="34" charset="0"/>
              <a:buChar char="•"/>
            </a:pPr>
            <a:r>
              <a:rPr lang="en-US" dirty="0"/>
              <a:t>Will show: 5</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General overview of tidyverse complete, now what are the packages that comprise it?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DD32FFE-3F6E-DB4B-A4EC-7FE9FD27F9B6}" type="slidenum">
              <a:rPr lang="en-US" smtClean="0"/>
              <a:t>5</a:t>
            </a:fld>
            <a:endParaRPr lang="en-US"/>
          </a:p>
        </p:txBody>
      </p:sp>
    </p:spTree>
    <p:extLst>
      <p:ext uri="{BB962C8B-B14F-4D97-AF65-F5344CB8AC3E}">
        <p14:creationId xmlns:p14="http://schemas.microsoft.com/office/powerpoint/2010/main" val="359494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packages: 	</a:t>
            </a:r>
            <a:r>
              <a:rPr lang="en-US" dirty="0" err="1"/>
              <a:t>lubridate</a:t>
            </a:r>
            <a:r>
              <a:rPr lang="en-US" dirty="0"/>
              <a:t>, </a:t>
            </a:r>
            <a:r>
              <a:rPr lang="en-US" dirty="0" err="1"/>
              <a:t>tibble</a:t>
            </a:r>
            <a:r>
              <a:rPr lang="en-US" dirty="0"/>
              <a:t>, </a:t>
            </a:r>
            <a:r>
              <a:rPr lang="en-US" dirty="0" err="1"/>
              <a:t>readr</a:t>
            </a:r>
            <a:r>
              <a:rPr lang="en-US" dirty="0"/>
              <a:t>, more</a:t>
            </a:r>
          </a:p>
          <a:p>
            <a:pPr marL="171450" indent="-171450">
              <a:buFont typeface="Arial" panose="020B0604020202020204" pitchFamily="34" charset="0"/>
              <a:buChar char="•"/>
            </a:pPr>
            <a:r>
              <a:rPr lang="en-US" dirty="0"/>
              <a:t>Going to review some of the major packages and when you should look to them. Simply too much to cover on each of them</a:t>
            </a:r>
          </a:p>
        </p:txBody>
      </p:sp>
      <p:sp>
        <p:nvSpPr>
          <p:cNvPr id="4" name="Slide Number Placeholder 3"/>
          <p:cNvSpPr>
            <a:spLocks noGrp="1"/>
          </p:cNvSpPr>
          <p:nvPr>
            <p:ph type="sldNum" sz="quarter" idx="5"/>
          </p:nvPr>
        </p:nvSpPr>
        <p:spPr/>
        <p:txBody>
          <a:bodyPr/>
          <a:lstStyle/>
          <a:p>
            <a:fld id="{5DD32FFE-3F6E-DB4B-A4EC-7FE9FD27F9B6}" type="slidenum">
              <a:rPr lang="en-US" smtClean="0"/>
              <a:t>6</a:t>
            </a:fld>
            <a:endParaRPr lang="en-US"/>
          </a:p>
        </p:txBody>
      </p:sp>
    </p:spTree>
    <p:extLst>
      <p:ext uri="{BB962C8B-B14F-4D97-AF65-F5344CB8AC3E}">
        <p14:creationId xmlns:p14="http://schemas.microsoft.com/office/powerpoint/2010/main" val="4279076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Readxl</a:t>
            </a:r>
            <a:r>
              <a:rPr lang="en-US" dirty="0"/>
              <a:t> most applicable to most of you</a:t>
            </a:r>
          </a:p>
          <a:p>
            <a:pPr marL="171450" indent="-171450">
              <a:buFont typeface="Arial" panose="020B0604020202020204" pitchFamily="34" charset="0"/>
              <a:buChar char="•"/>
            </a:pPr>
            <a:r>
              <a:rPr lang="en-US" dirty="0" err="1"/>
              <a:t>Readr</a:t>
            </a:r>
            <a:r>
              <a:rPr lang="en-US" dirty="0"/>
              <a:t> has generalized approaches for reading in tabular data such as CSVs, TSFs, etc. and other files like .zip or compressed </a:t>
            </a:r>
            <a:r>
              <a:rPr lang="en-US" dirty="0" err="1"/>
              <a:t>tarballs</a:t>
            </a:r>
            <a:endParaRPr lang="en-US" dirty="0"/>
          </a:p>
          <a:p>
            <a:pPr marL="171450" indent="-171450">
              <a:buFont typeface="Arial" panose="020B0604020202020204" pitchFamily="34" charset="0"/>
              <a:buChar char="•"/>
            </a:pPr>
            <a:r>
              <a:rPr lang="en-US" dirty="0"/>
              <a:t>Tibbles are a concept that I’ll cover at next week’s presentation, but for all intents and purposes they are another form of data frame or data table and all of the read functions from </a:t>
            </a:r>
            <a:r>
              <a:rPr lang="en-US" dirty="0" err="1"/>
              <a:t>readxl</a:t>
            </a:r>
            <a:r>
              <a:rPr lang="en-US" dirty="0"/>
              <a:t> and </a:t>
            </a:r>
            <a:r>
              <a:rPr lang="en-US" dirty="0" err="1"/>
              <a:t>readr</a:t>
            </a:r>
            <a:r>
              <a:rPr lang="en-US" dirty="0"/>
              <a:t> will turn your data into a </a:t>
            </a:r>
            <a:r>
              <a:rPr lang="en-US" dirty="0" err="1"/>
              <a:t>tibble</a:t>
            </a:r>
            <a:r>
              <a:rPr lang="en-US" dirty="0"/>
              <a:t> (which is a good thing)</a:t>
            </a:r>
          </a:p>
        </p:txBody>
      </p:sp>
      <p:sp>
        <p:nvSpPr>
          <p:cNvPr id="4" name="Slide Number Placeholder 3"/>
          <p:cNvSpPr>
            <a:spLocks noGrp="1"/>
          </p:cNvSpPr>
          <p:nvPr>
            <p:ph type="sldNum" sz="quarter" idx="5"/>
          </p:nvPr>
        </p:nvSpPr>
        <p:spPr/>
        <p:txBody>
          <a:bodyPr/>
          <a:lstStyle/>
          <a:p>
            <a:fld id="{5DD32FFE-3F6E-DB4B-A4EC-7FE9FD27F9B6}" type="slidenum">
              <a:rPr lang="en-US" smtClean="0"/>
              <a:t>7</a:t>
            </a:fld>
            <a:endParaRPr lang="en-US"/>
          </a:p>
        </p:txBody>
      </p:sp>
    </p:spTree>
    <p:extLst>
      <p:ext uri="{BB962C8B-B14F-4D97-AF65-F5344CB8AC3E}">
        <p14:creationId xmlns:p14="http://schemas.microsoft.com/office/powerpoint/2010/main" val="149182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Arbitrarily separated packages that both serve some of the essential goals in any data cleaning process although I certainly use functions from {</a:t>
            </a:r>
            <a:r>
              <a:rPr lang="en-US" dirty="0" err="1"/>
              <a:t>dplyr</a:t>
            </a:r>
            <a:r>
              <a:rPr lang="en-US" dirty="0"/>
              <a:t>} far more commonly than {</a:t>
            </a:r>
            <a:r>
              <a:rPr lang="en-US" dirty="0" err="1"/>
              <a:t>tidyr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think the logos capture some of the idea in how these packages are different</a:t>
            </a:r>
          </a:p>
          <a:p>
            <a:pPr marL="171450" indent="-171450">
              <a:buFont typeface="Arial" panose="020B0604020202020204" pitchFamily="34" charset="0"/>
              <a:buChar char="•"/>
            </a:pPr>
            <a:r>
              <a:rPr lang="en-US" dirty="0"/>
              <a:t>When I want to clean and manipulate my data, I start with sweeping changes to the data frame like adding and deleting columns or changing column-wide values. Then I move to </a:t>
            </a:r>
            <a:r>
              <a:rPr lang="en-US" dirty="0" err="1"/>
              <a:t>tidyr</a:t>
            </a:r>
            <a:r>
              <a:rPr lang="en-US" dirty="0"/>
              <a:t> for deeper cleaning procedures</a:t>
            </a:r>
          </a:p>
          <a:p>
            <a:pPr marL="628650" lvl="1" indent="-171450">
              <a:buFont typeface="Arial" panose="020B0604020202020204" pitchFamily="34" charset="0"/>
              <a:buChar char="•"/>
            </a:pPr>
            <a:r>
              <a:rPr lang="en-US" dirty="0"/>
              <a:t>Not saying this is a precise workflow in any way at all—just a note based on my experiences with cleaning data</a:t>
            </a:r>
          </a:p>
          <a:p>
            <a:pPr marL="171450" indent="-171450">
              <a:buFont typeface="Arial" panose="020B0604020202020204" pitchFamily="34" charset="0"/>
              <a:buChar char="•"/>
            </a:pPr>
            <a:r>
              <a:rPr lang="en-US" dirty="0"/>
              <a:t>These packages really go hand-in-hand</a:t>
            </a:r>
          </a:p>
        </p:txBody>
      </p:sp>
      <p:sp>
        <p:nvSpPr>
          <p:cNvPr id="4" name="Slide Number Placeholder 3"/>
          <p:cNvSpPr>
            <a:spLocks noGrp="1"/>
          </p:cNvSpPr>
          <p:nvPr>
            <p:ph type="sldNum" sz="quarter" idx="5"/>
          </p:nvPr>
        </p:nvSpPr>
        <p:spPr/>
        <p:txBody>
          <a:bodyPr/>
          <a:lstStyle/>
          <a:p>
            <a:fld id="{5DD32FFE-3F6E-DB4B-A4EC-7FE9FD27F9B6}" type="slidenum">
              <a:rPr lang="en-US" smtClean="0"/>
              <a:t>8</a:t>
            </a:fld>
            <a:endParaRPr lang="en-US"/>
          </a:p>
        </p:txBody>
      </p:sp>
    </p:spTree>
    <p:extLst>
      <p:ext uri="{BB962C8B-B14F-4D97-AF65-F5344CB8AC3E}">
        <p14:creationId xmlns:p14="http://schemas.microsoft.com/office/powerpoint/2010/main" val="3728377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Stringr</a:t>
            </a:r>
            <a:r>
              <a:rPr lang="en-US" dirty="0"/>
              <a:t> built to easily interface with character vectors; extract, substitute, remove, and otherwise alter strings explicitly or with regular expressions</a:t>
            </a:r>
          </a:p>
          <a:p>
            <a:pPr marL="628650" lvl="1" indent="-171450">
              <a:buFont typeface="Arial" panose="020B0604020202020204" pitchFamily="34" charset="0"/>
              <a:buChar char="•"/>
            </a:pPr>
            <a:r>
              <a:rPr lang="en-US" dirty="0"/>
              <a:t>Functions recognizing Unicode values</a:t>
            </a:r>
          </a:p>
          <a:p>
            <a:pPr marL="171450" indent="-171450">
              <a:buFont typeface="Arial" panose="020B0604020202020204" pitchFamily="34" charset="0"/>
              <a:buChar char="•"/>
            </a:pPr>
            <a:r>
              <a:rPr lang="en-US" dirty="0" err="1"/>
              <a:t>Forcats</a:t>
            </a:r>
            <a:r>
              <a:rPr lang="en-US" dirty="0"/>
              <a:t> built to interact with factor vectors: largely useful for lumping numerical data into categorical data with super readable code</a:t>
            </a:r>
          </a:p>
          <a:p>
            <a:pPr marL="171450" indent="-171450">
              <a:buFont typeface="Arial" panose="020B0604020202020204" pitchFamily="34" charset="0"/>
              <a:buChar char="•"/>
            </a:pPr>
            <a:r>
              <a:rPr lang="en-US" dirty="0" err="1"/>
              <a:t>Lubridate</a:t>
            </a:r>
            <a:r>
              <a:rPr lang="en-US" dirty="0"/>
              <a:t> built around the idea that dealing with dates and times should be easy, and does all of the work for you in converting dates to various different formats and calculating over time. Invaluable for any sort of time-series work </a:t>
            </a:r>
          </a:p>
          <a:p>
            <a:pPr marL="628650" lvl="1" indent="-171450">
              <a:buFont typeface="Arial" panose="020B0604020202020204" pitchFamily="34" charset="0"/>
              <a:buChar char="•"/>
            </a:pPr>
            <a:r>
              <a:rPr lang="en-US" dirty="0"/>
              <a:t>Find it easier to work with this than remembering </a:t>
            </a:r>
            <a:r>
              <a:rPr lang="en-US" dirty="0" err="1"/>
              <a:t>POSIXct</a:t>
            </a:r>
            <a:r>
              <a:rPr lang="en-US" dirty="0"/>
              <a:t> or </a:t>
            </a:r>
            <a:r>
              <a:rPr lang="en-US" dirty="0" err="1"/>
              <a:t>POSIXlt</a:t>
            </a:r>
            <a:endParaRPr lang="en-US" dirty="0"/>
          </a:p>
        </p:txBody>
      </p:sp>
      <p:sp>
        <p:nvSpPr>
          <p:cNvPr id="4" name="Slide Number Placeholder 3"/>
          <p:cNvSpPr>
            <a:spLocks noGrp="1"/>
          </p:cNvSpPr>
          <p:nvPr>
            <p:ph type="sldNum" sz="quarter" idx="5"/>
          </p:nvPr>
        </p:nvSpPr>
        <p:spPr/>
        <p:txBody>
          <a:bodyPr/>
          <a:lstStyle/>
          <a:p>
            <a:fld id="{5DD32FFE-3F6E-DB4B-A4EC-7FE9FD27F9B6}" type="slidenum">
              <a:rPr lang="en-US" smtClean="0"/>
              <a:t>9</a:t>
            </a:fld>
            <a:endParaRPr lang="en-US"/>
          </a:p>
        </p:txBody>
      </p:sp>
    </p:spTree>
    <p:extLst>
      <p:ext uri="{BB962C8B-B14F-4D97-AF65-F5344CB8AC3E}">
        <p14:creationId xmlns:p14="http://schemas.microsoft.com/office/powerpoint/2010/main" val="784496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2E066FB6-5F08-4740-B14D-65298975FED4}" type="datetimeFigureOut">
              <a:rPr lang="en-US" smtClean="0"/>
              <a:t>8/6/20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2F7CC612-E934-654C-9B83-98CA46B4174F}" type="slidenum">
              <a:rPr lang="en-US" smtClean="0"/>
              <a:t>‹#›</a:t>
            </a:fld>
            <a:endParaRPr lang="en-US"/>
          </a:p>
        </p:txBody>
      </p:sp>
    </p:spTree>
    <p:extLst>
      <p:ext uri="{BB962C8B-B14F-4D97-AF65-F5344CB8AC3E}">
        <p14:creationId xmlns:p14="http://schemas.microsoft.com/office/powerpoint/2010/main" val="3404246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66FB6-5F08-4740-B14D-65298975FED4}" type="datetimeFigureOut">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CC612-E934-654C-9B83-98CA46B4174F}" type="slidenum">
              <a:rPr lang="en-US" smtClean="0"/>
              <a:t>‹#›</a:t>
            </a:fld>
            <a:endParaRPr lang="en-US"/>
          </a:p>
        </p:txBody>
      </p:sp>
    </p:spTree>
    <p:extLst>
      <p:ext uri="{BB962C8B-B14F-4D97-AF65-F5344CB8AC3E}">
        <p14:creationId xmlns:p14="http://schemas.microsoft.com/office/powerpoint/2010/main" val="2229424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2E066FB6-5F08-4740-B14D-65298975FED4}" type="datetimeFigureOut">
              <a:rPr lang="en-US" smtClean="0"/>
              <a:t>8/6/20</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2F7CC612-E934-654C-9B83-98CA46B4174F}" type="slidenum">
              <a:rPr lang="en-US" smtClean="0"/>
              <a:t>‹#›</a:t>
            </a:fld>
            <a:endParaRPr lang="en-US"/>
          </a:p>
        </p:txBody>
      </p:sp>
    </p:spTree>
    <p:extLst>
      <p:ext uri="{BB962C8B-B14F-4D97-AF65-F5344CB8AC3E}">
        <p14:creationId xmlns:p14="http://schemas.microsoft.com/office/powerpoint/2010/main" val="80654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066FB6-5F08-4740-B14D-65298975FED4}" type="datetimeFigureOut">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CC612-E934-654C-9B83-98CA46B4174F}" type="slidenum">
              <a:rPr lang="en-US" smtClean="0"/>
              <a:t>‹#›</a:t>
            </a:fld>
            <a:endParaRPr lang="en-US"/>
          </a:p>
        </p:txBody>
      </p:sp>
    </p:spTree>
    <p:extLst>
      <p:ext uri="{BB962C8B-B14F-4D97-AF65-F5344CB8AC3E}">
        <p14:creationId xmlns:p14="http://schemas.microsoft.com/office/powerpoint/2010/main" val="49748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2E066FB6-5F08-4740-B14D-65298975FED4}" type="datetimeFigureOut">
              <a:rPr lang="en-US" smtClean="0"/>
              <a:t>8/6/20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2F7CC612-E934-654C-9B83-98CA46B4174F}" type="slidenum">
              <a:rPr lang="en-US" smtClean="0"/>
              <a:t>‹#›</a:t>
            </a:fld>
            <a:endParaRPr lang="en-US"/>
          </a:p>
        </p:txBody>
      </p:sp>
    </p:spTree>
    <p:extLst>
      <p:ext uri="{BB962C8B-B14F-4D97-AF65-F5344CB8AC3E}">
        <p14:creationId xmlns:p14="http://schemas.microsoft.com/office/powerpoint/2010/main" val="204167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2E066FB6-5F08-4740-B14D-65298975FED4}" type="datetimeFigureOut">
              <a:rPr lang="en-US" smtClean="0"/>
              <a:t>8/6/20</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2F7CC612-E934-654C-9B83-98CA46B4174F}" type="slidenum">
              <a:rPr lang="en-US" smtClean="0"/>
              <a:t>‹#›</a:t>
            </a:fld>
            <a:endParaRPr lang="en-US"/>
          </a:p>
        </p:txBody>
      </p:sp>
    </p:spTree>
    <p:extLst>
      <p:ext uri="{BB962C8B-B14F-4D97-AF65-F5344CB8AC3E}">
        <p14:creationId xmlns:p14="http://schemas.microsoft.com/office/powerpoint/2010/main" val="105392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2E066FB6-5F08-4740-B14D-65298975FED4}" type="datetimeFigureOut">
              <a:rPr lang="en-US" smtClean="0"/>
              <a:t>8/6/20</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2F7CC612-E934-654C-9B83-98CA46B4174F}" type="slidenum">
              <a:rPr lang="en-US" smtClean="0"/>
              <a:t>‹#›</a:t>
            </a:fld>
            <a:endParaRPr lang="en-US"/>
          </a:p>
        </p:txBody>
      </p:sp>
    </p:spTree>
    <p:extLst>
      <p:ext uri="{BB962C8B-B14F-4D97-AF65-F5344CB8AC3E}">
        <p14:creationId xmlns:p14="http://schemas.microsoft.com/office/powerpoint/2010/main" val="323537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066FB6-5F08-4740-B14D-65298975FED4}" type="datetimeFigureOut">
              <a:rPr lang="en-US" smtClean="0"/>
              <a:t>8/6/20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7CC612-E934-654C-9B83-98CA46B4174F}" type="slidenum">
              <a:rPr lang="en-US" smtClean="0"/>
              <a:t>‹#›</a:t>
            </a:fld>
            <a:endParaRPr lang="en-US"/>
          </a:p>
        </p:txBody>
      </p:sp>
    </p:spTree>
    <p:extLst>
      <p:ext uri="{BB962C8B-B14F-4D97-AF65-F5344CB8AC3E}">
        <p14:creationId xmlns:p14="http://schemas.microsoft.com/office/powerpoint/2010/main" val="4917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2E066FB6-5F08-4740-B14D-65298975FED4}" type="datetimeFigureOut">
              <a:rPr lang="en-US" smtClean="0"/>
              <a:t>8/6/20</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2F7CC612-E934-654C-9B83-98CA46B4174F}" type="slidenum">
              <a:rPr lang="en-US" smtClean="0"/>
              <a:t>‹#›</a:t>
            </a:fld>
            <a:endParaRPr lang="en-US"/>
          </a:p>
        </p:txBody>
      </p:sp>
    </p:spTree>
    <p:extLst>
      <p:ext uri="{BB962C8B-B14F-4D97-AF65-F5344CB8AC3E}">
        <p14:creationId xmlns:p14="http://schemas.microsoft.com/office/powerpoint/2010/main" val="300056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066FB6-5F08-4740-B14D-65298975FED4}" type="datetimeFigureOut">
              <a:rPr lang="en-US" smtClean="0"/>
              <a:t>8/6/20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CC612-E934-654C-9B83-98CA46B4174F}" type="slidenum">
              <a:rPr lang="en-US" smtClean="0"/>
              <a:t>‹#›</a:t>
            </a:fld>
            <a:endParaRPr lang="en-US"/>
          </a:p>
        </p:txBody>
      </p:sp>
    </p:spTree>
    <p:extLst>
      <p:ext uri="{BB962C8B-B14F-4D97-AF65-F5344CB8AC3E}">
        <p14:creationId xmlns:p14="http://schemas.microsoft.com/office/powerpoint/2010/main" val="2043331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2E066FB6-5F08-4740-B14D-65298975FED4}" type="datetimeFigureOut">
              <a:rPr lang="en-US" smtClean="0"/>
              <a:t>8/6/20</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2F7CC612-E934-654C-9B83-98CA46B4174F}" type="slidenum">
              <a:rPr lang="en-US" smtClean="0"/>
              <a:t>‹#›</a:t>
            </a:fld>
            <a:endParaRPr lang="en-US"/>
          </a:p>
        </p:txBody>
      </p:sp>
    </p:spTree>
    <p:extLst>
      <p:ext uri="{BB962C8B-B14F-4D97-AF65-F5344CB8AC3E}">
        <p14:creationId xmlns:p14="http://schemas.microsoft.com/office/powerpoint/2010/main" val="997813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2E066FB6-5F08-4740-B14D-65298975FED4}" type="datetimeFigureOut">
              <a:rPr lang="en-US" smtClean="0"/>
              <a:t>8/6/20</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F7CC612-E934-654C-9B83-98CA46B4174F}" type="slidenum">
              <a:rPr lang="en-US" smtClean="0"/>
              <a:t>‹#›</a:t>
            </a:fld>
            <a:endParaRPr lang="en-US"/>
          </a:p>
        </p:txBody>
      </p:sp>
    </p:spTree>
    <p:extLst>
      <p:ext uri="{BB962C8B-B14F-4D97-AF65-F5344CB8AC3E}">
        <p14:creationId xmlns:p14="http://schemas.microsoft.com/office/powerpoint/2010/main" val="4049985245"/>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BD795-2FE3-3A44-AA68-9DA5E8AA5D70}"/>
              </a:ext>
            </a:extLst>
          </p:cNvPr>
          <p:cNvSpPr>
            <a:spLocks noGrp="1"/>
          </p:cNvSpPr>
          <p:nvPr>
            <p:ph type="ctrTitle"/>
          </p:nvPr>
        </p:nvSpPr>
        <p:spPr/>
        <p:txBody>
          <a:bodyPr>
            <a:normAutofit/>
          </a:bodyPr>
          <a:lstStyle/>
          <a:p>
            <a:r>
              <a:rPr lang="en-US" dirty="0"/>
              <a:t>Intro to the {tidyverse}: Essential R Packages</a:t>
            </a:r>
          </a:p>
        </p:txBody>
      </p:sp>
      <p:sp>
        <p:nvSpPr>
          <p:cNvPr id="3" name="Subtitle 2">
            <a:extLst>
              <a:ext uri="{FF2B5EF4-FFF2-40B4-BE49-F238E27FC236}">
                <a16:creationId xmlns:a16="http://schemas.microsoft.com/office/drawing/2014/main" id="{4DF3771D-A099-A140-B78D-8EC968DB1112}"/>
              </a:ext>
            </a:extLst>
          </p:cNvPr>
          <p:cNvSpPr>
            <a:spLocks noGrp="1"/>
          </p:cNvSpPr>
          <p:nvPr>
            <p:ph type="subTitle" idx="1"/>
          </p:nvPr>
        </p:nvSpPr>
        <p:spPr/>
        <p:txBody>
          <a:bodyPr>
            <a:normAutofit/>
          </a:bodyPr>
          <a:lstStyle/>
          <a:p>
            <a:r>
              <a:rPr lang="en-US" dirty="0"/>
              <a:t>Pat Callahan</a:t>
            </a:r>
          </a:p>
          <a:p>
            <a:r>
              <a:rPr lang="en-US" dirty="0"/>
              <a:t>UCSF Memory and Aging Center</a:t>
            </a:r>
          </a:p>
          <a:p>
            <a:r>
              <a:rPr lang="en-US" dirty="0"/>
              <a:t>8/11/2020</a:t>
            </a:r>
          </a:p>
        </p:txBody>
      </p:sp>
    </p:spTree>
    <p:extLst>
      <p:ext uri="{BB962C8B-B14F-4D97-AF65-F5344CB8AC3E}">
        <p14:creationId xmlns:p14="http://schemas.microsoft.com/office/powerpoint/2010/main" val="89610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CF426-6BC2-9C47-8160-5DC7304461A5}"/>
              </a:ext>
            </a:extLst>
          </p:cNvPr>
          <p:cNvSpPr>
            <a:spLocks noGrp="1"/>
          </p:cNvSpPr>
          <p:nvPr>
            <p:ph type="title"/>
          </p:nvPr>
        </p:nvSpPr>
        <p:spPr/>
        <p:txBody>
          <a:bodyPr/>
          <a:lstStyle/>
          <a:p>
            <a:r>
              <a:rPr lang="en-US" dirty="0"/>
              <a:t>Other Powerful Packages</a:t>
            </a:r>
          </a:p>
        </p:txBody>
      </p:sp>
      <p:sp>
        <p:nvSpPr>
          <p:cNvPr id="3" name="Content Placeholder 2">
            <a:extLst>
              <a:ext uri="{FF2B5EF4-FFF2-40B4-BE49-F238E27FC236}">
                <a16:creationId xmlns:a16="http://schemas.microsoft.com/office/drawing/2014/main" id="{C416BD2E-E737-5046-9702-F282A61DEE61}"/>
              </a:ext>
            </a:extLst>
          </p:cNvPr>
          <p:cNvSpPr>
            <a:spLocks noGrp="1"/>
          </p:cNvSpPr>
          <p:nvPr>
            <p:ph idx="1"/>
          </p:nvPr>
        </p:nvSpPr>
        <p:spPr>
          <a:xfrm>
            <a:off x="5118446" y="803186"/>
            <a:ext cx="6768753" cy="5248622"/>
          </a:xfrm>
        </p:spPr>
        <p:txBody>
          <a:bodyPr>
            <a:normAutofit fontScale="92500" lnSpcReduction="10000"/>
          </a:bodyPr>
          <a:lstStyle/>
          <a:p>
            <a:pPr>
              <a:buSzPct val="400000"/>
              <a:buBlip>
                <a:blip r:embed="rId3"/>
              </a:buBlip>
            </a:pPr>
            <a:endParaRPr lang="en-US" dirty="0"/>
          </a:p>
          <a:p>
            <a:pPr>
              <a:buSzPct val="400000"/>
              <a:buBlip>
                <a:blip r:embed="rId3"/>
              </a:buBlip>
            </a:pPr>
            <a:r>
              <a:rPr lang="en-US" dirty="0"/>
              <a:t>   </a:t>
            </a:r>
            <a:r>
              <a:rPr lang="en-US" sz="2600" dirty="0"/>
              <a:t>Workflows and the forward pipe 	operator, %&gt;%</a:t>
            </a:r>
          </a:p>
          <a:p>
            <a:pPr>
              <a:buSzPct val="400000"/>
              <a:buBlip>
                <a:blip r:embed="rId4"/>
              </a:buBlip>
            </a:pPr>
            <a:endParaRPr lang="en-US" sz="2600" dirty="0"/>
          </a:p>
          <a:p>
            <a:pPr>
              <a:buSzPct val="400000"/>
              <a:buBlip>
                <a:blip r:embed="rId4"/>
              </a:buBlip>
            </a:pPr>
            <a:endParaRPr lang="en-US" sz="2600" dirty="0"/>
          </a:p>
          <a:p>
            <a:pPr>
              <a:buSzPct val="400000"/>
              <a:buBlip>
                <a:blip r:embed="rId4"/>
              </a:buBlip>
            </a:pPr>
            <a:r>
              <a:rPr lang="en-US" sz="2600" dirty="0"/>
              <a:t>   Easy, simple, and beautiful plot creation</a:t>
            </a:r>
          </a:p>
          <a:p>
            <a:endParaRPr lang="en-US" sz="2600" dirty="0"/>
          </a:p>
          <a:p>
            <a:pPr>
              <a:buSzPct val="400000"/>
              <a:buBlip>
                <a:blip r:embed="rId5"/>
              </a:buBlip>
            </a:pPr>
            <a:endParaRPr lang="en-US" sz="2600" dirty="0"/>
          </a:p>
          <a:p>
            <a:pPr>
              <a:buSzPct val="400000"/>
              <a:buBlip>
                <a:blip r:embed="rId5"/>
              </a:buBlip>
            </a:pPr>
            <a:r>
              <a:rPr lang="en-US" sz="2600" dirty="0"/>
              <a:t>   Iterate functions over lists and data 	frames</a:t>
            </a:r>
          </a:p>
        </p:txBody>
      </p:sp>
    </p:spTree>
    <p:extLst>
      <p:ext uri="{BB962C8B-B14F-4D97-AF65-F5344CB8AC3E}">
        <p14:creationId xmlns:p14="http://schemas.microsoft.com/office/powerpoint/2010/main" val="60789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0CF4-01B1-9647-BC16-FF888A06A1A3}"/>
              </a:ext>
            </a:extLst>
          </p:cNvPr>
          <p:cNvSpPr>
            <a:spLocks noGrp="1"/>
          </p:cNvSpPr>
          <p:nvPr>
            <p:ph type="title"/>
          </p:nvPr>
        </p:nvSpPr>
        <p:spPr>
          <a:xfrm>
            <a:off x="791680" y="2349925"/>
            <a:ext cx="3663941" cy="2456442"/>
          </a:xfrm>
        </p:spPr>
        <p:txBody>
          <a:bodyPr>
            <a:normAutofit fontScale="90000"/>
          </a:bodyPr>
          <a:lstStyle/>
          <a:p>
            <a:r>
              <a:rPr lang="en-US" dirty="0"/>
              <a:t>Essential Packages: Workflow Tutorial</a:t>
            </a:r>
          </a:p>
        </p:txBody>
      </p:sp>
      <p:sp>
        <p:nvSpPr>
          <p:cNvPr id="3" name="Content Placeholder 2">
            <a:extLst>
              <a:ext uri="{FF2B5EF4-FFF2-40B4-BE49-F238E27FC236}">
                <a16:creationId xmlns:a16="http://schemas.microsoft.com/office/drawing/2014/main" id="{5C1413BD-43EC-8B4D-BABB-7ABC11B81910}"/>
              </a:ext>
            </a:extLst>
          </p:cNvPr>
          <p:cNvSpPr>
            <a:spLocks noGrp="1"/>
          </p:cNvSpPr>
          <p:nvPr>
            <p:ph idx="1"/>
          </p:nvPr>
        </p:nvSpPr>
        <p:spPr/>
        <p:txBody>
          <a:bodyPr/>
          <a:lstStyle/>
          <a:p>
            <a:r>
              <a:rPr lang="en-US" dirty="0" err="1"/>
              <a:t>Readxl</a:t>
            </a:r>
            <a:r>
              <a:rPr lang="en-US" dirty="0"/>
              <a:t>/</a:t>
            </a:r>
            <a:r>
              <a:rPr lang="en-US" dirty="0" err="1"/>
              <a:t>readr</a:t>
            </a:r>
            <a:r>
              <a:rPr lang="en-US" dirty="0"/>
              <a:t>, </a:t>
            </a:r>
            <a:r>
              <a:rPr lang="en-US" dirty="0" err="1"/>
              <a:t>dplyr</a:t>
            </a:r>
            <a:r>
              <a:rPr lang="en-US" dirty="0"/>
              <a:t>, </a:t>
            </a:r>
            <a:r>
              <a:rPr lang="en-US" dirty="0" err="1"/>
              <a:t>magrittr</a:t>
            </a:r>
            <a:r>
              <a:rPr lang="en-US" dirty="0"/>
              <a:t>, ggplot2</a:t>
            </a:r>
          </a:p>
          <a:p>
            <a:pPr lvl="1"/>
            <a:r>
              <a:rPr lang="en-US" dirty="0"/>
              <a:t>Highlight the 5 main </a:t>
            </a:r>
            <a:r>
              <a:rPr lang="en-US" dirty="0" err="1"/>
              <a:t>dplyr</a:t>
            </a:r>
            <a:r>
              <a:rPr lang="en-US" dirty="0"/>
              <a:t> verbs</a:t>
            </a:r>
          </a:p>
          <a:p>
            <a:pPr lvl="1"/>
            <a:r>
              <a:rPr lang="en-US" dirty="0"/>
              <a:t>Make note of how ggplot2 uses `+` rather than `%&gt;%` as a legacy issue</a:t>
            </a:r>
          </a:p>
        </p:txBody>
      </p:sp>
    </p:spTree>
    <p:extLst>
      <p:ext uri="{BB962C8B-B14F-4D97-AF65-F5344CB8AC3E}">
        <p14:creationId xmlns:p14="http://schemas.microsoft.com/office/powerpoint/2010/main" val="172977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7CD9-7181-C843-B3C1-E8BEABB2DB33}"/>
              </a:ext>
            </a:extLst>
          </p:cNvPr>
          <p:cNvSpPr>
            <a:spLocks noGrp="1"/>
          </p:cNvSpPr>
          <p:nvPr>
            <p:ph type="title"/>
          </p:nvPr>
        </p:nvSpPr>
        <p:spPr/>
        <p:txBody>
          <a:bodyPr/>
          <a:lstStyle/>
          <a:p>
            <a:r>
              <a:rPr lang="en-US" dirty="0"/>
              <a:t>Learning Goals</a:t>
            </a:r>
          </a:p>
        </p:txBody>
      </p:sp>
      <p:sp>
        <p:nvSpPr>
          <p:cNvPr id="3" name="Content Placeholder 2">
            <a:extLst>
              <a:ext uri="{FF2B5EF4-FFF2-40B4-BE49-F238E27FC236}">
                <a16:creationId xmlns:a16="http://schemas.microsoft.com/office/drawing/2014/main" id="{FBBE734A-02E4-C849-948F-07174BE553BB}"/>
              </a:ext>
            </a:extLst>
          </p:cNvPr>
          <p:cNvSpPr>
            <a:spLocks noGrp="1"/>
          </p:cNvSpPr>
          <p:nvPr>
            <p:ph idx="1"/>
          </p:nvPr>
        </p:nvSpPr>
        <p:spPr/>
        <p:txBody>
          <a:bodyPr/>
          <a:lstStyle/>
          <a:p>
            <a:r>
              <a:rPr lang="en-US" dirty="0"/>
              <a:t>Overview of the Tidyverse and its packages</a:t>
            </a:r>
          </a:p>
          <a:p>
            <a:r>
              <a:rPr lang="en-US" dirty="0"/>
              <a:t>Benefits of the Tidyverse</a:t>
            </a:r>
          </a:p>
          <a:p>
            <a:r>
              <a:rPr lang="en-US" dirty="0"/>
              <a:t>Tutorial demonstrating a Tidyverse workflow</a:t>
            </a:r>
          </a:p>
          <a:p>
            <a:endParaRPr lang="en-US" dirty="0"/>
          </a:p>
          <a:p>
            <a:endParaRPr lang="en-US" dirty="0"/>
          </a:p>
        </p:txBody>
      </p:sp>
    </p:spTree>
    <p:extLst>
      <p:ext uri="{BB962C8B-B14F-4D97-AF65-F5344CB8AC3E}">
        <p14:creationId xmlns:p14="http://schemas.microsoft.com/office/powerpoint/2010/main" val="14001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FC8FC-3473-1649-A589-F8FCD22AE7FE}"/>
              </a:ext>
            </a:extLst>
          </p:cNvPr>
          <p:cNvSpPr>
            <a:spLocks noGrp="1"/>
          </p:cNvSpPr>
          <p:nvPr>
            <p:ph type="title"/>
          </p:nvPr>
        </p:nvSpPr>
        <p:spPr/>
        <p:txBody>
          <a:bodyPr/>
          <a:lstStyle/>
          <a:p>
            <a:r>
              <a:rPr lang="en-US" dirty="0"/>
              <a:t>What is the Tidyverse?</a:t>
            </a:r>
          </a:p>
        </p:txBody>
      </p:sp>
      <p:sp>
        <p:nvSpPr>
          <p:cNvPr id="3" name="Content Placeholder 2">
            <a:extLst>
              <a:ext uri="{FF2B5EF4-FFF2-40B4-BE49-F238E27FC236}">
                <a16:creationId xmlns:a16="http://schemas.microsoft.com/office/drawing/2014/main" id="{975AC75B-E96B-CF4E-B6C6-D99F60C2749E}"/>
              </a:ext>
            </a:extLst>
          </p:cNvPr>
          <p:cNvSpPr>
            <a:spLocks noGrp="1"/>
          </p:cNvSpPr>
          <p:nvPr>
            <p:ph idx="1"/>
          </p:nvPr>
        </p:nvSpPr>
        <p:spPr/>
        <p:txBody>
          <a:bodyPr/>
          <a:lstStyle/>
          <a:p>
            <a:r>
              <a:rPr lang="en-US" dirty="0"/>
              <a:t>Collection of data reading, writing, cleaning, manipulation, and workflow packages designed for data science</a:t>
            </a:r>
          </a:p>
          <a:p>
            <a:r>
              <a:rPr lang="en-US" dirty="0"/>
              <a:t>Designed to be cohesive and </a:t>
            </a:r>
            <a:r>
              <a:rPr lang="en-US" dirty="0" err="1"/>
              <a:t>interfunctional</a:t>
            </a:r>
            <a:endParaRPr lang="en-US" dirty="0"/>
          </a:p>
          <a:p>
            <a:r>
              <a:rPr lang="en-US" dirty="0"/>
              <a:t>Authored and maintained by RStudio</a:t>
            </a:r>
          </a:p>
          <a:p>
            <a:pPr lvl="1"/>
            <a:r>
              <a:rPr lang="en-US" dirty="0"/>
              <a:t>Jim Hester, </a:t>
            </a:r>
            <a:r>
              <a:rPr lang="en-US" dirty="0" err="1"/>
              <a:t>Yihui</a:t>
            </a:r>
            <a:r>
              <a:rPr lang="en-US" dirty="0"/>
              <a:t> </a:t>
            </a:r>
            <a:r>
              <a:rPr lang="en-US" dirty="0" err="1"/>
              <a:t>Xie</a:t>
            </a:r>
            <a:r>
              <a:rPr lang="en-US" dirty="0"/>
              <a:t>, Jenny Bryan, Hadley Wickham, many more</a:t>
            </a:r>
          </a:p>
        </p:txBody>
      </p:sp>
    </p:spTree>
    <p:extLst>
      <p:ext uri="{BB962C8B-B14F-4D97-AF65-F5344CB8AC3E}">
        <p14:creationId xmlns:p14="http://schemas.microsoft.com/office/powerpoint/2010/main" val="315572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D2A2-FC4A-EE41-915D-E7385C6677E6}"/>
              </a:ext>
            </a:extLst>
          </p:cNvPr>
          <p:cNvSpPr>
            <a:spLocks noGrp="1"/>
          </p:cNvSpPr>
          <p:nvPr>
            <p:ph type="title"/>
          </p:nvPr>
        </p:nvSpPr>
        <p:spPr/>
        <p:txBody>
          <a:bodyPr/>
          <a:lstStyle/>
          <a:p>
            <a:r>
              <a:rPr lang="en-US" dirty="0"/>
              <a:t>Tidyverse Philosophy</a:t>
            </a:r>
          </a:p>
        </p:txBody>
      </p:sp>
      <p:sp>
        <p:nvSpPr>
          <p:cNvPr id="3" name="Content Placeholder 2">
            <a:extLst>
              <a:ext uri="{FF2B5EF4-FFF2-40B4-BE49-F238E27FC236}">
                <a16:creationId xmlns:a16="http://schemas.microsoft.com/office/drawing/2014/main" id="{11632819-0762-DB42-A1BF-10C00F8E234C}"/>
              </a:ext>
            </a:extLst>
          </p:cNvPr>
          <p:cNvSpPr>
            <a:spLocks noGrp="1"/>
          </p:cNvSpPr>
          <p:nvPr>
            <p:ph idx="1"/>
          </p:nvPr>
        </p:nvSpPr>
        <p:spPr/>
        <p:txBody>
          <a:bodyPr/>
          <a:lstStyle/>
          <a:p>
            <a:r>
              <a:rPr lang="en-US" dirty="0"/>
              <a:t>Shared grammar across packages</a:t>
            </a:r>
          </a:p>
          <a:p>
            <a:pPr lvl="1"/>
            <a:r>
              <a:rPr lang="en-US" dirty="0"/>
              <a:t>Learn 1 package, learn them all*</a:t>
            </a:r>
          </a:p>
          <a:p>
            <a:r>
              <a:rPr lang="en-US" dirty="0"/>
              <a:t>Functional programming oriented with easy workflows</a:t>
            </a:r>
          </a:p>
          <a:p>
            <a:pPr lvl="1"/>
            <a:r>
              <a:rPr lang="en-US" dirty="0"/>
              <a:t>Pipe operator, multi-function construction, etc.</a:t>
            </a:r>
          </a:p>
          <a:p>
            <a:r>
              <a:rPr lang="en-US" dirty="0"/>
              <a:t>Code should be human readable, machine executable</a:t>
            </a:r>
          </a:p>
          <a:p>
            <a:pPr lvl="1"/>
            <a:r>
              <a:rPr lang="en-US" dirty="0"/>
              <a:t>Function naming scheme: </a:t>
            </a:r>
            <a:r>
              <a:rPr lang="en-US" i="1" dirty="0"/>
              <a:t>verb_*()</a:t>
            </a:r>
          </a:p>
          <a:p>
            <a:pPr lvl="1"/>
            <a:r>
              <a:rPr lang="en-US" dirty="0"/>
              <a:t>Ex: </a:t>
            </a:r>
            <a:r>
              <a:rPr lang="en-US" dirty="0" err="1"/>
              <a:t>read_csv</a:t>
            </a:r>
            <a:r>
              <a:rPr lang="en-US" dirty="0"/>
              <a:t>() and </a:t>
            </a:r>
            <a:r>
              <a:rPr lang="en-US" dirty="0" err="1"/>
              <a:t>filter_at</a:t>
            </a:r>
            <a:r>
              <a:rPr lang="en-US" dirty="0"/>
              <a:t>()</a:t>
            </a:r>
          </a:p>
        </p:txBody>
      </p:sp>
    </p:spTree>
    <p:extLst>
      <p:ext uri="{BB962C8B-B14F-4D97-AF65-F5344CB8AC3E}">
        <p14:creationId xmlns:p14="http://schemas.microsoft.com/office/powerpoint/2010/main" val="1817796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CDAE-98A1-C44D-B7BF-B4AA8E8CD976}"/>
              </a:ext>
            </a:extLst>
          </p:cNvPr>
          <p:cNvSpPr>
            <a:spLocks noGrp="1"/>
          </p:cNvSpPr>
          <p:nvPr>
            <p:ph type="title"/>
          </p:nvPr>
        </p:nvSpPr>
        <p:spPr/>
        <p:txBody>
          <a:bodyPr/>
          <a:lstStyle/>
          <a:p>
            <a:r>
              <a:rPr lang="en-US" dirty="0"/>
              <a:t>5 Reasons to use {tidyverse}</a:t>
            </a:r>
          </a:p>
        </p:txBody>
      </p:sp>
      <p:sp>
        <p:nvSpPr>
          <p:cNvPr id="3" name="Content Placeholder 2">
            <a:extLst>
              <a:ext uri="{FF2B5EF4-FFF2-40B4-BE49-F238E27FC236}">
                <a16:creationId xmlns:a16="http://schemas.microsoft.com/office/drawing/2014/main" id="{6F203514-8B7D-B54D-831D-769D35EFD00F}"/>
              </a:ext>
            </a:extLst>
          </p:cNvPr>
          <p:cNvSpPr>
            <a:spLocks noGrp="1"/>
          </p:cNvSpPr>
          <p:nvPr>
            <p:ph idx="1"/>
          </p:nvPr>
        </p:nvSpPr>
        <p:spPr/>
        <p:txBody>
          <a:bodyPr>
            <a:normAutofit/>
          </a:bodyPr>
          <a:lstStyle/>
          <a:p>
            <a:pPr marL="514350" indent="-514350">
              <a:buFont typeface="+mj-lt"/>
              <a:buAutoNum type="arabicPeriod"/>
            </a:pPr>
            <a:r>
              <a:rPr lang="en-US" dirty="0"/>
              <a:t>Execution Speed</a:t>
            </a:r>
          </a:p>
          <a:p>
            <a:pPr lvl="1"/>
            <a:r>
              <a:rPr lang="en-US" dirty="0"/>
              <a:t>Many functions outsourced to C++ for efficiency</a:t>
            </a:r>
          </a:p>
          <a:p>
            <a:pPr marL="514350" indent="-514350">
              <a:buFont typeface="+mj-lt"/>
              <a:buAutoNum type="arabicPeriod"/>
            </a:pPr>
            <a:r>
              <a:rPr lang="en-US" dirty="0"/>
              <a:t>Default documentation</a:t>
            </a:r>
          </a:p>
          <a:p>
            <a:pPr lvl="1"/>
            <a:r>
              <a:rPr lang="en-US" dirty="0"/>
              <a:t>Opinion: package vignettes and function help is great</a:t>
            </a:r>
          </a:p>
          <a:p>
            <a:pPr marL="514350" indent="-514350">
              <a:buFont typeface="+mj-lt"/>
              <a:buAutoNum type="arabicPeriod"/>
            </a:pPr>
            <a:r>
              <a:rPr lang="en-US" dirty="0"/>
              <a:t>Functional and convenient</a:t>
            </a:r>
          </a:p>
          <a:p>
            <a:pPr lvl="1"/>
            <a:r>
              <a:rPr lang="en-US" dirty="0"/>
              <a:t>Pre-existing functions for most data cleaning procedures</a:t>
            </a:r>
          </a:p>
          <a:p>
            <a:pPr marL="514350" indent="-514350">
              <a:buFont typeface="+mj-lt"/>
              <a:buAutoNum type="arabicPeriod"/>
            </a:pPr>
            <a:r>
              <a:rPr lang="en-US" dirty="0"/>
              <a:t>“Because everyone else uses them”</a:t>
            </a:r>
          </a:p>
          <a:p>
            <a:pPr lvl="1"/>
            <a:r>
              <a:rPr lang="en-US" dirty="0"/>
              <a:t>Existing explanations at Stack O and RStudio Community</a:t>
            </a:r>
          </a:p>
          <a:p>
            <a:pPr marL="514350" indent="-514350">
              <a:buFont typeface="+mj-lt"/>
              <a:buAutoNum type="arabicPeriod"/>
            </a:pPr>
            <a:r>
              <a:rPr lang="en-US" dirty="0"/>
              <a:t>Readability of your code</a:t>
            </a:r>
          </a:p>
          <a:p>
            <a:pPr lvl="1"/>
            <a:r>
              <a:rPr lang="en-US" dirty="0"/>
              <a:t>Easier to write, share, reproduce, and understand later</a:t>
            </a:r>
          </a:p>
        </p:txBody>
      </p:sp>
    </p:spTree>
    <p:extLst>
      <p:ext uri="{BB962C8B-B14F-4D97-AF65-F5344CB8AC3E}">
        <p14:creationId xmlns:p14="http://schemas.microsoft.com/office/powerpoint/2010/main" val="184394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ECB1-3E37-E343-B09F-BF819BB87529}"/>
              </a:ext>
            </a:extLst>
          </p:cNvPr>
          <p:cNvSpPr>
            <a:spLocks noGrp="1"/>
          </p:cNvSpPr>
          <p:nvPr>
            <p:ph type="title"/>
          </p:nvPr>
        </p:nvSpPr>
        <p:spPr>
          <a:xfrm>
            <a:off x="838200" y="2766218"/>
            <a:ext cx="10515600" cy="1325563"/>
          </a:xfrm>
        </p:spPr>
        <p:txBody>
          <a:bodyPr/>
          <a:lstStyle/>
          <a:p>
            <a:pPr algn="ctr"/>
            <a:r>
              <a:rPr lang="en-US" dirty="0">
                <a:solidFill>
                  <a:schemeClr val="tx1"/>
                </a:solidFill>
              </a:rPr>
              <a:t>{tidyverse}</a:t>
            </a:r>
          </a:p>
        </p:txBody>
      </p:sp>
      <p:pic>
        <p:nvPicPr>
          <p:cNvPr id="5" name="Picture 4">
            <a:extLst>
              <a:ext uri="{FF2B5EF4-FFF2-40B4-BE49-F238E27FC236}">
                <a16:creationId xmlns:a16="http://schemas.microsoft.com/office/drawing/2014/main" id="{7998587F-D857-AC4D-B6F1-9D529E409A64}"/>
              </a:ext>
            </a:extLst>
          </p:cNvPr>
          <p:cNvPicPr>
            <a:picLocks noChangeAspect="1"/>
          </p:cNvPicPr>
          <p:nvPr/>
        </p:nvPicPr>
        <p:blipFill>
          <a:blip r:embed="rId3"/>
          <a:stretch>
            <a:fillRect/>
          </a:stretch>
        </p:blipFill>
        <p:spPr>
          <a:xfrm>
            <a:off x="4943757" y="53352"/>
            <a:ext cx="2294239" cy="2659232"/>
          </a:xfrm>
          <a:prstGeom prst="rect">
            <a:avLst/>
          </a:prstGeom>
        </p:spPr>
      </p:pic>
      <p:pic>
        <p:nvPicPr>
          <p:cNvPr id="7" name="Picture 6">
            <a:extLst>
              <a:ext uri="{FF2B5EF4-FFF2-40B4-BE49-F238E27FC236}">
                <a16:creationId xmlns:a16="http://schemas.microsoft.com/office/drawing/2014/main" id="{9C8C4F15-0C1B-B74D-AEF0-8D6605D0A6BE}"/>
              </a:ext>
            </a:extLst>
          </p:cNvPr>
          <p:cNvPicPr>
            <a:picLocks noChangeAspect="1"/>
          </p:cNvPicPr>
          <p:nvPr/>
        </p:nvPicPr>
        <p:blipFill>
          <a:blip r:embed="rId4"/>
          <a:stretch>
            <a:fillRect/>
          </a:stretch>
        </p:blipFill>
        <p:spPr>
          <a:xfrm>
            <a:off x="240332" y="2099524"/>
            <a:ext cx="2293811" cy="2658949"/>
          </a:xfrm>
          <a:prstGeom prst="rect">
            <a:avLst/>
          </a:prstGeom>
        </p:spPr>
      </p:pic>
      <p:pic>
        <p:nvPicPr>
          <p:cNvPr id="9" name="Picture 8">
            <a:extLst>
              <a:ext uri="{FF2B5EF4-FFF2-40B4-BE49-F238E27FC236}">
                <a16:creationId xmlns:a16="http://schemas.microsoft.com/office/drawing/2014/main" id="{AB5CC027-8731-DF4C-AE3D-26FA0CE45682}"/>
              </a:ext>
            </a:extLst>
          </p:cNvPr>
          <p:cNvPicPr>
            <a:picLocks noChangeAspect="1"/>
          </p:cNvPicPr>
          <p:nvPr/>
        </p:nvPicPr>
        <p:blipFill>
          <a:blip r:embed="rId5"/>
          <a:stretch>
            <a:fillRect/>
          </a:stretch>
        </p:blipFill>
        <p:spPr>
          <a:xfrm>
            <a:off x="4949094" y="4174267"/>
            <a:ext cx="2293812" cy="2658950"/>
          </a:xfrm>
          <a:prstGeom prst="rect">
            <a:avLst/>
          </a:prstGeom>
        </p:spPr>
      </p:pic>
      <p:pic>
        <p:nvPicPr>
          <p:cNvPr id="15" name="Picture 14">
            <a:extLst>
              <a:ext uri="{FF2B5EF4-FFF2-40B4-BE49-F238E27FC236}">
                <a16:creationId xmlns:a16="http://schemas.microsoft.com/office/drawing/2014/main" id="{5CE32218-EC23-8E45-B8CF-FC4C664B679E}"/>
              </a:ext>
            </a:extLst>
          </p:cNvPr>
          <p:cNvPicPr>
            <a:picLocks noChangeAspect="1"/>
          </p:cNvPicPr>
          <p:nvPr/>
        </p:nvPicPr>
        <p:blipFill>
          <a:blip r:embed="rId6"/>
          <a:stretch>
            <a:fillRect/>
          </a:stretch>
        </p:blipFill>
        <p:spPr>
          <a:xfrm>
            <a:off x="7760473" y="4174267"/>
            <a:ext cx="2294240" cy="2658950"/>
          </a:xfrm>
          <a:prstGeom prst="rect">
            <a:avLst/>
          </a:prstGeom>
        </p:spPr>
      </p:pic>
      <p:pic>
        <p:nvPicPr>
          <p:cNvPr id="17" name="Picture 16">
            <a:extLst>
              <a:ext uri="{FF2B5EF4-FFF2-40B4-BE49-F238E27FC236}">
                <a16:creationId xmlns:a16="http://schemas.microsoft.com/office/drawing/2014/main" id="{380EDCFD-33FC-3545-8AD7-B96089D0D103}"/>
              </a:ext>
            </a:extLst>
          </p:cNvPr>
          <p:cNvPicPr>
            <a:picLocks noChangeAspect="1"/>
          </p:cNvPicPr>
          <p:nvPr/>
        </p:nvPicPr>
        <p:blipFill>
          <a:blip r:embed="rId7"/>
          <a:stretch>
            <a:fillRect/>
          </a:stretch>
        </p:blipFill>
        <p:spPr>
          <a:xfrm>
            <a:off x="7760474" y="80169"/>
            <a:ext cx="2294239" cy="2659232"/>
          </a:xfrm>
          <a:prstGeom prst="rect">
            <a:avLst/>
          </a:prstGeom>
        </p:spPr>
      </p:pic>
      <p:pic>
        <p:nvPicPr>
          <p:cNvPr id="19" name="Picture 18">
            <a:extLst>
              <a:ext uri="{FF2B5EF4-FFF2-40B4-BE49-F238E27FC236}">
                <a16:creationId xmlns:a16="http://schemas.microsoft.com/office/drawing/2014/main" id="{82A14D64-9445-EE49-8E11-5E0ABFA1C7F3}"/>
              </a:ext>
            </a:extLst>
          </p:cNvPr>
          <p:cNvPicPr>
            <a:picLocks noChangeAspect="1"/>
          </p:cNvPicPr>
          <p:nvPr/>
        </p:nvPicPr>
        <p:blipFill>
          <a:blip r:embed="rId8"/>
          <a:stretch>
            <a:fillRect/>
          </a:stretch>
        </p:blipFill>
        <p:spPr>
          <a:xfrm>
            <a:off x="2137286" y="4199050"/>
            <a:ext cx="2293813" cy="2658950"/>
          </a:xfrm>
          <a:prstGeom prst="rect">
            <a:avLst/>
          </a:prstGeom>
        </p:spPr>
      </p:pic>
      <p:pic>
        <p:nvPicPr>
          <p:cNvPr id="21" name="Picture 20">
            <a:extLst>
              <a:ext uri="{FF2B5EF4-FFF2-40B4-BE49-F238E27FC236}">
                <a16:creationId xmlns:a16="http://schemas.microsoft.com/office/drawing/2014/main" id="{6BD1885D-B1BE-1647-92D2-000AFA2A5333}"/>
              </a:ext>
            </a:extLst>
          </p:cNvPr>
          <p:cNvPicPr>
            <a:picLocks noChangeAspect="1"/>
          </p:cNvPicPr>
          <p:nvPr/>
        </p:nvPicPr>
        <p:blipFill>
          <a:blip r:embed="rId9"/>
          <a:stretch>
            <a:fillRect/>
          </a:stretch>
        </p:blipFill>
        <p:spPr>
          <a:xfrm>
            <a:off x="9748925" y="2099524"/>
            <a:ext cx="2293811" cy="2658949"/>
          </a:xfrm>
          <a:prstGeom prst="rect">
            <a:avLst/>
          </a:prstGeom>
        </p:spPr>
      </p:pic>
      <p:pic>
        <p:nvPicPr>
          <p:cNvPr id="4" name="Picture 3" descr="A close up of a sign&#10;&#10;Description automatically generated">
            <a:extLst>
              <a:ext uri="{FF2B5EF4-FFF2-40B4-BE49-F238E27FC236}">
                <a16:creationId xmlns:a16="http://schemas.microsoft.com/office/drawing/2014/main" id="{42EF0D2B-07A9-2742-A6AE-39F798FD7F00}"/>
              </a:ext>
            </a:extLst>
          </p:cNvPr>
          <p:cNvPicPr>
            <a:picLocks noChangeAspect="1"/>
          </p:cNvPicPr>
          <p:nvPr/>
        </p:nvPicPr>
        <p:blipFill>
          <a:blip r:embed="rId10"/>
          <a:stretch>
            <a:fillRect/>
          </a:stretch>
        </p:blipFill>
        <p:spPr>
          <a:xfrm>
            <a:off x="2127469" y="74702"/>
            <a:ext cx="2293810" cy="2637882"/>
          </a:xfrm>
          <a:prstGeom prst="rect">
            <a:avLst/>
          </a:prstGeom>
        </p:spPr>
      </p:pic>
    </p:spTree>
    <p:extLst>
      <p:ext uri="{BB962C8B-B14F-4D97-AF65-F5344CB8AC3E}">
        <p14:creationId xmlns:p14="http://schemas.microsoft.com/office/powerpoint/2010/main" val="21098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45D6-4633-AC4B-B88A-3B831D9E94E8}"/>
              </a:ext>
            </a:extLst>
          </p:cNvPr>
          <p:cNvSpPr>
            <a:spLocks noGrp="1"/>
          </p:cNvSpPr>
          <p:nvPr>
            <p:ph type="title"/>
          </p:nvPr>
        </p:nvSpPr>
        <p:spPr/>
        <p:txBody>
          <a:bodyPr/>
          <a:lstStyle/>
          <a:p>
            <a:r>
              <a:rPr lang="en-US" dirty="0"/>
              <a:t>Reading and Writing Data</a:t>
            </a:r>
          </a:p>
        </p:txBody>
      </p:sp>
      <p:sp>
        <p:nvSpPr>
          <p:cNvPr id="3" name="Content Placeholder 2">
            <a:extLst>
              <a:ext uri="{FF2B5EF4-FFF2-40B4-BE49-F238E27FC236}">
                <a16:creationId xmlns:a16="http://schemas.microsoft.com/office/drawing/2014/main" id="{D8E1B037-D2AB-184F-8EFF-324C8AE5B8A3}"/>
              </a:ext>
            </a:extLst>
          </p:cNvPr>
          <p:cNvSpPr>
            <a:spLocks noGrp="1"/>
          </p:cNvSpPr>
          <p:nvPr>
            <p:ph idx="1"/>
          </p:nvPr>
        </p:nvSpPr>
        <p:spPr/>
        <p:txBody>
          <a:bodyPr>
            <a:normAutofit/>
          </a:bodyPr>
          <a:lstStyle/>
          <a:p>
            <a:pPr>
              <a:buSzPct val="400000"/>
              <a:buBlip>
                <a:blip r:embed="rId3"/>
              </a:buBlip>
            </a:pPr>
            <a:endParaRPr lang="en-US" dirty="0"/>
          </a:p>
          <a:p>
            <a:pPr>
              <a:buSzPct val="400000"/>
              <a:buBlip>
                <a:blip r:embed="rId3"/>
              </a:buBlip>
            </a:pPr>
            <a:r>
              <a:rPr lang="en-US" dirty="0"/>
              <a:t>   Read and write *.xlsx and *.</a:t>
            </a:r>
            <a:r>
              <a:rPr lang="en-US" dirty="0" err="1"/>
              <a:t>xls</a:t>
            </a:r>
            <a:r>
              <a:rPr lang="en-US" dirty="0"/>
              <a:t> files</a:t>
            </a:r>
          </a:p>
          <a:p>
            <a:pPr marL="0" indent="0">
              <a:buSzPct val="400000"/>
              <a:buNone/>
            </a:pPr>
            <a:endParaRPr lang="en-US" dirty="0"/>
          </a:p>
          <a:p>
            <a:pPr>
              <a:buSzPct val="400000"/>
              <a:buBlip>
                <a:blip r:embed="rId3"/>
              </a:buBlip>
            </a:pPr>
            <a:endParaRPr lang="en-US" dirty="0"/>
          </a:p>
          <a:p>
            <a:pPr>
              <a:buSzPct val="400000"/>
              <a:buBlip>
                <a:blip r:embed="rId4"/>
              </a:buBlip>
            </a:pPr>
            <a:r>
              <a:rPr lang="en-US" dirty="0"/>
              <a:t>   Read and write most delimited data 	 formats (*.csv, *.</a:t>
            </a:r>
            <a:r>
              <a:rPr lang="en-US" dirty="0" err="1"/>
              <a:t>tsv</a:t>
            </a:r>
            <a:r>
              <a:rPr lang="en-US" dirty="0"/>
              <a:t>, etc.)</a:t>
            </a:r>
          </a:p>
          <a:p>
            <a:pPr marL="0" indent="0">
              <a:buSzPct val="400000"/>
              <a:buNone/>
            </a:pPr>
            <a:endParaRPr lang="en-US" dirty="0"/>
          </a:p>
          <a:p>
            <a:pPr>
              <a:buSzPct val="400000"/>
              <a:buBlip>
                <a:blip r:embed="rId4"/>
              </a:buBlip>
            </a:pPr>
            <a:endParaRPr lang="en-US" dirty="0"/>
          </a:p>
          <a:p>
            <a:pPr>
              <a:buSzPct val="400000"/>
              <a:buBlip>
                <a:blip r:embed="rId5"/>
              </a:buBlip>
            </a:pPr>
            <a:r>
              <a:rPr lang="en-US" dirty="0"/>
              <a:t>   Create </a:t>
            </a:r>
            <a:r>
              <a:rPr lang="en-US" i="1" dirty="0" err="1"/>
              <a:t>tibbles</a:t>
            </a:r>
            <a:r>
              <a:rPr lang="en-US" dirty="0"/>
              <a:t> interactively</a:t>
            </a:r>
          </a:p>
        </p:txBody>
      </p:sp>
    </p:spTree>
    <p:extLst>
      <p:ext uri="{BB962C8B-B14F-4D97-AF65-F5344CB8AC3E}">
        <p14:creationId xmlns:p14="http://schemas.microsoft.com/office/powerpoint/2010/main" val="175162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6FAE-A558-B046-88A7-540A6110B86A}"/>
              </a:ext>
            </a:extLst>
          </p:cNvPr>
          <p:cNvSpPr>
            <a:spLocks noGrp="1"/>
          </p:cNvSpPr>
          <p:nvPr>
            <p:ph type="title"/>
          </p:nvPr>
        </p:nvSpPr>
        <p:spPr/>
        <p:txBody>
          <a:bodyPr/>
          <a:lstStyle/>
          <a:p>
            <a:r>
              <a:rPr lang="en-US" dirty="0"/>
              <a:t>Cleaning Data: Fundamentals</a:t>
            </a:r>
          </a:p>
        </p:txBody>
      </p:sp>
      <p:sp>
        <p:nvSpPr>
          <p:cNvPr id="3" name="Content Placeholder 2">
            <a:extLst>
              <a:ext uri="{FF2B5EF4-FFF2-40B4-BE49-F238E27FC236}">
                <a16:creationId xmlns:a16="http://schemas.microsoft.com/office/drawing/2014/main" id="{23CB512D-D6F7-FF42-ABC4-8C6906FB2421}"/>
              </a:ext>
            </a:extLst>
          </p:cNvPr>
          <p:cNvSpPr>
            <a:spLocks noGrp="1"/>
          </p:cNvSpPr>
          <p:nvPr>
            <p:ph idx="1"/>
          </p:nvPr>
        </p:nvSpPr>
        <p:spPr/>
        <p:txBody>
          <a:bodyPr/>
          <a:lstStyle/>
          <a:p>
            <a:pPr marL="0" indent="0">
              <a:buSzPct val="400000"/>
              <a:buNone/>
            </a:pPr>
            <a:endParaRPr lang="en-US" dirty="0"/>
          </a:p>
          <a:p>
            <a:pPr>
              <a:buSzPct val="400000"/>
              <a:buBlip>
                <a:blip r:embed="rId3"/>
              </a:buBlip>
            </a:pPr>
            <a:r>
              <a:rPr lang="en-US" dirty="0"/>
              <a:t>   Fast, consistent tools for working 	 with data frames </a:t>
            </a:r>
          </a:p>
          <a:p>
            <a:pPr marL="0" indent="0">
              <a:buSzPct val="400000"/>
              <a:buNone/>
            </a:pPr>
            <a:endParaRPr lang="en-US" dirty="0"/>
          </a:p>
          <a:p>
            <a:pPr>
              <a:buSzPct val="400000"/>
              <a:buBlip>
                <a:blip r:embed="rId3"/>
              </a:buBlip>
            </a:pPr>
            <a:endParaRPr lang="en-US" dirty="0"/>
          </a:p>
          <a:p>
            <a:pPr>
              <a:buSzPct val="400000"/>
              <a:buBlip>
                <a:blip r:embed="rId4"/>
              </a:buBlip>
            </a:pPr>
            <a:r>
              <a:rPr lang="en-US" dirty="0"/>
              <a:t>   Create tidy datum/data</a:t>
            </a:r>
          </a:p>
        </p:txBody>
      </p:sp>
    </p:spTree>
    <p:extLst>
      <p:ext uri="{BB962C8B-B14F-4D97-AF65-F5344CB8AC3E}">
        <p14:creationId xmlns:p14="http://schemas.microsoft.com/office/powerpoint/2010/main" val="241299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413D-4DB1-BA45-A3C6-9E13B67C4358}"/>
              </a:ext>
            </a:extLst>
          </p:cNvPr>
          <p:cNvSpPr>
            <a:spLocks noGrp="1"/>
          </p:cNvSpPr>
          <p:nvPr>
            <p:ph type="title"/>
          </p:nvPr>
        </p:nvSpPr>
        <p:spPr/>
        <p:txBody>
          <a:bodyPr/>
          <a:lstStyle/>
          <a:p>
            <a:r>
              <a:rPr lang="en-US" dirty="0"/>
              <a:t>Cleaning Data: Advanced</a:t>
            </a:r>
          </a:p>
        </p:txBody>
      </p:sp>
      <p:sp>
        <p:nvSpPr>
          <p:cNvPr id="3" name="Content Placeholder 2">
            <a:extLst>
              <a:ext uri="{FF2B5EF4-FFF2-40B4-BE49-F238E27FC236}">
                <a16:creationId xmlns:a16="http://schemas.microsoft.com/office/drawing/2014/main" id="{FF1F8393-0CC5-F84E-9C09-8B530633ACF8}"/>
              </a:ext>
            </a:extLst>
          </p:cNvPr>
          <p:cNvSpPr>
            <a:spLocks noGrp="1"/>
          </p:cNvSpPr>
          <p:nvPr>
            <p:ph idx="1"/>
          </p:nvPr>
        </p:nvSpPr>
        <p:spPr>
          <a:xfrm>
            <a:off x="5118447" y="803186"/>
            <a:ext cx="6569248" cy="5248622"/>
          </a:xfrm>
        </p:spPr>
        <p:txBody>
          <a:bodyPr>
            <a:normAutofit fontScale="92500" lnSpcReduction="10000"/>
          </a:bodyPr>
          <a:lstStyle/>
          <a:p>
            <a:endParaRPr lang="en-US" dirty="0"/>
          </a:p>
          <a:p>
            <a:pPr marL="0" indent="0">
              <a:buSzPct val="400000"/>
              <a:buNone/>
            </a:pPr>
            <a:endParaRPr lang="en-US" dirty="0"/>
          </a:p>
          <a:p>
            <a:pPr>
              <a:buSzPct val="400000"/>
              <a:buBlip>
                <a:blip r:embed="rId3"/>
              </a:buBlip>
            </a:pPr>
            <a:endParaRPr lang="en-US" dirty="0"/>
          </a:p>
          <a:p>
            <a:pPr>
              <a:buSzPct val="400000"/>
              <a:buBlip>
                <a:blip r:embed="rId3"/>
              </a:buBlip>
            </a:pPr>
            <a:r>
              <a:rPr lang="en-US" dirty="0"/>
              <a:t>  </a:t>
            </a:r>
            <a:r>
              <a:rPr lang="en-US" sz="2600" dirty="0"/>
              <a:t>Process character strings/text</a:t>
            </a:r>
          </a:p>
          <a:p>
            <a:pPr marL="0" indent="0">
              <a:buSzPct val="400000"/>
              <a:buNone/>
            </a:pPr>
            <a:endParaRPr lang="en-US" sz="2600" dirty="0"/>
          </a:p>
          <a:p>
            <a:pPr marL="0" indent="0">
              <a:buSzPct val="400000"/>
              <a:buNone/>
            </a:pPr>
            <a:endParaRPr lang="en-US" sz="2600" dirty="0"/>
          </a:p>
          <a:p>
            <a:pPr>
              <a:buSzPct val="400000"/>
              <a:buBlip>
                <a:blip r:embed="rId4"/>
              </a:buBlip>
            </a:pPr>
            <a:r>
              <a:rPr lang="en-US" sz="2600" dirty="0"/>
              <a:t>   Reorder and modify factor levels</a:t>
            </a:r>
          </a:p>
          <a:p>
            <a:pPr>
              <a:buSzPct val="400000"/>
              <a:buBlip>
                <a:blip r:embed="rId3"/>
              </a:buBlip>
            </a:pPr>
            <a:endParaRPr lang="en-US" sz="2600" dirty="0"/>
          </a:p>
          <a:p>
            <a:pPr>
              <a:buSzPct val="400000"/>
              <a:buBlip>
                <a:blip r:embed="rId3"/>
              </a:buBlip>
            </a:pPr>
            <a:endParaRPr lang="en-US" sz="2600" dirty="0"/>
          </a:p>
          <a:p>
            <a:pPr>
              <a:buSzPct val="400000"/>
              <a:buBlip>
                <a:blip r:embed="rId5"/>
              </a:buBlip>
            </a:pPr>
            <a:r>
              <a:rPr lang="en-US" sz="2600" dirty="0"/>
              <a:t>   Work with date-times and time-spans</a:t>
            </a:r>
          </a:p>
          <a:p>
            <a:pPr>
              <a:buSzPct val="400000"/>
              <a:buBlip>
                <a:blip r:embed="rId3"/>
              </a:buBlip>
            </a:pPr>
            <a:endParaRPr lang="en-US" dirty="0"/>
          </a:p>
          <a:p>
            <a:pPr>
              <a:buSzPct val="400000"/>
              <a:buBlip>
                <a:blip r:embed="rId3"/>
              </a:buBlip>
            </a:pPr>
            <a:endParaRPr lang="en-US" dirty="0"/>
          </a:p>
          <a:p>
            <a:pPr>
              <a:buSzPct val="400000"/>
              <a:buBlip>
                <a:blip r:embed="rId3"/>
              </a:buBlip>
            </a:pPr>
            <a:endParaRPr lang="en-US" dirty="0"/>
          </a:p>
        </p:txBody>
      </p:sp>
    </p:spTree>
    <p:extLst>
      <p:ext uri="{BB962C8B-B14F-4D97-AF65-F5344CB8AC3E}">
        <p14:creationId xmlns:p14="http://schemas.microsoft.com/office/powerpoint/2010/main" val="118667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3" end="3"/>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6" end="6"/>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tlas">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{9170DF30-BA14-D041-9365-133ADB1504CE}tf16401369</Template>
  <TotalTime>1590</TotalTime>
  <Words>1232</Words>
  <Application>Microsoft Macintosh PowerPoint</Application>
  <PresentationFormat>Widescreen</PresentationFormat>
  <Paragraphs>131</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Rockwell</vt:lpstr>
      <vt:lpstr>Wingdings</vt:lpstr>
      <vt:lpstr>Atlas</vt:lpstr>
      <vt:lpstr>Intro to the {tidyverse}: Essential R Packages</vt:lpstr>
      <vt:lpstr>Learning Goals</vt:lpstr>
      <vt:lpstr>What is the Tidyverse?</vt:lpstr>
      <vt:lpstr>Tidyverse Philosophy</vt:lpstr>
      <vt:lpstr>5 Reasons to use {tidyverse}</vt:lpstr>
      <vt:lpstr>{tidyverse}</vt:lpstr>
      <vt:lpstr>Reading and Writing Data</vt:lpstr>
      <vt:lpstr>Cleaning Data: Fundamentals</vt:lpstr>
      <vt:lpstr>Cleaning Data: Advanced</vt:lpstr>
      <vt:lpstr>Other Powerful Packages</vt:lpstr>
      <vt:lpstr>Essential Packages: Workflow Tutorial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the {tidyverse}: Essential R Packages</dc:title>
  <dc:creator>Pat C</dc:creator>
  <cp:lastModifiedBy>Pat C</cp:lastModifiedBy>
  <cp:revision>31</cp:revision>
  <dcterms:created xsi:type="dcterms:W3CDTF">2020-08-06T20:30:32Z</dcterms:created>
  <dcterms:modified xsi:type="dcterms:W3CDTF">2020-08-08T01:10:55Z</dcterms:modified>
</cp:coreProperties>
</file>