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14"/>
  </p:notesMasterIdLst>
  <p:sldIdLst>
    <p:sldId id="256" r:id="rId3"/>
    <p:sldId id="257" r:id="rId4"/>
    <p:sldId id="258" r:id="rId5"/>
    <p:sldId id="259" r:id="rId6"/>
    <p:sldId id="261"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6"/>
    <p:restoredTop sz="74250"/>
  </p:normalViewPr>
  <p:slideViewPr>
    <p:cSldViewPr snapToGrid="0" snapToObjects="1">
      <p:cViewPr varScale="1">
        <p:scale>
          <a:sx n="70" d="100"/>
          <a:sy n="70" d="100"/>
        </p:scale>
        <p:origin x="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1DBD6-E95B-457F-88A6-98E51C4CF9F9}"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2D8D3FE7-5E0F-4DC6-B282-A09271B23735}">
      <dgm:prSet/>
      <dgm:spPr/>
      <dgm:t>
        <a:bodyPr/>
        <a:lstStyle/>
        <a:p>
          <a:r>
            <a:rPr lang="en-US" dirty="0"/>
            <a:t>R and Data Science</a:t>
          </a:r>
        </a:p>
      </dgm:t>
    </dgm:pt>
    <dgm:pt modelId="{FE1B263D-39C1-4F39-AC7A-EC41BAF568AD}" type="parTrans" cxnId="{D20B3CED-5BA1-4340-B13B-A02FBF036D65}">
      <dgm:prSet/>
      <dgm:spPr/>
      <dgm:t>
        <a:bodyPr/>
        <a:lstStyle/>
        <a:p>
          <a:endParaRPr lang="en-US"/>
        </a:p>
      </dgm:t>
    </dgm:pt>
    <dgm:pt modelId="{BB773331-8050-4AFA-AF27-25957A6DB106}" type="sibTrans" cxnId="{D20B3CED-5BA1-4340-B13B-A02FBF036D65}">
      <dgm:prSet/>
      <dgm:spPr/>
      <dgm:t>
        <a:bodyPr/>
        <a:lstStyle/>
        <a:p>
          <a:endParaRPr lang="en-US"/>
        </a:p>
      </dgm:t>
    </dgm:pt>
    <dgm:pt modelId="{14A4ABF2-7005-4A28-8887-F4F00373F333}">
      <dgm:prSet/>
      <dgm:spPr/>
      <dgm:t>
        <a:bodyPr/>
        <a:lstStyle/>
        <a:p>
          <a:r>
            <a:rPr lang="en-US"/>
            <a:t>Quick Start Guide</a:t>
          </a:r>
        </a:p>
      </dgm:t>
    </dgm:pt>
    <dgm:pt modelId="{2B1492BA-2FD7-481F-AD28-427BC5624D61}" type="parTrans" cxnId="{1D37F7CF-607B-4D66-AAB3-5EB4FE0F11B0}">
      <dgm:prSet/>
      <dgm:spPr/>
      <dgm:t>
        <a:bodyPr/>
        <a:lstStyle/>
        <a:p>
          <a:endParaRPr lang="en-US"/>
        </a:p>
      </dgm:t>
    </dgm:pt>
    <dgm:pt modelId="{BDF1C422-EC6B-410A-AD9B-F1332F3307C8}" type="sibTrans" cxnId="{1D37F7CF-607B-4D66-AAB3-5EB4FE0F11B0}">
      <dgm:prSet/>
      <dgm:spPr/>
      <dgm:t>
        <a:bodyPr/>
        <a:lstStyle/>
        <a:p>
          <a:endParaRPr lang="en-US"/>
        </a:p>
      </dgm:t>
    </dgm:pt>
    <dgm:pt modelId="{85E11050-F267-4C57-9CB9-C2681D4A6440}">
      <dgm:prSet/>
      <dgm:spPr/>
      <dgm:t>
        <a:bodyPr/>
        <a:lstStyle/>
        <a:p>
          <a:r>
            <a:rPr lang="en-US"/>
            <a:t>ImpoRtant Topics</a:t>
          </a:r>
        </a:p>
      </dgm:t>
    </dgm:pt>
    <dgm:pt modelId="{0B1582C8-5449-4313-A28F-C667E8A3889F}" type="parTrans" cxnId="{1BA2EDDB-D9A3-42F1-8797-514A0F3756C2}">
      <dgm:prSet/>
      <dgm:spPr/>
      <dgm:t>
        <a:bodyPr/>
        <a:lstStyle/>
        <a:p>
          <a:endParaRPr lang="en-US"/>
        </a:p>
      </dgm:t>
    </dgm:pt>
    <dgm:pt modelId="{99BF1393-EACD-4144-B740-01182C6E66E9}" type="sibTrans" cxnId="{1BA2EDDB-D9A3-42F1-8797-514A0F3756C2}">
      <dgm:prSet/>
      <dgm:spPr/>
      <dgm:t>
        <a:bodyPr/>
        <a:lstStyle/>
        <a:p>
          <a:endParaRPr lang="en-US"/>
        </a:p>
      </dgm:t>
    </dgm:pt>
    <dgm:pt modelId="{518F1608-DBC1-6448-B3EE-B6DA26A5E651}" type="pres">
      <dgm:prSet presAssocID="{72F1DBD6-E95B-457F-88A6-98E51C4CF9F9}" presName="hierChild1" presStyleCnt="0">
        <dgm:presLayoutVars>
          <dgm:chPref val="1"/>
          <dgm:dir/>
          <dgm:animOne val="branch"/>
          <dgm:animLvl val="lvl"/>
          <dgm:resizeHandles/>
        </dgm:presLayoutVars>
      </dgm:prSet>
      <dgm:spPr/>
    </dgm:pt>
    <dgm:pt modelId="{79116131-14D8-0343-9DA3-8933A23C2A0D}" type="pres">
      <dgm:prSet presAssocID="{2D8D3FE7-5E0F-4DC6-B282-A09271B23735}" presName="hierRoot1" presStyleCnt="0"/>
      <dgm:spPr/>
    </dgm:pt>
    <dgm:pt modelId="{1B0B0ACA-4072-2F4D-9FC0-F432EAB66514}" type="pres">
      <dgm:prSet presAssocID="{2D8D3FE7-5E0F-4DC6-B282-A09271B23735}" presName="composite" presStyleCnt="0"/>
      <dgm:spPr/>
    </dgm:pt>
    <dgm:pt modelId="{E2E232C7-4098-C048-9F40-289D0F34C299}" type="pres">
      <dgm:prSet presAssocID="{2D8D3FE7-5E0F-4DC6-B282-A09271B23735}" presName="background" presStyleLbl="node0" presStyleIdx="0" presStyleCnt="3"/>
      <dgm:spPr/>
    </dgm:pt>
    <dgm:pt modelId="{A93CF356-30C7-474E-9B37-17297A9B5AA2}" type="pres">
      <dgm:prSet presAssocID="{2D8D3FE7-5E0F-4DC6-B282-A09271B23735}" presName="text" presStyleLbl="fgAcc0" presStyleIdx="0" presStyleCnt="3">
        <dgm:presLayoutVars>
          <dgm:chPref val="3"/>
        </dgm:presLayoutVars>
      </dgm:prSet>
      <dgm:spPr/>
    </dgm:pt>
    <dgm:pt modelId="{B48F424C-AF13-0D40-8C57-A8816C4D1558}" type="pres">
      <dgm:prSet presAssocID="{2D8D3FE7-5E0F-4DC6-B282-A09271B23735}" presName="hierChild2" presStyleCnt="0"/>
      <dgm:spPr/>
    </dgm:pt>
    <dgm:pt modelId="{FAD390CB-0DE0-694E-9659-13FBCE47745D}" type="pres">
      <dgm:prSet presAssocID="{14A4ABF2-7005-4A28-8887-F4F00373F333}" presName="hierRoot1" presStyleCnt="0"/>
      <dgm:spPr/>
    </dgm:pt>
    <dgm:pt modelId="{F3437100-78FD-2B4F-829E-AD3F03E119B7}" type="pres">
      <dgm:prSet presAssocID="{14A4ABF2-7005-4A28-8887-F4F00373F333}" presName="composite" presStyleCnt="0"/>
      <dgm:spPr/>
    </dgm:pt>
    <dgm:pt modelId="{274319B1-328C-E84A-AFEC-ED4C6746B042}" type="pres">
      <dgm:prSet presAssocID="{14A4ABF2-7005-4A28-8887-F4F00373F333}" presName="background" presStyleLbl="node0" presStyleIdx="1" presStyleCnt="3"/>
      <dgm:spPr/>
    </dgm:pt>
    <dgm:pt modelId="{05550B9E-E034-3D49-B966-579CB2C5561C}" type="pres">
      <dgm:prSet presAssocID="{14A4ABF2-7005-4A28-8887-F4F00373F333}" presName="text" presStyleLbl="fgAcc0" presStyleIdx="1" presStyleCnt="3">
        <dgm:presLayoutVars>
          <dgm:chPref val="3"/>
        </dgm:presLayoutVars>
      </dgm:prSet>
      <dgm:spPr/>
    </dgm:pt>
    <dgm:pt modelId="{52B004F3-20D6-A94A-A688-ADF3C19B941B}" type="pres">
      <dgm:prSet presAssocID="{14A4ABF2-7005-4A28-8887-F4F00373F333}" presName="hierChild2" presStyleCnt="0"/>
      <dgm:spPr/>
    </dgm:pt>
    <dgm:pt modelId="{7269F2DB-46A4-6647-9954-42D8141115FD}" type="pres">
      <dgm:prSet presAssocID="{85E11050-F267-4C57-9CB9-C2681D4A6440}" presName="hierRoot1" presStyleCnt="0"/>
      <dgm:spPr/>
    </dgm:pt>
    <dgm:pt modelId="{D2075D78-6052-1448-9047-4D6FA0FF8AAA}" type="pres">
      <dgm:prSet presAssocID="{85E11050-F267-4C57-9CB9-C2681D4A6440}" presName="composite" presStyleCnt="0"/>
      <dgm:spPr/>
    </dgm:pt>
    <dgm:pt modelId="{1A850D36-C008-174A-B24C-627BE6078819}" type="pres">
      <dgm:prSet presAssocID="{85E11050-F267-4C57-9CB9-C2681D4A6440}" presName="background" presStyleLbl="node0" presStyleIdx="2" presStyleCnt="3"/>
      <dgm:spPr/>
    </dgm:pt>
    <dgm:pt modelId="{AB9028BE-8C83-E845-826C-BFD364724989}" type="pres">
      <dgm:prSet presAssocID="{85E11050-F267-4C57-9CB9-C2681D4A6440}" presName="text" presStyleLbl="fgAcc0" presStyleIdx="2" presStyleCnt="3">
        <dgm:presLayoutVars>
          <dgm:chPref val="3"/>
        </dgm:presLayoutVars>
      </dgm:prSet>
      <dgm:spPr/>
    </dgm:pt>
    <dgm:pt modelId="{649BB06D-C8C1-7A40-BB3F-803C0B2391FE}" type="pres">
      <dgm:prSet presAssocID="{85E11050-F267-4C57-9CB9-C2681D4A6440}" presName="hierChild2" presStyleCnt="0"/>
      <dgm:spPr/>
    </dgm:pt>
  </dgm:ptLst>
  <dgm:cxnLst>
    <dgm:cxn modelId="{88DC9342-F568-BC4B-8B68-CBE58C3DD78D}" type="presOf" srcId="{85E11050-F267-4C57-9CB9-C2681D4A6440}" destId="{AB9028BE-8C83-E845-826C-BFD364724989}" srcOrd="0" destOrd="0" presId="urn:microsoft.com/office/officeart/2005/8/layout/hierarchy1"/>
    <dgm:cxn modelId="{BA3983B5-C0DB-7A41-B49C-C732FF4C6CFB}" type="presOf" srcId="{2D8D3FE7-5E0F-4DC6-B282-A09271B23735}" destId="{A93CF356-30C7-474E-9B37-17297A9B5AA2}" srcOrd="0" destOrd="0" presId="urn:microsoft.com/office/officeart/2005/8/layout/hierarchy1"/>
    <dgm:cxn modelId="{E0C226BC-BD92-A845-BBEF-91594031B9F6}" type="presOf" srcId="{72F1DBD6-E95B-457F-88A6-98E51C4CF9F9}" destId="{518F1608-DBC1-6448-B3EE-B6DA26A5E651}" srcOrd="0" destOrd="0" presId="urn:microsoft.com/office/officeart/2005/8/layout/hierarchy1"/>
    <dgm:cxn modelId="{E5CF03BF-FDC6-1D49-8A1B-AEF6BCB154D9}" type="presOf" srcId="{14A4ABF2-7005-4A28-8887-F4F00373F333}" destId="{05550B9E-E034-3D49-B966-579CB2C5561C}" srcOrd="0" destOrd="0" presId="urn:microsoft.com/office/officeart/2005/8/layout/hierarchy1"/>
    <dgm:cxn modelId="{1D37F7CF-607B-4D66-AAB3-5EB4FE0F11B0}" srcId="{72F1DBD6-E95B-457F-88A6-98E51C4CF9F9}" destId="{14A4ABF2-7005-4A28-8887-F4F00373F333}" srcOrd="1" destOrd="0" parTransId="{2B1492BA-2FD7-481F-AD28-427BC5624D61}" sibTransId="{BDF1C422-EC6B-410A-AD9B-F1332F3307C8}"/>
    <dgm:cxn modelId="{1BA2EDDB-D9A3-42F1-8797-514A0F3756C2}" srcId="{72F1DBD6-E95B-457F-88A6-98E51C4CF9F9}" destId="{85E11050-F267-4C57-9CB9-C2681D4A6440}" srcOrd="2" destOrd="0" parTransId="{0B1582C8-5449-4313-A28F-C667E8A3889F}" sibTransId="{99BF1393-EACD-4144-B740-01182C6E66E9}"/>
    <dgm:cxn modelId="{D20B3CED-5BA1-4340-B13B-A02FBF036D65}" srcId="{72F1DBD6-E95B-457F-88A6-98E51C4CF9F9}" destId="{2D8D3FE7-5E0F-4DC6-B282-A09271B23735}" srcOrd="0" destOrd="0" parTransId="{FE1B263D-39C1-4F39-AC7A-EC41BAF568AD}" sibTransId="{BB773331-8050-4AFA-AF27-25957A6DB106}"/>
    <dgm:cxn modelId="{014C997B-59B1-8741-B361-4D54262785F2}" type="presParOf" srcId="{518F1608-DBC1-6448-B3EE-B6DA26A5E651}" destId="{79116131-14D8-0343-9DA3-8933A23C2A0D}" srcOrd="0" destOrd="0" presId="urn:microsoft.com/office/officeart/2005/8/layout/hierarchy1"/>
    <dgm:cxn modelId="{D9B7726B-7F93-D846-B957-AB3D5967E9C2}" type="presParOf" srcId="{79116131-14D8-0343-9DA3-8933A23C2A0D}" destId="{1B0B0ACA-4072-2F4D-9FC0-F432EAB66514}" srcOrd="0" destOrd="0" presId="urn:microsoft.com/office/officeart/2005/8/layout/hierarchy1"/>
    <dgm:cxn modelId="{247C7978-2658-2441-93B6-2AF26AE6B8B6}" type="presParOf" srcId="{1B0B0ACA-4072-2F4D-9FC0-F432EAB66514}" destId="{E2E232C7-4098-C048-9F40-289D0F34C299}" srcOrd="0" destOrd="0" presId="urn:microsoft.com/office/officeart/2005/8/layout/hierarchy1"/>
    <dgm:cxn modelId="{86AEDE00-4FA2-2149-8F06-E25D9EB8D8B2}" type="presParOf" srcId="{1B0B0ACA-4072-2F4D-9FC0-F432EAB66514}" destId="{A93CF356-30C7-474E-9B37-17297A9B5AA2}" srcOrd="1" destOrd="0" presId="urn:microsoft.com/office/officeart/2005/8/layout/hierarchy1"/>
    <dgm:cxn modelId="{589B97FD-2E84-CD4B-9D95-3060F07F64B9}" type="presParOf" srcId="{79116131-14D8-0343-9DA3-8933A23C2A0D}" destId="{B48F424C-AF13-0D40-8C57-A8816C4D1558}" srcOrd="1" destOrd="0" presId="urn:microsoft.com/office/officeart/2005/8/layout/hierarchy1"/>
    <dgm:cxn modelId="{78F4D3F2-2743-1940-99E4-0E2C3871602C}" type="presParOf" srcId="{518F1608-DBC1-6448-B3EE-B6DA26A5E651}" destId="{FAD390CB-0DE0-694E-9659-13FBCE47745D}" srcOrd="1" destOrd="0" presId="urn:microsoft.com/office/officeart/2005/8/layout/hierarchy1"/>
    <dgm:cxn modelId="{1FF8DD06-ABBE-2447-BCA1-42995AB09289}" type="presParOf" srcId="{FAD390CB-0DE0-694E-9659-13FBCE47745D}" destId="{F3437100-78FD-2B4F-829E-AD3F03E119B7}" srcOrd="0" destOrd="0" presId="urn:microsoft.com/office/officeart/2005/8/layout/hierarchy1"/>
    <dgm:cxn modelId="{6ED01C91-4D84-9347-A32E-C6E0187527C0}" type="presParOf" srcId="{F3437100-78FD-2B4F-829E-AD3F03E119B7}" destId="{274319B1-328C-E84A-AFEC-ED4C6746B042}" srcOrd="0" destOrd="0" presId="urn:microsoft.com/office/officeart/2005/8/layout/hierarchy1"/>
    <dgm:cxn modelId="{4B4E461B-413F-C14C-8C90-9B471C80EF8C}" type="presParOf" srcId="{F3437100-78FD-2B4F-829E-AD3F03E119B7}" destId="{05550B9E-E034-3D49-B966-579CB2C5561C}" srcOrd="1" destOrd="0" presId="urn:microsoft.com/office/officeart/2005/8/layout/hierarchy1"/>
    <dgm:cxn modelId="{CA5807FB-BD18-274F-9BC3-B15FBFEA2F72}" type="presParOf" srcId="{FAD390CB-0DE0-694E-9659-13FBCE47745D}" destId="{52B004F3-20D6-A94A-A688-ADF3C19B941B}" srcOrd="1" destOrd="0" presId="urn:microsoft.com/office/officeart/2005/8/layout/hierarchy1"/>
    <dgm:cxn modelId="{CB7B6D5A-F077-A343-857B-AE89ADBEDA71}" type="presParOf" srcId="{518F1608-DBC1-6448-B3EE-B6DA26A5E651}" destId="{7269F2DB-46A4-6647-9954-42D8141115FD}" srcOrd="2" destOrd="0" presId="urn:microsoft.com/office/officeart/2005/8/layout/hierarchy1"/>
    <dgm:cxn modelId="{DD8CFCC0-B369-4149-85A5-D4EC8EC8E680}" type="presParOf" srcId="{7269F2DB-46A4-6647-9954-42D8141115FD}" destId="{D2075D78-6052-1448-9047-4D6FA0FF8AAA}" srcOrd="0" destOrd="0" presId="urn:microsoft.com/office/officeart/2005/8/layout/hierarchy1"/>
    <dgm:cxn modelId="{FA035574-16FE-D84F-8437-5C225C983489}" type="presParOf" srcId="{D2075D78-6052-1448-9047-4D6FA0FF8AAA}" destId="{1A850D36-C008-174A-B24C-627BE6078819}" srcOrd="0" destOrd="0" presId="urn:microsoft.com/office/officeart/2005/8/layout/hierarchy1"/>
    <dgm:cxn modelId="{91568934-EB30-9948-BBE1-7C1A2FF22349}" type="presParOf" srcId="{D2075D78-6052-1448-9047-4D6FA0FF8AAA}" destId="{AB9028BE-8C83-E845-826C-BFD364724989}" srcOrd="1" destOrd="0" presId="urn:microsoft.com/office/officeart/2005/8/layout/hierarchy1"/>
    <dgm:cxn modelId="{5C05C6F2-306C-7A44-BDF2-2EF47B13930B}" type="presParOf" srcId="{7269F2DB-46A4-6647-9954-42D8141115FD}" destId="{649BB06D-C8C1-7A40-BB3F-803C0B2391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AC500-3CE1-4869-ACB5-14A0001BC3A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628FAEED-9B47-4895-9886-099C133188CA}">
      <dgm:prSet/>
      <dgm:spPr/>
      <dgm:t>
        <a:bodyPr/>
        <a:lstStyle/>
        <a:p>
          <a:pPr>
            <a:lnSpc>
              <a:spcPct val="100000"/>
            </a:lnSpc>
          </a:pPr>
          <a:r>
            <a:rPr lang="en-US" dirty="0"/>
            <a:t>Python</a:t>
          </a:r>
        </a:p>
      </dgm:t>
    </dgm:pt>
    <dgm:pt modelId="{0B375C8F-3D2A-44C1-A282-5BC423A6431D}" type="parTrans" cxnId="{935744B0-CEE3-4711-A5F7-7EBE2B592442}">
      <dgm:prSet/>
      <dgm:spPr/>
      <dgm:t>
        <a:bodyPr/>
        <a:lstStyle/>
        <a:p>
          <a:endParaRPr lang="en-US"/>
        </a:p>
      </dgm:t>
    </dgm:pt>
    <dgm:pt modelId="{D23952C0-48D8-4BD7-BD98-B1706109B4C5}" type="sibTrans" cxnId="{935744B0-CEE3-4711-A5F7-7EBE2B592442}">
      <dgm:prSet/>
      <dgm:spPr/>
      <dgm:t>
        <a:bodyPr/>
        <a:lstStyle/>
        <a:p>
          <a:endParaRPr lang="en-US"/>
        </a:p>
      </dgm:t>
    </dgm:pt>
    <dgm:pt modelId="{D4E74003-4F59-4DF0-9ADE-6A76B7373C4E}">
      <dgm:prSet/>
      <dgm:spPr/>
      <dgm:t>
        <a:bodyPr/>
        <a:lstStyle/>
        <a:p>
          <a:pPr>
            <a:lnSpc>
              <a:spcPct val="100000"/>
            </a:lnSpc>
          </a:pPr>
          <a:r>
            <a:rPr lang="en-US" dirty="0"/>
            <a:t>MATLAB</a:t>
          </a:r>
        </a:p>
      </dgm:t>
    </dgm:pt>
    <dgm:pt modelId="{EB4CE6D4-AF9D-44E3-B784-314063B48073}" type="parTrans" cxnId="{DEC6C834-0F68-4B5E-8F83-4243B84DFDCC}">
      <dgm:prSet/>
      <dgm:spPr/>
      <dgm:t>
        <a:bodyPr/>
        <a:lstStyle/>
        <a:p>
          <a:endParaRPr lang="en-US"/>
        </a:p>
      </dgm:t>
    </dgm:pt>
    <dgm:pt modelId="{5B706FBA-6B86-4E91-8BEC-CC29B8E3053D}" type="sibTrans" cxnId="{DEC6C834-0F68-4B5E-8F83-4243B84DFDCC}">
      <dgm:prSet/>
      <dgm:spPr/>
      <dgm:t>
        <a:bodyPr/>
        <a:lstStyle/>
        <a:p>
          <a:endParaRPr lang="en-US"/>
        </a:p>
      </dgm:t>
    </dgm:pt>
    <dgm:pt modelId="{B710BF7A-D0A4-4D37-AE8E-959CE8B8418C}">
      <dgm:prSet/>
      <dgm:spPr/>
      <dgm:t>
        <a:bodyPr/>
        <a:lstStyle/>
        <a:p>
          <a:pPr>
            <a:lnSpc>
              <a:spcPct val="100000"/>
            </a:lnSpc>
          </a:pPr>
          <a:r>
            <a:rPr lang="en-US" dirty="0"/>
            <a:t>SPSS</a:t>
          </a:r>
        </a:p>
      </dgm:t>
    </dgm:pt>
    <dgm:pt modelId="{3A4A476E-5FCF-4656-8440-AB3779816DC1}" type="parTrans" cxnId="{0270CB12-60E6-4387-B1C0-0E130DFF9FAA}">
      <dgm:prSet/>
      <dgm:spPr/>
      <dgm:t>
        <a:bodyPr/>
        <a:lstStyle/>
        <a:p>
          <a:endParaRPr lang="en-US"/>
        </a:p>
      </dgm:t>
    </dgm:pt>
    <dgm:pt modelId="{8B0EA246-CFA4-462D-BF03-DE22B192B4FB}" type="sibTrans" cxnId="{0270CB12-60E6-4387-B1C0-0E130DFF9FAA}">
      <dgm:prSet/>
      <dgm:spPr/>
      <dgm:t>
        <a:bodyPr/>
        <a:lstStyle/>
        <a:p>
          <a:endParaRPr lang="en-US"/>
        </a:p>
      </dgm:t>
    </dgm:pt>
    <dgm:pt modelId="{8000CF60-A4D4-40F2-B6C6-772790426365}">
      <dgm:prSet/>
      <dgm:spPr/>
      <dgm:t>
        <a:bodyPr/>
        <a:lstStyle/>
        <a:p>
          <a:pPr>
            <a:lnSpc>
              <a:spcPct val="100000"/>
            </a:lnSpc>
          </a:pPr>
          <a:r>
            <a:rPr lang="en-US" dirty="0"/>
            <a:t>Julia</a:t>
          </a:r>
        </a:p>
      </dgm:t>
    </dgm:pt>
    <dgm:pt modelId="{3CB7A828-02DD-4827-823E-DEF7F32D843E}" type="parTrans" cxnId="{20C03401-6521-4F70-8A03-B9852CE9E24F}">
      <dgm:prSet/>
      <dgm:spPr/>
      <dgm:t>
        <a:bodyPr/>
        <a:lstStyle/>
        <a:p>
          <a:endParaRPr lang="en-US"/>
        </a:p>
      </dgm:t>
    </dgm:pt>
    <dgm:pt modelId="{1D6E5C47-B044-49D5-9182-A4650D9F4666}" type="sibTrans" cxnId="{20C03401-6521-4F70-8A03-B9852CE9E24F}">
      <dgm:prSet/>
      <dgm:spPr/>
      <dgm:t>
        <a:bodyPr/>
        <a:lstStyle/>
        <a:p>
          <a:endParaRPr lang="en-US"/>
        </a:p>
      </dgm:t>
    </dgm:pt>
    <dgm:pt modelId="{32F65CB4-E5C7-4670-86D2-85BF57BFF3D4}">
      <dgm:prSet/>
      <dgm:spPr/>
      <dgm:t>
        <a:bodyPr/>
        <a:lstStyle/>
        <a:p>
          <a:pPr>
            <a:lnSpc>
              <a:spcPct val="100000"/>
            </a:lnSpc>
          </a:pPr>
          <a:r>
            <a:rPr lang="en-US" dirty="0"/>
            <a:t>SAS</a:t>
          </a:r>
        </a:p>
      </dgm:t>
    </dgm:pt>
    <dgm:pt modelId="{D411D36F-CDB2-4CD1-BDA6-FC2B2788FFAD}" type="parTrans" cxnId="{8901B81C-3A20-4260-AD0A-C6BB26921375}">
      <dgm:prSet/>
      <dgm:spPr/>
      <dgm:t>
        <a:bodyPr/>
        <a:lstStyle/>
        <a:p>
          <a:endParaRPr lang="en-US"/>
        </a:p>
      </dgm:t>
    </dgm:pt>
    <dgm:pt modelId="{6937EC7D-6AD7-43BE-941B-52881D0F30FB}" type="sibTrans" cxnId="{8901B81C-3A20-4260-AD0A-C6BB26921375}">
      <dgm:prSet/>
      <dgm:spPr/>
      <dgm:t>
        <a:bodyPr/>
        <a:lstStyle/>
        <a:p>
          <a:endParaRPr lang="en-US"/>
        </a:p>
      </dgm:t>
    </dgm:pt>
    <dgm:pt modelId="{B9EC87D9-59BF-46DC-BA32-76A55DD29B86}" type="pres">
      <dgm:prSet presAssocID="{0F6AC500-3CE1-4869-ACB5-14A0001BC3A2}" presName="root" presStyleCnt="0">
        <dgm:presLayoutVars>
          <dgm:dir/>
          <dgm:resizeHandles val="exact"/>
        </dgm:presLayoutVars>
      </dgm:prSet>
      <dgm:spPr/>
    </dgm:pt>
    <dgm:pt modelId="{C6EF0056-1164-4833-BD76-0E122BAA292A}" type="pres">
      <dgm:prSet presAssocID="{B710BF7A-D0A4-4D37-AE8E-959CE8B8418C}" presName="compNode" presStyleCnt="0"/>
      <dgm:spPr/>
    </dgm:pt>
    <dgm:pt modelId="{71DD89B0-4B1C-47A5-80E3-366BCBB90CEA}" type="pres">
      <dgm:prSet presAssocID="{B710BF7A-D0A4-4D37-AE8E-959CE8B841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1A7A753-A55F-4E73-A6B2-621DDC39AB80}" type="pres">
      <dgm:prSet presAssocID="{B710BF7A-D0A4-4D37-AE8E-959CE8B8418C}" presName="spaceRect" presStyleCnt="0"/>
      <dgm:spPr/>
    </dgm:pt>
    <dgm:pt modelId="{42145ED6-F271-4708-A480-4C750CFD6182}" type="pres">
      <dgm:prSet presAssocID="{B710BF7A-D0A4-4D37-AE8E-959CE8B8418C}" presName="textRect" presStyleLbl="revTx" presStyleIdx="0" presStyleCnt="5">
        <dgm:presLayoutVars>
          <dgm:chMax val="1"/>
          <dgm:chPref val="1"/>
        </dgm:presLayoutVars>
      </dgm:prSet>
      <dgm:spPr/>
    </dgm:pt>
    <dgm:pt modelId="{8B845CC3-6772-774A-B2D1-F6ABB1B6F20D}" type="pres">
      <dgm:prSet presAssocID="{8B0EA246-CFA4-462D-BF03-DE22B192B4FB}" presName="sibTrans" presStyleCnt="0"/>
      <dgm:spPr/>
    </dgm:pt>
    <dgm:pt modelId="{44FD54FE-88C8-4156-B216-26B4EBD6ACE8}" type="pres">
      <dgm:prSet presAssocID="{32F65CB4-E5C7-4670-86D2-85BF57BFF3D4}" presName="compNode" presStyleCnt="0"/>
      <dgm:spPr/>
    </dgm:pt>
    <dgm:pt modelId="{E9838383-9641-45FD-A894-7FE4A6E640A3}" type="pres">
      <dgm:prSet presAssocID="{32F65CB4-E5C7-4670-86D2-85BF57BFF3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7C4D9C5D-A76C-4994-8517-92AD9B1C8158}" type="pres">
      <dgm:prSet presAssocID="{32F65CB4-E5C7-4670-86D2-85BF57BFF3D4}" presName="spaceRect" presStyleCnt="0"/>
      <dgm:spPr/>
    </dgm:pt>
    <dgm:pt modelId="{94181EAC-1570-48DC-8417-6EFF3A1FDBB0}" type="pres">
      <dgm:prSet presAssocID="{32F65CB4-E5C7-4670-86D2-85BF57BFF3D4}" presName="textRect" presStyleLbl="revTx" presStyleIdx="1" presStyleCnt="5">
        <dgm:presLayoutVars>
          <dgm:chMax val="1"/>
          <dgm:chPref val="1"/>
        </dgm:presLayoutVars>
      </dgm:prSet>
      <dgm:spPr/>
    </dgm:pt>
    <dgm:pt modelId="{10F008EF-6F7C-48E3-A29A-FB96038DB641}" type="pres">
      <dgm:prSet presAssocID="{6937EC7D-6AD7-43BE-941B-52881D0F30FB}" presName="sibTrans" presStyleCnt="0"/>
      <dgm:spPr/>
    </dgm:pt>
    <dgm:pt modelId="{6CB6897F-68A0-4301-8372-055D76DFEC9E}" type="pres">
      <dgm:prSet presAssocID="{D4E74003-4F59-4DF0-9ADE-6A76B7373C4E}" presName="compNode" presStyleCnt="0"/>
      <dgm:spPr/>
    </dgm:pt>
    <dgm:pt modelId="{AD41DF30-1D10-46A9-8950-F3F791EFC53C}" type="pres">
      <dgm:prSet presAssocID="{D4E74003-4F59-4DF0-9ADE-6A76B7373C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ternet"/>
        </a:ext>
      </dgm:extLst>
    </dgm:pt>
    <dgm:pt modelId="{CDA7F765-86FB-4107-8AE1-A82445DCCFAB}" type="pres">
      <dgm:prSet presAssocID="{D4E74003-4F59-4DF0-9ADE-6A76B7373C4E}" presName="spaceRect" presStyleCnt="0"/>
      <dgm:spPr/>
    </dgm:pt>
    <dgm:pt modelId="{20636B18-4FEB-4E1A-89D5-DA3CFEA7F4EE}" type="pres">
      <dgm:prSet presAssocID="{D4E74003-4F59-4DF0-9ADE-6A76B7373C4E}" presName="textRect" presStyleLbl="revTx" presStyleIdx="2" presStyleCnt="5">
        <dgm:presLayoutVars>
          <dgm:chMax val="1"/>
          <dgm:chPref val="1"/>
        </dgm:presLayoutVars>
      </dgm:prSet>
      <dgm:spPr/>
    </dgm:pt>
    <dgm:pt modelId="{4A98D988-B40C-41B8-9694-40D3B0DD0860}" type="pres">
      <dgm:prSet presAssocID="{5B706FBA-6B86-4E91-8BEC-CC29B8E3053D}" presName="sibTrans" presStyleCnt="0"/>
      <dgm:spPr/>
    </dgm:pt>
    <dgm:pt modelId="{12A5C289-0EEE-41D9-9307-8989808142CA}" type="pres">
      <dgm:prSet presAssocID="{628FAEED-9B47-4895-9886-099C133188CA}" presName="compNode" presStyleCnt="0"/>
      <dgm:spPr/>
    </dgm:pt>
    <dgm:pt modelId="{EBD3CFB4-260A-4704-873A-73C6A8F3ACA6}" type="pres">
      <dgm:prSet presAssocID="{628FAEED-9B47-4895-9886-099C133188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nake"/>
        </a:ext>
      </dgm:extLst>
    </dgm:pt>
    <dgm:pt modelId="{69D02656-6C01-4AAE-92DE-E23C113B9A38}" type="pres">
      <dgm:prSet presAssocID="{628FAEED-9B47-4895-9886-099C133188CA}" presName="spaceRect" presStyleCnt="0"/>
      <dgm:spPr/>
    </dgm:pt>
    <dgm:pt modelId="{28AD905E-53E0-45E1-A831-0462E384461C}" type="pres">
      <dgm:prSet presAssocID="{628FAEED-9B47-4895-9886-099C133188CA}" presName="textRect" presStyleLbl="revTx" presStyleIdx="3" presStyleCnt="5">
        <dgm:presLayoutVars>
          <dgm:chMax val="1"/>
          <dgm:chPref val="1"/>
        </dgm:presLayoutVars>
      </dgm:prSet>
      <dgm:spPr/>
    </dgm:pt>
    <dgm:pt modelId="{39AD0EC8-E3B1-4E00-99C7-6B5097E6552D}" type="pres">
      <dgm:prSet presAssocID="{D23952C0-48D8-4BD7-BD98-B1706109B4C5}" presName="sibTrans" presStyleCnt="0"/>
      <dgm:spPr/>
    </dgm:pt>
    <dgm:pt modelId="{9227E68F-1EF9-4366-B02D-C4575067F39F}" type="pres">
      <dgm:prSet presAssocID="{8000CF60-A4D4-40F2-B6C6-772790426365}" presName="compNode" presStyleCnt="0"/>
      <dgm:spPr/>
    </dgm:pt>
    <dgm:pt modelId="{440809CE-D640-4840-A536-A35573846CEC}" type="pres">
      <dgm:prSet presAssocID="{8000CF60-A4D4-40F2-B6C6-7727904263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04C24A77-5E6F-42E7-966F-53FBD89FEA1B}" type="pres">
      <dgm:prSet presAssocID="{8000CF60-A4D4-40F2-B6C6-772790426365}" presName="spaceRect" presStyleCnt="0"/>
      <dgm:spPr/>
    </dgm:pt>
    <dgm:pt modelId="{8501515E-A8E6-4F94-A85B-9A67FEA3E808}" type="pres">
      <dgm:prSet presAssocID="{8000CF60-A4D4-40F2-B6C6-772790426365}" presName="textRect" presStyleLbl="revTx" presStyleIdx="4" presStyleCnt="5">
        <dgm:presLayoutVars>
          <dgm:chMax val="1"/>
          <dgm:chPref val="1"/>
        </dgm:presLayoutVars>
      </dgm:prSet>
      <dgm:spPr/>
    </dgm:pt>
  </dgm:ptLst>
  <dgm:cxnLst>
    <dgm:cxn modelId="{20C03401-6521-4F70-8A03-B9852CE9E24F}" srcId="{0F6AC500-3CE1-4869-ACB5-14A0001BC3A2}" destId="{8000CF60-A4D4-40F2-B6C6-772790426365}" srcOrd="4" destOrd="0" parTransId="{3CB7A828-02DD-4827-823E-DEF7F32D843E}" sibTransId="{1D6E5C47-B044-49D5-9182-A4650D9F4666}"/>
    <dgm:cxn modelId="{0270CB12-60E6-4387-B1C0-0E130DFF9FAA}" srcId="{0F6AC500-3CE1-4869-ACB5-14A0001BC3A2}" destId="{B710BF7A-D0A4-4D37-AE8E-959CE8B8418C}" srcOrd="0" destOrd="0" parTransId="{3A4A476E-5FCF-4656-8440-AB3779816DC1}" sibTransId="{8B0EA246-CFA4-462D-BF03-DE22B192B4FB}"/>
    <dgm:cxn modelId="{8901B81C-3A20-4260-AD0A-C6BB26921375}" srcId="{0F6AC500-3CE1-4869-ACB5-14A0001BC3A2}" destId="{32F65CB4-E5C7-4670-86D2-85BF57BFF3D4}" srcOrd="1" destOrd="0" parTransId="{D411D36F-CDB2-4CD1-BDA6-FC2B2788FFAD}" sibTransId="{6937EC7D-6AD7-43BE-941B-52881D0F30FB}"/>
    <dgm:cxn modelId="{1DFECB28-895B-3F48-9BB5-A20F59C71A41}" type="presOf" srcId="{D4E74003-4F59-4DF0-9ADE-6A76B7373C4E}" destId="{20636B18-4FEB-4E1A-89D5-DA3CFEA7F4EE}" srcOrd="0" destOrd="0" presId="urn:microsoft.com/office/officeart/2018/2/layout/IconLabelList"/>
    <dgm:cxn modelId="{DEC6C834-0F68-4B5E-8F83-4243B84DFDCC}" srcId="{0F6AC500-3CE1-4869-ACB5-14A0001BC3A2}" destId="{D4E74003-4F59-4DF0-9ADE-6A76B7373C4E}" srcOrd="2" destOrd="0" parTransId="{EB4CE6D4-AF9D-44E3-B784-314063B48073}" sibTransId="{5B706FBA-6B86-4E91-8BEC-CC29B8E3053D}"/>
    <dgm:cxn modelId="{B2B9DA35-BCD4-124A-AC88-7EF3488E9117}" type="presOf" srcId="{8000CF60-A4D4-40F2-B6C6-772790426365}" destId="{8501515E-A8E6-4F94-A85B-9A67FEA3E808}" srcOrd="0" destOrd="0" presId="urn:microsoft.com/office/officeart/2018/2/layout/IconLabelList"/>
    <dgm:cxn modelId="{A4EB8B4C-C5C4-46AB-B9EB-630D8C35DE99}" type="presOf" srcId="{0F6AC500-3CE1-4869-ACB5-14A0001BC3A2}" destId="{B9EC87D9-59BF-46DC-BA32-76A55DD29B86}" srcOrd="0" destOrd="0" presId="urn:microsoft.com/office/officeart/2018/2/layout/IconLabelList"/>
    <dgm:cxn modelId="{97E04F57-0C39-6442-903A-9DA587C89600}" type="presOf" srcId="{628FAEED-9B47-4895-9886-099C133188CA}" destId="{28AD905E-53E0-45E1-A831-0462E384461C}" srcOrd="0" destOrd="0" presId="urn:microsoft.com/office/officeart/2018/2/layout/IconLabelList"/>
    <dgm:cxn modelId="{1869A373-7DCB-6040-B6AE-AABADC4C04E3}" type="presOf" srcId="{32F65CB4-E5C7-4670-86D2-85BF57BFF3D4}" destId="{94181EAC-1570-48DC-8417-6EFF3A1FDBB0}" srcOrd="0" destOrd="0" presId="urn:microsoft.com/office/officeart/2018/2/layout/IconLabelList"/>
    <dgm:cxn modelId="{6A54BEA5-E126-B84C-B9D3-9B1207E0B47B}" type="presOf" srcId="{B710BF7A-D0A4-4D37-AE8E-959CE8B8418C}" destId="{42145ED6-F271-4708-A480-4C750CFD6182}" srcOrd="0" destOrd="0" presId="urn:microsoft.com/office/officeart/2018/2/layout/IconLabelList"/>
    <dgm:cxn modelId="{935744B0-CEE3-4711-A5F7-7EBE2B592442}" srcId="{0F6AC500-3CE1-4869-ACB5-14A0001BC3A2}" destId="{628FAEED-9B47-4895-9886-099C133188CA}" srcOrd="3" destOrd="0" parTransId="{0B375C8F-3D2A-44C1-A282-5BC423A6431D}" sibTransId="{D23952C0-48D8-4BD7-BD98-B1706109B4C5}"/>
    <dgm:cxn modelId="{EE052978-E184-A44D-AB02-BDC510552757}" type="presParOf" srcId="{B9EC87D9-59BF-46DC-BA32-76A55DD29B86}" destId="{C6EF0056-1164-4833-BD76-0E122BAA292A}" srcOrd="0" destOrd="0" presId="urn:microsoft.com/office/officeart/2018/2/layout/IconLabelList"/>
    <dgm:cxn modelId="{C211A433-D677-D64E-A5B8-836DA30BDC31}" type="presParOf" srcId="{C6EF0056-1164-4833-BD76-0E122BAA292A}" destId="{71DD89B0-4B1C-47A5-80E3-366BCBB90CEA}" srcOrd="0" destOrd="0" presId="urn:microsoft.com/office/officeart/2018/2/layout/IconLabelList"/>
    <dgm:cxn modelId="{075DBB7B-0326-EC4A-BD93-1151FD43B0F0}" type="presParOf" srcId="{C6EF0056-1164-4833-BD76-0E122BAA292A}" destId="{61A7A753-A55F-4E73-A6B2-621DDC39AB80}" srcOrd="1" destOrd="0" presId="urn:microsoft.com/office/officeart/2018/2/layout/IconLabelList"/>
    <dgm:cxn modelId="{CDF9A61C-8BE0-A94E-B3F6-DB49C57DBA8E}" type="presParOf" srcId="{C6EF0056-1164-4833-BD76-0E122BAA292A}" destId="{42145ED6-F271-4708-A480-4C750CFD6182}" srcOrd="2" destOrd="0" presId="urn:microsoft.com/office/officeart/2018/2/layout/IconLabelList"/>
    <dgm:cxn modelId="{62AF5EDD-0DA4-2542-9AC0-D59BCDB438B8}" type="presParOf" srcId="{B9EC87D9-59BF-46DC-BA32-76A55DD29B86}" destId="{8B845CC3-6772-774A-B2D1-F6ABB1B6F20D}" srcOrd="1" destOrd="0" presId="urn:microsoft.com/office/officeart/2018/2/layout/IconLabelList"/>
    <dgm:cxn modelId="{126CF21D-ADF6-294C-BCF9-11E2689C11E4}" type="presParOf" srcId="{B9EC87D9-59BF-46DC-BA32-76A55DD29B86}" destId="{44FD54FE-88C8-4156-B216-26B4EBD6ACE8}" srcOrd="2" destOrd="0" presId="urn:microsoft.com/office/officeart/2018/2/layout/IconLabelList"/>
    <dgm:cxn modelId="{01E6BAB5-F266-0E44-AD9F-07062158F487}" type="presParOf" srcId="{44FD54FE-88C8-4156-B216-26B4EBD6ACE8}" destId="{E9838383-9641-45FD-A894-7FE4A6E640A3}" srcOrd="0" destOrd="0" presId="urn:microsoft.com/office/officeart/2018/2/layout/IconLabelList"/>
    <dgm:cxn modelId="{709B4E33-7BD5-E944-B683-0D78011EB6D4}" type="presParOf" srcId="{44FD54FE-88C8-4156-B216-26B4EBD6ACE8}" destId="{7C4D9C5D-A76C-4994-8517-92AD9B1C8158}" srcOrd="1" destOrd="0" presId="urn:microsoft.com/office/officeart/2018/2/layout/IconLabelList"/>
    <dgm:cxn modelId="{3E660F8D-5C3F-9E47-972B-F276D90A953D}" type="presParOf" srcId="{44FD54FE-88C8-4156-B216-26B4EBD6ACE8}" destId="{94181EAC-1570-48DC-8417-6EFF3A1FDBB0}" srcOrd="2" destOrd="0" presId="urn:microsoft.com/office/officeart/2018/2/layout/IconLabelList"/>
    <dgm:cxn modelId="{1D1B7B10-135E-8349-8082-DB74E38355BE}" type="presParOf" srcId="{B9EC87D9-59BF-46DC-BA32-76A55DD29B86}" destId="{10F008EF-6F7C-48E3-A29A-FB96038DB641}" srcOrd="3" destOrd="0" presId="urn:microsoft.com/office/officeart/2018/2/layout/IconLabelList"/>
    <dgm:cxn modelId="{891B9101-579E-4C4E-8FBA-3E8D79A3764F}" type="presParOf" srcId="{B9EC87D9-59BF-46DC-BA32-76A55DD29B86}" destId="{6CB6897F-68A0-4301-8372-055D76DFEC9E}" srcOrd="4" destOrd="0" presId="urn:microsoft.com/office/officeart/2018/2/layout/IconLabelList"/>
    <dgm:cxn modelId="{525C1B0B-85D3-4F4B-8DD1-561E308802B3}" type="presParOf" srcId="{6CB6897F-68A0-4301-8372-055D76DFEC9E}" destId="{AD41DF30-1D10-46A9-8950-F3F791EFC53C}" srcOrd="0" destOrd="0" presId="urn:microsoft.com/office/officeart/2018/2/layout/IconLabelList"/>
    <dgm:cxn modelId="{7B588FEE-9642-E34F-9DD9-8AF97F32DC2D}" type="presParOf" srcId="{6CB6897F-68A0-4301-8372-055D76DFEC9E}" destId="{CDA7F765-86FB-4107-8AE1-A82445DCCFAB}" srcOrd="1" destOrd="0" presId="urn:microsoft.com/office/officeart/2018/2/layout/IconLabelList"/>
    <dgm:cxn modelId="{C92990F7-D4EF-BF45-9361-08D01D2220CE}" type="presParOf" srcId="{6CB6897F-68A0-4301-8372-055D76DFEC9E}" destId="{20636B18-4FEB-4E1A-89D5-DA3CFEA7F4EE}" srcOrd="2" destOrd="0" presId="urn:microsoft.com/office/officeart/2018/2/layout/IconLabelList"/>
    <dgm:cxn modelId="{367C29DA-7DBA-8849-A489-4967031D1855}" type="presParOf" srcId="{B9EC87D9-59BF-46DC-BA32-76A55DD29B86}" destId="{4A98D988-B40C-41B8-9694-40D3B0DD0860}" srcOrd="5" destOrd="0" presId="urn:microsoft.com/office/officeart/2018/2/layout/IconLabelList"/>
    <dgm:cxn modelId="{147D4162-4015-E640-9D30-64BB6443353D}" type="presParOf" srcId="{B9EC87D9-59BF-46DC-BA32-76A55DD29B86}" destId="{12A5C289-0EEE-41D9-9307-8989808142CA}" srcOrd="6" destOrd="0" presId="urn:microsoft.com/office/officeart/2018/2/layout/IconLabelList"/>
    <dgm:cxn modelId="{BF6BBFD4-2A0B-EF4B-AFBC-35D3C235218B}" type="presParOf" srcId="{12A5C289-0EEE-41D9-9307-8989808142CA}" destId="{EBD3CFB4-260A-4704-873A-73C6A8F3ACA6}" srcOrd="0" destOrd="0" presId="urn:microsoft.com/office/officeart/2018/2/layout/IconLabelList"/>
    <dgm:cxn modelId="{5A66DD4C-F896-AB44-9FD3-F90BFEFC35FB}" type="presParOf" srcId="{12A5C289-0EEE-41D9-9307-8989808142CA}" destId="{69D02656-6C01-4AAE-92DE-E23C113B9A38}" srcOrd="1" destOrd="0" presId="urn:microsoft.com/office/officeart/2018/2/layout/IconLabelList"/>
    <dgm:cxn modelId="{73CA63AC-D5CF-9546-9925-2FFA36043DEE}" type="presParOf" srcId="{12A5C289-0EEE-41D9-9307-8989808142CA}" destId="{28AD905E-53E0-45E1-A831-0462E384461C}" srcOrd="2" destOrd="0" presId="urn:microsoft.com/office/officeart/2018/2/layout/IconLabelList"/>
    <dgm:cxn modelId="{C8E083A3-D46A-D04A-8E49-6EC069A47B95}" type="presParOf" srcId="{B9EC87D9-59BF-46DC-BA32-76A55DD29B86}" destId="{39AD0EC8-E3B1-4E00-99C7-6B5097E6552D}" srcOrd="7" destOrd="0" presId="urn:microsoft.com/office/officeart/2018/2/layout/IconLabelList"/>
    <dgm:cxn modelId="{DB397A53-1502-5348-A112-74BF3C5B350D}" type="presParOf" srcId="{B9EC87D9-59BF-46DC-BA32-76A55DD29B86}" destId="{9227E68F-1EF9-4366-B02D-C4575067F39F}" srcOrd="8" destOrd="0" presId="urn:microsoft.com/office/officeart/2018/2/layout/IconLabelList"/>
    <dgm:cxn modelId="{63633BED-7DBF-2946-934F-873E77F4E24F}" type="presParOf" srcId="{9227E68F-1EF9-4366-B02D-C4575067F39F}" destId="{440809CE-D640-4840-A536-A35573846CEC}" srcOrd="0" destOrd="0" presId="urn:microsoft.com/office/officeart/2018/2/layout/IconLabelList"/>
    <dgm:cxn modelId="{B045E675-7F80-5F4D-BE5D-832E028209D3}" type="presParOf" srcId="{9227E68F-1EF9-4366-B02D-C4575067F39F}" destId="{04C24A77-5E6F-42E7-966F-53FBD89FEA1B}" srcOrd="1" destOrd="0" presId="urn:microsoft.com/office/officeart/2018/2/layout/IconLabelList"/>
    <dgm:cxn modelId="{63049BC9-8F27-7748-A23B-2027F1E4E7EA}" type="presParOf" srcId="{9227E68F-1EF9-4366-B02D-C4575067F39F}" destId="{8501515E-A8E6-4F94-A85B-9A67FEA3E80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232C7-4098-C048-9F40-289D0F34C299}">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93CF356-30C7-474E-9B37-17297A9B5AA2}">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 and Data Science</a:t>
          </a:r>
        </a:p>
      </dsp:txBody>
      <dsp:txXfrm>
        <a:off x="385841" y="1355600"/>
        <a:ext cx="2864008" cy="1778259"/>
      </dsp:txXfrm>
    </dsp:sp>
    <dsp:sp modelId="{274319B1-328C-E84A-AFEC-ED4C6746B042}">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550B9E-E034-3D49-B966-579CB2C5561C}">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Quick Start Guide</a:t>
          </a:r>
        </a:p>
      </dsp:txBody>
      <dsp:txXfrm>
        <a:off x="4021533" y="1355600"/>
        <a:ext cx="2864008" cy="1778259"/>
      </dsp:txXfrm>
    </dsp:sp>
    <dsp:sp modelId="{1A850D36-C008-174A-B24C-627BE6078819}">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B9028BE-8C83-E845-826C-BFD364724989}">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ImpoRtant Topics</a:t>
          </a:r>
        </a:p>
      </dsp:txBody>
      <dsp:txXfrm>
        <a:off x="7657225" y="1355600"/>
        <a:ext cx="2864008" cy="1778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D89B0-4B1C-47A5-80E3-366BCBB90CEA}">
      <dsp:nvSpPr>
        <dsp:cNvPr id="0" name=""/>
        <dsp:cNvSpPr/>
      </dsp:nvSpPr>
      <dsp:spPr>
        <a:xfrm>
          <a:off x="653279" y="118768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45ED6-F271-4708-A480-4C750CFD6182}">
      <dsp:nvSpPr>
        <dsp:cNvPr id="0" name=""/>
        <dsp:cNvSpPr/>
      </dsp:nvSpPr>
      <dsp:spPr>
        <a:xfrm>
          <a:off x="158279" y="226778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SPSS</a:t>
          </a:r>
        </a:p>
      </dsp:txBody>
      <dsp:txXfrm>
        <a:off x="158279" y="2267784"/>
        <a:ext cx="1800000" cy="720000"/>
      </dsp:txXfrm>
    </dsp:sp>
    <dsp:sp modelId="{E9838383-9641-45FD-A894-7FE4A6E640A3}">
      <dsp:nvSpPr>
        <dsp:cNvPr id="0" name=""/>
        <dsp:cNvSpPr/>
      </dsp:nvSpPr>
      <dsp:spPr>
        <a:xfrm>
          <a:off x="2768279" y="118768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81EAC-1570-48DC-8417-6EFF3A1FDBB0}">
      <dsp:nvSpPr>
        <dsp:cNvPr id="0" name=""/>
        <dsp:cNvSpPr/>
      </dsp:nvSpPr>
      <dsp:spPr>
        <a:xfrm>
          <a:off x="2273279" y="226778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SAS</a:t>
          </a:r>
        </a:p>
      </dsp:txBody>
      <dsp:txXfrm>
        <a:off x="2273279" y="2267784"/>
        <a:ext cx="1800000" cy="720000"/>
      </dsp:txXfrm>
    </dsp:sp>
    <dsp:sp modelId="{AD41DF30-1D10-46A9-8950-F3F791EFC53C}">
      <dsp:nvSpPr>
        <dsp:cNvPr id="0" name=""/>
        <dsp:cNvSpPr/>
      </dsp:nvSpPr>
      <dsp:spPr>
        <a:xfrm>
          <a:off x="4883279" y="118768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36B18-4FEB-4E1A-89D5-DA3CFEA7F4EE}">
      <dsp:nvSpPr>
        <dsp:cNvPr id="0" name=""/>
        <dsp:cNvSpPr/>
      </dsp:nvSpPr>
      <dsp:spPr>
        <a:xfrm>
          <a:off x="4388279" y="226778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MATLAB</a:t>
          </a:r>
        </a:p>
      </dsp:txBody>
      <dsp:txXfrm>
        <a:off x="4388279" y="2267784"/>
        <a:ext cx="1800000" cy="720000"/>
      </dsp:txXfrm>
    </dsp:sp>
    <dsp:sp modelId="{EBD3CFB4-260A-4704-873A-73C6A8F3ACA6}">
      <dsp:nvSpPr>
        <dsp:cNvPr id="0" name=""/>
        <dsp:cNvSpPr/>
      </dsp:nvSpPr>
      <dsp:spPr>
        <a:xfrm>
          <a:off x="6998279" y="118768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D905E-53E0-45E1-A831-0462E384461C}">
      <dsp:nvSpPr>
        <dsp:cNvPr id="0" name=""/>
        <dsp:cNvSpPr/>
      </dsp:nvSpPr>
      <dsp:spPr>
        <a:xfrm>
          <a:off x="6503279" y="226778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Python</a:t>
          </a:r>
        </a:p>
      </dsp:txBody>
      <dsp:txXfrm>
        <a:off x="6503279" y="2267784"/>
        <a:ext cx="1800000" cy="720000"/>
      </dsp:txXfrm>
    </dsp:sp>
    <dsp:sp modelId="{440809CE-D640-4840-A536-A35573846CEC}">
      <dsp:nvSpPr>
        <dsp:cNvPr id="0" name=""/>
        <dsp:cNvSpPr/>
      </dsp:nvSpPr>
      <dsp:spPr>
        <a:xfrm>
          <a:off x="9113279" y="118768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1515E-A8E6-4F94-A85B-9A67FEA3E808}">
      <dsp:nvSpPr>
        <dsp:cNvPr id="0" name=""/>
        <dsp:cNvSpPr/>
      </dsp:nvSpPr>
      <dsp:spPr>
        <a:xfrm>
          <a:off x="8618279" y="226778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Julia</a:t>
          </a:r>
        </a:p>
      </dsp:txBody>
      <dsp:txXfrm>
        <a:off x="8618279" y="226778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92EA7-FE6A-394F-9DCE-6644ED1091A5}" type="datetimeFigureOut">
              <a:rPr lang="en-US" smtClean="0"/>
              <a:t>8/16/20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B8015-3C82-EA45-A8F9-59661578BB8F}" type="slidenum">
              <a:rPr lang="en-US" smtClean="0"/>
              <a:t>‹#›</a:t>
            </a:fld>
            <a:endParaRPr lang="en-US"/>
          </a:p>
        </p:txBody>
      </p:sp>
    </p:spTree>
    <p:extLst>
      <p:ext uri="{BB962C8B-B14F-4D97-AF65-F5344CB8AC3E}">
        <p14:creationId xmlns:p14="http://schemas.microsoft.com/office/powerpoint/2010/main" val="333069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Everyone is going to be on mute by default</a:t>
            </a:r>
          </a:p>
          <a:p>
            <a:pPr marL="171450" indent="-171450">
              <a:buFont typeface="Arial" panose="020B0604020202020204" pitchFamily="34" charset="0"/>
              <a:buChar char="•"/>
            </a:pPr>
            <a:r>
              <a:rPr lang="en-US" dirty="0"/>
              <a:t>Feel free to ask questions in the chat, and please note the slide # that your question pertains to.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science is a massive field that I think can very broadly be split into understanding statistics and understanding coding</a:t>
            </a:r>
          </a:p>
          <a:p>
            <a:pPr marL="628650" lvl="1" indent="-171450">
              <a:buFont typeface="Arial" panose="020B0604020202020204" pitchFamily="34" charset="0"/>
              <a:buChar char="•"/>
            </a:pPr>
            <a:r>
              <a:rPr lang="en-US" dirty="0"/>
              <a:t>I think most people here are going to be familiar with simple frequentist or Bayesian statistics. Even if that’s not the case, I think there’s a lot of great mentorship available about the MAC regarding what kinds of statistical approaches to take, and how to learn about those.</a:t>
            </a:r>
          </a:p>
          <a:p>
            <a:pPr marL="628650" lvl="1" indent="-171450">
              <a:buFont typeface="Arial" panose="020B0604020202020204" pitchFamily="34" charset="0"/>
              <a:buChar char="•"/>
            </a:pPr>
            <a:r>
              <a:rPr lang="en-US" dirty="0"/>
              <a:t>The coding aspect of data science, however, isn’t always as clear cut. What language does everyone else use? What language should I use? How do I start learning a language? What are the best resources? How do I get things done quickly?</a:t>
            </a:r>
          </a:p>
          <a:p>
            <a:endParaRPr lang="en-US" dirty="0"/>
          </a:p>
        </p:txBody>
      </p:sp>
      <p:sp>
        <p:nvSpPr>
          <p:cNvPr id="4" name="Slide Number Placeholder 3"/>
          <p:cNvSpPr>
            <a:spLocks noGrp="1"/>
          </p:cNvSpPr>
          <p:nvPr>
            <p:ph type="sldNum" sz="quarter" idx="5"/>
          </p:nvPr>
        </p:nvSpPr>
        <p:spPr/>
        <p:txBody>
          <a:bodyPr/>
          <a:lstStyle/>
          <a:p>
            <a:fld id="{884B8015-3C82-EA45-A8F9-59661578BB8F}" type="slidenum">
              <a:rPr lang="en-US" smtClean="0"/>
              <a:t>1</a:t>
            </a:fld>
            <a:endParaRPr lang="en-US"/>
          </a:p>
        </p:txBody>
      </p:sp>
    </p:spTree>
    <p:extLst>
      <p:ext uri="{BB962C8B-B14F-4D97-AF65-F5344CB8AC3E}">
        <p14:creationId xmlns:p14="http://schemas.microsoft.com/office/powerpoint/2010/main" val="208192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Goals</a:t>
            </a:r>
          </a:p>
          <a:p>
            <a:pPr marL="628650" lvl="1" indent="-171450">
              <a:buFont typeface="Arial" panose="020B0604020202020204" pitchFamily="34" charset="0"/>
              <a:buChar char="•"/>
            </a:pPr>
            <a:r>
              <a:rPr lang="en-US" dirty="0"/>
              <a:t>My presentation today is to briefly make the case for why you should be using R when it comes to data science,</a:t>
            </a:r>
          </a:p>
          <a:p>
            <a:pPr marL="628650" lvl="1" indent="-171450">
              <a:buFont typeface="Arial" panose="020B0604020202020204" pitchFamily="34" charset="0"/>
              <a:buChar char="•"/>
            </a:pPr>
            <a:r>
              <a:rPr lang="en-US" dirty="0"/>
              <a:t>I’ll give a quick start guide on basic, tangible things you’ll need to do in R</a:t>
            </a:r>
          </a:p>
          <a:p>
            <a:pPr marL="628650" lvl="1" indent="-171450">
              <a:buFont typeface="Arial" panose="020B0604020202020204" pitchFamily="34" charset="0"/>
              <a:buChar char="•"/>
            </a:pPr>
            <a:r>
              <a:rPr lang="en-US" dirty="0"/>
              <a:t>From there, I’ll be covering a variety of topics that will help you better use and understand the R language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My goal is </a:t>
            </a:r>
            <a:r>
              <a:rPr lang="en-US" b="1" dirty="0"/>
              <a:t>not</a:t>
            </a:r>
            <a:r>
              <a:rPr lang="en-US" dirty="0"/>
              <a:t> to give you all of the information on every topic; there’s simply too much to cover, and so I want to do what I can to tie together a lot of these disparate topics into a cohesive story about R and how to use it</a:t>
            </a:r>
          </a:p>
          <a:p>
            <a:pPr marL="628650" lvl="1" indent="-171450">
              <a:buFont typeface="Arial" panose="020B0604020202020204" pitchFamily="34" charset="0"/>
              <a:buChar char="•"/>
            </a:pPr>
            <a:r>
              <a:rPr lang="en-US" dirty="0"/>
              <a:t>More of a starter pack of topics I find to be of practical use</a:t>
            </a:r>
          </a:p>
          <a:p>
            <a:pPr marL="171450" indent="-171450">
              <a:buFont typeface="Arial" panose="020B0604020202020204" pitchFamily="34" charset="0"/>
              <a:buChar char="•"/>
            </a:pPr>
            <a:r>
              <a:rPr lang="en-US" dirty="0"/>
              <a:t>Some of the technical details I’ll give you are half-truths or white lies, and I’ll do my best to let you know when something is a rule vs. an expectation</a:t>
            </a:r>
          </a:p>
          <a:p>
            <a:endParaRPr lang="en-US" dirty="0"/>
          </a:p>
        </p:txBody>
      </p:sp>
      <p:sp>
        <p:nvSpPr>
          <p:cNvPr id="4" name="Slide Number Placeholder 3"/>
          <p:cNvSpPr>
            <a:spLocks noGrp="1"/>
          </p:cNvSpPr>
          <p:nvPr>
            <p:ph type="sldNum" sz="quarter" idx="5"/>
          </p:nvPr>
        </p:nvSpPr>
        <p:spPr/>
        <p:txBody>
          <a:bodyPr/>
          <a:lstStyle/>
          <a:p>
            <a:fld id="{884B8015-3C82-EA45-A8F9-59661578BB8F}" type="slidenum">
              <a:rPr lang="en-US" smtClean="0"/>
              <a:t>2</a:t>
            </a:fld>
            <a:endParaRPr lang="en-US"/>
          </a:p>
        </p:txBody>
      </p:sp>
    </p:spTree>
    <p:extLst>
      <p:ext uri="{BB962C8B-B14F-4D97-AF65-F5344CB8AC3E}">
        <p14:creationId xmlns:p14="http://schemas.microsoft.com/office/powerpoint/2010/main" val="342206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 is mostly derived from the S language developed by Ross Ihaka and Robert Gentleman at the University of Auckland, NZ</a:t>
            </a:r>
          </a:p>
          <a:p>
            <a:pPr marL="171450" indent="-171450">
              <a:buFont typeface="Arial" panose="020B0604020202020204" pitchFamily="34" charset="0"/>
              <a:buChar char="•"/>
            </a:pPr>
            <a:r>
              <a:rPr lang="en-US" dirty="0"/>
              <a:t>First complete release was early 2000, and the latest milestone was reached just back in April as R reached it’s 4</a:t>
            </a:r>
            <a:r>
              <a:rPr lang="en-US" baseline="30000" dirty="0"/>
              <a:t>th</a:t>
            </a:r>
            <a:r>
              <a:rPr lang="en-US" dirty="0"/>
              <a:t> major iteration</a:t>
            </a:r>
          </a:p>
          <a:p>
            <a:pPr marL="171450" indent="-171450">
              <a:buFont typeface="Arial" panose="020B0604020202020204" pitchFamily="34" charset="0"/>
              <a:buChar char="•"/>
            </a:pPr>
            <a:r>
              <a:rPr lang="en-US" dirty="0"/>
              <a:t>When being developed by Ihaka and Gentleman, it was explicitly made as an open-source statistical analysis tool to address what they saw as a shortcoming in this aspect of the research world</a:t>
            </a:r>
          </a:p>
        </p:txBody>
      </p:sp>
      <p:sp>
        <p:nvSpPr>
          <p:cNvPr id="4" name="Slide Number Placeholder 3"/>
          <p:cNvSpPr>
            <a:spLocks noGrp="1"/>
          </p:cNvSpPr>
          <p:nvPr>
            <p:ph type="sldNum" sz="quarter" idx="5"/>
          </p:nvPr>
        </p:nvSpPr>
        <p:spPr/>
        <p:txBody>
          <a:bodyPr/>
          <a:lstStyle/>
          <a:p>
            <a:fld id="{884B8015-3C82-EA45-A8F9-59661578BB8F}" type="slidenum">
              <a:rPr lang="en-US" smtClean="0"/>
              <a:t>3</a:t>
            </a:fld>
            <a:endParaRPr lang="en-US"/>
          </a:p>
        </p:txBody>
      </p:sp>
    </p:spTree>
    <p:extLst>
      <p:ext uri="{BB962C8B-B14F-4D97-AF65-F5344CB8AC3E}">
        <p14:creationId xmlns:p14="http://schemas.microsoft.com/office/powerpoint/2010/main" val="417593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Mentioned it’s primarily derived from the S language, but also implements C and FORTRAN. The details here don’t matter except for the fact that operations under-the-hood for R are an amalgamation of languages, and it produces some technical debt—updates can be slow</a:t>
            </a:r>
          </a:p>
          <a:p>
            <a:pPr marL="228600" indent="-228600">
              <a:buFont typeface="+mj-lt"/>
              <a:buAutoNum type="arabicPeriod"/>
            </a:pPr>
            <a:r>
              <a:rPr lang="en-US" dirty="0"/>
              <a:t>Hand-in-hand with this technical debt is the fact that some of the error messages are, frankly, obtuse. Even today, I often struggle to really understand error messages that are produced at a low-level and in Base R.</a:t>
            </a:r>
          </a:p>
          <a:p>
            <a:pPr marL="228600" indent="-228600">
              <a:buFont typeface="+mj-lt"/>
              <a:buAutoNum type="arabicPeriod"/>
            </a:pPr>
            <a:r>
              <a:rPr lang="en-US" dirty="0"/>
              <a:t>Base graphics are ugly, and customization is poor</a:t>
            </a:r>
          </a:p>
          <a:p>
            <a:pPr marL="228600" indent="-228600">
              <a:buFont typeface="+mj-lt"/>
              <a:buAutoNum type="arabicPeriod"/>
            </a:pPr>
            <a:r>
              <a:rPr lang="en-US" dirty="0"/>
              <a:t>Blessing and a curse: options. So many options when it comes to packages. </a:t>
            </a:r>
          </a:p>
          <a:p>
            <a:pPr marL="685800" lvl="1" indent="-228600">
              <a:buFont typeface="+mj-lt"/>
              <a:buAutoNum type="arabicPeriod"/>
            </a:pPr>
            <a:r>
              <a:rPr lang="en-US" dirty="0"/>
              <a:t>When it comes to data preparation and visualization, I emphatically recommend the </a:t>
            </a:r>
            <a:r>
              <a:rPr lang="en-US" dirty="0" err="1"/>
              <a:t>Tidyverse</a:t>
            </a:r>
            <a:r>
              <a:rPr lang="en-US" dirty="0"/>
              <a:t> which was the topic of last week’s presentation. I’d strongly encourage you to check out that video if data prep and viz is your primary concern right now.</a:t>
            </a:r>
          </a:p>
          <a:p>
            <a:pPr marL="228600" lvl="0" indent="-228600">
              <a:buFont typeface="+mj-lt"/>
              <a:buAutoNum type="arabicPeriod"/>
            </a:pPr>
            <a:r>
              <a:rPr lang="en-US" dirty="0"/>
              <a:t>Biggest problem I come across is that some R fundamentals have a steep learning curve. I encountered this myself when learning R, and I hope</a:t>
            </a:r>
          </a:p>
        </p:txBody>
      </p:sp>
      <p:sp>
        <p:nvSpPr>
          <p:cNvPr id="4" name="Slide Number Placeholder 3"/>
          <p:cNvSpPr>
            <a:spLocks noGrp="1"/>
          </p:cNvSpPr>
          <p:nvPr>
            <p:ph type="sldNum" sz="quarter" idx="5"/>
          </p:nvPr>
        </p:nvSpPr>
        <p:spPr/>
        <p:txBody>
          <a:bodyPr/>
          <a:lstStyle/>
          <a:p>
            <a:fld id="{884B8015-3C82-EA45-A8F9-59661578BB8F}" type="slidenum">
              <a:rPr lang="en-US" smtClean="0"/>
              <a:t>4</a:t>
            </a:fld>
            <a:endParaRPr lang="en-US"/>
          </a:p>
        </p:txBody>
      </p:sp>
    </p:spTree>
    <p:extLst>
      <p:ext uri="{BB962C8B-B14F-4D97-AF65-F5344CB8AC3E}">
        <p14:creationId xmlns:p14="http://schemas.microsoft.com/office/powerpoint/2010/main" val="28970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any of those cons are a dealbreaker, here are some common alternatives particularly within academia</a:t>
            </a:r>
          </a:p>
          <a:p>
            <a:pPr marL="628650" lvl="1" indent="-171450">
              <a:buFont typeface="Arial" panose="020B0604020202020204" pitchFamily="34" charset="0"/>
              <a:buChar char="•"/>
            </a:pPr>
            <a:r>
              <a:rPr lang="en-US" dirty="0"/>
              <a:t>SPSS has been the most popular language for the last 2 decades followed by R</a:t>
            </a:r>
          </a:p>
          <a:p>
            <a:pPr marL="628650" lvl="1" indent="-171450">
              <a:buFont typeface="Arial" panose="020B0604020202020204" pitchFamily="34" charset="0"/>
              <a:buChar char="•"/>
            </a:pPr>
            <a:r>
              <a:rPr lang="en-US" dirty="0"/>
              <a:t>SAS in a far 3</a:t>
            </a:r>
            <a:r>
              <a:rPr lang="en-US" baseline="30000" dirty="0"/>
              <a:t>rd</a:t>
            </a:r>
            <a:r>
              <a:rPr lang="en-US" dirty="0"/>
              <a:t>, followed by MATLAB then everything else</a:t>
            </a:r>
          </a:p>
          <a:p>
            <a:pPr marL="628650" lvl="1" indent="-171450">
              <a:buFont typeface="Arial" panose="020B0604020202020204" pitchFamily="34" charset="0"/>
              <a:buChar char="•"/>
            </a:pPr>
            <a:r>
              <a:rPr lang="en-US" dirty="0"/>
              <a:t>Python good because it’s a common general-purpose language, and has good data science libraries</a:t>
            </a:r>
          </a:p>
          <a:p>
            <a:pPr marL="628650" lvl="1" indent="-171450">
              <a:buFont typeface="Arial" panose="020B0604020202020204" pitchFamily="34" charset="0"/>
              <a:buChar char="•"/>
            </a:pPr>
            <a:r>
              <a:rPr lang="en-US" dirty="0"/>
              <a:t>Julia is the upstart language that could be really big in 10 years—strong emphasis on execution speed</a:t>
            </a:r>
          </a:p>
        </p:txBody>
      </p:sp>
      <p:sp>
        <p:nvSpPr>
          <p:cNvPr id="4" name="Slide Number Placeholder 3"/>
          <p:cNvSpPr>
            <a:spLocks noGrp="1"/>
          </p:cNvSpPr>
          <p:nvPr>
            <p:ph type="sldNum" sz="quarter" idx="5"/>
          </p:nvPr>
        </p:nvSpPr>
        <p:spPr/>
        <p:txBody>
          <a:bodyPr/>
          <a:lstStyle/>
          <a:p>
            <a:fld id="{884B8015-3C82-EA45-A8F9-59661578BB8F}" type="slidenum">
              <a:rPr lang="en-US" smtClean="0"/>
              <a:t>5</a:t>
            </a:fld>
            <a:endParaRPr lang="en-US"/>
          </a:p>
        </p:txBody>
      </p:sp>
    </p:spTree>
    <p:extLst>
      <p:ext uri="{BB962C8B-B14F-4D97-AF65-F5344CB8AC3E}">
        <p14:creationId xmlns:p14="http://schemas.microsoft.com/office/powerpoint/2010/main" val="371982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SAS, Stata, SPSS, and MATLAB all cost money, but R is free!</a:t>
            </a:r>
          </a:p>
          <a:p>
            <a:pPr marL="171450" indent="-171450">
              <a:buFont typeface="Arial" panose="020B0604020202020204" pitchFamily="34" charset="0"/>
              <a:buChar char="•"/>
            </a:pPr>
            <a:r>
              <a:rPr lang="en-US" dirty="0"/>
              <a:t>Excellent documentation network; 99% of all questions I’ve ever had about R have already been answered online</a:t>
            </a:r>
          </a:p>
          <a:p>
            <a:pPr marL="171450" indent="-171450">
              <a:buFont typeface="Arial" panose="020B0604020202020204" pitchFamily="34" charset="0"/>
              <a:buChar char="•"/>
            </a:pPr>
            <a:r>
              <a:rPr lang="en-US" dirty="0"/>
              <a:t>Standard in most research or data science jobs</a:t>
            </a:r>
          </a:p>
          <a:p>
            <a:pPr marL="171450" indent="-171450">
              <a:buFont typeface="Arial" panose="020B0604020202020204" pitchFamily="34" charset="0"/>
              <a:buChar char="•"/>
            </a:pPr>
            <a:r>
              <a:rPr lang="en-US" dirty="0"/>
              <a:t>Many universities transitioning to it over MATLAB due to cost and open research initiatives</a:t>
            </a:r>
          </a:p>
          <a:p>
            <a:pPr marL="628650" lvl="1" indent="-171450">
              <a:buFont typeface="Arial" panose="020B0604020202020204" pitchFamily="34" charset="0"/>
              <a:buChar char="•"/>
            </a:pPr>
            <a:r>
              <a:rPr lang="en-US" dirty="0"/>
              <a:t>Anecdote: Berkeley data science courses are now all R, and Berkeley is the largest pipeline of CRCs here</a:t>
            </a:r>
          </a:p>
          <a:p>
            <a:pPr marL="628650" lvl="1" indent="-171450">
              <a:buFont typeface="Arial" panose="020B0604020202020204" pitchFamily="34" charset="0"/>
              <a:buChar char="•"/>
            </a:pPr>
            <a:r>
              <a:rPr lang="en-US" dirty="0"/>
              <a:t>My university actively made the switch while I was a student as well</a:t>
            </a:r>
          </a:p>
          <a:p>
            <a:pPr marL="171450" indent="-171450">
              <a:buFont typeface="Arial" panose="020B0604020202020204" pitchFamily="34" charset="0"/>
              <a:buChar char="•"/>
            </a:pPr>
            <a:r>
              <a:rPr lang="en-US" dirty="0"/>
              <a:t>Package growth from 2000 to 2019, and the breadth of packages is incredible</a:t>
            </a:r>
          </a:p>
          <a:p>
            <a:pPr marL="628650" lvl="1" indent="-171450">
              <a:buFont typeface="Arial" panose="020B0604020202020204" pitchFamily="34" charset="0"/>
              <a:buChar char="•"/>
            </a:pPr>
            <a:r>
              <a:rPr lang="en-US" dirty="0"/>
              <a:t>Everything from QR code generators, to website generators, to machine learning and big data outsourcing packages.</a:t>
            </a:r>
          </a:p>
          <a:p>
            <a:pPr marL="171450" indent="-171450">
              <a:buFont typeface="Arial" panose="020B0604020202020204" pitchFamily="34" charset="0"/>
              <a:buChar char="•"/>
            </a:pPr>
            <a:r>
              <a:rPr lang="en-US" dirty="0"/>
              <a:t>So these are the pros of R. Now, what would be of interest to everyone here as researchers?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84B8015-3C82-EA45-A8F9-59661578BB8F}" type="slidenum">
              <a:rPr lang="en-US" smtClean="0"/>
              <a:t>6</a:t>
            </a:fld>
            <a:endParaRPr lang="en-US"/>
          </a:p>
        </p:txBody>
      </p:sp>
    </p:spTree>
    <p:extLst>
      <p:ext uri="{BB962C8B-B14F-4D97-AF65-F5344CB8AC3E}">
        <p14:creationId xmlns:p14="http://schemas.microsoft.com/office/powerpoint/2010/main" val="53753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Functions for descriptive stats such as measures of central tendency, dispersion, and skewness are built into the stats package alongside standard inferential approaches like hypothesis testing, regression analysis, and other population estimates</a:t>
            </a:r>
          </a:p>
          <a:p>
            <a:pPr marL="628650" lvl="1" indent="-171450">
              <a:buFont typeface="Arial" panose="020B0604020202020204" pitchFamily="34" charset="0"/>
              <a:buChar char="•"/>
            </a:pPr>
            <a:r>
              <a:rPr lang="en-US" dirty="0"/>
              <a:t>Psych package extends this to common psych analyses I know are performed at the MAC such as PCA, item response theory, cluster analysis, and more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84B8015-3C82-EA45-A8F9-59661578BB8F}" type="slidenum">
              <a:rPr lang="en-US" smtClean="0"/>
              <a:t>7</a:t>
            </a:fld>
            <a:endParaRPr lang="en-US"/>
          </a:p>
        </p:txBody>
      </p:sp>
    </p:spTree>
    <p:extLst>
      <p:ext uri="{BB962C8B-B14F-4D97-AF65-F5344CB8AC3E}">
        <p14:creationId xmlns:p14="http://schemas.microsoft.com/office/powerpoint/2010/main" val="144421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C9FB9CA-DA00-6141-AA62-11BD210EAE9E}" type="datetimeFigureOut">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375060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FB9CA-DA00-6141-AA62-11BD210EAE9E}" type="datetimeFigureOut">
              <a:rPr lang="en-US" smtClean="0"/>
              <a:t>8/16/20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155514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91709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3D4B14C-0134-A749-8662-782B0BE1BD69}" type="datetime1">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05705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A24D-BED2-AA44-8D6F-198C392BC2F6}" type="datetime1">
              <a:rPr lang="en-US" smtClean="0"/>
              <a:t>8/16/20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51032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A751BF5-7B2B-1340-91A6-C4F66CDDC75D}" type="datetime1">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740098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1A703D-9B7A-DF49-9CBD-F2298E104A70}" type="datetime1">
              <a:rPr lang="en-US" smtClean="0"/>
              <a:t>8/16/20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86991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16DEC78-4BA4-DF4F-B310-ABE20E000932}" type="datetime1">
              <a:rPr lang="en-US" smtClean="0"/>
              <a:t>8/16/20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57407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44A91-8A84-514E-A4BB-D1AC3CEC43E1}" type="datetime1">
              <a:rPr lang="en-US" smtClean="0"/>
              <a:t>8/16/20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384977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1B4601C-F11F-EF4F-A6DB-0AE009F1B150}" type="datetime1">
              <a:rPr lang="en-US" smtClean="0"/>
              <a:t>8/16/20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914157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7E2E-4174-E04F-B3AB-D5B26BA2F161}" type="datetime1">
              <a:rPr lang="en-US" smtClean="0"/>
              <a:t>8/16/20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42409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lvl1pPr>
              <a:defRPr sz="2000"/>
            </a:lvl1pPr>
            <a:lvl2pPr>
              <a:defRPr sz="1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9FB9CA-DA00-6141-AA62-11BD210EAE9E}" type="datetimeFigureOut">
              <a:rPr lang="en-US" smtClean="0"/>
              <a:t>8/16/20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1980041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4662A09-6895-5A44-9109-AC09395A0FC0}" type="datetime1">
              <a:rPr lang="en-US" smtClean="0"/>
              <a:t>8/16/20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290265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1A504-44DD-4343-AA8D-7EE78BEDD381}" type="datetime1">
              <a:rPr lang="en-US" smtClean="0"/>
              <a:t>8/16/20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29414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1300770-2B53-514F-9BD5-3D01F628275D}" type="datetime1">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39570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82971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97294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321042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FB9CA-DA00-6141-AA62-11BD210EAE9E}" type="datetimeFigureOut">
              <a:rPr lang="en-US" smtClean="0"/>
              <a:t>8/16/20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234605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43882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FB9CA-DA00-6141-AA62-11BD210EAE9E}" type="datetimeFigureOut">
              <a:rPr lang="en-US" smtClean="0"/>
              <a:t>8/16/20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180100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C9FB9CA-DA00-6141-AA62-11BD210EAE9E}" type="datetimeFigureOut">
              <a:rPr lang="en-US" smtClean="0"/>
              <a:t>8/16/20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CDEBAC7-8570-214F-B1C2-25FE9831AD0F}" type="slidenum">
              <a:rPr lang="en-US" smtClean="0"/>
              <a:t>‹#›</a:t>
            </a:fld>
            <a:endParaRPr lang="en-US"/>
          </a:p>
        </p:txBody>
      </p:sp>
    </p:spTree>
    <p:extLst>
      <p:ext uri="{BB962C8B-B14F-4D97-AF65-F5344CB8AC3E}">
        <p14:creationId xmlns:p14="http://schemas.microsoft.com/office/powerpoint/2010/main" val="269282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C9FB9CA-DA00-6141-AA62-11BD210EAE9E}" type="datetimeFigureOut">
              <a:rPr lang="en-US" smtClean="0"/>
              <a:t>8/16/20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CDEBAC7-8570-214F-B1C2-25FE9831AD0F}" type="slidenum">
              <a:rPr lang="en-US" smtClean="0"/>
              <a:t>‹#›</a:t>
            </a:fld>
            <a:endParaRPr lang="en-US"/>
          </a:p>
        </p:txBody>
      </p:sp>
    </p:spTree>
    <p:extLst>
      <p:ext uri="{BB962C8B-B14F-4D97-AF65-F5344CB8AC3E}">
        <p14:creationId xmlns:p14="http://schemas.microsoft.com/office/powerpoint/2010/main" val="2052399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5C55206-00B9-4548-90CF-12ECE59EA8FC}" type="datetime1">
              <a:rPr lang="en-US" smtClean="0"/>
              <a:t>8/16/20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6E5AD94-8CD5-9A4B-B9F7-1A29B6665B22}" type="slidenum">
              <a:rPr lang="en-US" smtClean="0"/>
              <a:t>‹#›</a:t>
            </a:fld>
            <a:endParaRPr lang="en-US"/>
          </a:p>
        </p:txBody>
      </p:sp>
    </p:spTree>
    <p:extLst>
      <p:ext uri="{BB962C8B-B14F-4D97-AF65-F5344CB8AC3E}">
        <p14:creationId xmlns:p14="http://schemas.microsoft.com/office/powerpoint/2010/main" val="39785430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F7ED-6063-1E41-A111-ED9D480DECB1}"/>
              </a:ext>
            </a:extLst>
          </p:cNvPr>
          <p:cNvSpPr>
            <a:spLocks noGrp="1"/>
          </p:cNvSpPr>
          <p:nvPr>
            <p:ph type="ctrTitle"/>
          </p:nvPr>
        </p:nvSpPr>
        <p:spPr/>
        <p:txBody>
          <a:bodyPr/>
          <a:lstStyle/>
          <a:p>
            <a:r>
              <a:rPr lang="en-US" dirty="0"/>
              <a:t>Introduction to </a:t>
            </a:r>
            <a:br>
              <a:rPr lang="en-US" dirty="0"/>
            </a:br>
            <a:r>
              <a:rPr lang="en-US" dirty="0"/>
              <a:t>Data Science In R</a:t>
            </a:r>
          </a:p>
        </p:txBody>
      </p:sp>
      <p:sp>
        <p:nvSpPr>
          <p:cNvPr id="3" name="Subtitle 2">
            <a:extLst>
              <a:ext uri="{FF2B5EF4-FFF2-40B4-BE49-F238E27FC236}">
                <a16:creationId xmlns:a16="http://schemas.microsoft.com/office/drawing/2014/main" id="{CD1B45B2-866C-514A-A952-35EF6426C46A}"/>
              </a:ext>
            </a:extLst>
          </p:cNvPr>
          <p:cNvSpPr>
            <a:spLocks noGrp="1"/>
          </p:cNvSpPr>
          <p:nvPr>
            <p:ph type="subTitle" idx="1"/>
          </p:nvPr>
        </p:nvSpPr>
        <p:spPr/>
        <p:txBody>
          <a:bodyPr/>
          <a:lstStyle/>
          <a:p>
            <a:r>
              <a:rPr lang="en-US" dirty="0"/>
              <a:t>Pat Callahan</a:t>
            </a:r>
          </a:p>
          <a:p>
            <a:r>
              <a:rPr lang="en-US" dirty="0"/>
              <a:t>UCSF Memory and Aging Center</a:t>
            </a:r>
          </a:p>
          <a:p>
            <a:r>
              <a:rPr lang="en-US" dirty="0"/>
              <a:t>8/18/2020</a:t>
            </a:r>
          </a:p>
        </p:txBody>
      </p:sp>
    </p:spTree>
    <p:extLst>
      <p:ext uri="{BB962C8B-B14F-4D97-AF65-F5344CB8AC3E}">
        <p14:creationId xmlns:p14="http://schemas.microsoft.com/office/powerpoint/2010/main" val="26257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endParaRPr lang="en-US" dirty="0"/>
          </a:p>
        </p:txBody>
      </p:sp>
    </p:spTree>
    <p:extLst>
      <p:ext uri="{BB962C8B-B14F-4D97-AF65-F5344CB8AC3E}">
        <p14:creationId xmlns:p14="http://schemas.microsoft.com/office/powerpoint/2010/main" val="110516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endParaRPr lang="en-US" dirty="0"/>
          </a:p>
        </p:txBody>
      </p:sp>
    </p:spTree>
    <p:extLst>
      <p:ext uri="{BB962C8B-B14F-4D97-AF65-F5344CB8AC3E}">
        <p14:creationId xmlns:p14="http://schemas.microsoft.com/office/powerpoint/2010/main" val="361358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AE06F4-1528-2E47-8FB9-68915014D71D}"/>
              </a:ext>
            </a:extLst>
          </p:cNvPr>
          <p:cNvSpPr>
            <a:spLocks noGrp="1"/>
          </p:cNvSpPr>
          <p:nvPr>
            <p:ph type="title"/>
          </p:nvPr>
        </p:nvSpPr>
        <p:spPr>
          <a:xfrm>
            <a:off x="1759287" y="798881"/>
            <a:ext cx="8673427" cy="1048945"/>
          </a:xfrm>
        </p:spPr>
        <p:txBody>
          <a:bodyPr>
            <a:normAutofit/>
          </a:bodyPr>
          <a:lstStyle/>
          <a:p>
            <a:r>
              <a:rPr lang="en-US" dirty="0">
                <a:solidFill>
                  <a:schemeClr val="tx1"/>
                </a:solidFill>
              </a:rPr>
              <a:t>Presentation Overview</a:t>
            </a:r>
          </a:p>
        </p:txBody>
      </p:sp>
      <p:graphicFrame>
        <p:nvGraphicFramePr>
          <p:cNvPr id="5" name="Content Placeholder 2">
            <a:extLst>
              <a:ext uri="{FF2B5EF4-FFF2-40B4-BE49-F238E27FC236}">
                <a16:creationId xmlns:a16="http://schemas.microsoft.com/office/drawing/2014/main" id="{91F4F440-7D38-4388-B624-290AE7E68BBF}"/>
              </a:ext>
            </a:extLst>
          </p:cNvPr>
          <p:cNvGraphicFramePr>
            <a:graphicFrameLocks noGrp="1"/>
          </p:cNvGraphicFramePr>
          <p:nvPr>
            <p:ph idx="1"/>
            <p:extLst>
              <p:ext uri="{D42A27DB-BD31-4B8C-83A1-F6EECF244321}">
                <p14:modId xmlns:p14="http://schemas.microsoft.com/office/powerpoint/2010/main" val="418888520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8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2E232C7-4098-C048-9F40-289D0F34C29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A93CF356-30C7-474E-9B37-17297A9B5AA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274319B1-328C-E84A-AFEC-ED4C6746B04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05550B9E-E034-3D49-B966-579CB2C5561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1A850D36-C008-174A-B24C-627BE607881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AB9028BE-8C83-E845-826C-BFD36472498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R History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r>
              <a:rPr lang="en-US" dirty="0"/>
              <a:t>Primarily derived from the S language</a:t>
            </a:r>
          </a:p>
          <a:p>
            <a:pPr lvl="1"/>
            <a:r>
              <a:rPr lang="en-US" dirty="0"/>
              <a:t>Authors: Ihaka and Gentleman</a:t>
            </a:r>
          </a:p>
          <a:p>
            <a:r>
              <a:rPr lang="en-US" dirty="0"/>
              <a:t>Initial 1.0 release in February 2000</a:t>
            </a:r>
          </a:p>
          <a:p>
            <a:pPr lvl="1"/>
            <a:r>
              <a:rPr lang="en-US" dirty="0"/>
              <a:t>Reached 4.0.0 in April</a:t>
            </a:r>
          </a:p>
          <a:p>
            <a:r>
              <a:rPr lang="en-US" dirty="0"/>
              <a:t>Purpose-built as an open-source statistical analysis tool</a:t>
            </a:r>
          </a:p>
          <a:p>
            <a:endParaRPr lang="en-US" dirty="0"/>
          </a:p>
        </p:txBody>
      </p:sp>
    </p:spTree>
    <p:extLst>
      <p:ext uri="{BB962C8B-B14F-4D97-AF65-F5344CB8AC3E}">
        <p14:creationId xmlns:p14="http://schemas.microsoft.com/office/powerpoint/2010/main" val="18916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R Cons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pPr marL="457200" indent="-457200">
              <a:buFont typeface="+mj-lt"/>
              <a:buAutoNum type="arabicPeriod"/>
            </a:pPr>
            <a:r>
              <a:rPr lang="en-US" dirty="0"/>
              <a:t>Technical debt and code oddities</a:t>
            </a:r>
          </a:p>
          <a:p>
            <a:pPr marL="800100" lvl="1" indent="-342900">
              <a:buFont typeface="+mj-lt"/>
              <a:buAutoNum type="arabicPeriod"/>
            </a:pPr>
            <a:r>
              <a:rPr lang="en-US" dirty="0"/>
              <a:t>Derived from S, C, and FORTRAN</a:t>
            </a:r>
          </a:p>
          <a:p>
            <a:pPr marL="457200" indent="-457200">
              <a:buFont typeface="+mj-lt"/>
              <a:buAutoNum type="arabicPeriod"/>
            </a:pPr>
            <a:r>
              <a:rPr lang="en-US" dirty="0"/>
              <a:t>Obtuse error messages</a:t>
            </a:r>
          </a:p>
          <a:p>
            <a:pPr marL="457200" indent="-457200">
              <a:buFont typeface="+mj-lt"/>
              <a:buAutoNum type="arabicPeriod"/>
            </a:pPr>
            <a:r>
              <a:rPr lang="en-US" dirty="0"/>
              <a:t>Ugly base graphics</a:t>
            </a:r>
          </a:p>
          <a:p>
            <a:pPr marL="457200" indent="-457200">
              <a:buFont typeface="+mj-lt"/>
              <a:buAutoNum type="arabicPeriod"/>
            </a:pPr>
            <a:r>
              <a:rPr lang="en-US" dirty="0"/>
              <a:t>A maze of open source packages</a:t>
            </a:r>
          </a:p>
          <a:p>
            <a:pPr marL="457200" indent="-457200">
              <a:buFont typeface="+mj-lt"/>
              <a:buAutoNum type="arabicPeriod"/>
            </a:pPr>
            <a:r>
              <a:rPr lang="en-US" dirty="0"/>
              <a:t>Steep learning curve</a:t>
            </a:r>
          </a:p>
        </p:txBody>
      </p:sp>
    </p:spTree>
    <p:extLst>
      <p:ext uri="{BB962C8B-B14F-4D97-AF65-F5344CB8AC3E}">
        <p14:creationId xmlns:p14="http://schemas.microsoft.com/office/powerpoint/2010/main" val="27648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
        <p:nvSpPr>
          <p:cNvPr id="2" name="Title 1">
            <a:extLst>
              <a:ext uri="{FF2B5EF4-FFF2-40B4-BE49-F238E27FC236}">
                <a16:creationId xmlns:a16="http://schemas.microsoft.com/office/drawing/2014/main" id="{477A0781-5A2C-A342-8B3A-F81821D10ABD}"/>
              </a:ext>
            </a:extLst>
          </p:cNvPr>
          <p:cNvSpPr>
            <a:spLocks noGrp="1"/>
          </p:cNvSpPr>
          <p:nvPr>
            <p:ph type="title"/>
          </p:nvPr>
        </p:nvSpPr>
        <p:spPr>
          <a:xfrm>
            <a:off x="1759287" y="798881"/>
            <a:ext cx="8673427" cy="1048945"/>
          </a:xfrm>
        </p:spPr>
        <p:txBody>
          <a:bodyPr>
            <a:normAutofit/>
          </a:bodyPr>
          <a:lstStyle/>
          <a:p>
            <a:r>
              <a:rPr lang="en-US">
                <a:solidFill>
                  <a:schemeClr val="tx1"/>
                </a:solidFill>
              </a:rPr>
              <a:t>Alternatives</a:t>
            </a:r>
          </a:p>
        </p:txBody>
      </p:sp>
      <p:graphicFrame>
        <p:nvGraphicFramePr>
          <p:cNvPr id="6" name="Content Placeholder 2">
            <a:extLst>
              <a:ext uri="{FF2B5EF4-FFF2-40B4-BE49-F238E27FC236}">
                <a16:creationId xmlns:a16="http://schemas.microsoft.com/office/drawing/2014/main" id="{365171F7-706F-4453-ADBC-32F804575DBB}"/>
              </a:ext>
            </a:extLst>
          </p:cNvPr>
          <p:cNvGraphicFramePr>
            <a:graphicFrameLocks noGrp="1"/>
          </p:cNvGraphicFramePr>
          <p:nvPr>
            <p:ph idx="1"/>
            <p:extLst>
              <p:ext uri="{D42A27DB-BD31-4B8C-83A1-F6EECF244321}">
                <p14:modId xmlns:p14="http://schemas.microsoft.com/office/powerpoint/2010/main" val="398921979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55119F1-274E-AD4E-9B5F-E7B4EC243BB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8624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R Pros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3" y="960120"/>
            <a:ext cx="5995987" cy="4171278"/>
          </a:xfrm>
        </p:spPr>
        <p:txBody>
          <a:bodyPr>
            <a:normAutofit/>
          </a:bodyPr>
          <a:lstStyle/>
          <a:p>
            <a:r>
              <a:rPr lang="en-US" dirty="0"/>
              <a:t>Free, now and always!</a:t>
            </a:r>
          </a:p>
          <a:p>
            <a:r>
              <a:rPr lang="en-US" dirty="0"/>
              <a:t>Documentation and help networks</a:t>
            </a:r>
          </a:p>
          <a:p>
            <a:pPr lvl="1"/>
            <a:r>
              <a:rPr lang="en-US" dirty="0"/>
              <a:t>Stack Overflow, RStudio Community, GitHub, etc.</a:t>
            </a:r>
          </a:p>
          <a:p>
            <a:r>
              <a:rPr lang="en-US" dirty="0"/>
              <a:t>Standard in research and data science jobs</a:t>
            </a:r>
          </a:p>
          <a:p>
            <a:r>
              <a:rPr lang="en-US" dirty="0"/>
              <a:t>Widely-taught in universities</a:t>
            </a:r>
          </a:p>
          <a:p>
            <a:pPr lvl="1"/>
            <a:r>
              <a:rPr lang="en-US" dirty="0"/>
              <a:t>Current and future colleagues will know R</a:t>
            </a:r>
          </a:p>
          <a:p>
            <a:r>
              <a:rPr lang="en-US" dirty="0"/>
              <a:t>Open source packages</a:t>
            </a:r>
          </a:p>
          <a:p>
            <a:pPr lvl="1"/>
            <a:r>
              <a:rPr lang="en-US" dirty="0"/>
              <a:t>&gt;15,000 on CRAN</a:t>
            </a:r>
          </a:p>
          <a:p>
            <a:endParaRPr lang="en-US" dirty="0"/>
          </a:p>
        </p:txBody>
      </p:sp>
      <p:pic>
        <p:nvPicPr>
          <p:cNvPr id="32" name="Picture 31">
            <a:extLst>
              <a:ext uri="{FF2B5EF4-FFF2-40B4-BE49-F238E27FC236}">
                <a16:creationId xmlns:a16="http://schemas.microsoft.com/office/drawing/2014/main" id="{60949975-77EE-6642-9E3A-2A1C5E2178EE}"/>
              </a:ext>
            </a:extLst>
          </p:cNvPr>
          <p:cNvPicPr>
            <a:picLocks noChangeAspect="1"/>
          </p:cNvPicPr>
          <p:nvPr/>
        </p:nvPicPr>
        <p:blipFill>
          <a:blip r:embed="rId3"/>
          <a:stretch>
            <a:fillRect/>
          </a:stretch>
        </p:blipFill>
        <p:spPr>
          <a:xfrm>
            <a:off x="8117359" y="3828680"/>
            <a:ext cx="3211041" cy="1830388"/>
          </a:xfrm>
          <a:prstGeom prst="rect">
            <a:avLst/>
          </a:prstGeom>
        </p:spPr>
      </p:pic>
    </p:spTree>
    <p:extLst>
      <p:ext uri="{BB962C8B-B14F-4D97-AF65-F5344CB8AC3E}">
        <p14:creationId xmlns:p14="http://schemas.microsoft.com/office/powerpoint/2010/main" val="277118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rPr>
              <a:t>Analysis </a:t>
            </a:r>
            <a:br>
              <a:rPr lang="en-US" sz="4400">
                <a:solidFill>
                  <a:schemeClr val="tx1"/>
                </a:solidFill>
              </a:rPr>
            </a:br>
            <a:r>
              <a:rPr lang="en-US" sz="4400">
                <a:solidFill>
                  <a:schemeClr val="tx1"/>
                </a:solidFill>
              </a:rPr>
              <a:t>with R</a:t>
            </a: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endParaRPr lang="en-US" dirty="0"/>
          </a:p>
          <a:p>
            <a:endParaRPr lang="en-US" dirty="0"/>
          </a:p>
          <a:p>
            <a:endParaRPr lang="en-US" dirty="0"/>
          </a:p>
          <a:p>
            <a:r>
              <a:rPr lang="en-US" dirty="0"/>
              <a:t>Descriptive and inferential statistics</a:t>
            </a:r>
          </a:p>
          <a:p>
            <a:pPr lvl="1"/>
            <a:r>
              <a:rPr lang="en-US" dirty="0"/>
              <a:t>{stats}, {psych}, {</a:t>
            </a:r>
            <a:r>
              <a:rPr lang="en-US" dirty="0" err="1"/>
              <a:t>summarytools</a:t>
            </a:r>
            <a:r>
              <a:rPr lang="en-US" dirty="0"/>
              <a:t>}</a:t>
            </a:r>
          </a:p>
          <a:p>
            <a:r>
              <a:rPr lang="en-US" dirty="0"/>
              <a:t>Machine learning</a:t>
            </a:r>
          </a:p>
          <a:p>
            <a:pPr lvl="1"/>
            <a:r>
              <a:rPr lang="en-US" dirty="0"/>
              <a:t>{</a:t>
            </a:r>
            <a:r>
              <a:rPr lang="en-US" dirty="0" err="1"/>
              <a:t>mlr</a:t>
            </a:r>
            <a:r>
              <a:rPr lang="en-US" dirty="0"/>
              <a:t>}*,  {caret}, {</a:t>
            </a:r>
            <a:r>
              <a:rPr lang="en-US" dirty="0" err="1"/>
              <a:t>nlme</a:t>
            </a:r>
            <a:r>
              <a:rPr lang="en-US" dirty="0"/>
              <a:t>}</a:t>
            </a:r>
          </a:p>
          <a:p>
            <a:r>
              <a:rPr lang="en-US" dirty="0"/>
              <a:t>Big data processing</a:t>
            </a:r>
          </a:p>
          <a:p>
            <a:pPr lvl="1"/>
            <a:r>
              <a:rPr lang="en-US" dirty="0"/>
              <a:t>Apache Spark and Hadoop interfaces</a:t>
            </a:r>
          </a:p>
          <a:p>
            <a:endParaRPr lang="en-US" dirty="0"/>
          </a:p>
          <a:p>
            <a:endParaRPr lang="en-US" dirty="0"/>
          </a:p>
          <a:p>
            <a:endParaRPr lang="en-US" dirty="0"/>
          </a:p>
        </p:txBody>
      </p:sp>
    </p:spTree>
    <p:extLst>
      <p:ext uri="{BB962C8B-B14F-4D97-AF65-F5344CB8AC3E}">
        <p14:creationId xmlns:p14="http://schemas.microsoft.com/office/powerpoint/2010/main" val="124739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endParaRPr lang="en-US" dirty="0"/>
          </a:p>
        </p:txBody>
      </p:sp>
    </p:spTree>
    <p:extLst>
      <p:ext uri="{BB962C8B-B14F-4D97-AF65-F5344CB8AC3E}">
        <p14:creationId xmlns:p14="http://schemas.microsoft.com/office/powerpoint/2010/main" val="181173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94AFD33-6B2B-2E4A-9D7F-188C7A01763F}"/>
              </a:ext>
            </a:extLst>
          </p:cNvPr>
          <p:cNvSpPr>
            <a:spLocks noGrp="1"/>
          </p:cNvSpPr>
          <p:nvPr>
            <p:ph type="title"/>
          </p:nvPr>
        </p:nvSpPr>
        <p:spPr>
          <a:xfrm>
            <a:off x="645459" y="960120"/>
            <a:ext cx="3865695" cy="4171278"/>
          </a:xfrm>
        </p:spPr>
        <p:txBody>
          <a:bodyPr>
            <a:normAutofit/>
          </a:bodyPr>
          <a:lstStyle/>
          <a:p>
            <a:pPr algn="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13AF7-7F13-C44E-940F-C82B23415D24}"/>
              </a:ext>
            </a:extLst>
          </p:cNvPr>
          <p:cNvSpPr>
            <a:spLocks noGrp="1"/>
          </p:cNvSpPr>
          <p:nvPr>
            <p:ph idx="1"/>
          </p:nvPr>
        </p:nvSpPr>
        <p:spPr>
          <a:xfrm>
            <a:off x="4983164" y="960120"/>
            <a:ext cx="5511800" cy="4171278"/>
          </a:xfrm>
        </p:spPr>
        <p:txBody>
          <a:bodyPr>
            <a:normAutofit/>
          </a:bodyPr>
          <a:lstStyle/>
          <a:p>
            <a:endParaRPr lang="en-US" dirty="0"/>
          </a:p>
        </p:txBody>
      </p:sp>
    </p:spTree>
    <p:extLst>
      <p:ext uri="{BB962C8B-B14F-4D97-AF65-F5344CB8AC3E}">
        <p14:creationId xmlns:p14="http://schemas.microsoft.com/office/powerpoint/2010/main" val="1541671699"/>
      </p:ext>
    </p:extLst>
  </p:cSld>
  <p:clrMapOvr>
    <a:masterClrMapping/>
  </p:clrMapOvr>
</p:sld>
</file>

<file path=ppt/theme/theme1.xml><?xml version="1.0" encoding="utf-8"?>
<a:theme xmlns:a="http://schemas.openxmlformats.org/drawingml/2006/main" name="Atla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1_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1044</Words>
  <Application>Microsoft Macintosh PowerPoint</Application>
  <PresentationFormat>Widescreen</PresentationFormat>
  <Paragraphs>94</Paragraphs>
  <Slides>11</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Rockwell</vt:lpstr>
      <vt:lpstr>Wingdings</vt:lpstr>
      <vt:lpstr>Atlas</vt:lpstr>
      <vt:lpstr>1_Atlas</vt:lpstr>
      <vt:lpstr>Introduction to  Data Science In R</vt:lpstr>
      <vt:lpstr>Presentation Overview</vt:lpstr>
      <vt:lpstr>R History</vt:lpstr>
      <vt:lpstr>R Cons</vt:lpstr>
      <vt:lpstr>Alternatives</vt:lpstr>
      <vt:lpstr>R Pros</vt:lpstr>
      <vt:lpstr>Analysis  with 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In R</dc:title>
  <dc:creator>Pat C</dc:creator>
  <cp:lastModifiedBy>Pat C</cp:lastModifiedBy>
  <cp:revision>11</cp:revision>
  <dcterms:created xsi:type="dcterms:W3CDTF">2020-08-16T22:31:56Z</dcterms:created>
  <dcterms:modified xsi:type="dcterms:W3CDTF">2020-08-17T02:44:01Z</dcterms:modified>
</cp:coreProperties>
</file>