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56"/>
  </p:notesMasterIdLst>
  <p:sldIdLst>
    <p:sldId id="256" r:id="rId2"/>
    <p:sldId id="305" r:id="rId3"/>
    <p:sldId id="257" r:id="rId4"/>
    <p:sldId id="258" r:id="rId5"/>
    <p:sldId id="260" r:id="rId6"/>
    <p:sldId id="261" r:id="rId7"/>
    <p:sldId id="259" r:id="rId8"/>
    <p:sldId id="262" r:id="rId9"/>
    <p:sldId id="308" r:id="rId10"/>
    <p:sldId id="265" r:id="rId11"/>
    <p:sldId id="269" r:id="rId12"/>
    <p:sldId id="270" r:id="rId13"/>
    <p:sldId id="271" r:id="rId14"/>
    <p:sldId id="272" r:id="rId15"/>
    <p:sldId id="268" r:id="rId16"/>
    <p:sldId id="273" r:id="rId17"/>
    <p:sldId id="274" r:id="rId18"/>
    <p:sldId id="275" r:id="rId19"/>
    <p:sldId id="276" r:id="rId20"/>
    <p:sldId id="277" r:id="rId21"/>
    <p:sldId id="278" r:id="rId22"/>
    <p:sldId id="279" r:id="rId23"/>
    <p:sldId id="280" r:id="rId24"/>
    <p:sldId id="281" r:id="rId25"/>
    <p:sldId id="310" r:id="rId26"/>
    <p:sldId id="282" r:id="rId27"/>
    <p:sldId id="283" r:id="rId28"/>
    <p:sldId id="285" r:id="rId29"/>
    <p:sldId id="284" r:id="rId30"/>
    <p:sldId id="286" r:id="rId31"/>
    <p:sldId id="287" r:id="rId32"/>
    <p:sldId id="288" r:id="rId33"/>
    <p:sldId id="289" r:id="rId34"/>
    <p:sldId id="290" r:id="rId35"/>
    <p:sldId id="291" r:id="rId36"/>
    <p:sldId id="296" r:id="rId37"/>
    <p:sldId id="292" r:id="rId38"/>
    <p:sldId id="297" r:id="rId39"/>
    <p:sldId id="293" r:id="rId40"/>
    <p:sldId id="298" r:id="rId41"/>
    <p:sldId id="294" r:id="rId42"/>
    <p:sldId id="311" r:id="rId43"/>
    <p:sldId id="299" r:id="rId44"/>
    <p:sldId id="300" r:id="rId45"/>
    <p:sldId id="301" r:id="rId46"/>
    <p:sldId id="302" r:id="rId47"/>
    <p:sldId id="303" r:id="rId48"/>
    <p:sldId id="295" r:id="rId49"/>
    <p:sldId id="304" r:id="rId50"/>
    <p:sldId id="306" r:id="rId51"/>
    <p:sldId id="312" r:id="rId52"/>
    <p:sldId id="307" r:id="rId53"/>
    <p:sldId id="313"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03"/>
    <p:restoredTop sz="87588"/>
  </p:normalViewPr>
  <p:slideViewPr>
    <p:cSldViewPr snapToGrid="0" snapToObjects="1">
      <p:cViewPr>
        <p:scale>
          <a:sx n="74" d="100"/>
          <a:sy n="74" d="100"/>
        </p:scale>
        <p:origin x="24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A4B73-0C53-4F4E-A4D8-D3C27A5D0FAC}"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918D141-C20D-4459-8E58-BBB9DBF0CBC8}">
      <dgm:prSet custT="1"/>
      <dgm:spPr/>
      <dgm:t>
        <a:bodyPr/>
        <a:lstStyle/>
        <a:p>
          <a:pPr algn="ctr">
            <a:defRPr b="1"/>
          </a:pPr>
          <a:r>
            <a:rPr lang="en-US" sz="1800" dirty="0"/>
            <a:t>Definition is arbitrary, and somewhat ethereal</a:t>
          </a:r>
        </a:p>
      </dgm:t>
    </dgm:pt>
    <dgm:pt modelId="{7D5D8601-8F16-427E-9A6E-69BFE9355004}" type="parTrans" cxnId="{CA0B87C1-D6BC-4063-8E91-68B0398E2152}">
      <dgm:prSet/>
      <dgm:spPr/>
      <dgm:t>
        <a:bodyPr/>
        <a:lstStyle/>
        <a:p>
          <a:endParaRPr lang="en-US"/>
        </a:p>
      </dgm:t>
    </dgm:pt>
    <dgm:pt modelId="{DFE355D0-EA3F-412C-AA26-96E0815C1035}" type="sibTrans" cxnId="{CA0B87C1-D6BC-4063-8E91-68B0398E2152}">
      <dgm:prSet/>
      <dgm:spPr/>
      <dgm:t>
        <a:bodyPr/>
        <a:lstStyle/>
        <a:p>
          <a:endParaRPr lang="en-US"/>
        </a:p>
      </dgm:t>
    </dgm:pt>
    <dgm:pt modelId="{8C9A4D34-1E81-4DB8-B3AB-CEB91FF9E5C8}">
      <dgm:prSet custT="1"/>
      <dgm:spPr/>
      <dgm:t>
        <a:bodyPr/>
        <a:lstStyle/>
        <a:p>
          <a:pPr algn="ctr"/>
          <a:r>
            <a:rPr lang="en-US" sz="1700" dirty="0"/>
            <a:t>Concept, !framework</a:t>
          </a:r>
        </a:p>
      </dgm:t>
    </dgm:pt>
    <dgm:pt modelId="{B3F92977-CCCA-40DB-B7EB-73CE4C388FA8}" type="parTrans" cxnId="{EB775F5D-4B95-42CD-9CE1-4FD6B674F6CF}">
      <dgm:prSet/>
      <dgm:spPr/>
      <dgm:t>
        <a:bodyPr/>
        <a:lstStyle/>
        <a:p>
          <a:endParaRPr lang="en-US"/>
        </a:p>
      </dgm:t>
    </dgm:pt>
    <dgm:pt modelId="{1066AC54-3EF0-48DE-A761-69F87442C538}" type="sibTrans" cxnId="{EB775F5D-4B95-42CD-9CE1-4FD6B674F6CF}">
      <dgm:prSet/>
      <dgm:spPr/>
      <dgm:t>
        <a:bodyPr/>
        <a:lstStyle/>
        <a:p>
          <a:endParaRPr lang="en-US"/>
        </a:p>
      </dgm:t>
    </dgm:pt>
    <dgm:pt modelId="{F838D8AD-E100-450C-8594-F1078A3C3D21}">
      <dgm:prSet custT="1"/>
      <dgm:spPr/>
      <dgm:t>
        <a:bodyPr/>
        <a:lstStyle/>
        <a:p>
          <a:pPr algn="ctr">
            <a:defRPr b="1"/>
          </a:pPr>
          <a:r>
            <a:rPr lang="en-US" sz="1800" dirty="0"/>
            <a:t>Computation by evaluating </a:t>
          </a:r>
          <a:r>
            <a:rPr lang="en-US" sz="1800" i="1" dirty="0"/>
            <a:t>functions</a:t>
          </a:r>
        </a:p>
      </dgm:t>
    </dgm:pt>
    <dgm:pt modelId="{1EEBBF11-2A97-46D6-A5E1-AB737B675CFC}" type="parTrans" cxnId="{ED2A723B-84B5-4E54-A2D7-A47F61F31D22}">
      <dgm:prSet/>
      <dgm:spPr/>
      <dgm:t>
        <a:bodyPr/>
        <a:lstStyle/>
        <a:p>
          <a:endParaRPr lang="en-US"/>
        </a:p>
      </dgm:t>
    </dgm:pt>
    <dgm:pt modelId="{A232EFD5-2CC6-4105-A457-A21A42CE8632}" type="sibTrans" cxnId="{ED2A723B-84B5-4E54-A2D7-A47F61F31D22}">
      <dgm:prSet/>
      <dgm:spPr/>
      <dgm:t>
        <a:bodyPr/>
        <a:lstStyle/>
        <a:p>
          <a:endParaRPr lang="en-US"/>
        </a:p>
      </dgm:t>
    </dgm:pt>
    <dgm:pt modelId="{86F894B3-609A-405A-8DD2-6E5A8738C0BD}">
      <dgm:prSet custT="1"/>
      <dgm:spPr/>
      <dgm:t>
        <a:bodyPr/>
        <a:lstStyle/>
        <a:p>
          <a:pPr algn="ctr">
            <a:defRPr b="1"/>
          </a:pPr>
          <a:r>
            <a:rPr lang="en-US" sz="1800" dirty="0"/>
            <a:t>Programs written under assumption of (relatively) immutable data structures</a:t>
          </a:r>
        </a:p>
      </dgm:t>
    </dgm:pt>
    <dgm:pt modelId="{FA0CCA06-D524-4018-B343-8C6362611CAA}" type="parTrans" cxnId="{759E554D-61AC-474A-BF61-2829FAD1A864}">
      <dgm:prSet/>
      <dgm:spPr/>
      <dgm:t>
        <a:bodyPr/>
        <a:lstStyle/>
        <a:p>
          <a:endParaRPr lang="en-US"/>
        </a:p>
      </dgm:t>
    </dgm:pt>
    <dgm:pt modelId="{E56669C8-1AEB-4D03-BDE3-2D1B8E8DB913}" type="sibTrans" cxnId="{759E554D-61AC-474A-BF61-2829FAD1A864}">
      <dgm:prSet/>
      <dgm:spPr/>
      <dgm:t>
        <a:bodyPr/>
        <a:lstStyle/>
        <a:p>
          <a:endParaRPr lang="en-US"/>
        </a:p>
      </dgm:t>
    </dgm:pt>
    <dgm:pt modelId="{C12EB565-6E12-4F2A-B80E-1B8D8CFD0347}">
      <dgm:prSet/>
      <dgm:spPr/>
      <dgm:t>
        <a:bodyPr/>
        <a:lstStyle/>
        <a:p>
          <a:pPr algn="ctr"/>
          <a:r>
            <a:rPr lang="en-US" dirty="0"/>
            <a:t>X -&gt; Y, always</a:t>
          </a:r>
        </a:p>
      </dgm:t>
    </dgm:pt>
    <dgm:pt modelId="{A8CBF581-1627-4C74-A29E-4593FED077A5}" type="parTrans" cxnId="{69A28B97-A39D-4759-BF31-6E62D2C28DB7}">
      <dgm:prSet/>
      <dgm:spPr/>
      <dgm:t>
        <a:bodyPr/>
        <a:lstStyle/>
        <a:p>
          <a:endParaRPr lang="en-US"/>
        </a:p>
      </dgm:t>
    </dgm:pt>
    <dgm:pt modelId="{DFAB8DE7-5500-4AB0-B6C9-12537A93D1E5}" type="sibTrans" cxnId="{69A28B97-A39D-4759-BF31-6E62D2C28DB7}">
      <dgm:prSet/>
      <dgm:spPr/>
      <dgm:t>
        <a:bodyPr/>
        <a:lstStyle/>
        <a:p>
          <a:endParaRPr lang="en-US"/>
        </a:p>
      </dgm:t>
    </dgm:pt>
    <dgm:pt modelId="{B2A5E784-D3A4-4C48-ADA4-F76339D8B814}" type="pres">
      <dgm:prSet presAssocID="{E2EA4B73-0C53-4F4E-A4D8-D3C27A5D0FAC}" presName="root" presStyleCnt="0">
        <dgm:presLayoutVars>
          <dgm:dir/>
          <dgm:resizeHandles val="exact"/>
        </dgm:presLayoutVars>
      </dgm:prSet>
      <dgm:spPr/>
    </dgm:pt>
    <dgm:pt modelId="{16E41582-7E61-4C96-B09C-D0C0EF437517}" type="pres">
      <dgm:prSet presAssocID="{1918D141-C20D-4459-8E58-BBB9DBF0CBC8}" presName="compNode" presStyleCnt="0"/>
      <dgm:spPr/>
    </dgm:pt>
    <dgm:pt modelId="{CD87EBDB-E509-440F-A585-884D09F93F26}" type="pres">
      <dgm:prSet presAssocID="{1918D141-C20D-4459-8E58-BBB9DBF0CBC8}" presName="iconRect" presStyleLbl="node1" presStyleIdx="0" presStyleCnt="3" custLinFactNeighborX="92708" custLinFactNeighborY="166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39032CF3-9DCC-4C29-B908-4DAF123B6601}" type="pres">
      <dgm:prSet presAssocID="{1918D141-C20D-4459-8E58-BBB9DBF0CBC8}" presName="iconSpace" presStyleCnt="0"/>
      <dgm:spPr/>
    </dgm:pt>
    <dgm:pt modelId="{863AA831-E567-402D-A040-651D9819E99C}" type="pres">
      <dgm:prSet presAssocID="{1918D141-C20D-4459-8E58-BBB9DBF0CBC8}" presName="parTx" presStyleLbl="revTx" presStyleIdx="0" presStyleCnt="6">
        <dgm:presLayoutVars>
          <dgm:chMax val="0"/>
          <dgm:chPref val="0"/>
        </dgm:presLayoutVars>
      </dgm:prSet>
      <dgm:spPr/>
    </dgm:pt>
    <dgm:pt modelId="{1FECF14C-367F-4565-B813-C6ADFE1A1224}" type="pres">
      <dgm:prSet presAssocID="{1918D141-C20D-4459-8E58-BBB9DBF0CBC8}" presName="txSpace" presStyleCnt="0"/>
      <dgm:spPr/>
    </dgm:pt>
    <dgm:pt modelId="{5B454FF8-530F-49A0-9FCF-2ACC54225A4A}" type="pres">
      <dgm:prSet presAssocID="{1918D141-C20D-4459-8E58-BBB9DBF0CBC8}" presName="desTx" presStyleLbl="revTx" presStyleIdx="1" presStyleCnt="6" custLinFactNeighborX="-295" custLinFactNeighborY="-5550">
        <dgm:presLayoutVars/>
      </dgm:prSet>
      <dgm:spPr/>
    </dgm:pt>
    <dgm:pt modelId="{DE25490B-2203-45BD-AB86-E725639B9D1B}" type="pres">
      <dgm:prSet presAssocID="{DFE355D0-EA3F-412C-AA26-96E0815C1035}" presName="sibTrans" presStyleCnt="0"/>
      <dgm:spPr/>
    </dgm:pt>
    <dgm:pt modelId="{2139BD7B-A388-411C-8B99-6CAB71FAE170}" type="pres">
      <dgm:prSet presAssocID="{F838D8AD-E100-450C-8594-F1078A3C3D21}" presName="compNode" presStyleCnt="0"/>
      <dgm:spPr/>
    </dgm:pt>
    <dgm:pt modelId="{073B0DD0-FF21-40ED-90AB-05458D4521FD}" type="pres">
      <dgm:prSet presAssocID="{F838D8AD-E100-450C-8594-F1078A3C3D21}" presName="iconRect" presStyleLbl="node1" presStyleIdx="1" presStyleCnt="3" custLinFactNeighborX="98815" custLinFactNeighborY="-65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F4ED79FA-2EF5-4726-9C61-936DD4A4637B}" type="pres">
      <dgm:prSet presAssocID="{F838D8AD-E100-450C-8594-F1078A3C3D21}" presName="iconSpace" presStyleCnt="0"/>
      <dgm:spPr/>
    </dgm:pt>
    <dgm:pt modelId="{3A153FD3-A24D-41C7-9C61-A7C86359F7AE}" type="pres">
      <dgm:prSet presAssocID="{F838D8AD-E100-450C-8594-F1078A3C3D21}" presName="parTx" presStyleLbl="revTx" presStyleIdx="2" presStyleCnt="6">
        <dgm:presLayoutVars>
          <dgm:chMax val="0"/>
          <dgm:chPref val="0"/>
        </dgm:presLayoutVars>
      </dgm:prSet>
      <dgm:spPr/>
    </dgm:pt>
    <dgm:pt modelId="{4BE3FFDF-5F13-4D08-AE0E-789BE74D9DBC}" type="pres">
      <dgm:prSet presAssocID="{F838D8AD-E100-450C-8594-F1078A3C3D21}" presName="txSpace" presStyleCnt="0"/>
      <dgm:spPr/>
    </dgm:pt>
    <dgm:pt modelId="{5C9D5A89-0FE5-4C2D-AC88-7529DB62AB47}" type="pres">
      <dgm:prSet presAssocID="{F838D8AD-E100-450C-8594-F1078A3C3D21}" presName="desTx" presStyleLbl="revTx" presStyleIdx="3" presStyleCnt="6">
        <dgm:presLayoutVars/>
      </dgm:prSet>
      <dgm:spPr/>
    </dgm:pt>
    <dgm:pt modelId="{31832C97-D0AF-4AC2-88E8-73F29EC19864}" type="pres">
      <dgm:prSet presAssocID="{A232EFD5-2CC6-4105-A457-A21A42CE8632}" presName="sibTrans" presStyleCnt="0"/>
      <dgm:spPr/>
    </dgm:pt>
    <dgm:pt modelId="{1E22BDEE-0601-4488-82ED-9EFE88135606}" type="pres">
      <dgm:prSet presAssocID="{86F894B3-609A-405A-8DD2-6E5A8738C0BD}" presName="compNode" presStyleCnt="0"/>
      <dgm:spPr/>
    </dgm:pt>
    <dgm:pt modelId="{08236268-7458-46A3-A058-18A44BDA9B59}" type="pres">
      <dgm:prSet presAssocID="{86F894B3-609A-405A-8DD2-6E5A8738C0BD}" presName="iconRect" presStyleLbl="node1" presStyleIdx="2" presStyleCnt="3" custLinFactX="5958" custLinFactNeighborX="100000" custLinFactNeighborY="763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6F934C8-0B52-4D65-B9BB-4C6F3818E8C5}" type="pres">
      <dgm:prSet presAssocID="{86F894B3-609A-405A-8DD2-6E5A8738C0BD}" presName="iconSpace" presStyleCnt="0"/>
      <dgm:spPr/>
    </dgm:pt>
    <dgm:pt modelId="{E3AD897F-2892-4A09-BF35-89BD6FDD13E8}" type="pres">
      <dgm:prSet presAssocID="{86F894B3-609A-405A-8DD2-6E5A8738C0BD}" presName="parTx" presStyleLbl="revTx" presStyleIdx="4" presStyleCnt="6">
        <dgm:presLayoutVars>
          <dgm:chMax val="0"/>
          <dgm:chPref val="0"/>
        </dgm:presLayoutVars>
      </dgm:prSet>
      <dgm:spPr/>
    </dgm:pt>
    <dgm:pt modelId="{1DB44119-6D18-445E-86A3-573FE0707176}" type="pres">
      <dgm:prSet presAssocID="{86F894B3-609A-405A-8DD2-6E5A8738C0BD}" presName="txSpace" presStyleCnt="0"/>
      <dgm:spPr/>
    </dgm:pt>
    <dgm:pt modelId="{F2A1D576-D736-4013-870E-37C91D665195}" type="pres">
      <dgm:prSet presAssocID="{86F894B3-609A-405A-8DD2-6E5A8738C0BD}" presName="desTx" presStyleLbl="revTx" presStyleIdx="5" presStyleCnt="6" custLinFactNeighborX="295" custLinFactNeighborY="57748">
        <dgm:presLayoutVars/>
      </dgm:prSet>
      <dgm:spPr/>
    </dgm:pt>
  </dgm:ptLst>
  <dgm:cxnLst>
    <dgm:cxn modelId="{DD3E2536-DE2F-43BF-99C4-4F568A1EA296}" type="presOf" srcId="{8C9A4D34-1E81-4DB8-B3AB-CEB91FF9E5C8}" destId="{5B454FF8-530F-49A0-9FCF-2ACC54225A4A}" srcOrd="0" destOrd="0" presId="urn:microsoft.com/office/officeart/2018/2/layout/IconLabelDescriptionList"/>
    <dgm:cxn modelId="{ED2A723B-84B5-4E54-A2D7-A47F61F31D22}" srcId="{E2EA4B73-0C53-4F4E-A4D8-D3C27A5D0FAC}" destId="{F838D8AD-E100-450C-8594-F1078A3C3D21}" srcOrd="1" destOrd="0" parTransId="{1EEBBF11-2A97-46D6-A5E1-AB737B675CFC}" sibTransId="{A232EFD5-2CC6-4105-A457-A21A42CE8632}"/>
    <dgm:cxn modelId="{759E554D-61AC-474A-BF61-2829FAD1A864}" srcId="{E2EA4B73-0C53-4F4E-A4D8-D3C27A5D0FAC}" destId="{86F894B3-609A-405A-8DD2-6E5A8738C0BD}" srcOrd="2" destOrd="0" parTransId="{FA0CCA06-D524-4018-B343-8C6362611CAA}" sibTransId="{E56669C8-1AEB-4D03-BDE3-2D1B8E8DB913}"/>
    <dgm:cxn modelId="{EB775F5D-4B95-42CD-9CE1-4FD6B674F6CF}" srcId="{1918D141-C20D-4459-8E58-BBB9DBF0CBC8}" destId="{8C9A4D34-1E81-4DB8-B3AB-CEB91FF9E5C8}" srcOrd="0" destOrd="0" parTransId="{B3F92977-CCCA-40DB-B7EB-73CE4C388FA8}" sibTransId="{1066AC54-3EF0-48DE-A761-69F87442C538}"/>
    <dgm:cxn modelId="{34CEC55D-90B2-41CF-A6BD-0EC89F4B4F81}" type="presOf" srcId="{C12EB565-6E12-4F2A-B80E-1B8D8CFD0347}" destId="{F2A1D576-D736-4013-870E-37C91D665195}" srcOrd="0" destOrd="0" presId="urn:microsoft.com/office/officeart/2018/2/layout/IconLabelDescriptionList"/>
    <dgm:cxn modelId="{0FC52463-D61A-48F6-B1F1-2851D0DC7FB2}" type="presOf" srcId="{F838D8AD-E100-450C-8594-F1078A3C3D21}" destId="{3A153FD3-A24D-41C7-9C61-A7C86359F7AE}" srcOrd="0" destOrd="0" presId="urn:microsoft.com/office/officeart/2018/2/layout/IconLabelDescriptionList"/>
    <dgm:cxn modelId="{E905F968-99CD-443F-BE8F-2580BCDAEEFD}" type="presOf" srcId="{86F894B3-609A-405A-8DD2-6E5A8738C0BD}" destId="{E3AD897F-2892-4A09-BF35-89BD6FDD13E8}" srcOrd="0" destOrd="0" presId="urn:microsoft.com/office/officeart/2018/2/layout/IconLabelDescriptionList"/>
    <dgm:cxn modelId="{69A28B97-A39D-4759-BF31-6E62D2C28DB7}" srcId="{86F894B3-609A-405A-8DD2-6E5A8738C0BD}" destId="{C12EB565-6E12-4F2A-B80E-1B8D8CFD0347}" srcOrd="0" destOrd="0" parTransId="{A8CBF581-1627-4C74-A29E-4593FED077A5}" sibTransId="{DFAB8DE7-5500-4AB0-B6C9-12537A93D1E5}"/>
    <dgm:cxn modelId="{CA0B87C1-D6BC-4063-8E91-68B0398E2152}" srcId="{E2EA4B73-0C53-4F4E-A4D8-D3C27A5D0FAC}" destId="{1918D141-C20D-4459-8E58-BBB9DBF0CBC8}" srcOrd="0" destOrd="0" parTransId="{7D5D8601-8F16-427E-9A6E-69BFE9355004}" sibTransId="{DFE355D0-EA3F-412C-AA26-96E0815C1035}"/>
    <dgm:cxn modelId="{7F855EC3-03E6-4CFD-B5E0-082B6C5CAC90}" type="presOf" srcId="{1918D141-C20D-4459-8E58-BBB9DBF0CBC8}" destId="{863AA831-E567-402D-A040-651D9819E99C}" srcOrd="0" destOrd="0" presId="urn:microsoft.com/office/officeart/2018/2/layout/IconLabelDescriptionList"/>
    <dgm:cxn modelId="{7B1730E6-39C8-4DF5-9E64-B47E5FD05CF4}" type="presOf" srcId="{E2EA4B73-0C53-4F4E-A4D8-D3C27A5D0FAC}" destId="{B2A5E784-D3A4-4C48-ADA4-F76339D8B814}" srcOrd="0" destOrd="0" presId="urn:microsoft.com/office/officeart/2018/2/layout/IconLabelDescriptionList"/>
    <dgm:cxn modelId="{3E473CF6-7DF2-432D-92E8-DAA65E3CBBBC}" type="presParOf" srcId="{B2A5E784-D3A4-4C48-ADA4-F76339D8B814}" destId="{16E41582-7E61-4C96-B09C-D0C0EF437517}" srcOrd="0" destOrd="0" presId="urn:microsoft.com/office/officeart/2018/2/layout/IconLabelDescriptionList"/>
    <dgm:cxn modelId="{D5C52601-8E75-415B-A094-9A77B84097E7}" type="presParOf" srcId="{16E41582-7E61-4C96-B09C-D0C0EF437517}" destId="{CD87EBDB-E509-440F-A585-884D09F93F26}" srcOrd="0" destOrd="0" presId="urn:microsoft.com/office/officeart/2018/2/layout/IconLabelDescriptionList"/>
    <dgm:cxn modelId="{CAB638D4-A121-47DF-8A8D-D5837F6A9764}" type="presParOf" srcId="{16E41582-7E61-4C96-B09C-D0C0EF437517}" destId="{39032CF3-9DCC-4C29-B908-4DAF123B6601}" srcOrd="1" destOrd="0" presId="urn:microsoft.com/office/officeart/2018/2/layout/IconLabelDescriptionList"/>
    <dgm:cxn modelId="{7F96655D-1664-471D-9964-DCCBD8BFB882}" type="presParOf" srcId="{16E41582-7E61-4C96-B09C-D0C0EF437517}" destId="{863AA831-E567-402D-A040-651D9819E99C}" srcOrd="2" destOrd="0" presId="urn:microsoft.com/office/officeart/2018/2/layout/IconLabelDescriptionList"/>
    <dgm:cxn modelId="{B6B07629-AE82-4037-B074-3B709E13327F}" type="presParOf" srcId="{16E41582-7E61-4C96-B09C-D0C0EF437517}" destId="{1FECF14C-367F-4565-B813-C6ADFE1A1224}" srcOrd="3" destOrd="0" presId="urn:microsoft.com/office/officeart/2018/2/layout/IconLabelDescriptionList"/>
    <dgm:cxn modelId="{BC64670B-DBD6-4195-84E7-6699C364D890}" type="presParOf" srcId="{16E41582-7E61-4C96-B09C-D0C0EF437517}" destId="{5B454FF8-530F-49A0-9FCF-2ACC54225A4A}" srcOrd="4" destOrd="0" presId="urn:microsoft.com/office/officeart/2018/2/layout/IconLabelDescriptionList"/>
    <dgm:cxn modelId="{40115B7D-B127-4554-B329-35C56D2C666B}" type="presParOf" srcId="{B2A5E784-D3A4-4C48-ADA4-F76339D8B814}" destId="{DE25490B-2203-45BD-AB86-E725639B9D1B}" srcOrd="1" destOrd="0" presId="urn:microsoft.com/office/officeart/2018/2/layout/IconLabelDescriptionList"/>
    <dgm:cxn modelId="{0346D868-91D8-457F-A202-A27D7ED21107}" type="presParOf" srcId="{B2A5E784-D3A4-4C48-ADA4-F76339D8B814}" destId="{2139BD7B-A388-411C-8B99-6CAB71FAE170}" srcOrd="2" destOrd="0" presId="urn:microsoft.com/office/officeart/2018/2/layout/IconLabelDescriptionList"/>
    <dgm:cxn modelId="{98BABBA5-D0F4-41B6-88D4-9F5C6AD5D19A}" type="presParOf" srcId="{2139BD7B-A388-411C-8B99-6CAB71FAE170}" destId="{073B0DD0-FF21-40ED-90AB-05458D4521FD}" srcOrd="0" destOrd="0" presId="urn:microsoft.com/office/officeart/2018/2/layout/IconLabelDescriptionList"/>
    <dgm:cxn modelId="{3B870EEE-F997-4052-ADB4-F4806A6B3C18}" type="presParOf" srcId="{2139BD7B-A388-411C-8B99-6CAB71FAE170}" destId="{F4ED79FA-2EF5-4726-9C61-936DD4A4637B}" srcOrd="1" destOrd="0" presId="urn:microsoft.com/office/officeart/2018/2/layout/IconLabelDescriptionList"/>
    <dgm:cxn modelId="{D64095E6-801B-4C4B-8570-F0194208FD5C}" type="presParOf" srcId="{2139BD7B-A388-411C-8B99-6CAB71FAE170}" destId="{3A153FD3-A24D-41C7-9C61-A7C86359F7AE}" srcOrd="2" destOrd="0" presId="urn:microsoft.com/office/officeart/2018/2/layout/IconLabelDescriptionList"/>
    <dgm:cxn modelId="{B156DA96-7AE1-4F95-9065-7664255307E0}" type="presParOf" srcId="{2139BD7B-A388-411C-8B99-6CAB71FAE170}" destId="{4BE3FFDF-5F13-4D08-AE0E-789BE74D9DBC}" srcOrd="3" destOrd="0" presId="urn:microsoft.com/office/officeart/2018/2/layout/IconLabelDescriptionList"/>
    <dgm:cxn modelId="{677493A0-8B0A-4731-950B-8D496D810D94}" type="presParOf" srcId="{2139BD7B-A388-411C-8B99-6CAB71FAE170}" destId="{5C9D5A89-0FE5-4C2D-AC88-7529DB62AB47}" srcOrd="4" destOrd="0" presId="urn:microsoft.com/office/officeart/2018/2/layout/IconLabelDescriptionList"/>
    <dgm:cxn modelId="{06B56E52-E635-47EA-AB13-E7E082A2C94A}" type="presParOf" srcId="{B2A5E784-D3A4-4C48-ADA4-F76339D8B814}" destId="{31832C97-D0AF-4AC2-88E8-73F29EC19864}" srcOrd="3" destOrd="0" presId="urn:microsoft.com/office/officeart/2018/2/layout/IconLabelDescriptionList"/>
    <dgm:cxn modelId="{BFB9B33B-A964-479B-85B1-8D0145981EF2}" type="presParOf" srcId="{B2A5E784-D3A4-4C48-ADA4-F76339D8B814}" destId="{1E22BDEE-0601-4488-82ED-9EFE88135606}" srcOrd="4" destOrd="0" presId="urn:microsoft.com/office/officeart/2018/2/layout/IconLabelDescriptionList"/>
    <dgm:cxn modelId="{2A3E0179-A3A8-4989-8476-B52A40FD2839}" type="presParOf" srcId="{1E22BDEE-0601-4488-82ED-9EFE88135606}" destId="{08236268-7458-46A3-A058-18A44BDA9B59}" srcOrd="0" destOrd="0" presId="urn:microsoft.com/office/officeart/2018/2/layout/IconLabelDescriptionList"/>
    <dgm:cxn modelId="{80844718-30A6-4436-BF7A-052CDF10DD62}" type="presParOf" srcId="{1E22BDEE-0601-4488-82ED-9EFE88135606}" destId="{86F934C8-0B52-4D65-B9BB-4C6F3818E8C5}" srcOrd="1" destOrd="0" presId="urn:microsoft.com/office/officeart/2018/2/layout/IconLabelDescriptionList"/>
    <dgm:cxn modelId="{C7E5CFF0-A8FC-441D-B3AF-EB9C6403D152}" type="presParOf" srcId="{1E22BDEE-0601-4488-82ED-9EFE88135606}" destId="{E3AD897F-2892-4A09-BF35-89BD6FDD13E8}" srcOrd="2" destOrd="0" presId="urn:microsoft.com/office/officeart/2018/2/layout/IconLabelDescriptionList"/>
    <dgm:cxn modelId="{08D355EE-27E2-432D-BEBC-18F99ACD16F0}" type="presParOf" srcId="{1E22BDEE-0601-4488-82ED-9EFE88135606}" destId="{1DB44119-6D18-445E-86A3-573FE0707176}" srcOrd="3" destOrd="0" presId="urn:microsoft.com/office/officeart/2018/2/layout/IconLabelDescriptionList"/>
    <dgm:cxn modelId="{D940EA70-A28C-4F70-965E-EAE0D3A80F99}" type="presParOf" srcId="{1E22BDEE-0601-4488-82ED-9EFE88135606}" destId="{F2A1D576-D736-4013-870E-37C91D66519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AC500-3CE1-4869-ACB5-14A0001BC3A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628FAEED-9B47-4895-9886-099C133188CA}">
      <dgm:prSet/>
      <dgm:spPr/>
      <dgm:t>
        <a:bodyPr/>
        <a:lstStyle/>
        <a:p>
          <a:pPr>
            <a:lnSpc>
              <a:spcPct val="100000"/>
            </a:lnSpc>
          </a:pPr>
          <a:r>
            <a:rPr lang="en-US"/>
            <a:t>Python</a:t>
          </a:r>
        </a:p>
      </dgm:t>
    </dgm:pt>
    <dgm:pt modelId="{0B375C8F-3D2A-44C1-A282-5BC423A6431D}" type="parTrans" cxnId="{935744B0-CEE3-4711-A5F7-7EBE2B592442}">
      <dgm:prSet/>
      <dgm:spPr/>
      <dgm:t>
        <a:bodyPr/>
        <a:lstStyle/>
        <a:p>
          <a:endParaRPr lang="en-US"/>
        </a:p>
      </dgm:t>
    </dgm:pt>
    <dgm:pt modelId="{D23952C0-48D8-4BD7-BD98-B1706109B4C5}" type="sibTrans" cxnId="{935744B0-CEE3-4711-A5F7-7EBE2B592442}">
      <dgm:prSet/>
      <dgm:spPr/>
      <dgm:t>
        <a:bodyPr/>
        <a:lstStyle/>
        <a:p>
          <a:endParaRPr lang="en-US"/>
        </a:p>
      </dgm:t>
    </dgm:pt>
    <dgm:pt modelId="{D4E74003-4F59-4DF0-9ADE-6A76B7373C4E}">
      <dgm:prSet/>
      <dgm:spPr/>
      <dgm:t>
        <a:bodyPr/>
        <a:lstStyle/>
        <a:p>
          <a:pPr>
            <a:lnSpc>
              <a:spcPct val="100000"/>
            </a:lnSpc>
          </a:pPr>
          <a:r>
            <a:rPr lang="en-US"/>
            <a:t>MATLAB</a:t>
          </a:r>
        </a:p>
      </dgm:t>
    </dgm:pt>
    <dgm:pt modelId="{EB4CE6D4-AF9D-44E3-B784-314063B48073}" type="parTrans" cxnId="{DEC6C834-0F68-4B5E-8F83-4243B84DFDCC}">
      <dgm:prSet/>
      <dgm:spPr/>
      <dgm:t>
        <a:bodyPr/>
        <a:lstStyle/>
        <a:p>
          <a:endParaRPr lang="en-US"/>
        </a:p>
      </dgm:t>
    </dgm:pt>
    <dgm:pt modelId="{5B706FBA-6B86-4E91-8BEC-CC29B8E3053D}" type="sibTrans" cxnId="{DEC6C834-0F68-4B5E-8F83-4243B84DFDCC}">
      <dgm:prSet/>
      <dgm:spPr/>
      <dgm:t>
        <a:bodyPr/>
        <a:lstStyle/>
        <a:p>
          <a:endParaRPr lang="en-US"/>
        </a:p>
      </dgm:t>
    </dgm:pt>
    <dgm:pt modelId="{B710BF7A-D0A4-4D37-AE8E-959CE8B8418C}">
      <dgm:prSet/>
      <dgm:spPr/>
      <dgm:t>
        <a:bodyPr/>
        <a:lstStyle/>
        <a:p>
          <a:pPr>
            <a:lnSpc>
              <a:spcPct val="100000"/>
            </a:lnSpc>
          </a:pPr>
          <a:r>
            <a:rPr lang="en-US"/>
            <a:t>JavaScript</a:t>
          </a:r>
        </a:p>
      </dgm:t>
    </dgm:pt>
    <dgm:pt modelId="{3A4A476E-5FCF-4656-8440-AB3779816DC1}" type="parTrans" cxnId="{0270CB12-60E6-4387-B1C0-0E130DFF9FAA}">
      <dgm:prSet/>
      <dgm:spPr/>
      <dgm:t>
        <a:bodyPr/>
        <a:lstStyle/>
        <a:p>
          <a:endParaRPr lang="en-US"/>
        </a:p>
      </dgm:t>
    </dgm:pt>
    <dgm:pt modelId="{8B0EA246-CFA4-462D-BF03-DE22B192B4FB}" type="sibTrans" cxnId="{0270CB12-60E6-4387-B1C0-0E130DFF9FAA}">
      <dgm:prSet/>
      <dgm:spPr/>
      <dgm:t>
        <a:bodyPr/>
        <a:lstStyle/>
        <a:p>
          <a:endParaRPr lang="en-US"/>
        </a:p>
      </dgm:t>
    </dgm:pt>
    <dgm:pt modelId="{8000CF60-A4D4-40F2-B6C6-772790426365}">
      <dgm:prSet/>
      <dgm:spPr/>
      <dgm:t>
        <a:bodyPr/>
        <a:lstStyle/>
        <a:p>
          <a:pPr>
            <a:lnSpc>
              <a:spcPct val="100000"/>
            </a:lnSpc>
          </a:pPr>
          <a:r>
            <a:rPr lang="en-US" dirty="0"/>
            <a:t>Julia</a:t>
          </a:r>
        </a:p>
      </dgm:t>
    </dgm:pt>
    <dgm:pt modelId="{3CB7A828-02DD-4827-823E-DEF7F32D843E}" type="parTrans" cxnId="{20C03401-6521-4F70-8A03-B9852CE9E24F}">
      <dgm:prSet/>
      <dgm:spPr/>
      <dgm:t>
        <a:bodyPr/>
        <a:lstStyle/>
        <a:p>
          <a:endParaRPr lang="en-US"/>
        </a:p>
      </dgm:t>
    </dgm:pt>
    <dgm:pt modelId="{1D6E5C47-B044-49D5-9182-A4650D9F4666}" type="sibTrans" cxnId="{20C03401-6521-4F70-8A03-B9852CE9E24F}">
      <dgm:prSet/>
      <dgm:spPr/>
      <dgm:t>
        <a:bodyPr/>
        <a:lstStyle/>
        <a:p>
          <a:endParaRPr lang="en-US"/>
        </a:p>
      </dgm:t>
    </dgm:pt>
    <dgm:pt modelId="{32F65CB4-E5C7-4670-86D2-85BF57BFF3D4}">
      <dgm:prSet/>
      <dgm:spPr/>
      <dgm:t>
        <a:bodyPr/>
        <a:lstStyle/>
        <a:p>
          <a:pPr>
            <a:lnSpc>
              <a:spcPct val="100000"/>
            </a:lnSpc>
          </a:pPr>
          <a:r>
            <a:rPr lang="en-US" dirty="0"/>
            <a:t>SAS</a:t>
          </a:r>
        </a:p>
      </dgm:t>
    </dgm:pt>
    <dgm:pt modelId="{D411D36F-CDB2-4CD1-BDA6-FC2B2788FFAD}" type="parTrans" cxnId="{8901B81C-3A20-4260-AD0A-C6BB26921375}">
      <dgm:prSet/>
      <dgm:spPr/>
      <dgm:t>
        <a:bodyPr/>
        <a:lstStyle/>
        <a:p>
          <a:endParaRPr lang="en-US"/>
        </a:p>
      </dgm:t>
    </dgm:pt>
    <dgm:pt modelId="{6937EC7D-6AD7-43BE-941B-52881D0F30FB}" type="sibTrans" cxnId="{8901B81C-3A20-4260-AD0A-C6BB26921375}">
      <dgm:prSet/>
      <dgm:spPr/>
      <dgm:t>
        <a:bodyPr/>
        <a:lstStyle/>
        <a:p>
          <a:endParaRPr lang="en-US"/>
        </a:p>
      </dgm:t>
    </dgm:pt>
    <dgm:pt modelId="{E532DF7B-7D44-4594-A12E-3A3B98C91D11}">
      <dgm:prSet/>
      <dgm:spPr/>
      <dgm:t>
        <a:bodyPr/>
        <a:lstStyle/>
        <a:p>
          <a:pPr>
            <a:lnSpc>
              <a:spcPct val="100000"/>
            </a:lnSpc>
          </a:pPr>
          <a:r>
            <a:rPr lang="en-US"/>
            <a:t>Others</a:t>
          </a:r>
        </a:p>
      </dgm:t>
    </dgm:pt>
    <dgm:pt modelId="{F0C7CEE1-3E16-4670-9C09-B5C97931257C}" type="parTrans" cxnId="{4CC6BFD1-101D-4737-809F-3239A12DDC6D}">
      <dgm:prSet/>
      <dgm:spPr/>
      <dgm:t>
        <a:bodyPr/>
        <a:lstStyle/>
        <a:p>
          <a:endParaRPr lang="en-US"/>
        </a:p>
      </dgm:t>
    </dgm:pt>
    <dgm:pt modelId="{06EA200B-38E7-4B7C-AA1D-DD0ACFF51744}" type="sibTrans" cxnId="{4CC6BFD1-101D-4737-809F-3239A12DDC6D}">
      <dgm:prSet/>
      <dgm:spPr/>
      <dgm:t>
        <a:bodyPr/>
        <a:lstStyle/>
        <a:p>
          <a:endParaRPr lang="en-US"/>
        </a:p>
      </dgm:t>
    </dgm:pt>
    <dgm:pt modelId="{B9EC87D9-59BF-46DC-BA32-76A55DD29B86}" type="pres">
      <dgm:prSet presAssocID="{0F6AC500-3CE1-4869-ACB5-14A0001BC3A2}" presName="root" presStyleCnt="0">
        <dgm:presLayoutVars>
          <dgm:dir/>
          <dgm:resizeHandles val="exact"/>
        </dgm:presLayoutVars>
      </dgm:prSet>
      <dgm:spPr/>
    </dgm:pt>
    <dgm:pt modelId="{12A5C289-0EEE-41D9-9307-8989808142CA}" type="pres">
      <dgm:prSet presAssocID="{628FAEED-9B47-4895-9886-099C133188CA}" presName="compNode" presStyleCnt="0"/>
      <dgm:spPr/>
    </dgm:pt>
    <dgm:pt modelId="{EBD3CFB4-260A-4704-873A-73C6A8F3ACA6}" type="pres">
      <dgm:prSet presAssocID="{628FAEED-9B47-4895-9886-099C133188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69D02656-6C01-4AAE-92DE-E23C113B9A38}" type="pres">
      <dgm:prSet presAssocID="{628FAEED-9B47-4895-9886-099C133188CA}" presName="spaceRect" presStyleCnt="0"/>
      <dgm:spPr/>
    </dgm:pt>
    <dgm:pt modelId="{28AD905E-53E0-45E1-A831-0462E384461C}" type="pres">
      <dgm:prSet presAssocID="{628FAEED-9B47-4895-9886-099C133188CA}" presName="textRect" presStyleLbl="revTx" presStyleIdx="0" presStyleCnt="6">
        <dgm:presLayoutVars>
          <dgm:chMax val="1"/>
          <dgm:chPref val="1"/>
        </dgm:presLayoutVars>
      </dgm:prSet>
      <dgm:spPr/>
    </dgm:pt>
    <dgm:pt modelId="{39AD0EC8-E3B1-4E00-99C7-6B5097E6552D}" type="pres">
      <dgm:prSet presAssocID="{D23952C0-48D8-4BD7-BD98-B1706109B4C5}" presName="sibTrans" presStyleCnt="0"/>
      <dgm:spPr/>
    </dgm:pt>
    <dgm:pt modelId="{6CB6897F-68A0-4301-8372-055D76DFEC9E}" type="pres">
      <dgm:prSet presAssocID="{D4E74003-4F59-4DF0-9ADE-6A76B7373C4E}" presName="compNode" presStyleCnt="0"/>
      <dgm:spPr/>
    </dgm:pt>
    <dgm:pt modelId="{AD41DF30-1D10-46A9-8950-F3F791EFC53C}" type="pres">
      <dgm:prSet presAssocID="{D4E74003-4F59-4DF0-9ADE-6A76B7373C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CDA7F765-86FB-4107-8AE1-A82445DCCFAB}" type="pres">
      <dgm:prSet presAssocID="{D4E74003-4F59-4DF0-9ADE-6A76B7373C4E}" presName="spaceRect" presStyleCnt="0"/>
      <dgm:spPr/>
    </dgm:pt>
    <dgm:pt modelId="{20636B18-4FEB-4E1A-89D5-DA3CFEA7F4EE}" type="pres">
      <dgm:prSet presAssocID="{D4E74003-4F59-4DF0-9ADE-6A76B7373C4E}" presName="textRect" presStyleLbl="revTx" presStyleIdx="1" presStyleCnt="6">
        <dgm:presLayoutVars>
          <dgm:chMax val="1"/>
          <dgm:chPref val="1"/>
        </dgm:presLayoutVars>
      </dgm:prSet>
      <dgm:spPr/>
    </dgm:pt>
    <dgm:pt modelId="{4A98D988-B40C-41B8-9694-40D3B0DD0860}" type="pres">
      <dgm:prSet presAssocID="{5B706FBA-6B86-4E91-8BEC-CC29B8E3053D}" presName="sibTrans" presStyleCnt="0"/>
      <dgm:spPr/>
    </dgm:pt>
    <dgm:pt modelId="{44FD54FE-88C8-4156-B216-26B4EBD6ACE8}" type="pres">
      <dgm:prSet presAssocID="{32F65CB4-E5C7-4670-86D2-85BF57BFF3D4}" presName="compNode" presStyleCnt="0"/>
      <dgm:spPr/>
    </dgm:pt>
    <dgm:pt modelId="{E9838383-9641-45FD-A894-7FE4A6E640A3}" type="pres">
      <dgm:prSet presAssocID="{32F65CB4-E5C7-4670-86D2-85BF57BFF3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7C4D9C5D-A76C-4994-8517-92AD9B1C8158}" type="pres">
      <dgm:prSet presAssocID="{32F65CB4-E5C7-4670-86D2-85BF57BFF3D4}" presName="spaceRect" presStyleCnt="0"/>
      <dgm:spPr/>
    </dgm:pt>
    <dgm:pt modelId="{94181EAC-1570-48DC-8417-6EFF3A1FDBB0}" type="pres">
      <dgm:prSet presAssocID="{32F65CB4-E5C7-4670-86D2-85BF57BFF3D4}" presName="textRect" presStyleLbl="revTx" presStyleIdx="2" presStyleCnt="6">
        <dgm:presLayoutVars>
          <dgm:chMax val="1"/>
          <dgm:chPref val="1"/>
        </dgm:presLayoutVars>
      </dgm:prSet>
      <dgm:spPr/>
    </dgm:pt>
    <dgm:pt modelId="{10F008EF-6F7C-48E3-A29A-FB96038DB641}" type="pres">
      <dgm:prSet presAssocID="{6937EC7D-6AD7-43BE-941B-52881D0F30FB}" presName="sibTrans" presStyleCnt="0"/>
      <dgm:spPr/>
    </dgm:pt>
    <dgm:pt modelId="{9227E68F-1EF9-4366-B02D-C4575067F39F}" type="pres">
      <dgm:prSet presAssocID="{8000CF60-A4D4-40F2-B6C6-772790426365}" presName="compNode" presStyleCnt="0"/>
      <dgm:spPr/>
    </dgm:pt>
    <dgm:pt modelId="{440809CE-D640-4840-A536-A35573846CEC}" type="pres">
      <dgm:prSet presAssocID="{8000CF60-A4D4-40F2-B6C6-77279042636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04C24A77-5E6F-42E7-966F-53FBD89FEA1B}" type="pres">
      <dgm:prSet presAssocID="{8000CF60-A4D4-40F2-B6C6-772790426365}" presName="spaceRect" presStyleCnt="0"/>
      <dgm:spPr/>
    </dgm:pt>
    <dgm:pt modelId="{8501515E-A8E6-4F94-A85B-9A67FEA3E808}" type="pres">
      <dgm:prSet presAssocID="{8000CF60-A4D4-40F2-B6C6-772790426365}" presName="textRect" presStyleLbl="revTx" presStyleIdx="3" presStyleCnt="6">
        <dgm:presLayoutVars>
          <dgm:chMax val="1"/>
          <dgm:chPref val="1"/>
        </dgm:presLayoutVars>
      </dgm:prSet>
      <dgm:spPr/>
    </dgm:pt>
    <dgm:pt modelId="{A65E98EA-96A3-4861-AA7D-0A34F26BADB2}" type="pres">
      <dgm:prSet presAssocID="{1D6E5C47-B044-49D5-9182-A4650D9F4666}" presName="sibTrans" presStyleCnt="0"/>
      <dgm:spPr/>
    </dgm:pt>
    <dgm:pt modelId="{C6EF0056-1164-4833-BD76-0E122BAA292A}" type="pres">
      <dgm:prSet presAssocID="{B710BF7A-D0A4-4D37-AE8E-959CE8B8418C}" presName="compNode" presStyleCnt="0"/>
      <dgm:spPr/>
    </dgm:pt>
    <dgm:pt modelId="{71DD89B0-4B1C-47A5-80E3-366BCBB90CEA}" type="pres">
      <dgm:prSet presAssocID="{B710BF7A-D0A4-4D37-AE8E-959CE8B8418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61A7A753-A55F-4E73-A6B2-621DDC39AB80}" type="pres">
      <dgm:prSet presAssocID="{B710BF7A-D0A4-4D37-AE8E-959CE8B8418C}" presName="spaceRect" presStyleCnt="0"/>
      <dgm:spPr/>
    </dgm:pt>
    <dgm:pt modelId="{42145ED6-F271-4708-A480-4C750CFD6182}" type="pres">
      <dgm:prSet presAssocID="{B710BF7A-D0A4-4D37-AE8E-959CE8B8418C}" presName="textRect" presStyleLbl="revTx" presStyleIdx="4" presStyleCnt="6">
        <dgm:presLayoutVars>
          <dgm:chMax val="1"/>
          <dgm:chPref val="1"/>
        </dgm:presLayoutVars>
      </dgm:prSet>
      <dgm:spPr/>
    </dgm:pt>
    <dgm:pt modelId="{CA538C6F-F436-4A8D-90BF-28C01959B3B2}" type="pres">
      <dgm:prSet presAssocID="{8B0EA246-CFA4-462D-BF03-DE22B192B4FB}" presName="sibTrans" presStyleCnt="0"/>
      <dgm:spPr/>
    </dgm:pt>
    <dgm:pt modelId="{82EFAE10-9519-4206-80BB-7664B27D7E45}" type="pres">
      <dgm:prSet presAssocID="{E532DF7B-7D44-4594-A12E-3A3B98C91D11}" presName="compNode" presStyleCnt="0"/>
      <dgm:spPr/>
    </dgm:pt>
    <dgm:pt modelId="{13FA824E-4786-41CF-A977-3783D770740D}" type="pres">
      <dgm:prSet presAssocID="{E532DF7B-7D44-4594-A12E-3A3B98C91D1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m"/>
        </a:ext>
      </dgm:extLst>
    </dgm:pt>
    <dgm:pt modelId="{B7A0FCE4-4F3F-43B3-8580-9FC525B7C51C}" type="pres">
      <dgm:prSet presAssocID="{E532DF7B-7D44-4594-A12E-3A3B98C91D11}" presName="spaceRect" presStyleCnt="0"/>
      <dgm:spPr/>
    </dgm:pt>
    <dgm:pt modelId="{D5CD8D53-908B-4AC5-9B45-32A01B1F7DAE}" type="pres">
      <dgm:prSet presAssocID="{E532DF7B-7D44-4594-A12E-3A3B98C91D11}" presName="textRect" presStyleLbl="revTx" presStyleIdx="5" presStyleCnt="6">
        <dgm:presLayoutVars>
          <dgm:chMax val="1"/>
          <dgm:chPref val="1"/>
        </dgm:presLayoutVars>
      </dgm:prSet>
      <dgm:spPr/>
    </dgm:pt>
  </dgm:ptLst>
  <dgm:cxnLst>
    <dgm:cxn modelId="{20C03401-6521-4F70-8A03-B9852CE9E24F}" srcId="{0F6AC500-3CE1-4869-ACB5-14A0001BC3A2}" destId="{8000CF60-A4D4-40F2-B6C6-772790426365}" srcOrd="3" destOrd="0" parTransId="{3CB7A828-02DD-4827-823E-DEF7F32D843E}" sibTransId="{1D6E5C47-B044-49D5-9182-A4650D9F4666}"/>
    <dgm:cxn modelId="{0270CB12-60E6-4387-B1C0-0E130DFF9FAA}" srcId="{0F6AC500-3CE1-4869-ACB5-14A0001BC3A2}" destId="{B710BF7A-D0A4-4D37-AE8E-959CE8B8418C}" srcOrd="4" destOrd="0" parTransId="{3A4A476E-5FCF-4656-8440-AB3779816DC1}" sibTransId="{8B0EA246-CFA4-462D-BF03-DE22B192B4FB}"/>
    <dgm:cxn modelId="{8901B81C-3A20-4260-AD0A-C6BB26921375}" srcId="{0F6AC500-3CE1-4869-ACB5-14A0001BC3A2}" destId="{32F65CB4-E5C7-4670-86D2-85BF57BFF3D4}" srcOrd="2" destOrd="0" parTransId="{D411D36F-CDB2-4CD1-BDA6-FC2B2788FFAD}" sibTransId="{6937EC7D-6AD7-43BE-941B-52881D0F30FB}"/>
    <dgm:cxn modelId="{DEC6C834-0F68-4B5E-8F83-4243B84DFDCC}" srcId="{0F6AC500-3CE1-4869-ACB5-14A0001BC3A2}" destId="{D4E74003-4F59-4DF0-9ADE-6A76B7373C4E}" srcOrd="1" destOrd="0" parTransId="{EB4CE6D4-AF9D-44E3-B784-314063B48073}" sibTransId="{5B706FBA-6B86-4E91-8BEC-CC29B8E3053D}"/>
    <dgm:cxn modelId="{EE49C935-C09A-1A46-BE9E-01779DA1883E}" type="presOf" srcId="{8000CF60-A4D4-40F2-B6C6-772790426365}" destId="{8501515E-A8E6-4F94-A85B-9A67FEA3E808}" srcOrd="0" destOrd="0" presId="urn:microsoft.com/office/officeart/2018/2/layout/IconLabelList"/>
    <dgm:cxn modelId="{3E498D45-E30D-5C43-BF14-49C8347067FD}" type="presOf" srcId="{D4E74003-4F59-4DF0-9ADE-6A76B7373C4E}" destId="{20636B18-4FEB-4E1A-89D5-DA3CFEA7F4EE}" srcOrd="0" destOrd="0" presId="urn:microsoft.com/office/officeart/2018/2/layout/IconLabelList"/>
    <dgm:cxn modelId="{A4EB8B4C-C5C4-46AB-B9EB-630D8C35DE99}" type="presOf" srcId="{0F6AC500-3CE1-4869-ACB5-14A0001BC3A2}" destId="{B9EC87D9-59BF-46DC-BA32-76A55DD29B86}" srcOrd="0" destOrd="0" presId="urn:microsoft.com/office/officeart/2018/2/layout/IconLabelList"/>
    <dgm:cxn modelId="{580D9965-524D-2544-94F1-38108F11F26D}" type="presOf" srcId="{32F65CB4-E5C7-4670-86D2-85BF57BFF3D4}" destId="{94181EAC-1570-48DC-8417-6EFF3A1FDBB0}" srcOrd="0" destOrd="0" presId="urn:microsoft.com/office/officeart/2018/2/layout/IconLabelList"/>
    <dgm:cxn modelId="{8C081578-3C8A-2345-B395-91522E862EEB}" type="presOf" srcId="{628FAEED-9B47-4895-9886-099C133188CA}" destId="{28AD905E-53E0-45E1-A831-0462E384461C}" srcOrd="0" destOrd="0" presId="urn:microsoft.com/office/officeart/2018/2/layout/IconLabelList"/>
    <dgm:cxn modelId="{935744B0-CEE3-4711-A5F7-7EBE2B592442}" srcId="{0F6AC500-3CE1-4869-ACB5-14A0001BC3A2}" destId="{628FAEED-9B47-4895-9886-099C133188CA}" srcOrd="0" destOrd="0" parTransId="{0B375C8F-3D2A-44C1-A282-5BC423A6431D}" sibTransId="{D23952C0-48D8-4BD7-BD98-B1706109B4C5}"/>
    <dgm:cxn modelId="{7B42AFB4-CFD7-8142-9DAE-C86C24CBE112}" type="presOf" srcId="{E532DF7B-7D44-4594-A12E-3A3B98C91D11}" destId="{D5CD8D53-908B-4AC5-9B45-32A01B1F7DAE}" srcOrd="0" destOrd="0" presId="urn:microsoft.com/office/officeart/2018/2/layout/IconLabelList"/>
    <dgm:cxn modelId="{4CC6BFD1-101D-4737-809F-3239A12DDC6D}" srcId="{0F6AC500-3CE1-4869-ACB5-14A0001BC3A2}" destId="{E532DF7B-7D44-4594-A12E-3A3B98C91D11}" srcOrd="5" destOrd="0" parTransId="{F0C7CEE1-3E16-4670-9C09-B5C97931257C}" sibTransId="{06EA200B-38E7-4B7C-AA1D-DD0ACFF51744}"/>
    <dgm:cxn modelId="{D1EEA7DE-CACA-6A4A-AE01-14DCB0248C0A}" type="presOf" srcId="{B710BF7A-D0A4-4D37-AE8E-959CE8B8418C}" destId="{42145ED6-F271-4708-A480-4C750CFD6182}" srcOrd="0" destOrd="0" presId="urn:microsoft.com/office/officeart/2018/2/layout/IconLabelList"/>
    <dgm:cxn modelId="{9544EB07-4421-DD44-B05F-05AAFF37E507}" type="presParOf" srcId="{B9EC87D9-59BF-46DC-BA32-76A55DD29B86}" destId="{12A5C289-0EEE-41D9-9307-8989808142CA}" srcOrd="0" destOrd="0" presId="urn:microsoft.com/office/officeart/2018/2/layout/IconLabelList"/>
    <dgm:cxn modelId="{68F2FD37-ED2A-EA45-922F-3127DF0B81EC}" type="presParOf" srcId="{12A5C289-0EEE-41D9-9307-8989808142CA}" destId="{EBD3CFB4-260A-4704-873A-73C6A8F3ACA6}" srcOrd="0" destOrd="0" presId="urn:microsoft.com/office/officeart/2018/2/layout/IconLabelList"/>
    <dgm:cxn modelId="{5C962B66-BD49-0C46-9798-9472B3125C42}" type="presParOf" srcId="{12A5C289-0EEE-41D9-9307-8989808142CA}" destId="{69D02656-6C01-4AAE-92DE-E23C113B9A38}" srcOrd="1" destOrd="0" presId="urn:microsoft.com/office/officeart/2018/2/layout/IconLabelList"/>
    <dgm:cxn modelId="{44427646-3DE1-9545-A767-E4F7DE80E68C}" type="presParOf" srcId="{12A5C289-0EEE-41D9-9307-8989808142CA}" destId="{28AD905E-53E0-45E1-A831-0462E384461C}" srcOrd="2" destOrd="0" presId="urn:microsoft.com/office/officeart/2018/2/layout/IconLabelList"/>
    <dgm:cxn modelId="{741C0A46-2529-FB44-A6E6-73F520A15F09}" type="presParOf" srcId="{B9EC87D9-59BF-46DC-BA32-76A55DD29B86}" destId="{39AD0EC8-E3B1-4E00-99C7-6B5097E6552D}" srcOrd="1" destOrd="0" presId="urn:microsoft.com/office/officeart/2018/2/layout/IconLabelList"/>
    <dgm:cxn modelId="{47B3510A-F2AE-364C-8B44-CDC6BD222FA2}" type="presParOf" srcId="{B9EC87D9-59BF-46DC-BA32-76A55DD29B86}" destId="{6CB6897F-68A0-4301-8372-055D76DFEC9E}" srcOrd="2" destOrd="0" presId="urn:microsoft.com/office/officeart/2018/2/layout/IconLabelList"/>
    <dgm:cxn modelId="{7B770B68-6AD2-7749-8E96-E676FA743104}" type="presParOf" srcId="{6CB6897F-68A0-4301-8372-055D76DFEC9E}" destId="{AD41DF30-1D10-46A9-8950-F3F791EFC53C}" srcOrd="0" destOrd="0" presId="urn:microsoft.com/office/officeart/2018/2/layout/IconLabelList"/>
    <dgm:cxn modelId="{D1B86C5B-088E-314C-83F7-107D30401495}" type="presParOf" srcId="{6CB6897F-68A0-4301-8372-055D76DFEC9E}" destId="{CDA7F765-86FB-4107-8AE1-A82445DCCFAB}" srcOrd="1" destOrd="0" presId="urn:microsoft.com/office/officeart/2018/2/layout/IconLabelList"/>
    <dgm:cxn modelId="{679F50CC-F3A9-7245-90BA-1500A0CE1D27}" type="presParOf" srcId="{6CB6897F-68A0-4301-8372-055D76DFEC9E}" destId="{20636B18-4FEB-4E1A-89D5-DA3CFEA7F4EE}" srcOrd="2" destOrd="0" presId="urn:microsoft.com/office/officeart/2018/2/layout/IconLabelList"/>
    <dgm:cxn modelId="{F5DA79AB-50E0-5D43-94AD-A6A57CECA9EC}" type="presParOf" srcId="{B9EC87D9-59BF-46DC-BA32-76A55DD29B86}" destId="{4A98D988-B40C-41B8-9694-40D3B0DD0860}" srcOrd="3" destOrd="0" presId="urn:microsoft.com/office/officeart/2018/2/layout/IconLabelList"/>
    <dgm:cxn modelId="{1A2211C6-F2A8-4746-AAA5-DF31EE5DB011}" type="presParOf" srcId="{B9EC87D9-59BF-46DC-BA32-76A55DD29B86}" destId="{44FD54FE-88C8-4156-B216-26B4EBD6ACE8}" srcOrd="4" destOrd="0" presId="urn:microsoft.com/office/officeart/2018/2/layout/IconLabelList"/>
    <dgm:cxn modelId="{69F47ED6-4BE3-2E44-87F5-B7989B7D4A3C}" type="presParOf" srcId="{44FD54FE-88C8-4156-B216-26B4EBD6ACE8}" destId="{E9838383-9641-45FD-A894-7FE4A6E640A3}" srcOrd="0" destOrd="0" presId="urn:microsoft.com/office/officeart/2018/2/layout/IconLabelList"/>
    <dgm:cxn modelId="{06021E93-BCA7-5043-8140-BA9F00FF53A9}" type="presParOf" srcId="{44FD54FE-88C8-4156-B216-26B4EBD6ACE8}" destId="{7C4D9C5D-A76C-4994-8517-92AD9B1C8158}" srcOrd="1" destOrd="0" presId="urn:microsoft.com/office/officeart/2018/2/layout/IconLabelList"/>
    <dgm:cxn modelId="{0D51699F-E30C-5048-92D1-5D5AC74089B4}" type="presParOf" srcId="{44FD54FE-88C8-4156-B216-26B4EBD6ACE8}" destId="{94181EAC-1570-48DC-8417-6EFF3A1FDBB0}" srcOrd="2" destOrd="0" presId="urn:microsoft.com/office/officeart/2018/2/layout/IconLabelList"/>
    <dgm:cxn modelId="{1E9B7C1D-B962-644E-969C-E333269E665F}" type="presParOf" srcId="{B9EC87D9-59BF-46DC-BA32-76A55DD29B86}" destId="{10F008EF-6F7C-48E3-A29A-FB96038DB641}" srcOrd="5" destOrd="0" presId="urn:microsoft.com/office/officeart/2018/2/layout/IconLabelList"/>
    <dgm:cxn modelId="{21A4DD2D-971C-1643-B71E-72C04DD00FB0}" type="presParOf" srcId="{B9EC87D9-59BF-46DC-BA32-76A55DD29B86}" destId="{9227E68F-1EF9-4366-B02D-C4575067F39F}" srcOrd="6" destOrd="0" presId="urn:microsoft.com/office/officeart/2018/2/layout/IconLabelList"/>
    <dgm:cxn modelId="{0D11825F-4D67-5F47-BCB9-5FE3B6D78F83}" type="presParOf" srcId="{9227E68F-1EF9-4366-B02D-C4575067F39F}" destId="{440809CE-D640-4840-A536-A35573846CEC}" srcOrd="0" destOrd="0" presId="urn:microsoft.com/office/officeart/2018/2/layout/IconLabelList"/>
    <dgm:cxn modelId="{B8C4E668-F3DA-DA43-AB8F-1C62F209124C}" type="presParOf" srcId="{9227E68F-1EF9-4366-B02D-C4575067F39F}" destId="{04C24A77-5E6F-42E7-966F-53FBD89FEA1B}" srcOrd="1" destOrd="0" presId="urn:microsoft.com/office/officeart/2018/2/layout/IconLabelList"/>
    <dgm:cxn modelId="{07A438C0-D00D-FE48-AEAE-14B9D25974FD}" type="presParOf" srcId="{9227E68F-1EF9-4366-B02D-C4575067F39F}" destId="{8501515E-A8E6-4F94-A85B-9A67FEA3E808}" srcOrd="2" destOrd="0" presId="urn:microsoft.com/office/officeart/2018/2/layout/IconLabelList"/>
    <dgm:cxn modelId="{E3079D4C-B75F-7242-BAB1-3DAFCD815CB5}" type="presParOf" srcId="{B9EC87D9-59BF-46DC-BA32-76A55DD29B86}" destId="{A65E98EA-96A3-4861-AA7D-0A34F26BADB2}" srcOrd="7" destOrd="0" presId="urn:microsoft.com/office/officeart/2018/2/layout/IconLabelList"/>
    <dgm:cxn modelId="{315A52C7-FB7B-C648-BD21-ED4F1FF03750}" type="presParOf" srcId="{B9EC87D9-59BF-46DC-BA32-76A55DD29B86}" destId="{C6EF0056-1164-4833-BD76-0E122BAA292A}" srcOrd="8" destOrd="0" presId="urn:microsoft.com/office/officeart/2018/2/layout/IconLabelList"/>
    <dgm:cxn modelId="{15F0A271-AD14-FF45-8AC1-1D0972F90535}" type="presParOf" srcId="{C6EF0056-1164-4833-BD76-0E122BAA292A}" destId="{71DD89B0-4B1C-47A5-80E3-366BCBB90CEA}" srcOrd="0" destOrd="0" presId="urn:microsoft.com/office/officeart/2018/2/layout/IconLabelList"/>
    <dgm:cxn modelId="{56B93BE9-322E-F84B-B06D-3E6646270DD0}" type="presParOf" srcId="{C6EF0056-1164-4833-BD76-0E122BAA292A}" destId="{61A7A753-A55F-4E73-A6B2-621DDC39AB80}" srcOrd="1" destOrd="0" presId="urn:microsoft.com/office/officeart/2018/2/layout/IconLabelList"/>
    <dgm:cxn modelId="{345AB0AF-3F2D-CC42-9E50-6B5A551B60DA}" type="presParOf" srcId="{C6EF0056-1164-4833-BD76-0E122BAA292A}" destId="{42145ED6-F271-4708-A480-4C750CFD6182}" srcOrd="2" destOrd="0" presId="urn:microsoft.com/office/officeart/2018/2/layout/IconLabelList"/>
    <dgm:cxn modelId="{8197C739-497A-0743-B76A-C02F03BC0C44}" type="presParOf" srcId="{B9EC87D9-59BF-46DC-BA32-76A55DD29B86}" destId="{CA538C6F-F436-4A8D-90BF-28C01959B3B2}" srcOrd="9" destOrd="0" presId="urn:microsoft.com/office/officeart/2018/2/layout/IconLabelList"/>
    <dgm:cxn modelId="{4B0B0AB5-0163-114E-B795-25C0699562D6}" type="presParOf" srcId="{B9EC87D9-59BF-46DC-BA32-76A55DD29B86}" destId="{82EFAE10-9519-4206-80BB-7664B27D7E45}" srcOrd="10" destOrd="0" presId="urn:microsoft.com/office/officeart/2018/2/layout/IconLabelList"/>
    <dgm:cxn modelId="{E1EB745A-E468-CC41-A7FF-6892407EFE14}" type="presParOf" srcId="{82EFAE10-9519-4206-80BB-7664B27D7E45}" destId="{13FA824E-4786-41CF-A977-3783D770740D}" srcOrd="0" destOrd="0" presId="urn:microsoft.com/office/officeart/2018/2/layout/IconLabelList"/>
    <dgm:cxn modelId="{2E792959-A89F-5A43-8387-9EE9B58E47F1}" type="presParOf" srcId="{82EFAE10-9519-4206-80BB-7664B27D7E45}" destId="{B7A0FCE4-4F3F-43B3-8580-9FC525B7C51C}" srcOrd="1" destOrd="0" presId="urn:microsoft.com/office/officeart/2018/2/layout/IconLabelList"/>
    <dgm:cxn modelId="{8BB48F67-020C-8244-8CB7-280A395EEF83}" type="presParOf" srcId="{82EFAE10-9519-4206-80BB-7664B27D7E45}" destId="{D5CD8D53-908B-4AC5-9B45-32A01B1F7D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6469B8-F611-42C2-86F0-C2EA9CDBAFD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FA1E0A0-B9F1-4137-AF11-196F2D3400FB}">
      <dgm:prSet/>
      <dgm:spPr/>
      <dgm:t>
        <a:bodyPr/>
        <a:lstStyle/>
        <a:p>
          <a:r>
            <a:rPr lang="en-US"/>
            <a:t>{apaTables}</a:t>
          </a:r>
        </a:p>
      </dgm:t>
    </dgm:pt>
    <dgm:pt modelId="{3AB8A5FD-B6DD-4C5A-B7D5-B61C818FB910}" type="parTrans" cxnId="{A1C00BDD-A391-4FC8-AC5E-54E23FB880F6}">
      <dgm:prSet/>
      <dgm:spPr/>
      <dgm:t>
        <a:bodyPr/>
        <a:lstStyle/>
        <a:p>
          <a:endParaRPr lang="en-US"/>
        </a:p>
      </dgm:t>
    </dgm:pt>
    <dgm:pt modelId="{875E1738-CAFC-40F5-AA89-1E92CF9EC6C2}" type="sibTrans" cxnId="{A1C00BDD-A391-4FC8-AC5E-54E23FB880F6}">
      <dgm:prSet/>
      <dgm:spPr/>
      <dgm:t>
        <a:bodyPr/>
        <a:lstStyle/>
        <a:p>
          <a:endParaRPr lang="en-US"/>
        </a:p>
      </dgm:t>
    </dgm:pt>
    <dgm:pt modelId="{7C95CDD0-AD44-48FA-8703-63F91240E892}">
      <dgm:prSet/>
      <dgm:spPr/>
      <dgm:t>
        <a:bodyPr/>
        <a:lstStyle/>
        <a:p>
          <a:r>
            <a:rPr lang="en-US"/>
            <a:t>{broom}</a:t>
          </a:r>
        </a:p>
      </dgm:t>
    </dgm:pt>
    <dgm:pt modelId="{A4FDBD27-2202-4211-8A36-5F6991736B64}" type="parTrans" cxnId="{2DA2F669-2A0D-4F67-BBEA-5F55F2C0B0E1}">
      <dgm:prSet/>
      <dgm:spPr/>
      <dgm:t>
        <a:bodyPr/>
        <a:lstStyle/>
        <a:p>
          <a:endParaRPr lang="en-US"/>
        </a:p>
      </dgm:t>
    </dgm:pt>
    <dgm:pt modelId="{06AA3401-C8FE-4D57-B725-7AD19483A802}" type="sibTrans" cxnId="{2DA2F669-2A0D-4F67-BBEA-5F55F2C0B0E1}">
      <dgm:prSet/>
      <dgm:spPr/>
      <dgm:t>
        <a:bodyPr/>
        <a:lstStyle/>
        <a:p>
          <a:endParaRPr lang="en-US"/>
        </a:p>
      </dgm:t>
    </dgm:pt>
    <dgm:pt modelId="{FCFF8C6C-142F-4CEA-B7C7-47EF5052D345}">
      <dgm:prSet/>
      <dgm:spPr/>
      <dgm:t>
        <a:bodyPr/>
        <a:lstStyle/>
        <a:p>
          <a:r>
            <a:rPr lang="en-US"/>
            <a:t>{devtools} </a:t>
          </a:r>
        </a:p>
      </dgm:t>
    </dgm:pt>
    <dgm:pt modelId="{A1EFCD38-3C72-47F1-8772-0DF30C3E3EE7}" type="parTrans" cxnId="{430F72FC-CCE0-4253-9E16-B3DBAE9C8F9B}">
      <dgm:prSet/>
      <dgm:spPr/>
      <dgm:t>
        <a:bodyPr/>
        <a:lstStyle/>
        <a:p>
          <a:endParaRPr lang="en-US"/>
        </a:p>
      </dgm:t>
    </dgm:pt>
    <dgm:pt modelId="{AB76A42C-4377-46B7-8655-248BE878DBF0}" type="sibTrans" cxnId="{430F72FC-CCE0-4253-9E16-B3DBAE9C8F9B}">
      <dgm:prSet/>
      <dgm:spPr/>
      <dgm:t>
        <a:bodyPr/>
        <a:lstStyle/>
        <a:p>
          <a:endParaRPr lang="en-US"/>
        </a:p>
      </dgm:t>
    </dgm:pt>
    <dgm:pt modelId="{269BFBA4-867A-4217-B1F0-A5E0CBF7BDCE}">
      <dgm:prSet/>
      <dgm:spPr/>
      <dgm:t>
        <a:bodyPr/>
        <a:lstStyle/>
        <a:p>
          <a:r>
            <a:rPr lang="en-US" dirty="0"/>
            <a:t>{</a:t>
          </a:r>
          <a:r>
            <a:rPr lang="en-US" dirty="0" err="1"/>
            <a:t>usethis</a:t>
          </a:r>
          <a:r>
            <a:rPr lang="en-US" dirty="0"/>
            <a:t>}</a:t>
          </a:r>
        </a:p>
      </dgm:t>
    </dgm:pt>
    <dgm:pt modelId="{675755A6-8C6B-43BB-8DE7-EA9199DB8321}" type="parTrans" cxnId="{56773D47-4432-4555-B404-A82D50DE84DA}">
      <dgm:prSet/>
      <dgm:spPr/>
      <dgm:t>
        <a:bodyPr/>
        <a:lstStyle/>
        <a:p>
          <a:endParaRPr lang="en-US"/>
        </a:p>
      </dgm:t>
    </dgm:pt>
    <dgm:pt modelId="{E00E2D73-4804-434B-B174-3E8A84F18D02}" type="sibTrans" cxnId="{56773D47-4432-4555-B404-A82D50DE84DA}">
      <dgm:prSet/>
      <dgm:spPr/>
      <dgm:t>
        <a:bodyPr/>
        <a:lstStyle/>
        <a:p>
          <a:endParaRPr lang="en-US"/>
        </a:p>
      </dgm:t>
    </dgm:pt>
    <dgm:pt modelId="{B7A66AF8-F55C-41F6-BB04-A8D35C7CE404}">
      <dgm:prSet/>
      <dgm:spPr/>
      <dgm:t>
        <a:bodyPr/>
        <a:lstStyle/>
        <a:p>
          <a:r>
            <a:rPr lang="en-US" dirty="0"/>
            <a:t>{</a:t>
          </a:r>
          <a:r>
            <a:rPr lang="en-US" dirty="0" err="1"/>
            <a:t>purrr</a:t>
          </a:r>
          <a:r>
            <a:rPr lang="en-US" dirty="0"/>
            <a:t>}</a:t>
          </a:r>
        </a:p>
      </dgm:t>
    </dgm:pt>
    <dgm:pt modelId="{418FFA83-B146-4638-B306-E8AD8CE6F425}" type="parTrans" cxnId="{A9313F2B-911D-443D-AED6-8FB14DB05A1D}">
      <dgm:prSet/>
      <dgm:spPr/>
      <dgm:t>
        <a:bodyPr/>
        <a:lstStyle/>
        <a:p>
          <a:endParaRPr lang="en-US"/>
        </a:p>
      </dgm:t>
    </dgm:pt>
    <dgm:pt modelId="{7FE08C90-600B-444B-8E44-4AC9016E0680}" type="sibTrans" cxnId="{A9313F2B-911D-443D-AED6-8FB14DB05A1D}">
      <dgm:prSet/>
      <dgm:spPr/>
      <dgm:t>
        <a:bodyPr/>
        <a:lstStyle/>
        <a:p>
          <a:endParaRPr lang="en-US"/>
        </a:p>
      </dgm:t>
    </dgm:pt>
    <dgm:pt modelId="{339AE9B4-6501-944F-A1EA-CB6D1924F696}" type="pres">
      <dgm:prSet presAssocID="{B76469B8-F611-42C2-86F0-C2EA9CDBAFDC}" presName="vert0" presStyleCnt="0">
        <dgm:presLayoutVars>
          <dgm:dir/>
          <dgm:animOne val="branch"/>
          <dgm:animLvl val="lvl"/>
        </dgm:presLayoutVars>
      </dgm:prSet>
      <dgm:spPr/>
    </dgm:pt>
    <dgm:pt modelId="{BC60E1C3-735F-AD45-A125-6F6574F0851A}" type="pres">
      <dgm:prSet presAssocID="{1FA1E0A0-B9F1-4137-AF11-196F2D3400FB}" presName="thickLine" presStyleLbl="alignNode1" presStyleIdx="0" presStyleCnt="5"/>
      <dgm:spPr/>
    </dgm:pt>
    <dgm:pt modelId="{0D658555-D1A4-DC4F-8013-17DB9E7B58A2}" type="pres">
      <dgm:prSet presAssocID="{1FA1E0A0-B9F1-4137-AF11-196F2D3400FB}" presName="horz1" presStyleCnt="0"/>
      <dgm:spPr/>
    </dgm:pt>
    <dgm:pt modelId="{1DA67922-E389-C74E-AE77-CC6BC02CBEFB}" type="pres">
      <dgm:prSet presAssocID="{1FA1E0A0-B9F1-4137-AF11-196F2D3400FB}" presName="tx1" presStyleLbl="revTx" presStyleIdx="0" presStyleCnt="5"/>
      <dgm:spPr/>
    </dgm:pt>
    <dgm:pt modelId="{7D3A9D58-8450-8648-B66F-DDBDB01B1A37}" type="pres">
      <dgm:prSet presAssocID="{1FA1E0A0-B9F1-4137-AF11-196F2D3400FB}" presName="vert1" presStyleCnt="0"/>
      <dgm:spPr/>
    </dgm:pt>
    <dgm:pt modelId="{EE13FB0B-5D94-F14E-B78F-C805D28D4D5E}" type="pres">
      <dgm:prSet presAssocID="{7C95CDD0-AD44-48FA-8703-63F91240E892}" presName="thickLine" presStyleLbl="alignNode1" presStyleIdx="1" presStyleCnt="5"/>
      <dgm:spPr/>
    </dgm:pt>
    <dgm:pt modelId="{5573EBF4-3151-7D4F-8879-65A15D1B2DC3}" type="pres">
      <dgm:prSet presAssocID="{7C95CDD0-AD44-48FA-8703-63F91240E892}" presName="horz1" presStyleCnt="0"/>
      <dgm:spPr/>
    </dgm:pt>
    <dgm:pt modelId="{A6369256-7763-A84E-9BB8-AE35B8AD5181}" type="pres">
      <dgm:prSet presAssocID="{7C95CDD0-AD44-48FA-8703-63F91240E892}" presName="tx1" presStyleLbl="revTx" presStyleIdx="1" presStyleCnt="5"/>
      <dgm:spPr/>
    </dgm:pt>
    <dgm:pt modelId="{B16090A6-2398-C049-9282-D4BC05CC9ADC}" type="pres">
      <dgm:prSet presAssocID="{7C95CDD0-AD44-48FA-8703-63F91240E892}" presName="vert1" presStyleCnt="0"/>
      <dgm:spPr/>
    </dgm:pt>
    <dgm:pt modelId="{ADE753F4-5055-1042-B2AB-B12FA5CBBA89}" type="pres">
      <dgm:prSet presAssocID="{FCFF8C6C-142F-4CEA-B7C7-47EF5052D345}" presName="thickLine" presStyleLbl="alignNode1" presStyleIdx="2" presStyleCnt="5"/>
      <dgm:spPr/>
    </dgm:pt>
    <dgm:pt modelId="{313A8050-9622-6449-89EF-55CCB08B0B4B}" type="pres">
      <dgm:prSet presAssocID="{FCFF8C6C-142F-4CEA-B7C7-47EF5052D345}" presName="horz1" presStyleCnt="0"/>
      <dgm:spPr/>
    </dgm:pt>
    <dgm:pt modelId="{5820AB3F-A69E-AC41-AF01-D5DE301BEB89}" type="pres">
      <dgm:prSet presAssocID="{FCFF8C6C-142F-4CEA-B7C7-47EF5052D345}" presName="tx1" presStyleLbl="revTx" presStyleIdx="2" presStyleCnt="5"/>
      <dgm:spPr/>
    </dgm:pt>
    <dgm:pt modelId="{BE514797-28BC-184F-9F35-CB8F48AEF326}" type="pres">
      <dgm:prSet presAssocID="{FCFF8C6C-142F-4CEA-B7C7-47EF5052D345}" presName="vert1" presStyleCnt="0"/>
      <dgm:spPr/>
    </dgm:pt>
    <dgm:pt modelId="{6ABE4B27-8CCB-0E46-AC2D-F1AAE21AB3B3}" type="pres">
      <dgm:prSet presAssocID="{B7A66AF8-F55C-41F6-BB04-A8D35C7CE404}" presName="thickLine" presStyleLbl="alignNode1" presStyleIdx="3" presStyleCnt="5"/>
      <dgm:spPr/>
    </dgm:pt>
    <dgm:pt modelId="{B37EF236-421F-DB43-BD6F-8E2A3353CCEB}" type="pres">
      <dgm:prSet presAssocID="{B7A66AF8-F55C-41F6-BB04-A8D35C7CE404}" presName="horz1" presStyleCnt="0"/>
      <dgm:spPr/>
    </dgm:pt>
    <dgm:pt modelId="{6385465F-6B42-CD49-A2F4-DACE6716A260}" type="pres">
      <dgm:prSet presAssocID="{B7A66AF8-F55C-41F6-BB04-A8D35C7CE404}" presName="tx1" presStyleLbl="revTx" presStyleIdx="3" presStyleCnt="5"/>
      <dgm:spPr/>
    </dgm:pt>
    <dgm:pt modelId="{6B270671-EAF1-E548-9DB5-05899395306F}" type="pres">
      <dgm:prSet presAssocID="{B7A66AF8-F55C-41F6-BB04-A8D35C7CE404}" presName="vert1" presStyleCnt="0"/>
      <dgm:spPr/>
    </dgm:pt>
    <dgm:pt modelId="{61880150-72CA-CE42-BA05-383EA626927A}" type="pres">
      <dgm:prSet presAssocID="{269BFBA4-867A-4217-B1F0-A5E0CBF7BDCE}" presName="thickLine" presStyleLbl="alignNode1" presStyleIdx="4" presStyleCnt="5"/>
      <dgm:spPr/>
    </dgm:pt>
    <dgm:pt modelId="{BAFF6FBB-46CC-7149-B6DA-E9A955A62820}" type="pres">
      <dgm:prSet presAssocID="{269BFBA4-867A-4217-B1F0-A5E0CBF7BDCE}" presName="horz1" presStyleCnt="0"/>
      <dgm:spPr/>
    </dgm:pt>
    <dgm:pt modelId="{90486245-316F-0547-AFE4-A34A048C474B}" type="pres">
      <dgm:prSet presAssocID="{269BFBA4-867A-4217-B1F0-A5E0CBF7BDCE}" presName="tx1" presStyleLbl="revTx" presStyleIdx="4" presStyleCnt="5"/>
      <dgm:spPr/>
    </dgm:pt>
    <dgm:pt modelId="{B52BD3B8-8D30-8142-A8DC-ED6886ADAB79}" type="pres">
      <dgm:prSet presAssocID="{269BFBA4-867A-4217-B1F0-A5E0CBF7BDCE}" presName="vert1" presStyleCnt="0"/>
      <dgm:spPr/>
    </dgm:pt>
  </dgm:ptLst>
  <dgm:cxnLst>
    <dgm:cxn modelId="{C5C18F28-AB9E-6D42-8733-29FD315B01CA}" type="presOf" srcId="{B76469B8-F611-42C2-86F0-C2EA9CDBAFDC}" destId="{339AE9B4-6501-944F-A1EA-CB6D1924F696}" srcOrd="0" destOrd="0" presId="urn:microsoft.com/office/officeart/2008/layout/LinedList"/>
    <dgm:cxn modelId="{A9313F2B-911D-443D-AED6-8FB14DB05A1D}" srcId="{B76469B8-F611-42C2-86F0-C2EA9CDBAFDC}" destId="{B7A66AF8-F55C-41F6-BB04-A8D35C7CE404}" srcOrd="3" destOrd="0" parTransId="{418FFA83-B146-4638-B306-E8AD8CE6F425}" sibTransId="{7FE08C90-600B-444B-8E44-4AC9016E0680}"/>
    <dgm:cxn modelId="{56773D47-4432-4555-B404-A82D50DE84DA}" srcId="{B76469B8-F611-42C2-86F0-C2EA9CDBAFDC}" destId="{269BFBA4-867A-4217-B1F0-A5E0CBF7BDCE}" srcOrd="4" destOrd="0" parTransId="{675755A6-8C6B-43BB-8DE7-EA9199DB8321}" sibTransId="{E00E2D73-4804-434B-B174-3E8A84F18D02}"/>
    <dgm:cxn modelId="{47E48D52-E99B-4F4A-88F1-3A088EF0F692}" type="presOf" srcId="{7C95CDD0-AD44-48FA-8703-63F91240E892}" destId="{A6369256-7763-A84E-9BB8-AE35B8AD5181}" srcOrd="0" destOrd="0" presId="urn:microsoft.com/office/officeart/2008/layout/LinedList"/>
    <dgm:cxn modelId="{2DA2F669-2A0D-4F67-BBEA-5F55F2C0B0E1}" srcId="{B76469B8-F611-42C2-86F0-C2EA9CDBAFDC}" destId="{7C95CDD0-AD44-48FA-8703-63F91240E892}" srcOrd="1" destOrd="0" parTransId="{A4FDBD27-2202-4211-8A36-5F6991736B64}" sibTransId="{06AA3401-C8FE-4D57-B725-7AD19483A802}"/>
    <dgm:cxn modelId="{CC3A676A-876F-CD45-8323-53EB0DEADDC6}" type="presOf" srcId="{B7A66AF8-F55C-41F6-BB04-A8D35C7CE404}" destId="{6385465F-6B42-CD49-A2F4-DACE6716A260}" srcOrd="0" destOrd="0" presId="urn:microsoft.com/office/officeart/2008/layout/LinedList"/>
    <dgm:cxn modelId="{470B319A-FD17-5749-A2F1-1872B7D75E55}" type="presOf" srcId="{FCFF8C6C-142F-4CEA-B7C7-47EF5052D345}" destId="{5820AB3F-A69E-AC41-AF01-D5DE301BEB89}" srcOrd="0" destOrd="0" presId="urn:microsoft.com/office/officeart/2008/layout/LinedList"/>
    <dgm:cxn modelId="{853A73AB-FEC6-2249-93F7-63DE481DEF44}" type="presOf" srcId="{1FA1E0A0-B9F1-4137-AF11-196F2D3400FB}" destId="{1DA67922-E389-C74E-AE77-CC6BC02CBEFB}" srcOrd="0" destOrd="0" presId="urn:microsoft.com/office/officeart/2008/layout/LinedList"/>
    <dgm:cxn modelId="{E5E0EEDB-BE2E-2446-BFC4-2736918FDBE6}" type="presOf" srcId="{269BFBA4-867A-4217-B1F0-A5E0CBF7BDCE}" destId="{90486245-316F-0547-AFE4-A34A048C474B}" srcOrd="0" destOrd="0" presId="urn:microsoft.com/office/officeart/2008/layout/LinedList"/>
    <dgm:cxn modelId="{A1C00BDD-A391-4FC8-AC5E-54E23FB880F6}" srcId="{B76469B8-F611-42C2-86F0-C2EA9CDBAFDC}" destId="{1FA1E0A0-B9F1-4137-AF11-196F2D3400FB}" srcOrd="0" destOrd="0" parTransId="{3AB8A5FD-B6DD-4C5A-B7D5-B61C818FB910}" sibTransId="{875E1738-CAFC-40F5-AA89-1E92CF9EC6C2}"/>
    <dgm:cxn modelId="{430F72FC-CCE0-4253-9E16-B3DBAE9C8F9B}" srcId="{B76469B8-F611-42C2-86F0-C2EA9CDBAFDC}" destId="{FCFF8C6C-142F-4CEA-B7C7-47EF5052D345}" srcOrd="2" destOrd="0" parTransId="{A1EFCD38-3C72-47F1-8772-0DF30C3E3EE7}" sibTransId="{AB76A42C-4377-46B7-8655-248BE878DBF0}"/>
    <dgm:cxn modelId="{3D7DBACC-3E3A-B94E-8156-B1E31E32D319}" type="presParOf" srcId="{339AE9B4-6501-944F-A1EA-CB6D1924F696}" destId="{BC60E1C3-735F-AD45-A125-6F6574F0851A}" srcOrd="0" destOrd="0" presId="urn:microsoft.com/office/officeart/2008/layout/LinedList"/>
    <dgm:cxn modelId="{3EA37C38-6897-D849-A309-0492A6AAA07D}" type="presParOf" srcId="{339AE9B4-6501-944F-A1EA-CB6D1924F696}" destId="{0D658555-D1A4-DC4F-8013-17DB9E7B58A2}" srcOrd="1" destOrd="0" presId="urn:microsoft.com/office/officeart/2008/layout/LinedList"/>
    <dgm:cxn modelId="{9442B62B-F1E2-A546-8901-34B474A347C5}" type="presParOf" srcId="{0D658555-D1A4-DC4F-8013-17DB9E7B58A2}" destId="{1DA67922-E389-C74E-AE77-CC6BC02CBEFB}" srcOrd="0" destOrd="0" presId="urn:microsoft.com/office/officeart/2008/layout/LinedList"/>
    <dgm:cxn modelId="{D54BC409-EBE1-AC42-B657-14BC034261E8}" type="presParOf" srcId="{0D658555-D1A4-DC4F-8013-17DB9E7B58A2}" destId="{7D3A9D58-8450-8648-B66F-DDBDB01B1A37}" srcOrd="1" destOrd="0" presId="urn:microsoft.com/office/officeart/2008/layout/LinedList"/>
    <dgm:cxn modelId="{8515BEF4-E92F-F44D-A659-1F4E53FB2F4F}" type="presParOf" srcId="{339AE9B4-6501-944F-A1EA-CB6D1924F696}" destId="{EE13FB0B-5D94-F14E-B78F-C805D28D4D5E}" srcOrd="2" destOrd="0" presId="urn:microsoft.com/office/officeart/2008/layout/LinedList"/>
    <dgm:cxn modelId="{DF9239B1-FD03-7846-808B-2F6218B1D2AA}" type="presParOf" srcId="{339AE9B4-6501-944F-A1EA-CB6D1924F696}" destId="{5573EBF4-3151-7D4F-8879-65A15D1B2DC3}" srcOrd="3" destOrd="0" presId="urn:microsoft.com/office/officeart/2008/layout/LinedList"/>
    <dgm:cxn modelId="{0B04B03C-E315-3947-9388-0F53122C3D19}" type="presParOf" srcId="{5573EBF4-3151-7D4F-8879-65A15D1B2DC3}" destId="{A6369256-7763-A84E-9BB8-AE35B8AD5181}" srcOrd="0" destOrd="0" presId="urn:microsoft.com/office/officeart/2008/layout/LinedList"/>
    <dgm:cxn modelId="{09F898DC-4541-544B-B7FA-D31332C8D9CE}" type="presParOf" srcId="{5573EBF4-3151-7D4F-8879-65A15D1B2DC3}" destId="{B16090A6-2398-C049-9282-D4BC05CC9ADC}" srcOrd="1" destOrd="0" presId="urn:microsoft.com/office/officeart/2008/layout/LinedList"/>
    <dgm:cxn modelId="{74CACD3B-BCE3-EF40-996A-22A0361BB070}" type="presParOf" srcId="{339AE9B4-6501-944F-A1EA-CB6D1924F696}" destId="{ADE753F4-5055-1042-B2AB-B12FA5CBBA89}" srcOrd="4" destOrd="0" presId="urn:microsoft.com/office/officeart/2008/layout/LinedList"/>
    <dgm:cxn modelId="{28EAE3FB-2CDD-0741-9894-BDD0A71A9D8A}" type="presParOf" srcId="{339AE9B4-6501-944F-A1EA-CB6D1924F696}" destId="{313A8050-9622-6449-89EF-55CCB08B0B4B}" srcOrd="5" destOrd="0" presId="urn:microsoft.com/office/officeart/2008/layout/LinedList"/>
    <dgm:cxn modelId="{7A11E6F0-27C9-ED40-99F1-F92105B243F3}" type="presParOf" srcId="{313A8050-9622-6449-89EF-55CCB08B0B4B}" destId="{5820AB3F-A69E-AC41-AF01-D5DE301BEB89}" srcOrd="0" destOrd="0" presId="urn:microsoft.com/office/officeart/2008/layout/LinedList"/>
    <dgm:cxn modelId="{AC071F08-A23F-1C45-9255-7652E1275044}" type="presParOf" srcId="{313A8050-9622-6449-89EF-55CCB08B0B4B}" destId="{BE514797-28BC-184F-9F35-CB8F48AEF326}" srcOrd="1" destOrd="0" presId="urn:microsoft.com/office/officeart/2008/layout/LinedList"/>
    <dgm:cxn modelId="{61FDD003-359A-594B-A5FD-BA3AAD2E697A}" type="presParOf" srcId="{339AE9B4-6501-944F-A1EA-CB6D1924F696}" destId="{6ABE4B27-8CCB-0E46-AC2D-F1AAE21AB3B3}" srcOrd="6" destOrd="0" presId="urn:microsoft.com/office/officeart/2008/layout/LinedList"/>
    <dgm:cxn modelId="{D9E52EB8-066D-F047-9311-7A1CE0ACC1D1}" type="presParOf" srcId="{339AE9B4-6501-944F-A1EA-CB6D1924F696}" destId="{B37EF236-421F-DB43-BD6F-8E2A3353CCEB}" srcOrd="7" destOrd="0" presId="urn:microsoft.com/office/officeart/2008/layout/LinedList"/>
    <dgm:cxn modelId="{7EC29121-D55A-A64B-B3D2-2F8E8541090F}" type="presParOf" srcId="{B37EF236-421F-DB43-BD6F-8E2A3353CCEB}" destId="{6385465F-6B42-CD49-A2F4-DACE6716A260}" srcOrd="0" destOrd="0" presId="urn:microsoft.com/office/officeart/2008/layout/LinedList"/>
    <dgm:cxn modelId="{8E4C41AF-C884-434A-B4E1-9C1067F30935}" type="presParOf" srcId="{B37EF236-421F-DB43-BD6F-8E2A3353CCEB}" destId="{6B270671-EAF1-E548-9DB5-05899395306F}" srcOrd="1" destOrd="0" presId="urn:microsoft.com/office/officeart/2008/layout/LinedList"/>
    <dgm:cxn modelId="{6FE01D92-69F3-7A41-B827-14796FA25B3E}" type="presParOf" srcId="{339AE9B4-6501-944F-A1EA-CB6D1924F696}" destId="{61880150-72CA-CE42-BA05-383EA626927A}" srcOrd="8" destOrd="0" presId="urn:microsoft.com/office/officeart/2008/layout/LinedList"/>
    <dgm:cxn modelId="{E00069C8-0906-114E-9460-1E240EC23224}" type="presParOf" srcId="{339AE9B4-6501-944F-A1EA-CB6D1924F696}" destId="{BAFF6FBB-46CC-7149-B6DA-E9A955A62820}" srcOrd="9" destOrd="0" presId="urn:microsoft.com/office/officeart/2008/layout/LinedList"/>
    <dgm:cxn modelId="{7C94B01F-60EB-6E48-92F0-46AD1FBC3B85}" type="presParOf" srcId="{BAFF6FBB-46CC-7149-B6DA-E9A955A62820}" destId="{90486245-316F-0547-AFE4-A34A048C474B}" srcOrd="0" destOrd="0" presId="urn:microsoft.com/office/officeart/2008/layout/LinedList"/>
    <dgm:cxn modelId="{921C0D08-C795-7B41-A5CC-CB052922A57F}" type="presParOf" srcId="{BAFF6FBB-46CC-7149-B6DA-E9A955A62820}" destId="{B52BD3B8-8D30-8142-A8DC-ED6886ADAB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7EBDB-E509-440F-A585-884D09F93F26}">
      <dsp:nvSpPr>
        <dsp:cNvPr id="0" name=""/>
        <dsp:cNvSpPr/>
      </dsp:nvSpPr>
      <dsp:spPr>
        <a:xfrm>
          <a:off x="1032224" y="431655"/>
          <a:ext cx="1103390" cy="1103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3AA831-E567-402D-A040-651D9819E99C}">
      <dsp:nvSpPr>
        <dsp:cNvPr id="0" name=""/>
        <dsp:cNvSpPr/>
      </dsp:nvSpPr>
      <dsp:spPr>
        <a:xfrm>
          <a:off x="9293" y="1612014"/>
          <a:ext cx="3152543" cy="72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Definition is arbitrary, and somewhat ethereal</a:t>
          </a:r>
        </a:p>
      </dsp:txBody>
      <dsp:txXfrm>
        <a:off x="9293" y="1612014"/>
        <a:ext cx="3152543" cy="729000"/>
      </dsp:txXfrm>
    </dsp:sp>
    <dsp:sp modelId="{5B454FF8-530F-49A0-9FCF-2ACC54225A4A}">
      <dsp:nvSpPr>
        <dsp:cNvPr id="0" name=""/>
        <dsp:cNvSpPr/>
      </dsp:nvSpPr>
      <dsp:spPr>
        <a:xfrm>
          <a:off x="0" y="2371753"/>
          <a:ext cx="3152543" cy="245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Concept, !framework</a:t>
          </a:r>
        </a:p>
      </dsp:txBody>
      <dsp:txXfrm>
        <a:off x="0" y="2371753"/>
        <a:ext cx="3152543" cy="245129"/>
      </dsp:txXfrm>
    </dsp:sp>
    <dsp:sp modelId="{073B0DD0-FF21-40ED-90AB-05458D4521FD}">
      <dsp:nvSpPr>
        <dsp:cNvPr id="0" name=""/>
        <dsp:cNvSpPr/>
      </dsp:nvSpPr>
      <dsp:spPr>
        <a:xfrm>
          <a:off x="4803846" y="406079"/>
          <a:ext cx="1103390" cy="1103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153FD3-A24D-41C7-9C61-A7C86359F7AE}">
      <dsp:nvSpPr>
        <dsp:cNvPr id="0" name=""/>
        <dsp:cNvSpPr/>
      </dsp:nvSpPr>
      <dsp:spPr>
        <a:xfrm>
          <a:off x="3713531" y="1612014"/>
          <a:ext cx="3152543" cy="72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Computation by evaluating </a:t>
          </a:r>
          <a:r>
            <a:rPr lang="en-US" sz="1800" i="1" kern="1200" dirty="0"/>
            <a:t>functions</a:t>
          </a:r>
        </a:p>
      </dsp:txBody>
      <dsp:txXfrm>
        <a:off x="3713531" y="1612014"/>
        <a:ext cx="3152543" cy="729000"/>
      </dsp:txXfrm>
    </dsp:sp>
    <dsp:sp modelId="{5C9D5A89-0FE5-4C2D-AC88-7529DB62AB47}">
      <dsp:nvSpPr>
        <dsp:cNvPr id="0" name=""/>
        <dsp:cNvSpPr/>
      </dsp:nvSpPr>
      <dsp:spPr>
        <a:xfrm>
          <a:off x="3713531" y="2385358"/>
          <a:ext cx="3152543" cy="245129"/>
        </a:xfrm>
        <a:prstGeom prst="rect">
          <a:avLst/>
        </a:prstGeom>
        <a:noFill/>
        <a:ln>
          <a:noFill/>
        </a:ln>
        <a:effectLst/>
      </dsp:spPr>
      <dsp:style>
        <a:lnRef idx="0">
          <a:scrgbClr r="0" g="0" b="0"/>
        </a:lnRef>
        <a:fillRef idx="0">
          <a:scrgbClr r="0" g="0" b="0"/>
        </a:fillRef>
        <a:effectRef idx="0">
          <a:scrgbClr r="0" g="0" b="0"/>
        </a:effectRef>
        <a:fontRef idx="minor"/>
      </dsp:style>
    </dsp:sp>
    <dsp:sp modelId="{08236268-7458-46A3-A058-18A44BDA9B59}">
      <dsp:nvSpPr>
        <dsp:cNvPr id="0" name=""/>
        <dsp:cNvSpPr/>
      </dsp:nvSpPr>
      <dsp:spPr>
        <a:xfrm>
          <a:off x="8586900" y="497495"/>
          <a:ext cx="1103390" cy="1103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AD897F-2892-4A09-BF35-89BD6FDD13E8}">
      <dsp:nvSpPr>
        <dsp:cNvPr id="0" name=""/>
        <dsp:cNvSpPr/>
      </dsp:nvSpPr>
      <dsp:spPr>
        <a:xfrm>
          <a:off x="7417770" y="1612014"/>
          <a:ext cx="3152543" cy="72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Programs written under assumption of (relatively) immutable data structures</a:t>
          </a:r>
        </a:p>
      </dsp:txBody>
      <dsp:txXfrm>
        <a:off x="7417770" y="1612014"/>
        <a:ext cx="3152543" cy="729000"/>
      </dsp:txXfrm>
    </dsp:sp>
    <dsp:sp modelId="{F2A1D576-D736-4013-870E-37C91D665195}">
      <dsp:nvSpPr>
        <dsp:cNvPr id="0" name=""/>
        <dsp:cNvSpPr/>
      </dsp:nvSpPr>
      <dsp:spPr>
        <a:xfrm>
          <a:off x="7427063" y="2526916"/>
          <a:ext cx="3152543" cy="245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X -&gt; Y, always</a:t>
          </a:r>
        </a:p>
      </dsp:txBody>
      <dsp:txXfrm>
        <a:off x="7427063" y="2526916"/>
        <a:ext cx="3152543" cy="245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3CFB4-260A-4704-873A-73C6A8F3ACA6}">
      <dsp:nvSpPr>
        <dsp:cNvPr id="0" name=""/>
        <dsp:cNvSpPr/>
      </dsp:nvSpPr>
      <dsp:spPr>
        <a:xfrm>
          <a:off x="424082" y="1308783"/>
          <a:ext cx="692138" cy="692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D905E-53E0-45E1-A831-0462E384461C}">
      <dsp:nvSpPr>
        <dsp:cNvPr id="0" name=""/>
        <dsp:cNvSpPr/>
      </dsp:nvSpPr>
      <dsp:spPr>
        <a:xfrm>
          <a:off x="1108"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Python</a:t>
          </a:r>
        </a:p>
      </dsp:txBody>
      <dsp:txXfrm>
        <a:off x="1108" y="2251450"/>
        <a:ext cx="1538085" cy="615234"/>
      </dsp:txXfrm>
    </dsp:sp>
    <dsp:sp modelId="{AD41DF30-1D10-46A9-8950-F3F791EFC53C}">
      <dsp:nvSpPr>
        <dsp:cNvPr id="0" name=""/>
        <dsp:cNvSpPr/>
      </dsp:nvSpPr>
      <dsp:spPr>
        <a:xfrm>
          <a:off x="2231333" y="1308783"/>
          <a:ext cx="692138" cy="692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36B18-4FEB-4E1A-89D5-DA3CFEA7F4EE}">
      <dsp:nvSpPr>
        <dsp:cNvPr id="0" name=""/>
        <dsp:cNvSpPr/>
      </dsp:nvSpPr>
      <dsp:spPr>
        <a:xfrm>
          <a:off x="1808359"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MATLAB</a:t>
          </a:r>
        </a:p>
      </dsp:txBody>
      <dsp:txXfrm>
        <a:off x="1808359" y="2251450"/>
        <a:ext cx="1538085" cy="615234"/>
      </dsp:txXfrm>
    </dsp:sp>
    <dsp:sp modelId="{E9838383-9641-45FD-A894-7FE4A6E640A3}">
      <dsp:nvSpPr>
        <dsp:cNvPr id="0" name=""/>
        <dsp:cNvSpPr/>
      </dsp:nvSpPr>
      <dsp:spPr>
        <a:xfrm>
          <a:off x="4038584" y="1308783"/>
          <a:ext cx="692138" cy="692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81EAC-1570-48DC-8417-6EFF3A1FDBB0}">
      <dsp:nvSpPr>
        <dsp:cNvPr id="0" name=""/>
        <dsp:cNvSpPr/>
      </dsp:nvSpPr>
      <dsp:spPr>
        <a:xfrm>
          <a:off x="3615610"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SAS</a:t>
          </a:r>
        </a:p>
      </dsp:txBody>
      <dsp:txXfrm>
        <a:off x="3615610" y="2251450"/>
        <a:ext cx="1538085" cy="615234"/>
      </dsp:txXfrm>
    </dsp:sp>
    <dsp:sp modelId="{440809CE-D640-4840-A536-A35573846CEC}">
      <dsp:nvSpPr>
        <dsp:cNvPr id="0" name=""/>
        <dsp:cNvSpPr/>
      </dsp:nvSpPr>
      <dsp:spPr>
        <a:xfrm>
          <a:off x="5845835" y="1308783"/>
          <a:ext cx="692138" cy="6921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1515E-A8E6-4F94-A85B-9A67FEA3E808}">
      <dsp:nvSpPr>
        <dsp:cNvPr id="0" name=""/>
        <dsp:cNvSpPr/>
      </dsp:nvSpPr>
      <dsp:spPr>
        <a:xfrm>
          <a:off x="5422861"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Julia</a:t>
          </a:r>
        </a:p>
      </dsp:txBody>
      <dsp:txXfrm>
        <a:off x="5422861" y="2251450"/>
        <a:ext cx="1538085" cy="615234"/>
      </dsp:txXfrm>
    </dsp:sp>
    <dsp:sp modelId="{71DD89B0-4B1C-47A5-80E3-366BCBB90CEA}">
      <dsp:nvSpPr>
        <dsp:cNvPr id="0" name=""/>
        <dsp:cNvSpPr/>
      </dsp:nvSpPr>
      <dsp:spPr>
        <a:xfrm>
          <a:off x="7653086" y="1308783"/>
          <a:ext cx="692138" cy="6921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45ED6-F271-4708-A480-4C750CFD6182}">
      <dsp:nvSpPr>
        <dsp:cNvPr id="0" name=""/>
        <dsp:cNvSpPr/>
      </dsp:nvSpPr>
      <dsp:spPr>
        <a:xfrm>
          <a:off x="7230112"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JavaScript</a:t>
          </a:r>
        </a:p>
      </dsp:txBody>
      <dsp:txXfrm>
        <a:off x="7230112" y="2251450"/>
        <a:ext cx="1538085" cy="615234"/>
      </dsp:txXfrm>
    </dsp:sp>
    <dsp:sp modelId="{13FA824E-4786-41CF-A977-3783D770740D}">
      <dsp:nvSpPr>
        <dsp:cNvPr id="0" name=""/>
        <dsp:cNvSpPr/>
      </dsp:nvSpPr>
      <dsp:spPr>
        <a:xfrm>
          <a:off x="9460337" y="1308783"/>
          <a:ext cx="692138" cy="6921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CD8D53-908B-4AC5-9B45-32A01B1F7DAE}">
      <dsp:nvSpPr>
        <dsp:cNvPr id="0" name=""/>
        <dsp:cNvSpPr/>
      </dsp:nvSpPr>
      <dsp:spPr>
        <a:xfrm>
          <a:off x="9037363" y="2251450"/>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Others</a:t>
          </a:r>
        </a:p>
      </dsp:txBody>
      <dsp:txXfrm>
        <a:off x="9037363" y="2251450"/>
        <a:ext cx="1538085" cy="615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0E1C3-735F-AD45-A125-6F6574F0851A}">
      <dsp:nvSpPr>
        <dsp:cNvPr id="0" name=""/>
        <dsp:cNvSpPr/>
      </dsp:nvSpPr>
      <dsp:spPr>
        <a:xfrm>
          <a:off x="0" y="561"/>
          <a:ext cx="56388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67922-E389-C74E-AE77-CC6BC02CBEFB}">
      <dsp:nvSpPr>
        <dsp:cNvPr id="0" name=""/>
        <dsp:cNvSpPr/>
      </dsp:nvSpPr>
      <dsp:spPr>
        <a:xfrm>
          <a:off x="0" y="561"/>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{apaTables}</a:t>
          </a:r>
        </a:p>
      </dsp:txBody>
      <dsp:txXfrm>
        <a:off x="0" y="561"/>
        <a:ext cx="5638800" cy="920525"/>
      </dsp:txXfrm>
    </dsp:sp>
    <dsp:sp modelId="{EE13FB0B-5D94-F14E-B78F-C805D28D4D5E}">
      <dsp:nvSpPr>
        <dsp:cNvPr id="0" name=""/>
        <dsp:cNvSpPr/>
      </dsp:nvSpPr>
      <dsp:spPr>
        <a:xfrm>
          <a:off x="0" y="921087"/>
          <a:ext cx="56388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69256-7763-A84E-9BB8-AE35B8AD5181}">
      <dsp:nvSpPr>
        <dsp:cNvPr id="0" name=""/>
        <dsp:cNvSpPr/>
      </dsp:nvSpPr>
      <dsp:spPr>
        <a:xfrm>
          <a:off x="0" y="92108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{broom}</a:t>
          </a:r>
        </a:p>
      </dsp:txBody>
      <dsp:txXfrm>
        <a:off x="0" y="921087"/>
        <a:ext cx="5638800" cy="920525"/>
      </dsp:txXfrm>
    </dsp:sp>
    <dsp:sp modelId="{ADE753F4-5055-1042-B2AB-B12FA5CBBA89}">
      <dsp:nvSpPr>
        <dsp:cNvPr id="0" name=""/>
        <dsp:cNvSpPr/>
      </dsp:nvSpPr>
      <dsp:spPr>
        <a:xfrm>
          <a:off x="0" y="1841612"/>
          <a:ext cx="563880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0AB3F-A69E-AC41-AF01-D5DE301BEB89}">
      <dsp:nvSpPr>
        <dsp:cNvPr id="0" name=""/>
        <dsp:cNvSpPr/>
      </dsp:nvSpPr>
      <dsp:spPr>
        <a:xfrm>
          <a:off x="0" y="184161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{devtools} </a:t>
          </a:r>
        </a:p>
      </dsp:txBody>
      <dsp:txXfrm>
        <a:off x="0" y="1841612"/>
        <a:ext cx="5638800" cy="920525"/>
      </dsp:txXfrm>
    </dsp:sp>
    <dsp:sp modelId="{6ABE4B27-8CCB-0E46-AC2D-F1AAE21AB3B3}">
      <dsp:nvSpPr>
        <dsp:cNvPr id="0" name=""/>
        <dsp:cNvSpPr/>
      </dsp:nvSpPr>
      <dsp:spPr>
        <a:xfrm>
          <a:off x="0" y="2762137"/>
          <a:ext cx="56388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5465F-6B42-CD49-A2F4-DACE6716A260}">
      <dsp:nvSpPr>
        <dsp:cNvPr id="0" name=""/>
        <dsp:cNvSpPr/>
      </dsp:nvSpPr>
      <dsp:spPr>
        <a:xfrm>
          <a:off x="0" y="276213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a:t>
          </a:r>
          <a:r>
            <a:rPr lang="en-US" sz="4300" kern="1200" dirty="0" err="1"/>
            <a:t>purrr</a:t>
          </a:r>
          <a:r>
            <a:rPr lang="en-US" sz="4300" kern="1200" dirty="0"/>
            <a:t>}</a:t>
          </a:r>
        </a:p>
      </dsp:txBody>
      <dsp:txXfrm>
        <a:off x="0" y="2762137"/>
        <a:ext cx="5638800" cy="920525"/>
      </dsp:txXfrm>
    </dsp:sp>
    <dsp:sp modelId="{61880150-72CA-CE42-BA05-383EA626927A}">
      <dsp:nvSpPr>
        <dsp:cNvPr id="0" name=""/>
        <dsp:cNvSpPr/>
      </dsp:nvSpPr>
      <dsp:spPr>
        <a:xfrm>
          <a:off x="0" y="3682662"/>
          <a:ext cx="56388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86245-316F-0547-AFE4-A34A048C474B}">
      <dsp:nvSpPr>
        <dsp:cNvPr id="0" name=""/>
        <dsp:cNvSpPr/>
      </dsp:nvSpPr>
      <dsp:spPr>
        <a:xfrm>
          <a:off x="0" y="368266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a:t>
          </a:r>
          <a:r>
            <a:rPr lang="en-US" sz="4300" kern="1200" dirty="0" err="1"/>
            <a:t>usethis</a:t>
          </a:r>
          <a:r>
            <a:rPr lang="en-US" sz="4300" kern="1200" dirty="0"/>
            <a:t>}</a:t>
          </a:r>
        </a:p>
      </dsp:txBody>
      <dsp:txXfrm>
        <a:off x="0" y="3682662"/>
        <a:ext cx="5638800" cy="9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15196-28C7-D046-8A4E-98F1BDD9D0F4}"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E1502-666D-8D41-AED2-D1FB9EA85A66}" type="slidenum">
              <a:rPr lang="en-US" smtClean="0"/>
              <a:t>‹#›</a:t>
            </a:fld>
            <a:endParaRPr lang="en-US"/>
          </a:p>
        </p:txBody>
      </p:sp>
    </p:spTree>
    <p:extLst>
      <p:ext uri="{BB962C8B-B14F-4D97-AF65-F5344CB8AC3E}">
        <p14:creationId xmlns:p14="http://schemas.microsoft.com/office/powerpoint/2010/main" val="314135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Can’t begin a discussion of R without introducing the idea of functional programming, for which R is heavily known</a:t>
            </a:r>
          </a:p>
        </p:txBody>
      </p:sp>
      <p:sp>
        <p:nvSpPr>
          <p:cNvPr id="4" name="Slide Number Placeholder 3"/>
          <p:cNvSpPr>
            <a:spLocks noGrp="1"/>
          </p:cNvSpPr>
          <p:nvPr>
            <p:ph type="sldNum" sz="quarter" idx="5"/>
          </p:nvPr>
        </p:nvSpPr>
        <p:spPr/>
        <p:txBody>
          <a:bodyPr/>
          <a:lstStyle/>
          <a:p>
            <a:fld id="{191E1502-666D-8D41-AED2-D1FB9EA85A66}" type="slidenum">
              <a:rPr lang="en-US" smtClean="0"/>
              <a:t>2</a:t>
            </a:fld>
            <a:endParaRPr lang="en-US"/>
          </a:p>
        </p:txBody>
      </p:sp>
    </p:spTree>
    <p:extLst>
      <p:ext uri="{BB962C8B-B14F-4D97-AF65-F5344CB8AC3E}">
        <p14:creationId xmlns:p14="http://schemas.microsoft.com/office/powerpoint/2010/main" val="3029162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plotting ecosystems </a:t>
            </a:r>
            <a:r>
              <a:rPr lang="en-US" dirty="0" err="1"/>
              <a:t>tradtionally</a:t>
            </a:r>
            <a:r>
              <a:rPr lang="en-US" dirty="0"/>
              <a:t>: base R, lattice, and ggplot2. </a:t>
            </a:r>
          </a:p>
          <a:p>
            <a:pPr marL="171450" indent="-171450">
              <a:buFont typeface="Arial" panose="020B0604020202020204" pitchFamily="34" charset="0"/>
              <a:buChar char="•"/>
            </a:pPr>
            <a:r>
              <a:rPr lang="en-US" dirty="0"/>
              <a:t>Base R is ugly, although improved with 4.0 release</a:t>
            </a:r>
          </a:p>
          <a:p>
            <a:pPr marL="171450" indent="-171450">
              <a:buFont typeface="Arial" panose="020B0604020202020204" pitchFamily="34" charset="0"/>
              <a:buChar char="•"/>
            </a:pPr>
            <a:r>
              <a:rPr lang="en-US" dirty="0"/>
              <a:t>Lattice has fallen by the wayside. It tried to be a mix of base R and ggplot2</a:t>
            </a:r>
          </a:p>
          <a:p>
            <a:pPr marL="171450" indent="-171450">
              <a:buFont typeface="Arial" panose="020B0604020202020204" pitchFamily="34" charset="0"/>
              <a:buChar char="•"/>
            </a:pPr>
            <a:r>
              <a:rPr lang="en-US" dirty="0"/>
              <a:t>Ggplot2 undoubtedly most popular, take my word for it. BBC, 538, and other websites actually build graphs using ggplot2 (with their own custom themes—you can actually download the BBC default themes.) I present no further proof.</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take a look at </a:t>
            </a:r>
            <a:r>
              <a:rPr lang="en-US" dirty="0" err="1"/>
              <a:t>plotly</a:t>
            </a:r>
            <a:r>
              <a:rPr lang="en-US" dirty="0"/>
              <a:t> and </a:t>
            </a:r>
            <a:r>
              <a:rPr lang="en-US" dirty="0" err="1"/>
              <a:t>gganimate</a:t>
            </a:r>
            <a:r>
              <a:rPr lang="en-US" dirty="0"/>
              <a:t> for interactive and/or animated graphs</a:t>
            </a:r>
          </a:p>
        </p:txBody>
      </p:sp>
      <p:sp>
        <p:nvSpPr>
          <p:cNvPr id="4" name="Slide Number Placeholder 3"/>
          <p:cNvSpPr>
            <a:spLocks noGrp="1"/>
          </p:cNvSpPr>
          <p:nvPr>
            <p:ph type="sldNum" sz="quarter" idx="5"/>
          </p:nvPr>
        </p:nvSpPr>
        <p:spPr/>
        <p:txBody>
          <a:bodyPr/>
          <a:lstStyle/>
          <a:p>
            <a:fld id="{191E1502-666D-8D41-AED2-D1FB9EA85A66}" type="slidenum">
              <a:rPr lang="en-US" smtClean="0"/>
              <a:t>36</a:t>
            </a:fld>
            <a:endParaRPr lang="en-US"/>
          </a:p>
        </p:txBody>
      </p:sp>
    </p:spTree>
    <p:extLst>
      <p:ext uri="{BB962C8B-B14F-4D97-AF65-F5344CB8AC3E}">
        <p14:creationId xmlns:p14="http://schemas.microsoft.com/office/powerpoint/2010/main" val="54669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Familiar to SQL users—in fact, the functions we’re about to see are exact counterparts, and they generate SQL code under the hood so you can interact directly with a SQL database if that’s a need. Great if, for example, working with high dimensional data from an EMR or other database</a:t>
            </a:r>
          </a:p>
        </p:txBody>
      </p:sp>
      <p:sp>
        <p:nvSpPr>
          <p:cNvPr id="4" name="Slide Number Placeholder 3"/>
          <p:cNvSpPr>
            <a:spLocks noGrp="1"/>
          </p:cNvSpPr>
          <p:nvPr>
            <p:ph type="sldNum" sz="quarter" idx="5"/>
          </p:nvPr>
        </p:nvSpPr>
        <p:spPr/>
        <p:txBody>
          <a:bodyPr/>
          <a:lstStyle/>
          <a:p>
            <a:fld id="{191E1502-666D-8D41-AED2-D1FB9EA85A66}" type="slidenum">
              <a:rPr lang="en-US" smtClean="0"/>
              <a:t>42</a:t>
            </a:fld>
            <a:endParaRPr lang="en-US"/>
          </a:p>
        </p:txBody>
      </p:sp>
    </p:spTree>
    <p:extLst>
      <p:ext uri="{BB962C8B-B14F-4D97-AF65-F5344CB8AC3E}">
        <p14:creationId xmlns:p14="http://schemas.microsoft.com/office/powerpoint/2010/main" val="321124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of you may have previously heard of object-oriented programming which is a mainstay concept in coding languages</a:t>
            </a:r>
          </a:p>
          <a:p>
            <a:pPr marL="171450" indent="-171450">
              <a:buFont typeface="Arial" panose="020B0604020202020204" pitchFamily="34" charset="0"/>
              <a:buChar char="•"/>
            </a:pPr>
            <a:r>
              <a:rPr lang="en-US" dirty="0"/>
              <a:t>It’s possible to do OOP in R, but it’s really known for being functional.</a:t>
            </a:r>
          </a:p>
          <a:p>
            <a:pPr marL="171450" indent="-171450">
              <a:buFont typeface="Arial" panose="020B0604020202020204" pitchFamily="34" charset="0"/>
              <a:buChar char="•"/>
            </a:pPr>
            <a:r>
              <a:rPr lang="en-US" dirty="0"/>
              <a:t>What does functional mean? Arbitrary concept, no hard-set definition; it’s a concept rather than a digital framework of some sort</a:t>
            </a:r>
          </a:p>
        </p:txBody>
      </p:sp>
      <p:sp>
        <p:nvSpPr>
          <p:cNvPr id="4" name="Slide Number Placeholder 3"/>
          <p:cNvSpPr>
            <a:spLocks noGrp="1"/>
          </p:cNvSpPr>
          <p:nvPr>
            <p:ph type="sldNum" sz="quarter" idx="5"/>
          </p:nvPr>
        </p:nvSpPr>
        <p:spPr/>
        <p:txBody>
          <a:bodyPr/>
          <a:lstStyle/>
          <a:p>
            <a:fld id="{191E1502-666D-8D41-AED2-D1FB9EA85A66}" type="slidenum">
              <a:rPr lang="en-US" smtClean="0"/>
              <a:t>3</a:t>
            </a:fld>
            <a:endParaRPr lang="en-US"/>
          </a:p>
        </p:txBody>
      </p:sp>
    </p:spTree>
    <p:extLst>
      <p:ext uri="{BB962C8B-B14F-4D97-AF65-F5344CB8AC3E}">
        <p14:creationId xmlns:p14="http://schemas.microsoft.com/office/powerpoint/2010/main" val="202160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are scientists, not mathematicians so we don’t need to respect integers.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Factors are NEVER of the atomic type</a:t>
            </a:r>
          </a:p>
          <a:p>
            <a:endParaRPr lang="en-US" dirty="0"/>
          </a:p>
        </p:txBody>
      </p:sp>
      <p:sp>
        <p:nvSpPr>
          <p:cNvPr id="4" name="Slide Number Placeholder 3"/>
          <p:cNvSpPr>
            <a:spLocks noGrp="1"/>
          </p:cNvSpPr>
          <p:nvPr>
            <p:ph type="sldNum" sz="quarter" idx="5"/>
          </p:nvPr>
        </p:nvSpPr>
        <p:spPr/>
        <p:txBody>
          <a:bodyPr/>
          <a:lstStyle/>
          <a:p>
            <a:fld id="{191E1502-666D-8D41-AED2-D1FB9EA85A66}" type="slidenum">
              <a:rPr lang="en-US" smtClean="0"/>
              <a:t>22</a:t>
            </a:fld>
            <a:endParaRPr lang="en-US"/>
          </a:p>
        </p:txBody>
      </p:sp>
    </p:spTree>
    <p:extLst>
      <p:ext uri="{BB962C8B-B14F-4D97-AF65-F5344CB8AC3E}">
        <p14:creationId xmlns:p14="http://schemas.microsoft.com/office/powerpoint/2010/main" val="336317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E1502-666D-8D41-AED2-D1FB9EA85A66}" type="slidenum">
              <a:rPr lang="en-US" smtClean="0"/>
              <a:t>23</a:t>
            </a:fld>
            <a:endParaRPr lang="en-US"/>
          </a:p>
        </p:txBody>
      </p:sp>
    </p:spTree>
    <p:extLst>
      <p:ext uri="{BB962C8B-B14F-4D97-AF65-F5344CB8AC3E}">
        <p14:creationId xmlns:p14="http://schemas.microsoft.com/office/powerpoint/2010/main" val="375623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Factors warrant their own discussion because of how important they will be for grouping analyses</a:t>
            </a:r>
          </a:p>
          <a:p>
            <a:pPr marL="171450" indent="-171450">
              <a:buFont typeface="Arial" panose="020B0604020202020204" pitchFamily="34" charset="0"/>
              <a:buChar char="•"/>
            </a:pPr>
            <a:r>
              <a:rPr lang="en-US" dirty="0"/>
              <a:t>Exercise: make a factor out of “easy” “medium” and “hard” to see the ordering results</a:t>
            </a:r>
          </a:p>
        </p:txBody>
      </p:sp>
      <p:sp>
        <p:nvSpPr>
          <p:cNvPr id="4" name="Slide Number Placeholder 3"/>
          <p:cNvSpPr>
            <a:spLocks noGrp="1"/>
          </p:cNvSpPr>
          <p:nvPr>
            <p:ph type="sldNum" sz="quarter" idx="5"/>
          </p:nvPr>
        </p:nvSpPr>
        <p:spPr/>
        <p:txBody>
          <a:bodyPr/>
          <a:lstStyle/>
          <a:p>
            <a:fld id="{191E1502-666D-8D41-AED2-D1FB9EA85A66}" type="slidenum">
              <a:rPr lang="en-US" smtClean="0"/>
              <a:t>24</a:t>
            </a:fld>
            <a:endParaRPr lang="en-US"/>
          </a:p>
        </p:txBody>
      </p:sp>
    </p:spTree>
    <p:extLst>
      <p:ext uri="{BB962C8B-B14F-4D97-AF65-F5344CB8AC3E}">
        <p14:creationId xmlns:p14="http://schemas.microsoft.com/office/powerpoint/2010/main" val="225118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Again, going to disrespect mathematicians here. I don’t care </a:t>
            </a:r>
          </a:p>
        </p:txBody>
      </p:sp>
      <p:sp>
        <p:nvSpPr>
          <p:cNvPr id="4" name="Slide Number Placeholder 3"/>
          <p:cNvSpPr>
            <a:spLocks noGrp="1"/>
          </p:cNvSpPr>
          <p:nvPr>
            <p:ph type="sldNum" sz="quarter" idx="5"/>
          </p:nvPr>
        </p:nvSpPr>
        <p:spPr/>
        <p:txBody>
          <a:bodyPr/>
          <a:lstStyle/>
          <a:p>
            <a:fld id="{191E1502-666D-8D41-AED2-D1FB9EA85A66}" type="slidenum">
              <a:rPr lang="en-US" smtClean="0"/>
              <a:t>28</a:t>
            </a:fld>
            <a:endParaRPr lang="en-US"/>
          </a:p>
        </p:txBody>
      </p:sp>
    </p:spTree>
    <p:extLst>
      <p:ext uri="{BB962C8B-B14F-4D97-AF65-F5344CB8AC3E}">
        <p14:creationId xmlns:p14="http://schemas.microsoft.com/office/powerpoint/2010/main" val="8166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previously mentioned that R has some baggage associated with it</a:t>
            </a:r>
          </a:p>
          <a:p>
            <a:pPr marL="171450" indent="-171450">
              <a:buFont typeface="Arial" panose="020B0604020202020204" pitchFamily="34" charset="0"/>
              <a:buChar char="•"/>
            </a:pPr>
            <a:r>
              <a:rPr lang="en-US" dirty="0"/>
              <a:t>Base data frame sets </a:t>
            </a:r>
            <a:r>
              <a:rPr lang="en-US" dirty="0" err="1"/>
              <a:t>stringsAsFactors</a:t>
            </a:r>
            <a:r>
              <a:rPr lang="en-US" dirty="0"/>
              <a:t> = T (super annoying), prints the whole object</a:t>
            </a:r>
          </a:p>
          <a:p>
            <a:pPr marL="171450" indent="-171450">
              <a:buFont typeface="Arial" panose="020B0604020202020204" pitchFamily="34" charset="0"/>
              <a:buChar char="•"/>
            </a:pPr>
            <a:r>
              <a:rPr lang="en-US" dirty="0"/>
              <a:t>Keep an eye out for the vroom package</a:t>
            </a:r>
          </a:p>
        </p:txBody>
      </p:sp>
      <p:sp>
        <p:nvSpPr>
          <p:cNvPr id="4" name="Slide Number Placeholder 3"/>
          <p:cNvSpPr>
            <a:spLocks noGrp="1"/>
          </p:cNvSpPr>
          <p:nvPr>
            <p:ph type="sldNum" sz="quarter" idx="5"/>
          </p:nvPr>
        </p:nvSpPr>
        <p:spPr/>
        <p:txBody>
          <a:bodyPr/>
          <a:lstStyle/>
          <a:p>
            <a:fld id="{191E1502-666D-8D41-AED2-D1FB9EA85A66}" type="slidenum">
              <a:rPr lang="en-US" smtClean="0"/>
              <a:t>30</a:t>
            </a:fld>
            <a:endParaRPr lang="en-US"/>
          </a:p>
        </p:txBody>
      </p:sp>
    </p:spTree>
    <p:extLst>
      <p:ext uri="{BB962C8B-B14F-4D97-AF65-F5344CB8AC3E}">
        <p14:creationId xmlns:p14="http://schemas.microsoft.com/office/powerpoint/2010/main" val="281786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a:t>
            </a:r>
            <a:r>
              <a:rPr lang="en-US" dirty="0" err="1"/>
              <a:t>tibble</a:t>
            </a:r>
            <a:r>
              <a:rPr lang="en-US" dirty="0"/>
              <a:t> is one of the principal components of the </a:t>
            </a:r>
            <a:r>
              <a:rPr lang="en-US" dirty="0" err="1"/>
              <a:t>tidyverse</a:t>
            </a:r>
            <a:r>
              <a:rPr lang="en-US" dirty="0"/>
              <a:t> so this is a good transition point</a:t>
            </a:r>
          </a:p>
        </p:txBody>
      </p:sp>
      <p:sp>
        <p:nvSpPr>
          <p:cNvPr id="4" name="Slide Number Placeholder 3"/>
          <p:cNvSpPr>
            <a:spLocks noGrp="1"/>
          </p:cNvSpPr>
          <p:nvPr>
            <p:ph type="sldNum" sz="quarter" idx="5"/>
          </p:nvPr>
        </p:nvSpPr>
        <p:spPr/>
        <p:txBody>
          <a:bodyPr/>
          <a:lstStyle/>
          <a:p>
            <a:fld id="{191E1502-666D-8D41-AED2-D1FB9EA85A66}" type="slidenum">
              <a:rPr lang="en-US" smtClean="0"/>
              <a:t>32</a:t>
            </a:fld>
            <a:endParaRPr lang="en-US"/>
          </a:p>
        </p:txBody>
      </p:sp>
    </p:spTree>
    <p:extLst>
      <p:ext uri="{BB962C8B-B14F-4D97-AF65-F5344CB8AC3E}">
        <p14:creationId xmlns:p14="http://schemas.microsoft.com/office/powerpoint/2010/main" val="150693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Structure your learning around this</a:t>
            </a:r>
          </a:p>
          <a:p>
            <a:pPr marL="171450" indent="-171450">
              <a:buFont typeface="Arial" panose="020B0604020202020204" pitchFamily="34" charset="0"/>
              <a:buChar char="•"/>
            </a:pPr>
            <a:r>
              <a:rPr lang="en-US" dirty="0"/>
              <a:t>It is hands-down the most complete and most used ecosystem of packages </a:t>
            </a:r>
          </a:p>
          <a:p>
            <a:pPr marL="171450" indent="-171450">
              <a:buFont typeface="Arial" panose="020B0604020202020204" pitchFamily="34" charset="0"/>
              <a:buChar char="•"/>
            </a:pPr>
            <a:r>
              <a:rPr lang="en-US" dirty="0"/>
              <a:t>You will understand SO and RStudio community questions infinitely better when you see that most questions involve or include </a:t>
            </a:r>
            <a:r>
              <a:rPr lang="en-US" dirty="0" err="1"/>
              <a:t>fxns</a:t>
            </a:r>
            <a:r>
              <a:rPr lang="en-US" dirty="0"/>
              <a:t> from the </a:t>
            </a:r>
            <a:r>
              <a:rPr lang="en-US" dirty="0" err="1"/>
              <a:t>tidyverse</a:t>
            </a:r>
            <a:endParaRPr lang="en-US" dirty="0"/>
          </a:p>
        </p:txBody>
      </p:sp>
      <p:sp>
        <p:nvSpPr>
          <p:cNvPr id="4" name="Slide Number Placeholder 3"/>
          <p:cNvSpPr>
            <a:spLocks noGrp="1"/>
          </p:cNvSpPr>
          <p:nvPr>
            <p:ph type="sldNum" sz="quarter" idx="5"/>
          </p:nvPr>
        </p:nvSpPr>
        <p:spPr/>
        <p:txBody>
          <a:bodyPr/>
          <a:lstStyle/>
          <a:p>
            <a:fld id="{191E1502-666D-8D41-AED2-D1FB9EA85A66}" type="slidenum">
              <a:rPr lang="en-US" smtClean="0"/>
              <a:t>34</a:t>
            </a:fld>
            <a:endParaRPr lang="en-US"/>
          </a:p>
        </p:txBody>
      </p:sp>
    </p:spTree>
    <p:extLst>
      <p:ext uri="{BB962C8B-B14F-4D97-AF65-F5344CB8AC3E}">
        <p14:creationId xmlns:p14="http://schemas.microsoft.com/office/powerpoint/2010/main" val="29545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ECC0DC4-D883-CF45-BFC8-7D25B1ABE0B7}" type="datetimeFigureOut">
              <a:rPr lang="en-US" smtClean="0"/>
              <a:t>4/21/20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336041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C0DC4-D883-CF45-BFC8-7D25B1ABE0B7}"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45297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54906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C0DC4-D883-CF45-BFC8-7D25B1ABE0B7}"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81546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74137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388662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8734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C0DC4-D883-CF45-BFC8-7D25B1ABE0B7}" type="datetimeFigureOut">
              <a:rPr lang="en-US" smtClean="0"/>
              <a:t>4/21/20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44183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27209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C0DC4-D883-CF45-BFC8-7D25B1ABE0B7}"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84519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ECC0DC4-D883-CF45-BFC8-7D25B1ABE0B7}" type="datetimeFigureOut">
              <a:rPr lang="en-US" smtClean="0"/>
              <a:t>4/21/20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56305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ECC0DC4-D883-CF45-BFC8-7D25B1ABE0B7}" type="datetimeFigureOut">
              <a:rPr lang="en-US" smtClean="0"/>
              <a:t>4/21/20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6E5AD94-8CD5-9A4B-B9F7-1A29B6665B22}" type="slidenum">
              <a:rPr lang="en-US" smtClean="0"/>
              <a:t>‹#›</a:t>
            </a:fld>
            <a:endParaRPr lang="en-US"/>
          </a:p>
        </p:txBody>
      </p:sp>
    </p:spTree>
    <p:extLst>
      <p:ext uri="{BB962C8B-B14F-4D97-AF65-F5344CB8AC3E}">
        <p14:creationId xmlns:p14="http://schemas.microsoft.com/office/powerpoint/2010/main" val="202094821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pplied-r.com/data-infix-operators-in-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BD4-F6ED-B54F-991C-36BA8657D8C1}"/>
              </a:ext>
            </a:extLst>
          </p:cNvPr>
          <p:cNvSpPr>
            <a:spLocks noGrp="1"/>
          </p:cNvSpPr>
          <p:nvPr>
            <p:ph type="ctrTitle"/>
          </p:nvPr>
        </p:nvSpPr>
        <p:spPr/>
        <p:txBody>
          <a:bodyPr/>
          <a:lstStyle/>
          <a:p>
            <a:r>
              <a:rPr lang="en-US" dirty="0"/>
              <a:t>Introduction to Functional Programming in R</a:t>
            </a:r>
          </a:p>
        </p:txBody>
      </p:sp>
      <p:sp>
        <p:nvSpPr>
          <p:cNvPr id="3" name="Subtitle 2">
            <a:extLst>
              <a:ext uri="{FF2B5EF4-FFF2-40B4-BE49-F238E27FC236}">
                <a16:creationId xmlns:a16="http://schemas.microsoft.com/office/drawing/2014/main" id="{37EBBA02-A21F-C445-B28C-4C631C2843FF}"/>
              </a:ext>
            </a:extLst>
          </p:cNvPr>
          <p:cNvSpPr>
            <a:spLocks noGrp="1"/>
          </p:cNvSpPr>
          <p:nvPr>
            <p:ph type="subTitle" idx="1"/>
          </p:nvPr>
        </p:nvSpPr>
        <p:spPr/>
        <p:txBody>
          <a:bodyPr/>
          <a:lstStyle/>
          <a:p>
            <a:r>
              <a:rPr lang="en-US" dirty="0"/>
              <a:t>Patrick Callahan</a:t>
            </a:r>
          </a:p>
          <a:p>
            <a:r>
              <a:rPr lang="en-US" dirty="0"/>
              <a:t>UCSF Memory and Aging Center</a:t>
            </a:r>
          </a:p>
          <a:p>
            <a:r>
              <a:rPr lang="en-US" dirty="0"/>
              <a:t>4/??/2020</a:t>
            </a:r>
          </a:p>
        </p:txBody>
      </p:sp>
    </p:spTree>
    <p:extLst>
      <p:ext uri="{BB962C8B-B14F-4D97-AF65-F5344CB8AC3E}">
        <p14:creationId xmlns:p14="http://schemas.microsoft.com/office/powerpoint/2010/main" val="25296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85DE3B-3B34-734D-8D97-D3BAEF2A811C}"/>
              </a:ext>
            </a:extLst>
          </p:cNvPr>
          <p:cNvPicPr>
            <a:picLocks noChangeAspect="1"/>
          </p:cNvPicPr>
          <p:nvPr/>
        </p:nvPicPr>
        <p:blipFill>
          <a:blip r:embed="rId2"/>
          <a:stretch>
            <a:fillRect/>
          </a:stretch>
        </p:blipFill>
        <p:spPr>
          <a:xfrm>
            <a:off x="609600" y="0"/>
            <a:ext cx="10972800" cy="6858000"/>
          </a:xfrm>
          <a:prstGeom prst="rect">
            <a:avLst/>
          </a:prstGeom>
        </p:spPr>
      </p:pic>
      <p:sp>
        <p:nvSpPr>
          <p:cNvPr id="4" name="Rectangle 3">
            <a:extLst>
              <a:ext uri="{FF2B5EF4-FFF2-40B4-BE49-F238E27FC236}">
                <a16:creationId xmlns:a16="http://schemas.microsoft.com/office/drawing/2014/main" id="{3C37F7C3-BC97-8C41-BC53-4B0A236F400A}"/>
              </a:ext>
            </a:extLst>
          </p:cNvPr>
          <p:cNvSpPr/>
          <p:nvPr/>
        </p:nvSpPr>
        <p:spPr>
          <a:xfrm>
            <a:off x="609600" y="0"/>
            <a:ext cx="6791864" cy="3761117"/>
          </a:xfrm>
          <a:prstGeom prst="rect">
            <a:avLst/>
          </a:prstGeom>
          <a:solidFill>
            <a:schemeClr val="accent1">
              <a:alpha val="20000"/>
            </a:schemeClr>
          </a:solidFill>
          <a:ln>
            <a:solidFill>
              <a:schemeClr val="accent1">
                <a:shade val="50000"/>
                <a:shade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2243E5-193E-9048-B181-8399B319E0F0}"/>
              </a:ext>
            </a:extLst>
          </p:cNvPr>
          <p:cNvSpPr/>
          <p:nvPr/>
        </p:nvSpPr>
        <p:spPr>
          <a:xfrm>
            <a:off x="609600" y="3795623"/>
            <a:ext cx="6791864" cy="3062377"/>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78F916-C804-4842-827B-136AE5B1662F}"/>
              </a:ext>
            </a:extLst>
          </p:cNvPr>
          <p:cNvSpPr/>
          <p:nvPr/>
        </p:nvSpPr>
        <p:spPr>
          <a:xfrm>
            <a:off x="7401464" y="2656936"/>
            <a:ext cx="4180936" cy="4201064"/>
          </a:xfrm>
          <a:prstGeom prst="rect">
            <a:avLst/>
          </a:prstGeom>
          <a:solidFill>
            <a:schemeClr val="accent6">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8FA5F-9563-1746-8461-F08F6A76851C}"/>
              </a:ext>
            </a:extLst>
          </p:cNvPr>
          <p:cNvSpPr/>
          <p:nvPr/>
        </p:nvSpPr>
        <p:spPr>
          <a:xfrm>
            <a:off x="7401464" y="0"/>
            <a:ext cx="4180936" cy="2656936"/>
          </a:xfrm>
          <a:prstGeom prst="rect">
            <a:avLst/>
          </a:prstGeom>
          <a:solidFill>
            <a:schemeClr val="accent5">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2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85DE3B-3B34-734D-8D97-D3BAEF2A811C}"/>
              </a:ext>
            </a:extLst>
          </p:cNvPr>
          <p:cNvPicPr>
            <a:picLocks noChangeAspect="1"/>
          </p:cNvPicPr>
          <p:nvPr/>
        </p:nvPicPr>
        <p:blipFill>
          <a:blip r:embed="rId2"/>
          <a:stretch>
            <a:fillRect/>
          </a:stretch>
        </p:blipFill>
        <p:spPr>
          <a:xfrm>
            <a:off x="609600" y="0"/>
            <a:ext cx="10972800" cy="6858000"/>
          </a:xfrm>
          <a:prstGeom prst="rect">
            <a:avLst/>
          </a:prstGeom>
        </p:spPr>
      </p:pic>
      <p:sp>
        <p:nvSpPr>
          <p:cNvPr id="4" name="Rectangle 3">
            <a:extLst>
              <a:ext uri="{FF2B5EF4-FFF2-40B4-BE49-F238E27FC236}">
                <a16:creationId xmlns:a16="http://schemas.microsoft.com/office/drawing/2014/main" id="{3C37F7C3-BC97-8C41-BC53-4B0A236F400A}"/>
              </a:ext>
            </a:extLst>
          </p:cNvPr>
          <p:cNvSpPr/>
          <p:nvPr/>
        </p:nvSpPr>
        <p:spPr>
          <a:xfrm>
            <a:off x="609600" y="0"/>
            <a:ext cx="6791864" cy="3761117"/>
          </a:xfrm>
          <a:prstGeom prst="rect">
            <a:avLst/>
          </a:prstGeom>
          <a:solidFill>
            <a:schemeClr val="accent1">
              <a:alpha val="20000"/>
            </a:schemeClr>
          </a:solidFill>
          <a:ln>
            <a:solidFill>
              <a:schemeClr val="accent1">
                <a:shade val="50000"/>
                <a:shade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2243E5-193E-9048-B181-8399B319E0F0}"/>
              </a:ext>
            </a:extLst>
          </p:cNvPr>
          <p:cNvSpPr/>
          <p:nvPr/>
        </p:nvSpPr>
        <p:spPr>
          <a:xfrm>
            <a:off x="609600" y="3795623"/>
            <a:ext cx="6791864" cy="30623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78F916-C804-4842-827B-136AE5B1662F}"/>
              </a:ext>
            </a:extLst>
          </p:cNvPr>
          <p:cNvSpPr/>
          <p:nvPr/>
        </p:nvSpPr>
        <p:spPr>
          <a:xfrm>
            <a:off x="7401464" y="2656936"/>
            <a:ext cx="4180936" cy="4201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8FA5F-9563-1746-8461-F08F6A76851C}"/>
              </a:ext>
            </a:extLst>
          </p:cNvPr>
          <p:cNvSpPr/>
          <p:nvPr/>
        </p:nvSpPr>
        <p:spPr>
          <a:xfrm>
            <a:off x="7401464" y="0"/>
            <a:ext cx="4180936" cy="26569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60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85DE3B-3B34-734D-8D97-D3BAEF2A811C}"/>
              </a:ext>
            </a:extLst>
          </p:cNvPr>
          <p:cNvPicPr>
            <a:picLocks noChangeAspect="1"/>
          </p:cNvPicPr>
          <p:nvPr/>
        </p:nvPicPr>
        <p:blipFill>
          <a:blip r:embed="rId2"/>
          <a:stretch>
            <a:fillRect/>
          </a:stretch>
        </p:blipFill>
        <p:spPr>
          <a:xfrm>
            <a:off x="609600" y="0"/>
            <a:ext cx="10972800" cy="6858000"/>
          </a:xfrm>
          <a:prstGeom prst="rect">
            <a:avLst/>
          </a:prstGeom>
        </p:spPr>
      </p:pic>
      <p:sp>
        <p:nvSpPr>
          <p:cNvPr id="4" name="Rectangle 3">
            <a:extLst>
              <a:ext uri="{FF2B5EF4-FFF2-40B4-BE49-F238E27FC236}">
                <a16:creationId xmlns:a16="http://schemas.microsoft.com/office/drawing/2014/main" id="{3C37F7C3-BC97-8C41-BC53-4B0A236F400A}"/>
              </a:ext>
            </a:extLst>
          </p:cNvPr>
          <p:cNvSpPr/>
          <p:nvPr/>
        </p:nvSpPr>
        <p:spPr>
          <a:xfrm>
            <a:off x="609600" y="0"/>
            <a:ext cx="6791864" cy="3761117"/>
          </a:xfrm>
          <a:prstGeom prst="rect">
            <a:avLst/>
          </a:prstGeom>
          <a:solidFill>
            <a:schemeClr val="accent1"/>
          </a:solidFill>
          <a:ln>
            <a:solidFill>
              <a:schemeClr val="accent1">
                <a:shade val="50000"/>
                <a:shade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2243E5-193E-9048-B181-8399B319E0F0}"/>
              </a:ext>
            </a:extLst>
          </p:cNvPr>
          <p:cNvSpPr/>
          <p:nvPr/>
        </p:nvSpPr>
        <p:spPr>
          <a:xfrm>
            <a:off x="609600" y="3795623"/>
            <a:ext cx="6791864" cy="30623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78F916-C804-4842-827B-136AE5B1662F}"/>
              </a:ext>
            </a:extLst>
          </p:cNvPr>
          <p:cNvSpPr/>
          <p:nvPr/>
        </p:nvSpPr>
        <p:spPr>
          <a:xfrm>
            <a:off x="7401464" y="2656936"/>
            <a:ext cx="4180936" cy="4201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8FA5F-9563-1746-8461-F08F6A76851C}"/>
              </a:ext>
            </a:extLst>
          </p:cNvPr>
          <p:cNvSpPr/>
          <p:nvPr/>
        </p:nvSpPr>
        <p:spPr>
          <a:xfrm>
            <a:off x="7401464" y="0"/>
            <a:ext cx="4180936" cy="2656936"/>
          </a:xfrm>
          <a:prstGeom prst="rect">
            <a:avLst/>
          </a:prstGeom>
          <a:solidFill>
            <a:schemeClr val="accent5">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11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85DE3B-3B34-734D-8D97-D3BAEF2A811C}"/>
              </a:ext>
            </a:extLst>
          </p:cNvPr>
          <p:cNvPicPr>
            <a:picLocks noChangeAspect="1"/>
          </p:cNvPicPr>
          <p:nvPr/>
        </p:nvPicPr>
        <p:blipFill>
          <a:blip r:embed="rId2"/>
          <a:stretch>
            <a:fillRect/>
          </a:stretch>
        </p:blipFill>
        <p:spPr>
          <a:xfrm>
            <a:off x="609600" y="0"/>
            <a:ext cx="10972800" cy="6858000"/>
          </a:xfrm>
          <a:prstGeom prst="rect">
            <a:avLst/>
          </a:prstGeom>
        </p:spPr>
      </p:pic>
      <p:sp>
        <p:nvSpPr>
          <p:cNvPr id="4" name="Rectangle 3">
            <a:extLst>
              <a:ext uri="{FF2B5EF4-FFF2-40B4-BE49-F238E27FC236}">
                <a16:creationId xmlns:a16="http://schemas.microsoft.com/office/drawing/2014/main" id="{3C37F7C3-BC97-8C41-BC53-4B0A236F400A}"/>
              </a:ext>
            </a:extLst>
          </p:cNvPr>
          <p:cNvSpPr/>
          <p:nvPr/>
        </p:nvSpPr>
        <p:spPr>
          <a:xfrm>
            <a:off x="609600" y="0"/>
            <a:ext cx="6791864" cy="3761117"/>
          </a:xfrm>
          <a:prstGeom prst="rect">
            <a:avLst/>
          </a:prstGeom>
          <a:solidFill>
            <a:schemeClr val="accent1"/>
          </a:solidFill>
          <a:ln>
            <a:solidFill>
              <a:schemeClr val="accent1">
                <a:shade val="50000"/>
                <a:shade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2243E5-193E-9048-B181-8399B319E0F0}"/>
              </a:ext>
            </a:extLst>
          </p:cNvPr>
          <p:cNvSpPr/>
          <p:nvPr/>
        </p:nvSpPr>
        <p:spPr>
          <a:xfrm>
            <a:off x="609600" y="3795623"/>
            <a:ext cx="6791864" cy="3062377"/>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78F916-C804-4842-827B-136AE5B1662F}"/>
              </a:ext>
            </a:extLst>
          </p:cNvPr>
          <p:cNvSpPr/>
          <p:nvPr/>
        </p:nvSpPr>
        <p:spPr>
          <a:xfrm>
            <a:off x="7401464" y="2656936"/>
            <a:ext cx="4180936" cy="4201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8FA5F-9563-1746-8461-F08F6A76851C}"/>
              </a:ext>
            </a:extLst>
          </p:cNvPr>
          <p:cNvSpPr/>
          <p:nvPr/>
        </p:nvSpPr>
        <p:spPr>
          <a:xfrm>
            <a:off x="7401464" y="0"/>
            <a:ext cx="4180936" cy="26569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21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85DE3B-3B34-734D-8D97-D3BAEF2A811C}"/>
              </a:ext>
            </a:extLst>
          </p:cNvPr>
          <p:cNvPicPr>
            <a:picLocks noChangeAspect="1"/>
          </p:cNvPicPr>
          <p:nvPr/>
        </p:nvPicPr>
        <p:blipFill>
          <a:blip r:embed="rId2"/>
          <a:stretch>
            <a:fillRect/>
          </a:stretch>
        </p:blipFill>
        <p:spPr>
          <a:xfrm>
            <a:off x="609600" y="0"/>
            <a:ext cx="10972800" cy="6858000"/>
          </a:xfrm>
          <a:prstGeom prst="rect">
            <a:avLst/>
          </a:prstGeom>
        </p:spPr>
      </p:pic>
      <p:sp>
        <p:nvSpPr>
          <p:cNvPr id="4" name="Rectangle 3">
            <a:extLst>
              <a:ext uri="{FF2B5EF4-FFF2-40B4-BE49-F238E27FC236}">
                <a16:creationId xmlns:a16="http://schemas.microsoft.com/office/drawing/2014/main" id="{3C37F7C3-BC97-8C41-BC53-4B0A236F400A}"/>
              </a:ext>
            </a:extLst>
          </p:cNvPr>
          <p:cNvSpPr/>
          <p:nvPr/>
        </p:nvSpPr>
        <p:spPr>
          <a:xfrm>
            <a:off x="609600" y="0"/>
            <a:ext cx="6791864" cy="3761117"/>
          </a:xfrm>
          <a:prstGeom prst="rect">
            <a:avLst/>
          </a:prstGeom>
          <a:solidFill>
            <a:schemeClr val="accent1"/>
          </a:solidFill>
          <a:ln>
            <a:solidFill>
              <a:schemeClr val="accent1">
                <a:shade val="50000"/>
                <a:shade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2243E5-193E-9048-B181-8399B319E0F0}"/>
              </a:ext>
            </a:extLst>
          </p:cNvPr>
          <p:cNvSpPr/>
          <p:nvPr/>
        </p:nvSpPr>
        <p:spPr>
          <a:xfrm>
            <a:off x="609600" y="3795623"/>
            <a:ext cx="6791864" cy="30623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78F916-C804-4842-827B-136AE5B1662F}"/>
              </a:ext>
            </a:extLst>
          </p:cNvPr>
          <p:cNvSpPr/>
          <p:nvPr/>
        </p:nvSpPr>
        <p:spPr>
          <a:xfrm>
            <a:off x="7401464" y="2656936"/>
            <a:ext cx="4180936" cy="4201064"/>
          </a:xfrm>
          <a:prstGeom prst="rect">
            <a:avLst/>
          </a:prstGeom>
          <a:solidFill>
            <a:schemeClr val="accent6">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8FA5F-9563-1746-8461-F08F6A76851C}"/>
              </a:ext>
            </a:extLst>
          </p:cNvPr>
          <p:cNvSpPr/>
          <p:nvPr/>
        </p:nvSpPr>
        <p:spPr>
          <a:xfrm>
            <a:off x="7401464" y="0"/>
            <a:ext cx="4180936" cy="26569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21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58AAD-10B7-814B-9745-AF68C5B95FCE}"/>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Simple R Syntax</a:t>
            </a:r>
          </a:p>
        </p:txBody>
      </p:sp>
      <p:sp>
        <p:nvSpPr>
          <p:cNvPr id="3" name="Content Placeholder 2">
            <a:extLst>
              <a:ext uri="{FF2B5EF4-FFF2-40B4-BE49-F238E27FC236}">
                <a16:creationId xmlns:a16="http://schemas.microsoft.com/office/drawing/2014/main" id="{CCFF57DF-1E14-B04A-A2BB-40C4C9AB30E0}"/>
              </a:ext>
            </a:extLst>
          </p:cNvPr>
          <p:cNvSpPr>
            <a:spLocks noGrp="1"/>
          </p:cNvSpPr>
          <p:nvPr>
            <p:ph idx="1"/>
          </p:nvPr>
        </p:nvSpPr>
        <p:spPr>
          <a:xfrm>
            <a:off x="5118447" y="960120"/>
            <a:ext cx="6281873" cy="4171278"/>
          </a:xfrm>
        </p:spPr>
        <p:txBody>
          <a:bodyPr>
            <a:normAutofit/>
          </a:bodyPr>
          <a:lstStyle/>
          <a:p>
            <a:r>
              <a:rPr lang="en-US" dirty="0"/>
              <a:t>Object assignment:</a:t>
            </a:r>
          </a:p>
          <a:p>
            <a:pPr lvl="1"/>
            <a:r>
              <a:rPr lang="en-US" dirty="0"/>
              <a:t>Use   &lt;-   </a:t>
            </a:r>
            <a:r>
              <a:rPr lang="en-US" dirty="0">
                <a:solidFill>
                  <a:schemeClr val="bg2">
                    <a:lumMod val="50000"/>
                  </a:schemeClr>
                </a:solidFill>
              </a:rPr>
              <a:t>or   =</a:t>
            </a:r>
            <a:endParaRPr lang="en-US" dirty="0"/>
          </a:p>
          <a:p>
            <a:r>
              <a:rPr lang="en-US" dirty="0"/>
              <a:t>Function calls:</a:t>
            </a:r>
          </a:p>
          <a:p>
            <a:pPr lvl="1"/>
            <a:r>
              <a:rPr lang="en-US" dirty="0"/>
              <a:t>Foo(x, …)</a:t>
            </a:r>
          </a:p>
          <a:p>
            <a:r>
              <a:rPr lang="en-US" dirty="0"/>
              <a:t>Notes:</a:t>
            </a:r>
          </a:p>
          <a:p>
            <a:pPr lvl="1"/>
            <a:r>
              <a:rPr lang="en-US" dirty="0"/>
              <a:t>Start a note line using “#”</a:t>
            </a:r>
          </a:p>
          <a:p>
            <a:r>
              <a:rPr lang="en-US" dirty="0"/>
              <a:t>Reserved namespaces</a:t>
            </a:r>
          </a:p>
          <a:p>
            <a:pPr lvl="1"/>
            <a:r>
              <a:rPr lang="en-US" dirty="0"/>
              <a:t>TRUE, FALSE, if, NA, NULL, arithmetic operators (+, -, etc.)</a:t>
            </a:r>
          </a:p>
          <a:p>
            <a:pPr lvl="1"/>
            <a:r>
              <a:rPr lang="en-US" dirty="0"/>
              <a:t>Objects starting with “_” or numbers</a:t>
            </a:r>
          </a:p>
          <a:p>
            <a:r>
              <a:rPr lang="en-US" dirty="0"/>
              <a:t>Case sensitive</a:t>
            </a:r>
          </a:p>
        </p:txBody>
      </p:sp>
    </p:spTree>
    <p:extLst>
      <p:ext uri="{BB962C8B-B14F-4D97-AF65-F5344CB8AC3E}">
        <p14:creationId xmlns:p14="http://schemas.microsoft.com/office/powerpoint/2010/main" val="79123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C0959-5336-154A-A650-67434FC741BA}"/>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Syntax: Examples</a:t>
            </a:r>
          </a:p>
        </p:txBody>
      </p:sp>
      <p:pic>
        <p:nvPicPr>
          <p:cNvPr id="5" name="Picture 4" descr="A screenshot of a social media post&#10;&#10;Description automatically generated">
            <a:extLst>
              <a:ext uri="{FF2B5EF4-FFF2-40B4-BE49-F238E27FC236}">
                <a16:creationId xmlns:a16="http://schemas.microsoft.com/office/drawing/2014/main" id="{BA9B120E-21CA-3C45-BD07-F08E2D0E4DE9}"/>
              </a:ext>
            </a:extLst>
          </p:cNvPr>
          <p:cNvPicPr>
            <a:picLocks noChangeAspect="1"/>
          </p:cNvPicPr>
          <p:nvPr/>
        </p:nvPicPr>
        <p:blipFill rotWithShape="1">
          <a:blip r:embed="rId2"/>
          <a:srcRect l="-218" t="348" r="218" b="15094"/>
          <a:stretch/>
        </p:blipFill>
        <p:spPr>
          <a:xfrm>
            <a:off x="4024032" y="19050"/>
            <a:ext cx="7683780" cy="5778848"/>
          </a:xfrm>
          <a:prstGeom prst="rect">
            <a:avLst/>
          </a:prstGeom>
        </p:spPr>
      </p:pic>
    </p:spTree>
    <p:extLst>
      <p:ext uri="{BB962C8B-B14F-4D97-AF65-F5344CB8AC3E}">
        <p14:creationId xmlns:p14="http://schemas.microsoft.com/office/powerpoint/2010/main" val="176586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80B34-3001-BD44-8D14-04EB36573783}"/>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Infix Operators</a:t>
            </a:r>
          </a:p>
        </p:txBody>
      </p:sp>
      <p:sp>
        <p:nvSpPr>
          <p:cNvPr id="3" name="Content Placeholder 2">
            <a:extLst>
              <a:ext uri="{FF2B5EF4-FFF2-40B4-BE49-F238E27FC236}">
                <a16:creationId xmlns:a16="http://schemas.microsoft.com/office/drawing/2014/main" id="{E5BEE565-60EC-A94E-8F4F-A3AF45FF15BC}"/>
              </a:ext>
            </a:extLst>
          </p:cNvPr>
          <p:cNvSpPr>
            <a:spLocks noGrp="1"/>
          </p:cNvSpPr>
          <p:nvPr>
            <p:ph idx="1"/>
          </p:nvPr>
        </p:nvSpPr>
        <p:spPr>
          <a:xfrm>
            <a:off x="5118447" y="960120"/>
            <a:ext cx="6281873" cy="4171278"/>
          </a:xfrm>
        </p:spPr>
        <p:txBody>
          <a:bodyPr>
            <a:normAutofit/>
          </a:bodyPr>
          <a:lstStyle/>
          <a:p>
            <a:r>
              <a:rPr lang="en-US" dirty="0"/>
              <a:t>Functions/methods enabling basic expressions</a:t>
            </a:r>
          </a:p>
          <a:p>
            <a:r>
              <a:rPr lang="en-US" dirty="0"/>
              <a:t>“Infix” refers to the placement of the operator between two variables</a:t>
            </a:r>
          </a:p>
          <a:p>
            <a:r>
              <a:rPr lang="en-US" dirty="0"/>
              <a:t>What you’ll care about in the beginning:</a:t>
            </a:r>
          </a:p>
          <a:p>
            <a:pPr lvl="1"/>
            <a:r>
              <a:rPr lang="en-US" sz="1800" dirty="0"/>
              <a:t>+, -, *, /, ^,&gt;, &lt;, &gt;=, &lt;=, ==, &amp;, |, =</a:t>
            </a:r>
          </a:p>
          <a:p>
            <a:r>
              <a:rPr lang="en-US" dirty="0"/>
              <a:t>Complete list at </a:t>
            </a:r>
            <a:r>
              <a:rPr lang="en-US" dirty="0">
                <a:hlinkClick r:id="rId2"/>
              </a:rPr>
              <a:t>http://applied-r.com/data-infix-operators-in-r/</a:t>
            </a:r>
            <a:endParaRPr lang="en-US" dirty="0"/>
          </a:p>
          <a:p>
            <a:pPr marL="457200" lvl="1" indent="0">
              <a:buNone/>
            </a:pPr>
            <a:endParaRPr lang="en-US" sz="1400" dirty="0"/>
          </a:p>
        </p:txBody>
      </p:sp>
    </p:spTree>
    <p:extLst>
      <p:ext uri="{BB962C8B-B14F-4D97-AF65-F5344CB8AC3E}">
        <p14:creationId xmlns:p14="http://schemas.microsoft.com/office/powerpoint/2010/main" val="94911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Booleans</a:t>
            </a:r>
          </a:p>
        </p:txBody>
      </p:sp>
      <p:sp>
        <p:nvSpPr>
          <p:cNvPr id="3" name="Content Placeholder 2">
            <a:extLst>
              <a:ext uri="{FF2B5EF4-FFF2-40B4-BE49-F238E27FC236}">
                <a16:creationId xmlns:a16="http://schemas.microsoft.com/office/drawing/2014/main" id="{2C56761F-9296-1D4B-AA49-A92FDCBAC455}"/>
              </a:ext>
            </a:extLst>
          </p:cNvPr>
          <p:cNvSpPr>
            <a:spLocks noGrp="1"/>
          </p:cNvSpPr>
          <p:nvPr>
            <p:ph idx="1"/>
          </p:nvPr>
        </p:nvSpPr>
        <p:spPr>
          <a:xfrm>
            <a:off x="5118447" y="960120"/>
            <a:ext cx="6281873" cy="4171278"/>
          </a:xfrm>
        </p:spPr>
        <p:txBody>
          <a:bodyPr>
            <a:normAutofit/>
          </a:bodyPr>
          <a:lstStyle/>
          <a:p>
            <a:r>
              <a:rPr lang="en-US" sz="1600" dirty="0"/>
              <a:t>Represent the outcome of a binary evaluation statement</a:t>
            </a:r>
          </a:p>
          <a:p>
            <a:r>
              <a:rPr lang="en-US" sz="1600" dirty="0"/>
              <a:t>FALSE or TRUE</a:t>
            </a:r>
          </a:p>
          <a:p>
            <a:r>
              <a:rPr lang="en-US" sz="1600" dirty="0"/>
              <a:t>R also represents </a:t>
            </a:r>
            <a:r>
              <a:rPr lang="en-US" sz="1600" dirty="0" err="1"/>
              <a:t>booleans</a:t>
            </a:r>
            <a:r>
              <a:rPr lang="en-US" sz="1600" dirty="0"/>
              <a:t> as numeric values 0 and 1</a:t>
            </a:r>
          </a:p>
          <a:p>
            <a:pPr lvl="1"/>
            <a:r>
              <a:rPr lang="en-US" sz="1400" dirty="0"/>
              <a:t>This is done under the hood, but means you can perform calculations with </a:t>
            </a:r>
            <a:r>
              <a:rPr lang="en-US" sz="1400" dirty="0" err="1"/>
              <a:t>boolean</a:t>
            </a:r>
            <a:r>
              <a:rPr lang="en-US" sz="1400" dirty="0"/>
              <a:t> values</a:t>
            </a:r>
          </a:p>
        </p:txBody>
      </p:sp>
    </p:spTree>
    <p:extLst>
      <p:ext uri="{BB962C8B-B14F-4D97-AF65-F5344CB8AC3E}">
        <p14:creationId xmlns:p14="http://schemas.microsoft.com/office/powerpoint/2010/main" val="222054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err="1">
                <a:solidFill>
                  <a:schemeClr val="tx1"/>
                </a:solidFill>
              </a:rPr>
              <a:t>And/Or</a:t>
            </a:r>
            <a:endParaRPr lang="en-US" sz="5400" dirty="0">
              <a:solidFill>
                <a:schemeClr val="tx1"/>
              </a:solidFill>
            </a:endParaRPr>
          </a:p>
        </p:txBody>
      </p:sp>
      <p:sp>
        <p:nvSpPr>
          <p:cNvPr id="3" name="Content Placeholder 2">
            <a:extLst>
              <a:ext uri="{FF2B5EF4-FFF2-40B4-BE49-F238E27FC236}">
                <a16:creationId xmlns:a16="http://schemas.microsoft.com/office/drawing/2014/main" id="{2C56761F-9296-1D4B-AA49-A92FDCBAC455}"/>
              </a:ext>
            </a:extLst>
          </p:cNvPr>
          <p:cNvSpPr>
            <a:spLocks noGrp="1"/>
          </p:cNvSpPr>
          <p:nvPr>
            <p:ph idx="1"/>
          </p:nvPr>
        </p:nvSpPr>
        <p:spPr>
          <a:xfrm>
            <a:off x="5118447" y="960120"/>
            <a:ext cx="6281873" cy="4171278"/>
          </a:xfrm>
        </p:spPr>
        <p:txBody>
          <a:bodyPr>
            <a:normAutofit/>
          </a:bodyPr>
          <a:lstStyle/>
          <a:p>
            <a:r>
              <a:rPr lang="en-US" sz="1600" dirty="0"/>
              <a:t>Vectorized evaluations</a:t>
            </a:r>
          </a:p>
          <a:p>
            <a:r>
              <a:rPr lang="en-US" sz="1600" dirty="0"/>
              <a:t>The &amp; operator is “and”</a:t>
            </a:r>
          </a:p>
          <a:p>
            <a:pPr lvl="1"/>
            <a:r>
              <a:rPr lang="en-US" sz="1400" dirty="0"/>
              <a:t>Each statement to an &amp; statement requires explicit arguments. That is, `data = 4 &amp; 5` is not valid while `data = 4 &amp; data = 5` is</a:t>
            </a:r>
          </a:p>
          <a:p>
            <a:pPr lvl="2"/>
            <a:r>
              <a:rPr lang="en-US" sz="1200" dirty="0"/>
              <a:t>There is a short cut for some instances like this.</a:t>
            </a:r>
            <a:endParaRPr lang="en-US" sz="1600" dirty="0"/>
          </a:p>
          <a:p>
            <a:r>
              <a:rPr lang="en-US" sz="1600" dirty="0"/>
              <a:t>The | operator is “or”</a:t>
            </a:r>
          </a:p>
          <a:p>
            <a:pPr lvl="1"/>
            <a:r>
              <a:rPr lang="en-US" sz="1400" dirty="0"/>
              <a:t>Same rules apply as in the “and” statements</a:t>
            </a:r>
          </a:p>
          <a:p>
            <a:r>
              <a:rPr lang="en-US" sz="1600" dirty="0"/>
              <a:t>&amp;&amp; and || are scalar versions of these statements</a:t>
            </a:r>
          </a:p>
          <a:p>
            <a:pPr lvl="1"/>
            <a:r>
              <a:rPr lang="en-US" sz="1400" dirty="0"/>
              <a:t>Returns only a single TRUE or FALSE statement</a:t>
            </a:r>
          </a:p>
        </p:txBody>
      </p:sp>
    </p:spTree>
    <p:extLst>
      <p:ext uri="{BB962C8B-B14F-4D97-AF65-F5344CB8AC3E}">
        <p14:creationId xmlns:p14="http://schemas.microsoft.com/office/powerpoint/2010/main" val="368374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765F-9F80-A040-9F82-2A196D3B9091}"/>
              </a:ext>
            </a:extLst>
          </p:cNvPr>
          <p:cNvSpPr>
            <a:spLocks noGrp="1"/>
          </p:cNvSpPr>
          <p:nvPr>
            <p:ph type="title"/>
          </p:nvPr>
        </p:nvSpPr>
        <p:spPr/>
        <p:txBody>
          <a:bodyPr/>
          <a:lstStyle/>
          <a:p>
            <a:r>
              <a:rPr lang="en-US" dirty="0"/>
              <a:t>Presentation Goals</a:t>
            </a:r>
          </a:p>
        </p:txBody>
      </p:sp>
      <p:sp>
        <p:nvSpPr>
          <p:cNvPr id="3" name="Content Placeholder 2">
            <a:extLst>
              <a:ext uri="{FF2B5EF4-FFF2-40B4-BE49-F238E27FC236}">
                <a16:creationId xmlns:a16="http://schemas.microsoft.com/office/drawing/2014/main" id="{38B5A17C-A8C6-0D4D-A583-021430EF658D}"/>
              </a:ext>
            </a:extLst>
          </p:cNvPr>
          <p:cNvSpPr>
            <a:spLocks noGrp="1"/>
          </p:cNvSpPr>
          <p:nvPr>
            <p:ph idx="1"/>
          </p:nvPr>
        </p:nvSpPr>
        <p:spPr/>
        <p:txBody>
          <a:bodyPr>
            <a:normAutofit/>
          </a:bodyPr>
          <a:lstStyle/>
          <a:p>
            <a:r>
              <a:rPr lang="en-US" sz="2800" dirty="0"/>
              <a:t>Broad introduction to the R programming language</a:t>
            </a:r>
          </a:p>
          <a:p>
            <a:r>
              <a:rPr lang="en-US" sz="2800" dirty="0"/>
              <a:t>Overview of R’s key components (that I think will be relevant to members of the MAC)</a:t>
            </a:r>
          </a:p>
          <a:p>
            <a:r>
              <a:rPr lang="en-US" sz="2800" dirty="0"/>
              <a:t>Introduce the {</a:t>
            </a:r>
            <a:r>
              <a:rPr lang="en-US" sz="2800" dirty="0" err="1"/>
              <a:t>tidyverse</a:t>
            </a:r>
            <a:r>
              <a:rPr lang="en-US" sz="2800" dirty="0"/>
              <a:t>}</a:t>
            </a:r>
          </a:p>
        </p:txBody>
      </p:sp>
    </p:spTree>
    <p:extLst>
      <p:ext uri="{BB962C8B-B14F-4D97-AF65-F5344CB8AC3E}">
        <p14:creationId xmlns:p14="http://schemas.microsoft.com/office/powerpoint/2010/main" val="348986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And/Or: Example</a:t>
            </a:r>
          </a:p>
        </p:txBody>
      </p:sp>
    </p:spTree>
    <p:extLst>
      <p:ext uri="{BB962C8B-B14F-4D97-AF65-F5344CB8AC3E}">
        <p14:creationId xmlns:p14="http://schemas.microsoft.com/office/powerpoint/2010/main" val="295512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Classes</a:t>
            </a:r>
          </a:p>
        </p:txBody>
      </p:sp>
      <p:sp>
        <p:nvSpPr>
          <p:cNvPr id="3" name="Content Placeholder 2">
            <a:extLst>
              <a:ext uri="{FF2B5EF4-FFF2-40B4-BE49-F238E27FC236}">
                <a16:creationId xmlns:a16="http://schemas.microsoft.com/office/drawing/2014/main" id="{2C56761F-9296-1D4B-AA49-A92FDCBAC455}"/>
              </a:ext>
            </a:extLst>
          </p:cNvPr>
          <p:cNvSpPr>
            <a:spLocks noGrp="1"/>
          </p:cNvSpPr>
          <p:nvPr>
            <p:ph idx="1"/>
          </p:nvPr>
        </p:nvSpPr>
        <p:spPr>
          <a:xfrm>
            <a:off x="5118447" y="960120"/>
            <a:ext cx="6281873" cy="4171278"/>
          </a:xfrm>
        </p:spPr>
        <p:txBody>
          <a:bodyPr>
            <a:normAutofit/>
          </a:bodyPr>
          <a:lstStyle/>
          <a:p>
            <a:r>
              <a:rPr lang="en-US" dirty="0"/>
              <a:t>What is a class?</a:t>
            </a:r>
          </a:p>
          <a:p>
            <a:pPr lvl="1"/>
            <a:r>
              <a:rPr lang="en-US" sz="1800" dirty="0"/>
              <a:t>Determination of the data being handled</a:t>
            </a:r>
          </a:p>
          <a:p>
            <a:pPr lvl="1"/>
            <a:r>
              <a:rPr lang="en-US" sz="1800" dirty="0"/>
              <a:t>Essentially determines how functions can/will treat the data</a:t>
            </a:r>
          </a:p>
          <a:p>
            <a:r>
              <a:rPr lang="en-US" dirty="0"/>
              <a:t>Why does this matter?</a:t>
            </a:r>
          </a:p>
          <a:p>
            <a:pPr lvl="1"/>
            <a:r>
              <a:rPr lang="en-US" sz="1800" dirty="0"/>
              <a:t>Troubleshooting!</a:t>
            </a:r>
          </a:p>
          <a:p>
            <a:r>
              <a:rPr lang="en-US" dirty="0"/>
              <a:t>What are the classes in R?</a:t>
            </a:r>
          </a:p>
          <a:p>
            <a:pPr lvl="1"/>
            <a:r>
              <a:rPr lang="en-US" sz="1800" dirty="0"/>
              <a:t>Character, factor, numeric (integer or double) logical, etc.</a:t>
            </a:r>
          </a:p>
        </p:txBody>
      </p:sp>
    </p:spTree>
    <p:extLst>
      <p:ext uri="{BB962C8B-B14F-4D97-AF65-F5344CB8AC3E}">
        <p14:creationId xmlns:p14="http://schemas.microsoft.com/office/powerpoint/2010/main" val="33148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CAA4FD-825E-FF42-85AC-542DB00B678F}"/>
              </a:ext>
            </a:extLst>
          </p:cNvPr>
          <p:cNvSpPr/>
          <p:nvPr/>
        </p:nvSpPr>
        <p:spPr>
          <a:xfrm>
            <a:off x="5147569" y="1986353"/>
            <a:ext cx="5457824" cy="3273935"/>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Classes: Atomic Hierarchy</a:t>
            </a:r>
          </a:p>
        </p:txBody>
      </p:sp>
      <p:pic>
        <p:nvPicPr>
          <p:cNvPr id="5" name="Content Placeholder 4" descr="A close up of a logo&#10;&#10;Description automatically generated">
            <a:extLst>
              <a:ext uri="{FF2B5EF4-FFF2-40B4-BE49-F238E27FC236}">
                <a16:creationId xmlns:a16="http://schemas.microsoft.com/office/drawing/2014/main" id="{B6E1CB16-69D4-6145-8063-BC312467072A}"/>
              </a:ext>
            </a:extLst>
          </p:cNvPr>
          <p:cNvPicPr>
            <a:picLocks noGrp="1" noChangeAspect="1"/>
          </p:cNvPicPr>
          <p:nvPr>
            <p:ph idx="1"/>
          </p:nvPr>
        </p:nvPicPr>
        <p:blipFill>
          <a:blip r:embed="rId3"/>
          <a:stretch>
            <a:fillRect/>
          </a:stretch>
        </p:blipFill>
        <p:spPr>
          <a:xfrm>
            <a:off x="5168901" y="884815"/>
            <a:ext cx="5279626" cy="4114223"/>
          </a:xfrm>
        </p:spPr>
      </p:pic>
      <p:sp>
        <p:nvSpPr>
          <p:cNvPr id="6" name="Rectangle 5">
            <a:extLst>
              <a:ext uri="{FF2B5EF4-FFF2-40B4-BE49-F238E27FC236}">
                <a16:creationId xmlns:a16="http://schemas.microsoft.com/office/drawing/2014/main" id="{CF86C079-17DE-E54E-8035-1258D8D8DCB7}"/>
              </a:ext>
            </a:extLst>
          </p:cNvPr>
          <p:cNvSpPr/>
          <p:nvPr/>
        </p:nvSpPr>
        <p:spPr>
          <a:xfrm>
            <a:off x="5258000" y="4266075"/>
            <a:ext cx="5236963" cy="86532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6EC91C-C568-0847-88F2-BDDF1DCCB209}"/>
              </a:ext>
            </a:extLst>
          </p:cNvPr>
          <p:cNvSpPr/>
          <p:nvPr/>
        </p:nvSpPr>
        <p:spPr>
          <a:xfrm>
            <a:off x="6590581" y="3421856"/>
            <a:ext cx="2173857" cy="1577182"/>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F95AFCC-5D97-2841-8884-D356B91A3E69}"/>
              </a:ext>
            </a:extLst>
          </p:cNvPr>
          <p:cNvSpPr/>
          <p:nvPr/>
        </p:nvSpPr>
        <p:spPr>
          <a:xfrm>
            <a:off x="5115897" y="2012867"/>
            <a:ext cx="5436492" cy="3145045"/>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400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Classes: Examples</a:t>
            </a:r>
          </a:p>
        </p:txBody>
      </p:sp>
      <p:sp>
        <p:nvSpPr>
          <p:cNvPr id="3" name="Content Placeholder 2">
            <a:extLst>
              <a:ext uri="{FF2B5EF4-FFF2-40B4-BE49-F238E27FC236}">
                <a16:creationId xmlns:a16="http://schemas.microsoft.com/office/drawing/2014/main" id="{2C56761F-9296-1D4B-AA49-A92FDCBAC455}"/>
              </a:ext>
            </a:extLst>
          </p:cNvPr>
          <p:cNvSpPr>
            <a:spLocks noGrp="1"/>
          </p:cNvSpPr>
          <p:nvPr>
            <p:ph idx="1"/>
          </p:nvPr>
        </p:nvSpPr>
        <p:spPr>
          <a:xfrm>
            <a:off x="5118447" y="960120"/>
            <a:ext cx="6281873" cy="4171278"/>
          </a:xfrm>
        </p:spPr>
        <p:txBody>
          <a:bodyPr>
            <a:normAutofit/>
          </a:bodyPr>
          <a:lstStyle/>
          <a:p>
            <a:endParaRPr lang="en-US" sz="1200" dirty="0"/>
          </a:p>
        </p:txBody>
      </p:sp>
    </p:spTree>
    <p:extLst>
      <p:ext uri="{BB962C8B-B14F-4D97-AF65-F5344CB8AC3E}">
        <p14:creationId xmlns:p14="http://schemas.microsoft.com/office/powerpoint/2010/main" val="399450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B828-C6AB-DE4B-9415-697B398FF991}"/>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Classes: Factors</a:t>
            </a:r>
          </a:p>
        </p:txBody>
      </p:sp>
      <p:sp>
        <p:nvSpPr>
          <p:cNvPr id="3" name="Content Placeholder 2">
            <a:extLst>
              <a:ext uri="{FF2B5EF4-FFF2-40B4-BE49-F238E27FC236}">
                <a16:creationId xmlns:a16="http://schemas.microsoft.com/office/drawing/2014/main" id="{2C56761F-9296-1D4B-AA49-A92FDCBAC455}"/>
              </a:ext>
            </a:extLst>
          </p:cNvPr>
          <p:cNvSpPr>
            <a:spLocks noGrp="1"/>
          </p:cNvSpPr>
          <p:nvPr>
            <p:ph idx="1"/>
          </p:nvPr>
        </p:nvSpPr>
        <p:spPr>
          <a:xfrm>
            <a:off x="5118447" y="960120"/>
            <a:ext cx="6281873" cy="4171278"/>
          </a:xfrm>
        </p:spPr>
        <p:txBody>
          <a:bodyPr>
            <a:normAutofit/>
          </a:bodyPr>
          <a:lstStyle/>
          <a:p>
            <a:r>
              <a:rPr lang="en-US" sz="1600" dirty="0"/>
              <a:t>Similar structure to characters</a:t>
            </a:r>
          </a:p>
          <a:p>
            <a:r>
              <a:rPr lang="en-US" sz="1600" dirty="0"/>
              <a:t>Can be either numbers or strings</a:t>
            </a:r>
          </a:p>
          <a:p>
            <a:pPr lvl="1"/>
            <a:r>
              <a:rPr lang="en-US" sz="1400" dirty="0"/>
              <a:t>Note that they are NOT of the numeric class—you can set </a:t>
            </a:r>
            <a:r>
              <a:rPr lang="en-US" sz="1400" dirty="0" err="1"/>
              <a:t>numerics</a:t>
            </a:r>
            <a:r>
              <a:rPr lang="en-US" sz="1400" dirty="0"/>
              <a:t> to be factors if desired</a:t>
            </a:r>
          </a:p>
          <a:p>
            <a:r>
              <a:rPr lang="en-US" sz="1600" dirty="0"/>
              <a:t>Contain ”levels”</a:t>
            </a:r>
          </a:p>
          <a:p>
            <a:pPr lvl="1"/>
            <a:r>
              <a:rPr lang="en-US" sz="1400" dirty="0"/>
              <a:t>Internally-numbered hierarchy that affects output ordering</a:t>
            </a:r>
          </a:p>
          <a:p>
            <a:pPr lvl="1"/>
            <a:r>
              <a:rPr lang="en-US" sz="1400" dirty="0"/>
              <a:t>Default is by alphanumeric order</a:t>
            </a:r>
          </a:p>
          <a:p>
            <a:r>
              <a:rPr lang="en-US" sz="1600" dirty="0"/>
              <a:t>See factor(), ordered(), and relevel() for help</a:t>
            </a:r>
          </a:p>
        </p:txBody>
      </p:sp>
    </p:spTree>
    <p:extLst>
      <p:ext uri="{BB962C8B-B14F-4D97-AF65-F5344CB8AC3E}">
        <p14:creationId xmlns:p14="http://schemas.microsoft.com/office/powerpoint/2010/main" val="3819178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B5FA9-EBBD-0043-9E36-237A05254CBE}"/>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Functions</a:t>
            </a:r>
          </a:p>
        </p:txBody>
      </p:sp>
      <p:sp>
        <p:nvSpPr>
          <p:cNvPr id="3" name="Content Placeholder 2">
            <a:extLst>
              <a:ext uri="{FF2B5EF4-FFF2-40B4-BE49-F238E27FC236}">
                <a16:creationId xmlns:a16="http://schemas.microsoft.com/office/drawing/2014/main" id="{3E8C6C90-AD3D-FD42-A8AD-4D30269325F7}"/>
              </a:ext>
            </a:extLst>
          </p:cNvPr>
          <p:cNvSpPr>
            <a:spLocks noGrp="1"/>
          </p:cNvSpPr>
          <p:nvPr>
            <p:ph idx="1"/>
          </p:nvPr>
        </p:nvSpPr>
        <p:spPr>
          <a:xfrm>
            <a:off x="5118447" y="960120"/>
            <a:ext cx="6281873" cy="4171278"/>
          </a:xfrm>
        </p:spPr>
        <p:txBody>
          <a:bodyPr>
            <a:normAutofit/>
          </a:bodyPr>
          <a:lstStyle/>
          <a:p>
            <a:r>
              <a:rPr lang="en-US" sz="1600" dirty="0"/>
              <a:t>Take an object and a set of arguments</a:t>
            </a:r>
          </a:p>
          <a:p>
            <a:pPr lvl="1"/>
            <a:r>
              <a:rPr lang="en-US" sz="1400" dirty="0"/>
              <a:t>Object is typically a vector or </a:t>
            </a:r>
            <a:r>
              <a:rPr lang="en-US" sz="1400" dirty="0" err="1"/>
              <a:t>dataframe</a:t>
            </a:r>
            <a:endParaRPr lang="en-US" sz="1400" dirty="0"/>
          </a:p>
          <a:p>
            <a:r>
              <a:rPr lang="en-US" sz="1600" dirty="0"/>
              <a:t>Arguments should be named explicitly in the beginning</a:t>
            </a:r>
          </a:p>
          <a:p>
            <a:pPr lvl="1"/>
            <a:r>
              <a:rPr lang="en-US" dirty="0"/>
              <a:t>R accepts positional and partial matching, however</a:t>
            </a:r>
          </a:p>
          <a:p>
            <a:r>
              <a:rPr lang="en-US" dirty="0"/>
              <a:t>g</a:t>
            </a:r>
          </a:p>
        </p:txBody>
      </p:sp>
    </p:spTree>
    <p:extLst>
      <p:ext uri="{BB962C8B-B14F-4D97-AF65-F5344CB8AC3E}">
        <p14:creationId xmlns:p14="http://schemas.microsoft.com/office/powerpoint/2010/main" val="551522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3B6B4-A12D-1D45-9BA1-24F9D5893C23}"/>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Structures: Vectors</a:t>
            </a:r>
          </a:p>
        </p:txBody>
      </p:sp>
      <p:sp>
        <p:nvSpPr>
          <p:cNvPr id="3" name="Content Placeholder 2">
            <a:extLst>
              <a:ext uri="{FF2B5EF4-FFF2-40B4-BE49-F238E27FC236}">
                <a16:creationId xmlns:a16="http://schemas.microsoft.com/office/drawing/2014/main" id="{F0387E79-A628-C640-A473-8DF51B26268C}"/>
              </a:ext>
            </a:extLst>
          </p:cNvPr>
          <p:cNvSpPr>
            <a:spLocks noGrp="1"/>
          </p:cNvSpPr>
          <p:nvPr>
            <p:ph idx="1"/>
          </p:nvPr>
        </p:nvSpPr>
        <p:spPr>
          <a:xfrm>
            <a:off x="5118447" y="960120"/>
            <a:ext cx="6281873" cy="4171278"/>
          </a:xfrm>
        </p:spPr>
        <p:txBody>
          <a:bodyPr>
            <a:normAutofit/>
          </a:bodyPr>
          <a:lstStyle/>
          <a:p>
            <a:endParaRPr lang="en-US" sz="1600"/>
          </a:p>
        </p:txBody>
      </p:sp>
    </p:spTree>
    <p:extLst>
      <p:ext uri="{BB962C8B-B14F-4D97-AF65-F5344CB8AC3E}">
        <p14:creationId xmlns:p14="http://schemas.microsoft.com/office/powerpoint/2010/main" val="1506533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DEE12-C3DB-554E-9737-05884AC87CC2}"/>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Structures: Lists</a:t>
            </a:r>
          </a:p>
        </p:txBody>
      </p:sp>
      <p:sp>
        <p:nvSpPr>
          <p:cNvPr id="3" name="Content Placeholder 2">
            <a:extLst>
              <a:ext uri="{FF2B5EF4-FFF2-40B4-BE49-F238E27FC236}">
                <a16:creationId xmlns:a16="http://schemas.microsoft.com/office/drawing/2014/main" id="{0DBA509E-8622-3B4B-8B44-D127F0E24E7E}"/>
              </a:ext>
            </a:extLst>
          </p:cNvPr>
          <p:cNvSpPr>
            <a:spLocks noGrp="1"/>
          </p:cNvSpPr>
          <p:nvPr>
            <p:ph idx="1"/>
          </p:nvPr>
        </p:nvSpPr>
        <p:spPr>
          <a:xfrm>
            <a:off x="5118447" y="960120"/>
            <a:ext cx="6281873" cy="4171278"/>
          </a:xfrm>
        </p:spPr>
        <p:txBody>
          <a:bodyPr>
            <a:normAutofit/>
          </a:bodyPr>
          <a:lstStyle/>
          <a:p>
            <a:r>
              <a:rPr lang="en-US" sz="1600" dirty="0"/>
              <a:t>Can be thought of as similar to a vector except objects retain their identities</a:t>
            </a:r>
          </a:p>
          <a:p>
            <a:r>
              <a:rPr lang="en-US" sz="1600" dirty="0"/>
              <a:t>Objects in a list can be anything: a vector, a single number, multiple data frames</a:t>
            </a:r>
          </a:p>
          <a:p>
            <a:r>
              <a:rPr lang="en-US" sz="1600" dirty="0"/>
              <a:t>Lists can contain lists!</a:t>
            </a:r>
          </a:p>
          <a:p>
            <a:pPr lvl="1"/>
            <a:r>
              <a:rPr lang="en-US" sz="1400" dirty="0"/>
              <a:t>Powerful feature useful for iterative processes, nested data, and other situations</a:t>
            </a:r>
          </a:p>
        </p:txBody>
      </p:sp>
    </p:spTree>
    <p:extLst>
      <p:ext uri="{BB962C8B-B14F-4D97-AF65-F5344CB8AC3E}">
        <p14:creationId xmlns:p14="http://schemas.microsoft.com/office/powerpoint/2010/main" val="1837144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CF0CE-840A-1345-9F3E-33EBB4C2A07D}"/>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Structures: Matrices &amp; Arrays</a:t>
            </a:r>
          </a:p>
        </p:txBody>
      </p:sp>
      <p:sp>
        <p:nvSpPr>
          <p:cNvPr id="3" name="Content Placeholder 2">
            <a:extLst>
              <a:ext uri="{FF2B5EF4-FFF2-40B4-BE49-F238E27FC236}">
                <a16:creationId xmlns:a16="http://schemas.microsoft.com/office/drawing/2014/main" id="{9B5ADD91-09C0-D547-B748-4369B56F69BD}"/>
              </a:ext>
            </a:extLst>
          </p:cNvPr>
          <p:cNvSpPr>
            <a:spLocks noGrp="1"/>
          </p:cNvSpPr>
          <p:nvPr>
            <p:ph idx="1"/>
          </p:nvPr>
        </p:nvSpPr>
        <p:spPr>
          <a:xfrm>
            <a:off x="5118447" y="960120"/>
            <a:ext cx="6281873" cy="4171278"/>
          </a:xfrm>
        </p:spPr>
        <p:txBody>
          <a:bodyPr>
            <a:normAutofit/>
          </a:bodyPr>
          <a:lstStyle/>
          <a:p>
            <a:r>
              <a:rPr lang="en-US" dirty="0"/>
              <a:t>Matrix: unlabeled N x M data space</a:t>
            </a:r>
          </a:p>
          <a:p>
            <a:pPr lvl="1"/>
            <a:r>
              <a:rPr lang="en-US" sz="1800" dirty="0"/>
              <a:t>Transposable (if ever needed)</a:t>
            </a:r>
          </a:p>
          <a:p>
            <a:r>
              <a:rPr lang="en-US" dirty="0"/>
              <a:t>Array: stacked matrices into 3D space</a:t>
            </a:r>
          </a:p>
        </p:txBody>
      </p:sp>
    </p:spTree>
    <p:extLst>
      <p:ext uri="{BB962C8B-B14F-4D97-AF65-F5344CB8AC3E}">
        <p14:creationId xmlns:p14="http://schemas.microsoft.com/office/powerpoint/2010/main" val="2531230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1F417-6524-6F43-8E9A-BD616CE95164}"/>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Structures: Data frames</a:t>
            </a:r>
          </a:p>
        </p:txBody>
      </p:sp>
      <p:sp>
        <p:nvSpPr>
          <p:cNvPr id="3" name="Content Placeholder 2">
            <a:extLst>
              <a:ext uri="{FF2B5EF4-FFF2-40B4-BE49-F238E27FC236}">
                <a16:creationId xmlns:a16="http://schemas.microsoft.com/office/drawing/2014/main" id="{CA51408F-9A0A-9147-8BB2-34E5DD84D4DB}"/>
              </a:ext>
            </a:extLst>
          </p:cNvPr>
          <p:cNvSpPr>
            <a:spLocks noGrp="1"/>
          </p:cNvSpPr>
          <p:nvPr>
            <p:ph idx="1"/>
          </p:nvPr>
        </p:nvSpPr>
        <p:spPr>
          <a:xfrm>
            <a:off x="5118447" y="960120"/>
            <a:ext cx="6281873" cy="4171278"/>
          </a:xfrm>
        </p:spPr>
        <p:txBody>
          <a:bodyPr>
            <a:normAutofit/>
          </a:bodyPr>
          <a:lstStyle/>
          <a:p>
            <a:r>
              <a:rPr lang="en-US" sz="1600" dirty="0"/>
              <a:t>Bread and </a:t>
            </a:r>
            <a:r>
              <a:rPr lang="en-US" sz="1600" dirty="0" err="1"/>
              <a:t>butteR</a:t>
            </a:r>
            <a:r>
              <a:rPr lang="en-US" sz="1600" dirty="0"/>
              <a:t> of data representation</a:t>
            </a:r>
          </a:p>
          <a:p>
            <a:pPr lvl="1"/>
            <a:r>
              <a:rPr lang="en-US" dirty="0"/>
              <a:t>csv, .xlsx, .</a:t>
            </a:r>
            <a:r>
              <a:rPr lang="en-US" dirty="0" err="1"/>
              <a:t>rdata</a:t>
            </a:r>
            <a:endParaRPr lang="en-US" dirty="0"/>
          </a:p>
          <a:p>
            <a:r>
              <a:rPr lang="en-US" sz="1600" dirty="0"/>
              <a:t>Generic term for storing data in a 2D format</a:t>
            </a:r>
          </a:p>
          <a:p>
            <a:pPr lvl="1"/>
            <a:r>
              <a:rPr lang="en-US" dirty="0"/>
              <a:t>Rows = observations, columns = variables</a:t>
            </a:r>
          </a:p>
          <a:p>
            <a:r>
              <a:rPr lang="en-US" sz="1600" dirty="0"/>
              <a:t>Implemented in a variety of packages and manners</a:t>
            </a:r>
          </a:p>
          <a:p>
            <a:pPr lvl="1"/>
            <a:r>
              <a:rPr lang="en-US" dirty="0"/>
              <a:t>Generic R method, {</a:t>
            </a:r>
            <a:r>
              <a:rPr lang="en-US" dirty="0" err="1"/>
              <a:t>data.table</a:t>
            </a:r>
            <a:r>
              <a:rPr lang="en-US" dirty="0"/>
              <a:t>}, {</a:t>
            </a:r>
            <a:r>
              <a:rPr lang="en-US" dirty="0" err="1"/>
              <a:t>tibble</a:t>
            </a:r>
            <a:r>
              <a:rPr lang="en-US" dirty="0"/>
              <a:t>}</a:t>
            </a:r>
          </a:p>
        </p:txBody>
      </p:sp>
    </p:spTree>
    <p:extLst>
      <p:ext uri="{BB962C8B-B14F-4D97-AF65-F5344CB8AC3E}">
        <p14:creationId xmlns:p14="http://schemas.microsoft.com/office/powerpoint/2010/main" val="213492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15C548-7118-485C-9F94-632AA13D3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CD7F906-9BCC-447D-B901-20F63333D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68E5C8D8-ED34-4A4C-92C6-1C387297A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072FF48C-81B2-4637-8E97-B8C3E33D7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B5E5BD8-66D5-43B5-82B8-10BDA1D835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FD01F9F-9A03-4A89-8BCE-20A888F66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508EB1BF-1491-4E65-9C35-008934D572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3C7E1841-BA80-466A-AA20-DB02F939A8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2806A9BD-9B6D-4D87-AE1F-6AF1EA95B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C8D7BB10-F13B-4F61-895E-20F15676E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2AEAC03C-03A6-4619-A1F4-2C2AB1038F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1F12D195-3755-4A5F-80D0-F2610E00C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9DF8AF1B-9850-45E0-91D7-7C144736C8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9A69AB78-1FF4-4FD6-99AB-D37FDD068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F4CD039C-77A9-4589-8AD7-53C445B439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9BBE1729-AA67-4290-A6B6-76C54B73AC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C7989282-C9A6-4905-9EE7-BAD79F9960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EFFD14C3-BBFF-48F2-AB6C-C2EE0263F5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5EF92FD-4E70-41BC-A2C3-E19279188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13C9D14D-C1BC-47A4-810F-2B2378286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7BB78E9D-8FB2-4188-AA76-B076EC91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086F636F-8908-4A84-9DE8-38A1D3B9B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BCDAB8B2-1267-4ABD-A817-3078AEC298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905D9A16-BB91-4097-BD0B-3B994C03A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4672" y="4281677"/>
            <a:ext cx="10579607" cy="1771275"/>
            <a:chOff x="804672" y="3893141"/>
            <a:chExt cx="10579607" cy="1771275"/>
          </a:xfrm>
          <a:solidFill>
            <a:schemeClr val="tx2"/>
          </a:solidFill>
        </p:grpSpPr>
        <p:sp>
          <p:nvSpPr>
            <p:cNvPr id="36" name="Isosceles Triangle 39">
              <a:extLst>
                <a:ext uri="{FF2B5EF4-FFF2-40B4-BE49-F238E27FC236}">
                  <a16:creationId xmlns:a16="http://schemas.microsoft.com/office/drawing/2014/main" id="{E4EAE09B-33C0-47CA-8856-8A266114D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65A29A-C0EC-40AE-951A-1C7AFEFB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672" y="3893141"/>
              <a:ext cx="10579607" cy="14202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6706DD5-81E5-D243-B4FE-749215455269}"/>
              </a:ext>
            </a:extLst>
          </p:cNvPr>
          <p:cNvSpPr>
            <a:spLocks noGrp="1"/>
          </p:cNvSpPr>
          <p:nvPr>
            <p:ph type="title"/>
          </p:nvPr>
        </p:nvSpPr>
        <p:spPr>
          <a:xfrm>
            <a:off x="886968" y="4368773"/>
            <a:ext cx="10417231" cy="1250384"/>
          </a:xfrm>
        </p:spPr>
        <p:txBody>
          <a:bodyPr>
            <a:normAutofit/>
          </a:bodyPr>
          <a:lstStyle/>
          <a:p>
            <a:r>
              <a:rPr lang="en-US" dirty="0">
                <a:solidFill>
                  <a:schemeClr val="bg1"/>
                </a:solidFill>
              </a:rPr>
              <a:t>Functional Programming</a:t>
            </a:r>
          </a:p>
        </p:txBody>
      </p:sp>
      <p:graphicFrame>
        <p:nvGraphicFramePr>
          <p:cNvPr id="5" name="Content Placeholder 2">
            <a:extLst>
              <a:ext uri="{FF2B5EF4-FFF2-40B4-BE49-F238E27FC236}">
                <a16:creationId xmlns:a16="http://schemas.microsoft.com/office/drawing/2014/main" id="{A1A33357-34D7-4D74-A1FB-4FBD432C1924}"/>
              </a:ext>
            </a:extLst>
          </p:cNvPr>
          <p:cNvGraphicFramePr>
            <a:graphicFrameLocks noGrp="1"/>
          </p:cNvGraphicFramePr>
          <p:nvPr>
            <p:ph idx="1"/>
            <p:extLst>
              <p:ext uri="{D42A27DB-BD31-4B8C-83A1-F6EECF244321}">
                <p14:modId xmlns:p14="http://schemas.microsoft.com/office/powerpoint/2010/main" val="3714120423"/>
              </p:ext>
            </p:extLst>
          </p:nvPr>
        </p:nvGraphicFramePr>
        <p:xfrm>
          <a:off x="804672" y="803186"/>
          <a:ext cx="10579607" cy="304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83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00BCB-1CEF-D44E-8EDB-4D05302268AB}"/>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*Tibbles*</a:t>
            </a:r>
          </a:p>
        </p:txBody>
      </p:sp>
      <p:sp>
        <p:nvSpPr>
          <p:cNvPr id="3" name="Content Placeholder 2">
            <a:extLst>
              <a:ext uri="{FF2B5EF4-FFF2-40B4-BE49-F238E27FC236}">
                <a16:creationId xmlns:a16="http://schemas.microsoft.com/office/drawing/2014/main" id="{101FA4AE-5014-D64A-AC67-85D891D7E204}"/>
              </a:ext>
            </a:extLst>
          </p:cNvPr>
          <p:cNvSpPr>
            <a:spLocks noGrp="1"/>
          </p:cNvSpPr>
          <p:nvPr>
            <p:ph idx="1"/>
          </p:nvPr>
        </p:nvSpPr>
        <p:spPr>
          <a:xfrm>
            <a:off x="5118447" y="960120"/>
            <a:ext cx="6281873" cy="4171278"/>
          </a:xfrm>
        </p:spPr>
        <p:txBody>
          <a:bodyPr>
            <a:normAutofit/>
          </a:bodyPr>
          <a:lstStyle/>
          <a:p>
            <a:r>
              <a:rPr lang="en-US" sz="1600" dirty="0"/>
              <a:t>Base R data table structure</a:t>
            </a:r>
          </a:p>
          <a:p>
            <a:pPr lvl="1"/>
            <a:r>
              <a:rPr lang="en-US" sz="1400" dirty="0" err="1"/>
              <a:t>stringsAsFactors</a:t>
            </a:r>
            <a:endParaRPr lang="en-US" sz="1400" dirty="0"/>
          </a:p>
          <a:p>
            <a:pPr lvl="1"/>
            <a:r>
              <a:rPr lang="en-US" sz="1400" dirty="0"/>
              <a:t>Printing method (ugly)</a:t>
            </a:r>
          </a:p>
          <a:p>
            <a:r>
              <a:rPr lang="en-US" sz="1600" dirty="0" err="1"/>
              <a:t>Data.table</a:t>
            </a:r>
            <a:endParaRPr lang="en-US" sz="1600" dirty="0"/>
          </a:p>
          <a:p>
            <a:pPr lvl="1"/>
            <a:r>
              <a:rPr lang="en-US" sz="1400" dirty="0"/>
              <a:t>Fast</a:t>
            </a:r>
          </a:p>
          <a:p>
            <a:pPr lvl="1"/>
            <a:r>
              <a:rPr lang="en-US" sz="1400" dirty="0"/>
              <a:t>Still ugly</a:t>
            </a:r>
          </a:p>
          <a:p>
            <a:r>
              <a:rPr lang="en-US" sz="1600" dirty="0"/>
              <a:t>Tibbles</a:t>
            </a:r>
          </a:p>
          <a:p>
            <a:pPr lvl="1"/>
            <a:r>
              <a:rPr lang="en-US" sz="1400" dirty="0"/>
              <a:t>Simultaneously data frame, data table, and </a:t>
            </a:r>
            <a:r>
              <a:rPr lang="en-US" sz="1400" dirty="0" err="1"/>
              <a:t>tibble</a:t>
            </a:r>
            <a:endParaRPr lang="en-US" sz="1400" dirty="0"/>
          </a:p>
          <a:p>
            <a:pPr lvl="1"/>
            <a:r>
              <a:rPr lang="en-US" sz="1400" dirty="0"/>
              <a:t>Strings</a:t>
            </a:r>
          </a:p>
          <a:p>
            <a:pPr lvl="1"/>
            <a:r>
              <a:rPr lang="en-US" sz="1400" dirty="0"/>
              <a:t>Superior print method</a:t>
            </a:r>
          </a:p>
        </p:txBody>
      </p:sp>
    </p:spTree>
    <p:extLst>
      <p:ext uri="{BB962C8B-B14F-4D97-AF65-F5344CB8AC3E}">
        <p14:creationId xmlns:p14="http://schemas.microsoft.com/office/powerpoint/2010/main" val="323039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79DD1-9DDF-3F4A-AF64-4499153AD14C}"/>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Tibbles: Example</a:t>
            </a:r>
          </a:p>
        </p:txBody>
      </p:sp>
      <p:pic>
        <p:nvPicPr>
          <p:cNvPr id="5" name="Picture 4" descr="A screenshot of a social media post&#10;&#10;Description automatically generated">
            <a:extLst>
              <a:ext uri="{FF2B5EF4-FFF2-40B4-BE49-F238E27FC236}">
                <a16:creationId xmlns:a16="http://schemas.microsoft.com/office/drawing/2014/main" id="{080DE947-854D-324C-8BD2-D39E5207F4AF}"/>
              </a:ext>
            </a:extLst>
          </p:cNvPr>
          <p:cNvPicPr>
            <a:picLocks noChangeAspect="1"/>
          </p:cNvPicPr>
          <p:nvPr/>
        </p:nvPicPr>
        <p:blipFill>
          <a:blip r:embed="rId2"/>
          <a:stretch>
            <a:fillRect/>
          </a:stretch>
        </p:blipFill>
        <p:spPr>
          <a:xfrm>
            <a:off x="3594792" y="793055"/>
            <a:ext cx="8597208" cy="4409182"/>
          </a:xfrm>
          <a:prstGeom prst="rect">
            <a:avLst/>
          </a:prstGeom>
        </p:spPr>
      </p:pic>
    </p:spTree>
    <p:extLst>
      <p:ext uri="{BB962C8B-B14F-4D97-AF65-F5344CB8AC3E}">
        <p14:creationId xmlns:p14="http://schemas.microsoft.com/office/powerpoint/2010/main" val="3121277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E660-156A-DB43-BFF0-DAF9AAFECC9E}"/>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a:t>
            </a:r>
            <a:r>
              <a:rPr lang="en-US" sz="4800" dirty="0" err="1"/>
              <a:t>tidyverse</a:t>
            </a:r>
            <a:r>
              <a:rPr lang="en-US" sz="4800" dirty="0"/>
              <a:t>}</a:t>
            </a:r>
          </a:p>
        </p:txBody>
      </p:sp>
    </p:spTree>
    <p:extLst>
      <p:ext uri="{BB962C8B-B14F-4D97-AF65-F5344CB8AC3E}">
        <p14:creationId xmlns:p14="http://schemas.microsoft.com/office/powerpoint/2010/main" val="78764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A6923-E3ED-D940-A862-1CC1C302404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What is the {</a:t>
            </a:r>
            <a:r>
              <a:rPr lang="en-US" sz="4400" dirty="0" err="1">
                <a:solidFill>
                  <a:schemeClr val="tx1"/>
                </a:solidFill>
              </a:rPr>
              <a:t>tidyverse</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A1BD14-C2BE-ED43-925C-FCA95D71B506}"/>
              </a:ext>
            </a:extLst>
          </p:cNvPr>
          <p:cNvSpPr>
            <a:spLocks noGrp="1"/>
          </p:cNvSpPr>
          <p:nvPr>
            <p:ph idx="1"/>
          </p:nvPr>
        </p:nvSpPr>
        <p:spPr>
          <a:xfrm>
            <a:off x="4983164" y="960120"/>
            <a:ext cx="5511800" cy="4171278"/>
          </a:xfrm>
        </p:spPr>
        <p:txBody>
          <a:bodyPr>
            <a:normAutofit/>
          </a:bodyPr>
          <a:lstStyle/>
          <a:p>
            <a:r>
              <a:rPr lang="en-US" dirty="0"/>
              <a:t>Collection of packages that are indispensable in the R data science community</a:t>
            </a:r>
          </a:p>
          <a:p>
            <a:r>
              <a:rPr lang="en-US" dirty="0"/>
              <a:t>{ggplot2}, {</a:t>
            </a:r>
            <a:r>
              <a:rPr lang="en-US" dirty="0" err="1"/>
              <a:t>readr</a:t>
            </a:r>
            <a:r>
              <a:rPr lang="en-US" dirty="0"/>
              <a:t>}, {</a:t>
            </a:r>
            <a:r>
              <a:rPr lang="en-US" dirty="0" err="1"/>
              <a:t>dplyr</a:t>
            </a:r>
            <a:r>
              <a:rPr lang="en-US" dirty="0"/>
              <a:t>}, {</a:t>
            </a:r>
            <a:r>
              <a:rPr lang="en-US" dirty="0" err="1"/>
              <a:t>tibble</a:t>
            </a:r>
            <a:r>
              <a:rPr lang="en-US" dirty="0"/>
              <a:t>}, {</a:t>
            </a:r>
            <a:r>
              <a:rPr lang="en-US" dirty="0" err="1"/>
              <a:t>stringr</a:t>
            </a:r>
            <a:r>
              <a:rPr lang="en-US" dirty="0"/>
              <a:t>}, {</a:t>
            </a:r>
            <a:r>
              <a:rPr lang="en-US" dirty="0" err="1"/>
              <a:t>purrr</a:t>
            </a:r>
            <a:r>
              <a:rPr lang="en-US" dirty="0"/>
              <a:t>}, {</a:t>
            </a:r>
            <a:r>
              <a:rPr lang="en-US" dirty="0" err="1"/>
              <a:t>lubridate</a:t>
            </a:r>
            <a:r>
              <a:rPr lang="en-US" dirty="0"/>
              <a:t>}, {</a:t>
            </a:r>
            <a:r>
              <a:rPr lang="en-US" dirty="0" err="1"/>
              <a:t>magrittr</a:t>
            </a:r>
            <a:r>
              <a:rPr lang="en-US" dirty="0"/>
              <a:t>}, {glue}, {</a:t>
            </a:r>
            <a:r>
              <a:rPr lang="en-US" dirty="0" err="1"/>
              <a:t>rlang</a:t>
            </a:r>
            <a:r>
              <a:rPr lang="en-US" dirty="0"/>
              <a:t>}</a:t>
            </a:r>
          </a:p>
          <a:p>
            <a:r>
              <a:rPr lang="en-US" dirty="0"/>
              <a:t>Developed by Hadley Wickham and many others of the RStudio Team</a:t>
            </a:r>
          </a:p>
          <a:p>
            <a:pPr lvl="1"/>
            <a:r>
              <a:rPr lang="en-US" dirty="0"/>
              <a:t>Occasionally called the Wickham-verse</a:t>
            </a:r>
          </a:p>
        </p:txBody>
      </p:sp>
    </p:spTree>
    <p:extLst>
      <p:ext uri="{BB962C8B-B14F-4D97-AF65-F5344CB8AC3E}">
        <p14:creationId xmlns:p14="http://schemas.microsoft.com/office/powerpoint/2010/main" val="16792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02B06-5436-A746-88F3-DCA274D7C4B5}"/>
              </a:ext>
            </a:extLst>
          </p:cNvPr>
          <p:cNvSpPr>
            <a:spLocks noGrp="1"/>
          </p:cNvSpPr>
          <p:nvPr>
            <p:ph type="title"/>
          </p:nvPr>
        </p:nvSpPr>
        <p:spPr>
          <a:xfrm>
            <a:off x="2403090" y="2228851"/>
            <a:ext cx="8899910" cy="1830388"/>
          </a:xfrm>
        </p:spPr>
        <p:txBody>
          <a:bodyPr anchor="t">
            <a:noAutofit/>
          </a:bodyPr>
          <a:lstStyle/>
          <a:p>
            <a:r>
              <a:rPr lang="en-US" sz="6000" dirty="0">
                <a:solidFill>
                  <a:schemeClr val="accent1"/>
                </a:solidFill>
              </a:rPr>
              <a:t>Advice:</a:t>
            </a:r>
            <a:br>
              <a:rPr lang="en-US" sz="6000" dirty="0">
                <a:solidFill>
                  <a:schemeClr val="accent1"/>
                </a:solidFill>
              </a:rPr>
            </a:br>
            <a:r>
              <a:rPr lang="en-US" sz="6000" dirty="0">
                <a:solidFill>
                  <a:schemeClr val="accent1"/>
                </a:solidFill>
              </a:rPr>
              <a:t>Learn {</a:t>
            </a:r>
            <a:r>
              <a:rPr lang="en-US" sz="6000" dirty="0" err="1">
                <a:solidFill>
                  <a:schemeClr val="accent1"/>
                </a:solidFill>
              </a:rPr>
              <a:t>tidyverse</a:t>
            </a:r>
            <a:r>
              <a:rPr lang="en-US" sz="6000" dirty="0">
                <a:solidFill>
                  <a:schemeClr val="accent1"/>
                </a:solidFill>
              </a:rPr>
              <a:t>}</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6116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t>{ggplot2}</a:t>
            </a:r>
          </a:p>
          <a:p>
            <a:r>
              <a:rPr lang="en-US" dirty="0"/>
              <a:t>{</a:t>
            </a:r>
            <a:r>
              <a:rPr lang="en-US" dirty="0" err="1"/>
              <a:t>readr</a:t>
            </a:r>
            <a:r>
              <a:rPr lang="en-US" dirty="0"/>
              <a:t>}</a:t>
            </a:r>
          </a:p>
          <a:p>
            <a:pPr lvl="1"/>
            <a:r>
              <a:rPr lang="en-US" dirty="0"/>
              <a:t>Use </a:t>
            </a:r>
            <a:r>
              <a:rPr lang="en-US" dirty="0" err="1"/>
              <a:t>read_csv</a:t>
            </a:r>
            <a:r>
              <a:rPr lang="en-US" dirty="0"/>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Tree>
    <p:extLst>
      <p:ext uri="{BB962C8B-B14F-4D97-AF65-F5344CB8AC3E}">
        <p14:creationId xmlns:p14="http://schemas.microsoft.com/office/powerpoint/2010/main" val="87619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9EDD0-B0F9-3245-9C52-CA616FA93BA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{ggplot2}</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E942E-9542-0946-9E32-8275D437C13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78734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t>{</a:t>
            </a:r>
            <a:r>
              <a:rPr lang="en-US" dirty="0" err="1"/>
              <a:t>readr</a:t>
            </a:r>
            <a:r>
              <a:rPr lang="en-US" dirty="0"/>
              <a:t>}</a:t>
            </a:r>
          </a:p>
          <a:p>
            <a:pPr lvl="1"/>
            <a:r>
              <a:rPr lang="en-US" dirty="0"/>
              <a:t>Use </a:t>
            </a:r>
            <a:r>
              <a:rPr lang="en-US" dirty="0" err="1"/>
              <a:t>read_csv</a:t>
            </a:r>
            <a:r>
              <a:rPr lang="en-US" dirty="0"/>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Tree>
    <p:extLst>
      <p:ext uri="{BB962C8B-B14F-4D97-AF65-F5344CB8AC3E}">
        <p14:creationId xmlns:p14="http://schemas.microsoft.com/office/powerpoint/2010/main" val="2166895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713DD-A516-184F-BA6F-C06F6B9DC064}"/>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readr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C0F4B1-A936-2741-8B55-498431718786}"/>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3920582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Tree>
    <p:extLst>
      <p:ext uri="{BB962C8B-B14F-4D97-AF65-F5344CB8AC3E}">
        <p14:creationId xmlns:p14="http://schemas.microsoft.com/office/powerpoint/2010/main" val="216774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A0781-5A2C-A342-8B3A-F81821D10ABD}"/>
              </a:ext>
            </a:extLst>
          </p:cNvPr>
          <p:cNvSpPr>
            <a:spLocks noGrp="1"/>
          </p:cNvSpPr>
          <p:nvPr>
            <p:ph type="title"/>
          </p:nvPr>
        </p:nvSpPr>
        <p:spPr>
          <a:xfrm>
            <a:off x="807720" y="960120"/>
            <a:ext cx="3988993" cy="4171278"/>
          </a:xfrm>
        </p:spPr>
        <p:txBody>
          <a:bodyPr>
            <a:normAutofit/>
          </a:bodyPr>
          <a:lstStyle/>
          <a:p>
            <a:pPr algn="l"/>
            <a:r>
              <a:rPr lang="en-US" sz="5400">
                <a:solidFill>
                  <a:schemeClr val="tx1"/>
                </a:solidFill>
              </a:rPr>
              <a:t>History of R</a:t>
            </a:r>
          </a:p>
        </p:txBody>
      </p:sp>
      <p:sp>
        <p:nvSpPr>
          <p:cNvPr id="3" name="Content Placeholder 2">
            <a:extLst>
              <a:ext uri="{FF2B5EF4-FFF2-40B4-BE49-F238E27FC236}">
                <a16:creationId xmlns:a16="http://schemas.microsoft.com/office/drawing/2014/main" id="{D88F2F24-F41B-6A44-9BD3-F230E93FA519}"/>
              </a:ext>
            </a:extLst>
          </p:cNvPr>
          <p:cNvSpPr>
            <a:spLocks noGrp="1"/>
          </p:cNvSpPr>
          <p:nvPr>
            <p:ph idx="1"/>
          </p:nvPr>
        </p:nvSpPr>
        <p:spPr>
          <a:xfrm>
            <a:off x="5118447" y="960120"/>
            <a:ext cx="6281873" cy="4171278"/>
          </a:xfrm>
        </p:spPr>
        <p:txBody>
          <a:bodyPr>
            <a:normAutofit/>
          </a:bodyPr>
          <a:lstStyle/>
          <a:p>
            <a:r>
              <a:rPr lang="en-US" sz="2000" dirty="0"/>
              <a:t>Derived from the S language in the 90s</a:t>
            </a:r>
          </a:p>
          <a:p>
            <a:r>
              <a:rPr lang="en-US" sz="2000" dirty="0"/>
              <a:t>Initial 1.0 release February 2000 (Ihaka and Gentlemen)</a:t>
            </a:r>
          </a:p>
          <a:p>
            <a:pPr lvl="1"/>
            <a:r>
              <a:rPr lang="en-US" sz="1800" dirty="0"/>
              <a:t>Reached 4.0.0 this month!</a:t>
            </a:r>
          </a:p>
          <a:p>
            <a:r>
              <a:rPr lang="en-US" sz="2000" dirty="0"/>
              <a:t>Designed specifically to be an open-source tool for statistical analysis</a:t>
            </a:r>
          </a:p>
          <a:p>
            <a:pPr lvl="1"/>
            <a:r>
              <a:rPr lang="en-US" sz="2000" dirty="0"/>
              <a:t>Extensibility</a:t>
            </a:r>
          </a:p>
        </p:txBody>
      </p:sp>
    </p:spTree>
    <p:extLst>
      <p:ext uri="{BB962C8B-B14F-4D97-AF65-F5344CB8AC3E}">
        <p14:creationId xmlns:p14="http://schemas.microsoft.com/office/powerpoint/2010/main" val="295028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796B1-3DCD-FF41-A920-D764C699414B}"/>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magrittr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E59124-27EB-7F4A-B4D6-43868F50070F}"/>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34544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a:t>
            </a:r>
          </a:p>
          <a:p>
            <a:r>
              <a:rPr lang="en-US" dirty="0">
                <a:solidFill>
                  <a:schemeClr val="bg2">
                    <a:lumMod val="75000"/>
                  </a:schemeClr>
                </a:solidFill>
              </a:rPr>
              <a:t>{</a:t>
            </a:r>
            <a:r>
              <a:rPr lang="en-US" dirty="0" err="1">
                <a:solidFill>
                  <a:schemeClr val="bg2">
                    <a:lumMod val="75000"/>
                  </a:schemeClr>
                </a:solidFill>
              </a:rPr>
              <a:t>magrittr</a:t>
            </a:r>
            <a:r>
              <a:rPr lang="en-US" dirty="0">
                <a:solidFill>
                  <a:schemeClr val="bg2">
                    <a:lumMod val="75000"/>
                  </a:schemeClr>
                </a:solidFill>
              </a:rPr>
              <a:t>}</a:t>
            </a:r>
          </a:p>
          <a:p>
            <a:pPr lvl="1"/>
            <a:r>
              <a:rPr lang="en-US" dirty="0">
                <a:solidFill>
                  <a:schemeClr val="bg2">
                    <a:lumMod val="75000"/>
                  </a:schemeClr>
                </a:solidFill>
              </a:rPr>
              <a:t>The pipe function, %&gt;%</a:t>
            </a:r>
          </a:p>
          <a:p>
            <a:r>
              <a:rPr lang="en-US" dirty="0"/>
              <a:t>{</a:t>
            </a:r>
            <a:r>
              <a:rPr lang="en-US" dirty="0" err="1"/>
              <a:t>dplyr</a:t>
            </a:r>
            <a:r>
              <a:rPr lang="en-US" dirty="0"/>
              <a:t>}</a:t>
            </a:r>
          </a:p>
          <a:p>
            <a:pPr lvl="1"/>
            <a:r>
              <a:rPr lang="en-US" dirty="0"/>
              <a:t>5 verbs for data manipulation</a:t>
            </a:r>
          </a:p>
        </p:txBody>
      </p:sp>
    </p:spTree>
    <p:extLst>
      <p:ext uri="{BB962C8B-B14F-4D97-AF65-F5344CB8AC3E}">
        <p14:creationId xmlns:p14="http://schemas.microsoft.com/office/powerpoint/2010/main" val="1018442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4AD4D-DEFA-BD42-8CAF-2F53A2CFC26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Notes on {</a:t>
            </a:r>
            <a:r>
              <a:rPr lang="en-US" sz="4400" dirty="0" err="1">
                <a:solidFill>
                  <a:schemeClr val="tx1"/>
                </a:solidFill>
              </a:rPr>
              <a:t>dplyr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373488-7706-2D4A-BEBD-3483779A7ECA}"/>
              </a:ext>
            </a:extLst>
          </p:cNvPr>
          <p:cNvSpPr>
            <a:spLocks noGrp="1"/>
          </p:cNvSpPr>
          <p:nvPr>
            <p:ph idx="1"/>
          </p:nvPr>
        </p:nvSpPr>
        <p:spPr>
          <a:xfrm>
            <a:off x="4983164" y="960120"/>
            <a:ext cx="5511800" cy="4171278"/>
          </a:xfrm>
        </p:spPr>
        <p:txBody>
          <a:bodyPr>
            <a:normAutofit/>
          </a:bodyPr>
          <a:lstStyle/>
          <a:p>
            <a:r>
              <a:rPr lang="en-US" dirty="0"/>
              <a:t>Developed as a coherent ecosystem for data manipulation</a:t>
            </a:r>
          </a:p>
          <a:p>
            <a:r>
              <a:rPr lang="en-US" dirty="0"/>
              <a:t>Improved syntax over base R data cleaning operations</a:t>
            </a:r>
          </a:p>
          <a:p>
            <a:r>
              <a:rPr lang="en-US" dirty="0"/>
              <a:t>Familiar to SQL users</a:t>
            </a:r>
          </a:p>
          <a:p>
            <a:r>
              <a:rPr lang="en-US" dirty="0"/>
              <a:t>Start with learning this package when it comes to data cleaning</a:t>
            </a:r>
          </a:p>
        </p:txBody>
      </p:sp>
    </p:spTree>
    <p:extLst>
      <p:ext uri="{BB962C8B-B14F-4D97-AF65-F5344CB8AC3E}">
        <p14:creationId xmlns:p14="http://schemas.microsoft.com/office/powerpoint/2010/main" val="257298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select()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128394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filter()</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939103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arrange()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1637634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9"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mutate()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3622494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err="1">
                <a:solidFill>
                  <a:schemeClr val="tx1"/>
                </a:solidFill>
              </a:rPr>
              <a:t>summarise</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endParaRPr lang="en-US"/>
          </a:p>
        </p:txBody>
      </p:sp>
    </p:spTree>
    <p:extLst>
      <p:ext uri="{BB962C8B-B14F-4D97-AF65-F5344CB8AC3E}">
        <p14:creationId xmlns:p14="http://schemas.microsoft.com/office/powerpoint/2010/main" val="4107104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a:t>
            </a:r>
          </a:p>
          <a:p>
            <a:r>
              <a:rPr lang="en-US" dirty="0">
                <a:solidFill>
                  <a:schemeClr val="bg2">
                    <a:lumMod val="75000"/>
                  </a:schemeClr>
                </a:solidFill>
              </a:rPr>
              <a:t>{</a:t>
            </a:r>
            <a:r>
              <a:rPr lang="en-US" dirty="0" err="1">
                <a:solidFill>
                  <a:schemeClr val="bg2">
                    <a:lumMod val="75000"/>
                  </a:schemeClr>
                </a:solidFill>
              </a:rPr>
              <a:t>magrittr</a:t>
            </a:r>
            <a:r>
              <a:rPr lang="en-US" dirty="0">
                <a:solidFill>
                  <a:schemeClr val="bg2">
                    <a:lumMod val="75000"/>
                  </a:schemeClr>
                </a:solidFill>
              </a:rPr>
              <a:t>}</a:t>
            </a:r>
          </a:p>
          <a:p>
            <a:pPr lvl="1"/>
            <a:r>
              <a:rPr lang="en-US" dirty="0">
                <a:solidFill>
                  <a:schemeClr val="bg2">
                    <a:lumMod val="75000"/>
                  </a:schemeClr>
                </a:solidFill>
              </a:rPr>
              <a:t>The pipe function, %&gt;%</a:t>
            </a:r>
          </a:p>
          <a:p>
            <a:r>
              <a:rPr lang="en-US" dirty="0">
                <a:solidFill>
                  <a:schemeClr val="bg2">
                    <a:lumMod val="75000"/>
                  </a:schemeClr>
                </a:solidFill>
              </a:rPr>
              <a:t>{</a:t>
            </a:r>
            <a:r>
              <a:rPr lang="en-US" dirty="0" err="1">
                <a:solidFill>
                  <a:schemeClr val="bg2">
                    <a:lumMod val="75000"/>
                  </a:schemeClr>
                </a:solidFill>
              </a:rPr>
              <a:t>dplyr</a:t>
            </a:r>
            <a:r>
              <a:rPr lang="en-US" dirty="0">
                <a:solidFill>
                  <a:schemeClr val="bg2">
                    <a:lumMod val="75000"/>
                  </a:schemeClr>
                </a:solidFill>
              </a:rPr>
              <a:t>}</a:t>
            </a:r>
          </a:p>
          <a:p>
            <a:pPr lvl="1"/>
            <a:r>
              <a:rPr lang="en-US" dirty="0">
                <a:solidFill>
                  <a:schemeClr val="bg2">
                    <a:lumMod val="75000"/>
                  </a:schemeClr>
                </a:solidFill>
              </a:rPr>
              <a:t>5 verbs for data manipulation</a:t>
            </a:r>
          </a:p>
        </p:txBody>
      </p:sp>
    </p:spTree>
    <p:extLst>
      <p:ext uri="{BB962C8B-B14F-4D97-AF65-F5344CB8AC3E}">
        <p14:creationId xmlns:p14="http://schemas.microsoft.com/office/powerpoint/2010/main" val="428253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DCF0-7123-F943-B7FB-043ED5AF0B28}"/>
              </a:ext>
            </a:extLst>
          </p:cNvPr>
          <p:cNvSpPr>
            <a:spLocks noGrp="1"/>
          </p:cNvSpPr>
          <p:nvPr>
            <p:ph type="title"/>
          </p:nvPr>
        </p:nvSpPr>
        <p:spPr>
          <a:xfrm>
            <a:off x="888631" y="2349925"/>
            <a:ext cx="3498979" cy="2456442"/>
          </a:xfrm>
        </p:spPr>
        <p:txBody>
          <a:bodyPr>
            <a:normAutofit/>
          </a:bodyPr>
          <a:lstStyle/>
          <a:p>
            <a:r>
              <a:rPr lang="en-US" dirty="0"/>
              <a:t>Other Packages to Consider</a:t>
            </a:r>
          </a:p>
        </p:txBody>
      </p:sp>
      <p:graphicFrame>
        <p:nvGraphicFramePr>
          <p:cNvPr id="5" name="Content Placeholder 2">
            <a:extLst>
              <a:ext uri="{FF2B5EF4-FFF2-40B4-BE49-F238E27FC236}">
                <a16:creationId xmlns:a16="http://schemas.microsoft.com/office/drawing/2014/main" id="{F8937669-7C37-4EF3-A62D-3A65610C3BA2}"/>
              </a:ext>
            </a:extLst>
          </p:cNvPr>
          <p:cNvGraphicFramePr>
            <a:graphicFrameLocks noGrp="1"/>
          </p:cNvGraphicFramePr>
          <p:nvPr>
            <p:ph idx="1"/>
            <p:extLst>
              <p:ext uri="{D42A27DB-BD31-4B8C-83A1-F6EECF244321}">
                <p14:modId xmlns:p14="http://schemas.microsoft.com/office/powerpoint/2010/main" val="2405853241"/>
              </p:ext>
            </p:extLst>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29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750A9-91F2-7A44-B4DC-539FAD016093}"/>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Cons</a:t>
            </a:r>
          </a:p>
        </p:txBody>
      </p:sp>
      <p:sp>
        <p:nvSpPr>
          <p:cNvPr id="3" name="Content Placeholder 2">
            <a:extLst>
              <a:ext uri="{FF2B5EF4-FFF2-40B4-BE49-F238E27FC236}">
                <a16:creationId xmlns:a16="http://schemas.microsoft.com/office/drawing/2014/main" id="{4C8A5D41-111C-BA4C-972F-18AFE4B4D2C2}"/>
              </a:ext>
            </a:extLst>
          </p:cNvPr>
          <p:cNvSpPr>
            <a:spLocks noGrp="1"/>
          </p:cNvSpPr>
          <p:nvPr>
            <p:ph idx="1"/>
          </p:nvPr>
        </p:nvSpPr>
        <p:spPr>
          <a:xfrm>
            <a:off x="5118447" y="960120"/>
            <a:ext cx="6281873" cy="4171278"/>
          </a:xfrm>
        </p:spPr>
        <p:txBody>
          <a:bodyPr>
            <a:normAutofit/>
          </a:bodyPr>
          <a:lstStyle/>
          <a:p>
            <a:r>
              <a:rPr lang="en-US" sz="2000" dirty="0"/>
              <a:t>Derived from S, but also implements C and FORTRAN</a:t>
            </a:r>
          </a:p>
          <a:p>
            <a:pPr lvl="1"/>
            <a:r>
              <a:rPr lang="en-US" sz="2000" dirty="0"/>
              <a:t>Slow; technical debt; some oddities in code</a:t>
            </a:r>
          </a:p>
          <a:p>
            <a:r>
              <a:rPr lang="en-US" sz="2000" dirty="0"/>
              <a:t>Can have a steep learning curve</a:t>
            </a:r>
          </a:p>
          <a:p>
            <a:r>
              <a:rPr lang="en-US" sz="2000" dirty="0"/>
              <a:t>Base R function error messages can be obtuse</a:t>
            </a:r>
          </a:p>
          <a:p>
            <a:r>
              <a:rPr lang="en-US" sz="2000" dirty="0"/>
              <a:t>Ugly base graphs</a:t>
            </a:r>
          </a:p>
          <a:p>
            <a:r>
              <a:rPr lang="en-US" sz="2000" dirty="0"/>
              <a:t>Lost in a maze of packages</a:t>
            </a:r>
          </a:p>
        </p:txBody>
      </p:sp>
    </p:spTree>
    <p:extLst>
      <p:ext uri="{BB962C8B-B14F-4D97-AF65-F5344CB8AC3E}">
        <p14:creationId xmlns:p14="http://schemas.microsoft.com/office/powerpoint/2010/main" val="3506764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DB01D-68B4-024B-89C7-342D22C3E563}"/>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Discovering Data and Troubleshooting</a:t>
            </a:r>
          </a:p>
        </p:txBody>
      </p:sp>
    </p:spTree>
    <p:extLst>
      <p:ext uri="{BB962C8B-B14F-4D97-AF65-F5344CB8AC3E}">
        <p14:creationId xmlns:p14="http://schemas.microsoft.com/office/powerpoint/2010/main" val="3399733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ACF40-6E8D-3F42-8D72-09749363A502}"/>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Exploration Tools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29DD80-3EF1-3C4D-AEFE-31A2E6D827C4}"/>
              </a:ext>
            </a:extLst>
          </p:cNvPr>
          <p:cNvSpPr>
            <a:spLocks noGrp="1"/>
          </p:cNvSpPr>
          <p:nvPr>
            <p:ph idx="1"/>
          </p:nvPr>
        </p:nvSpPr>
        <p:spPr>
          <a:xfrm>
            <a:off x="4983164" y="960120"/>
            <a:ext cx="5511800" cy="4171278"/>
          </a:xfrm>
        </p:spPr>
        <p:txBody>
          <a:bodyPr>
            <a:normAutofit/>
          </a:bodyPr>
          <a:lstStyle/>
          <a:p>
            <a:r>
              <a:rPr lang="en-US" dirty="0"/>
              <a:t>Look at your table in Excel or using View()</a:t>
            </a:r>
          </a:p>
          <a:p>
            <a:r>
              <a:rPr lang="en-US" dirty="0"/>
              <a:t>Quantitative information</a:t>
            </a:r>
          </a:p>
          <a:p>
            <a:pPr lvl="1"/>
            <a:r>
              <a:rPr lang="en-US" dirty="0"/>
              <a:t>str()</a:t>
            </a:r>
          </a:p>
          <a:p>
            <a:pPr lvl="1"/>
            <a:r>
              <a:rPr lang="en-US" dirty="0"/>
              <a:t>summary()</a:t>
            </a:r>
          </a:p>
        </p:txBody>
      </p:sp>
    </p:spTree>
    <p:extLst>
      <p:ext uri="{BB962C8B-B14F-4D97-AF65-F5344CB8AC3E}">
        <p14:creationId xmlns:p14="http://schemas.microsoft.com/office/powerpoint/2010/main" val="72157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54EC9-1727-4549-B67C-D9D90A1B55B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Help!</a:t>
            </a:r>
            <a:br>
              <a:rPr lang="en-US" sz="4400" dirty="0">
                <a:solidFill>
                  <a:schemeClr val="tx1"/>
                </a:solidFill>
              </a:rPr>
            </a:br>
            <a:r>
              <a:rPr lang="en-US" sz="1000" dirty="0">
                <a:solidFill>
                  <a:schemeClr val="tx1"/>
                </a:solidFill>
              </a:rPr>
              <a:t>(I  need  somebody!)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F63AB2-78AD-FD48-BD46-467F0BB99C6B}"/>
              </a:ext>
            </a:extLst>
          </p:cNvPr>
          <p:cNvSpPr>
            <a:spLocks noGrp="1"/>
          </p:cNvSpPr>
          <p:nvPr>
            <p:ph idx="1"/>
          </p:nvPr>
        </p:nvSpPr>
        <p:spPr>
          <a:xfrm>
            <a:off x="4983164" y="960120"/>
            <a:ext cx="5511800" cy="4171278"/>
          </a:xfrm>
        </p:spPr>
        <p:txBody>
          <a:bodyPr>
            <a:normAutofit/>
          </a:bodyPr>
          <a:lstStyle/>
          <a:p>
            <a:r>
              <a:rPr lang="en-US"/>
              <a:t>?foo or help(foo)</a:t>
            </a:r>
          </a:p>
          <a:p>
            <a:r>
              <a:rPr lang="en-US"/>
              <a:t>?foo or help(foo)</a:t>
            </a:r>
          </a:p>
          <a:p>
            <a:r>
              <a:rPr lang="en-US"/>
              <a:t>?foo or help(foo)</a:t>
            </a:r>
          </a:p>
          <a:p>
            <a:pPr marL="0" indent="0">
              <a:buNone/>
            </a:pPr>
            <a:endParaRPr lang="en-US" dirty="0"/>
          </a:p>
        </p:txBody>
      </p:sp>
    </p:spTree>
    <p:extLst>
      <p:ext uri="{BB962C8B-B14F-4D97-AF65-F5344CB8AC3E}">
        <p14:creationId xmlns:p14="http://schemas.microsoft.com/office/powerpoint/2010/main" val="3810128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46051-71E1-0849-B51E-B37D088C9C64}"/>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Help!</a:t>
            </a:r>
            <a:br>
              <a:rPr lang="en-US" sz="4400" dirty="0">
                <a:solidFill>
                  <a:schemeClr val="tx1"/>
                </a:solidFill>
              </a:rPr>
            </a:br>
            <a:r>
              <a:rPr lang="en-US" sz="4400" dirty="0">
                <a:solidFill>
                  <a:schemeClr val="tx1"/>
                </a:solidFill>
              </a:rPr>
              <a:t>Other Options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FAC714-EE03-5442-B586-D08109608331}"/>
              </a:ext>
            </a:extLst>
          </p:cNvPr>
          <p:cNvSpPr>
            <a:spLocks noGrp="1"/>
          </p:cNvSpPr>
          <p:nvPr>
            <p:ph idx="1"/>
          </p:nvPr>
        </p:nvSpPr>
        <p:spPr>
          <a:xfrm>
            <a:off x="4983164" y="960120"/>
            <a:ext cx="5511800" cy="4171278"/>
          </a:xfrm>
        </p:spPr>
        <p:txBody>
          <a:bodyPr>
            <a:normAutofit/>
          </a:bodyPr>
          <a:lstStyle/>
          <a:p>
            <a:r>
              <a:rPr lang="en-US" dirty="0"/>
              <a:t>Vignette()</a:t>
            </a:r>
          </a:p>
          <a:p>
            <a:r>
              <a:rPr lang="en-US" dirty="0"/>
              <a:t>Google</a:t>
            </a:r>
          </a:p>
          <a:p>
            <a:r>
              <a:rPr lang="en-US" dirty="0"/>
              <a:t>Stack Overflow + RStudio </a:t>
            </a:r>
            <a:r>
              <a:rPr lang="en-US" dirty="0" err="1"/>
              <a:t>Commuity</a:t>
            </a:r>
            <a:endParaRPr lang="en-US" dirty="0"/>
          </a:p>
          <a:p>
            <a:r>
              <a:rPr lang="en-US" dirty="0"/>
              <a:t>GitHub (tread lightly)</a:t>
            </a:r>
          </a:p>
        </p:txBody>
      </p:sp>
    </p:spTree>
    <p:extLst>
      <p:ext uri="{BB962C8B-B14F-4D97-AF65-F5344CB8AC3E}">
        <p14:creationId xmlns:p14="http://schemas.microsoft.com/office/powerpoint/2010/main" val="3696605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DD0A8-B7E9-2F46-AB88-80653AD0BC2D}"/>
              </a:ext>
            </a:extLst>
          </p:cNvPr>
          <p:cNvSpPr>
            <a:spLocks noGrp="1"/>
          </p:cNvSpPr>
          <p:nvPr>
            <p:ph type="title"/>
          </p:nvPr>
        </p:nvSpPr>
        <p:spPr>
          <a:xfrm>
            <a:off x="484188" y="960120"/>
            <a:ext cx="4026967" cy="4171278"/>
          </a:xfrm>
        </p:spPr>
        <p:txBody>
          <a:bodyPr>
            <a:normAutofit/>
          </a:bodyPr>
          <a:lstStyle/>
          <a:p>
            <a:pPr algn="r"/>
            <a:r>
              <a:rPr lang="en-US" sz="4400" dirty="0">
                <a:solidFill>
                  <a:schemeClr val="tx1"/>
                </a:solidFill>
              </a:rPr>
              <a:t>Troubleshooting: Clearing Environment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8D3A11-FB58-D041-9B7D-8D9E3EAFE7D7}"/>
              </a:ext>
            </a:extLst>
          </p:cNvPr>
          <p:cNvSpPr>
            <a:spLocks noGrp="1"/>
          </p:cNvSpPr>
          <p:nvPr>
            <p:ph idx="1"/>
          </p:nvPr>
        </p:nvSpPr>
        <p:spPr>
          <a:xfrm>
            <a:off x="4983164" y="960120"/>
            <a:ext cx="5511800" cy="4171278"/>
          </a:xfrm>
        </p:spPr>
        <p:txBody>
          <a:bodyPr>
            <a:normAutofit/>
          </a:bodyPr>
          <a:lstStyle/>
          <a:p>
            <a:r>
              <a:rPr lang="en-US" dirty="0"/>
              <a:t>Package conflicts/masks </a:t>
            </a:r>
          </a:p>
          <a:p>
            <a:r>
              <a:rPr lang="en-US" dirty="0"/>
              <a:t>Too many objects in the environment to keep track of</a:t>
            </a:r>
          </a:p>
          <a:p>
            <a:r>
              <a:rPr lang="en-US" dirty="0"/>
              <a:t>Useful cleaning functions</a:t>
            </a:r>
          </a:p>
          <a:p>
            <a:pPr lvl="1"/>
            <a:r>
              <a:rPr lang="en-US" dirty="0"/>
              <a:t>rm( list=ls() )</a:t>
            </a:r>
          </a:p>
          <a:p>
            <a:pPr lvl="1"/>
            <a:r>
              <a:rPr lang="en-US" dirty="0"/>
              <a:t>.</a:t>
            </a:r>
            <a:r>
              <a:rPr lang="en-US" dirty="0" err="1"/>
              <a:t>rs.restartR</a:t>
            </a:r>
            <a:r>
              <a:rPr lang="en-US" dirty="0"/>
              <a:t>()</a:t>
            </a:r>
          </a:p>
        </p:txBody>
      </p:sp>
    </p:spTree>
    <p:extLst>
      <p:ext uri="{BB962C8B-B14F-4D97-AF65-F5344CB8AC3E}">
        <p14:creationId xmlns:p14="http://schemas.microsoft.com/office/powerpoint/2010/main" val="233513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77A0781-5A2C-A342-8B3A-F81821D10ABD}"/>
              </a:ext>
            </a:extLst>
          </p:cNvPr>
          <p:cNvSpPr>
            <a:spLocks noGrp="1"/>
          </p:cNvSpPr>
          <p:nvPr>
            <p:ph type="title"/>
          </p:nvPr>
        </p:nvSpPr>
        <p:spPr>
          <a:xfrm>
            <a:off x="1759287" y="798881"/>
            <a:ext cx="8673427" cy="1048945"/>
          </a:xfrm>
        </p:spPr>
        <p:txBody>
          <a:bodyPr>
            <a:normAutofit/>
          </a:bodyPr>
          <a:lstStyle/>
          <a:p>
            <a:r>
              <a:rPr lang="en-US">
                <a:solidFill>
                  <a:schemeClr val="tx1"/>
                </a:solidFill>
              </a:rPr>
              <a:t>Alternatives</a:t>
            </a:r>
          </a:p>
        </p:txBody>
      </p:sp>
      <p:graphicFrame>
        <p:nvGraphicFramePr>
          <p:cNvPr id="6" name="Content Placeholder 2">
            <a:extLst>
              <a:ext uri="{FF2B5EF4-FFF2-40B4-BE49-F238E27FC236}">
                <a16:creationId xmlns:a16="http://schemas.microsoft.com/office/drawing/2014/main" id="{365171F7-706F-4453-ADBC-32F804575DBB}"/>
              </a:ext>
            </a:extLst>
          </p:cNvPr>
          <p:cNvGraphicFramePr>
            <a:graphicFrameLocks noGrp="1"/>
          </p:cNvGraphicFramePr>
          <p:nvPr>
            <p:ph idx="1"/>
            <p:extLst>
              <p:ext uri="{D42A27DB-BD31-4B8C-83A1-F6EECF244321}">
                <p14:modId xmlns:p14="http://schemas.microsoft.com/office/powerpoint/2010/main" val="25638875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53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2"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3"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8"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07"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53391-CFDC-3C46-875A-A834D6AEDFEA}"/>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R Pros</a:t>
            </a:r>
            <a:br>
              <a:rPr lang="en-US" sz="5400" dirty="0">
                <a:solidFill>
                  <a:schemeClr val="tx1"/>
                </a:solidFill>
              </a:rPr>
            </a:br>
            <a:br>
              <a:rPr lang="en-US" sz="5400" dirty="0">
                <a:solidFill>
                  <a:schemeClr val="tx1"/>
                </a:solidFill>
              </a:rPr>
            </a:br>
            <a:br>
              <a:rPr lang="en-US" sz="5400" dirty="0">
                <a:solidFill>
                  <a:schemeClr val="tx1"/>
                </a:solidFill>
              </a:rPr>
            </a:br>
            <a:br>
              <a:rPr lang="en-US" sz="5400" dirty="0">
                <a:solidFill>
                  <a:schemeClr val="tx1"/>
                </a:solidFill>
              </a:rPr>
            </a:br>
            <a:endParaRPr lang="en-US" sz="5400" dirty="0">
              <a:solidFill>
                <a:schemeClr val="tx1"/>
              </a:solidFill>
            </a:endParaRPr>
          </a:p>
        </p:txBody>
      </p:sp>
      <p:sp>
        <p:nvSpPr>
          <p:cNvPr id="3" name="Content Placeholder 2">
            <a:extLst>
              <a:ext uri="{FF2B5EF4-FFF2-40B4-BE49-F238E27FC236}">
                <a16:creationId xmlns:a16="http://schemas.microsoft.com/office/drawing/2014/main" id="{61EBD1DE-E719-2346-909B-4315563E82AD}"/>
              </a:ext>
            </a:extLst>
          </p:cNvPr>
          <p:cNvSpPr>
            <a:spLocks noGrp="1"/>
          </p:cNvSpPr>
          <p:nvPr>
            <p:ph idx="1"/>
          </p:nvPr>
        </p:nvSpPr>
        <p:spPr>
          <a:xfrm>
            <a:off x="5118447" y="960120"/>
            <a:ext cx="6281873" cy="4171278"/>
          </a:xfrm>
        </p:spPr>
        <p:txBody>
          <a:bodyPr>
            <a:normAutofit fontScale="92500" lnSpcReduction="10000"/>
          </a:bodyPr>
          <a:lstStyle/>
          <a:p>
            <a:r>
              <a:rPr lang="en-US" dirty="0"/>
              <a:t>Free! Now and always</a:t>
            </a:r>
          </a:p>
          <a:p>
            <a:r>
              <a:rPr lang="en-US" dirty="0"/>
              <a:t>Incredible documentation and help networks</a:t>
            </a:r>
          </a:p>
          <a:p>
            <a:pPr lvl="1"/>
            <a:r>
              <a:rPr lang="en-US" sz="1800" dirty="0"/>
              <a:t>Stack Overflow, RStudio Community, GitHub, etc.</a:t>
            </a:r>
          </a:p>
          <a:p>
            <a:r>
              <a:rPr lang="en-US" dirty="0"/>
              <a:t>Widely implemented in research and data science worlds</a:t>
            </a:r>
          </a:p>
          <a:p>
            <a:r>
              <a:rPr lang="en-US" dirty="0"/>
              <a:t>Possibly the most widely-taught language in American universities now</a:t>
            </a:r>
          </a:p>
          <a:p>
            <a:pPr lvl="1"/>
            <a:r>
              <a:rPr lang="en-US" sz="1800" dirty="0"/>
              <a:t>Your current and future colleagues </a:t>
            </a:r>
            <a:r>
              <a:rPr lang="en-US" sz="1800" b="1" dirty="0"/>
              <a:t>will</a:t>
            </a:r>
            <a:r>
              <a:rPr lang="en-US" sz="1800" dirty="0"/>
              <a:t> know R</a:t>
            </a:r>
          </a:p>
          <a:p>
            <a:pPr lvl="1"/>
            <a:r>
              <a:rPr lang="en-US" sz="1800" dirty="0"/>
              <a:t>13</a:t>
            </a:r>
            <a:r>
              <a:rPr lang="en-US" sz="1800" baseline="30000" dirty="0"/>
              <a:t>th</a:t>
            </a:r>
            <a:r>
              <a:rPr lang="en-US" sz="1800" dirty="0"/>
              <a:t> most popular programming language</a:t>
            </a:r>
          </a:p>
          <a:p>
            <a:r>
              <a:rPr lang="en-US" dirty="0"/>
              <a:t>Quantity of packages</a:t>
            </a:r>
          </a:p>
          <a:p>
            <a:pPr lvl="1"/>
            <a:r>
              <a:rPr lang="en-US" dirty="0"/>
              <a:t>&gt;15,000 CRAN packages</a:t>
            </a:r>
          </a:p>
          <a:p>
            <a:r>
              <a:rPr lang="en-US" dirty="0"/>
              <a:t>Variety of packages</a:t>
            </a:r>
          </a:p>
          <a:p>
            <a:pPr marL="457200" lvl="1" indent="0">
              <a:buNone/>
            </a:pPr>
            <a:endParaRPr lang="en-US" sz="1400" dirty="0"/>
          </a:p>
        </p:txBody>
      </p:sp>
      <p:pic>
        <p:nvPicPr>
          <p:cNvPr id="109" name="Picture 108" descr="A close up of a person&#10;&#10;Description automatically generated">
            <a:extLst>
              <a:ext uri="{FF2B5EF4-FFF2-40B4-BE49-F238E27FC236}">
                <a16:creationId xmlns:a16="http://schemas.microsoft.com/office/drawing/2014/main" id="{E13FA32B-9D7B-8146-A81E-5ED5E85FF139}"/>
              </a:ext>
            </a:extLst>
          </p:cNvPr>
          <p:cNvPicPr>
            <a:picLocks noChangeAspect="1"/>
          </p:cNvPicPr>
          <p:nvPr/>
        </p:nvPicPr>
        <p:blipFill>
          <a:blip r:embed="rId2"/>
          <a:stretch>
            <a:fillRect/>
          </a:stretch>
        </p:blipFill>
        <p:spPr>
          <a:xfrm>
            <a:off x="376985" y="2752780"/>
            <a:ext cx="3635468" cy="2072324"/>
          </a:xfrm>
          <a:prstGeom prst="rect">
            <a:avLst/>
          </a:prstGeom>
        </p:spPr>
      </p:pic>
    </p:spTree>
    <p:extLst>
      <p:ext uri="{BB962C8B-B14F-4D97-AF65-F5344CB8AC3E}">
        <p14:creationId xmlns:p14="http://schemas.microsoft.com/office/powerpoint/2010/main" val="31600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58AAD-10B7-814B-9745-AF68C5B95FCE}"/>
              </a:ext>
            </a:extLst>
          </p:cNvPr>
          <p:cNvSpPr>
            <a:spLocks noGrp="1"/>
          </p:cNvSpPr>
          <p:nvPr>
            <p:ph type="title"/>
          </p:nvPr>
        </p:nvSpPr>
        <p:spPr>
          <a:xfrm>
            <a:off x="807720" y="960120"/>
            <a:ext cx="3988993" cy="4171278"/>
          </a:xfrm>
        </p:spPr>
        <p:txBody>
          <a:bodyPr>
            <a:normAutofit/>
          </a:bodyPr>
          <a:lstStyle/>
          <a:p>
            <a:pPr algn="l"/>
            <a:r>
              <a:rPr lang="en-US" sz="5400" dirty="0">
                <a:solidFill>
                  <a:schemeClr val="tx1"/>
                </a:solidFill>
              </a:rPr>
              <a:t>Getting Started</a:t>
            </a:r>
          </a:p>
        </p:txBody>
      </p:sp>
      <p:sp>
        <p:nvSpPr>
          <p:cNvPr id="3" name="Content Placeholder 2">
            <a:extLst>
              <a:ext uri="{FF2B5EF4-FFF2-40B4-BE49-F238E27FC236}">
                <a16:creationId xmlns:a16="http://schemas.microsoft.com/office/drawing/2014/main" id="{CCFF57DF-1E14-B04A-A2BB-40C4C9AB30E0}"/>
              </a:ext>
            </a:extLst>
          </p:cNvPr>
          <p:cNvSpPr>
            <a:spLocks noGrp="1"/>
          </p:cNvSpPr>
          <p:nvPr>
            <p:ph idx="1"/>
          </p:nvPr>
        </p:nvSpPr>
        <p:spPr>
          <a:xfrm>
            <a:off x="5118447" y="960120"/>
            <a:ext cx="6281873" cy="4171278"/>
          </a:xfrm>
        </p:spPr>
        <p:txBody>
          <a:bodyPr>
            <a:normAutofit/>
          </a:bodyPr>
          <a:lstStyle/>
          <a:p>
            <a:r>
              <a:rPr lang="en-US" sz="2000" dirty="0"/>
              <a:t>Download R from the R Project website</a:t>
            </a:r>
          </a:p>
          <a:p>
            <a:r>
              <a:rPr lang="en-US" sz="2000" dirty="0"/>
              <a:t>Download RStudio interactive development environment</a:t>
            </a:r>
          </a:p>
          <a:p>
            <a:pPr lvl="1"/>
            <a:r>
              <a:rPr lang="en-US" sz="2000" dirty="0"/>
              <a:t>Technically optional, but you’ll hate using the base IDE</a:t>
            </a:r>
          </a:p>
          <a:p>
            <a:r>
              <a:rPr lang="en-US" sz="2000" dirty="0"/>
              <a:t>Optional: download </a:t>
            </a:r>
            <a:r>
              <a:rPr lang="en-US" sz="2000" dirty="0" err="1"/>
              <a:t>Xcode</a:t>
            </a:r>
            <a:r>
              <a:rPr lang="en-US" sz="2000" dirty="0"/>
              <a:t> (Mac)</a:t>
            </a:r>
          </a:p>
          <a:p>
            <a:pPr lvl="1"/>
            <a:r>
              <a:rPr lang="en-US" sz="2000" dirty="0"/>
              <a:t>Needed for compiling some R packages</a:t>
            </a:r>
          </a:p>
        </p:txBody>
      </p:sp>
    </p:spTree>
    <p:extLst>
      <p:ext uri="{BB962C8B-B14F-4D97-AF65-F5344CB8AC3E}">
        <p14:creationId xmlns:p14="http://schemas.microsoft.com/office/powerpoint/2010/main" val="241639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8ABBA5C7-7CB4-1D4A-BC12-0705D74DE057}"/>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409422547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2960</TotalTime>
  <Words>1665</Words>
  <Application>Microsoft Macintosh PowerPoint</Application>
  <PresentationFormat>Widescreen</PresentationFormat>
  <Paragraphs>258</Paragraphs>
  <Slides>54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Rockwell</vt:lpstr>
      <vt:lpstr>Wingdings</vt:lpstr>
      <vt:lpstr>Atlas</vt:lpstr>
      <vt:lpstr>Introduction to Functional Programming in R</vt:lpstr>
      <vt:lpstr>Presentation Goals</vt:lpstr>
      <vt:lpstr>Functional Programming</vt:lpstr>
      <vt:lpstr>History of R</vt:lpstr>
      <vt:lpstr>R Cons</vt:lpstr>
      <vt:lpstr>Alternatives</vt:lpstr>
      <vt:lpstr>R Pros    </vt:lpstr>
      <vt:lpstr>Getting Started</vt:lpstr>
      <vt:lpstr>PowerPoint Presentation</vt:lpstr>
      <vt:lpstr>PowerPoint Presentation</vt:lpstr>
      <vt:lpstr>PowerPoint Presentation</vt:lpstr>
      <vt:lpstr>PowerPoint Presentation</vt:lpstr>
      <vt:lpstr>PowerPoint Presentation</vt:lpstr>
      <vt:lpstr>PowerPoint Presentation</vt:lpstr>
      <vt:lpstr>Simple R Syntax</vt:lpstr>
      <vt:lpstr>R Syntax: Examples</vt:lpstr>
      <vt:lpstr>R Infix Operators</vt:lpstr>
      <vt:lpstr>Booleans</vt:lpstr>
      <vt:lpstr>And/Or</vt:lpstr>
      <vt:lpstr>And/Or: Example</vt:lpstr>
      <vt:lpstr>R Classes</vt:lpstr>
      <vt:lpstr>R Classes: Atomic Hierarchy</vt:lpstr>
      <vt:lpstr>R Classes: Examples</vt:lpstr>
      <vt:lpstr>R Classes: Factors</vt:lpstr>
      <vt:lpstr>R Functions</vt:lpstr>
      <vt:lpstr>R Structures: Vectors</vt:lpstr>
      <vt:lpstr>R Structures: Lists</vt:lpstr>
      <vt:lpstr>R Structures: Matrices &amp; Arrays</vt:lpstr>
      <vt:lpstr>R Structures: Data frames</vt:lpstr>
      <vt:lpstr>*Tibbles*</vt:lpstr>
      <vt:lpstr>Tibbles: Example</vt:lpstr>
      <vt:lpstr>{tidyverse}</vt:lpstr>
      <vt:lpstr>What is the {tidyverse}?</vt:lpstr>
      <vt:lpstr>Advice: Learn {tidyverse}</vt:lpstr>
      <vt:lpstr>Starting Packages</vt:lpstr>
      <vt:lpstr>{ggplot2}</vt:lpstr>
      <vt:lpstr>Starting Packages</vt:lpstr>
      <vt:lpstr>{readr}</vt:lpstr>
      <vt:lpstr>Starting Packages</vt:lpstr>
      <vt:lpstr>{magrittr}</vt:lpstr>
      <vt:lpstr>Starting Packages</vt:lpstr>
      <vt:lpstr>Notes on {dplyr}</vt:lpstr>
      <vt:lpstr>{dplyr}: select()</vt:lpstr>
      <vt:lpstr>{dplyr}: filter()</vt:lpstr>
      <vt:lpstr>{dplyr}: arrange()</vt:lpstr>
      <vt:lpstr>{dplyr}: mutate()</vt:lpstr>
      <vt:lpstr>{dplyr}: summarise()</vt:lpstr>
      <vt:lpstr>Starting Packages</vt:lpstr>
      <vt:lpstr>Other Packages to Consider</vt:lpstr>
      <vt:lpstr>Discovering Data and Troubleshooting</vt:lpstr>
      <vt:lpstr>Exploration Tools</vt:lpstr>
      <vt:lpstr>Help! (I  need  somebody!)</vt:lpstr>
      <vt:lpstr>Help! Other Options</vt:lpstr>
      <vt:lpstr>Troubleshooting: Clearing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Functional Programming in R</dc:title>
  <dc:creator>Pat C</dc:creator>
  <cp:lastModifiedBy>Pat C</cp:lastModifiedBy>
  <cp:revision>5</cp:revision>
  <dcterms:created xsi:type="dcterms:W3CDTF">2020-04-22T20:51:27Z</dcterms:created>
  <dcterms:modified xsi:type="dcterms:W3CDTF">2020-04-24T22:11:49Z</dcterms:modified>
</cp:coreProperties>
</file>