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8"/>
  </p:notesMasterIdLst>
  <p:sldIdLst>
    <p:sldId id="288" r:id="rId2"/>
    <p:sldId id="289" r:id="rId3"/>
    <p:sldId id="290" r:id="rId4"/>
    <p:sldId id="291" r:id="rId5"/>
    <p:sldId id="296" r:id="rId6"/>
    <p:sldId id="292" r:id="rId7"/>
    <p:sldId id="297" r:id="rId8"/>
    <p:sldId id="293" r:id="rId9"/>
    <p:sldId id="298" r:id="rId10"/>
    <p:sldId id="294" r:id="rId11"/>
    <p:sldId id="311" r:id="rId12"/>
    <p:sldId id="299" r:id="rId13"/>
    <p:sldId id="300" r:id="rId14"/>
    <p:sldId id="320" r:id="rId15"/>
    <p:sldId id="302" r:id="rId16"/>
    <p:sldId id="301" r:id="rId17"/>
    <p:sldId id="303" r:id="rId18"/>
    <p:sldId id="295" r:id="rId19"/>
    <p:sldId id="317" r:id="rId20"/>
    <p:sldId id="322" r:id="rId21"/>
    <p:sldId id="323" r:id="rId22"/>
    <p:sldId id="324" r:id="rId23"/>
    <p:sldId id="325" r:id="rId24"/>
    <p:sldId id="326" r:id="rId25"/>
    <p:sldId id="327" r:id="rId26"/>
    <p:sldId id="328" r:id="rId27"/>
    <p:sldId id="329" r:id="rId28"/>
    <p:sldId id="306" r:id="rId29"/>
    <p:sldId id="304" r:id="rId30"/>
    <p:sldId id="312" r:id="rId31"/>
    <p:sldId id="307" r:id="rId32"/>
    <p:sldId id="319" r:id="rId33"/>
    <p:sldId id="313" r:id="rId34"/>
    <p:sldId id="309" r:id="rId35"/>
    <p:sldId id="321" r:id="rId36"/>
    <p:sldId id="33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807"/>
  </p:normalViewPr>
  <p:slideViewPr>
    <p:cSldViewPr snapToGrid="0" snapToObjects="1">
      <p:cViewPr varScale="1">
        <p:scale>
          <a:sx n="111" d="100"/>
          <a:sy n="111" d="100"/>
        </p:scale>
        <p:origin x="632"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6469B8-F611-42C2-86F0-C2EA9CDBAFDC}"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1FA1E0A0-B9F1-4137-AF11-196F2D3400FB}">
      <dgm:prSet/>
      <dgm:spPr/>
      <dgm:t>
        <a:bodyPr/>
        <a:lstStyle/>
        <a:p>
          <a:r>
            <a:rPr lang="en-US"/>
            <a:t>{apaTables}</a:t>
          </a:r>
        </a:p>
      </dgm:t>
    </dgm:pt>
    <dgm:pt modelId="{3AB8A5FD-B6DD-4C5A-B7D5-B61C818FB910}" type="parTrans" cxnId="{A1C00BDD-A391-4FC8-AC5E-54E23FB880F6}">
      <dgm:prSet/>
      <dgm:spPr/>
      <dgm:t>
        <a:bodyPr/>
        <a:lstStyle/>
        <a:p>
          <a:endParaRPr lang="en-US"/>
        </a:p>
      </dgm:t>
    </dgm:pt>
    <dgm:pt modelId="{875E1738-CAFC-40F5-AA89-1E92CF9EC6C2}" type="sibTrans" cxnId="{A1C00BDD-A391-4FC8-AC5E-54E23FB880F6}">
      <dgm:prSet/>
      <dgm:spPr/>
      <dgm:t>
        <a:bodyPr/>
        <a:lstStyle/>
        <a:p>
          <a:endParaRPr lang="en-US"/>
        </a:p>
      </dgm:t>
    </dgm:pt>
    <dgm:pt modelId="{7C95CDD0-AD44-48FA-8703-63F91240E892}">
      <dgm:prSet/>
      <dgm:spPr/>
      <dgm:t>
        <a:bodyPr/>
        <a:lstStyle/>
        <a:p>
          <a:r>
            <a:rPr lang="en-US"/>
            <a:t>{broom}</a:t>
          </a:r>
        </a:p>
      </dgm:t>
    </dgm:pt>
    <dgm:pt modelId="{A4FDBD27-2202-4211-8A36-5F6991736B64}" type="parTrans" cxnId="{2DA2F669-2A0D-4F67-BBEA-5F55F2C0B0E1}">
      <dgm:prSet/>
      <dgm:spPr/>
      <dgm:t>
        <a:bodyPr/>
        <a:lstStyle/>
        <a:p>
          <a:endParaRPr lang="en-US"/>
        </a:p>
      </dgm:t>
    </dgm:pt>
    <dgm:pt modelId="{06AA3401-C8FE-4D57-B725-7AD19483A802}" type="sibTrans" cxnId="{2DA2F669-2A0D-4F67-BBEA-5F55F2C0B0E1}">
      <dgm:prSet/>
      <dgm:spPr/>
      <dgm:t>
        <a:bodyPr/>
        <a:lstStyle/>
        <a:p>
          <a:endParaRPr lang="en-US"/>
        </a:p>
      </dgm:t>
    </dgm:pt>
    <dgm:pt modelId="{FCFF8C6C-142F-4CEA-B7C7-47EF5052D345}">
      <dgm:prSet/>
      <dgm:spPr/>
      <dgm:t>
        <a:bodyPr/>
        <a:lstStyle/>
        <a:p>
          <a:r>
            <a:rPr lang="en-US" dirty="0"/>
            <a:t>{</a:t>
          </a:r>
          <a:r>
            <a:rPr lang="en-US" dirty="0" err="1"/>
            <a:t>tidyr</a:t>
          </a:r>
          <a:r>
            <a:rPr lang="en-US" dirty="0"/>
            <a:t>} </a:t>
          </a:r>
        </a:p>
      </dgm:t>
    </dgm:pt>
    <dgm:pt modelId="{A1EFCD38-3C72-47F1-8772-0DF30C3E3EE7}" type="parTrans" cxnId="{430F72FC-CCE0-4253-9E16-B3DBAE9C8F9B}">
      <dgm:prSet/>
      <dgm:spPr/>
      <dgm:t>
        <a:bodyPr/>
        <a:lstStyle/>
        <a:p>
          <a:endParaRPr lang="en-US"/>
        </a:p>
      </dgm:t>
    </dgm:pt>
    <dgm:pt modelId="{AB76A42C-4377-46B7-8655-248BE878DBF0}" type="sibTrans" cxnId="{430F72FC-CCE0-4253-9E16-B3DBAE9C8F9B}">
      <dgm:prSet/>
      <dgm:spPr/>
      <dgm:t>
        <a:bodyPr/>
        <a:lstStyle/>
        <a:p>
          <a:endParaRPr lang="en-US"/>
        </a:p>
      </dgm:t>
    </dgm:pt>
    <dgm:pt modelId="{269BFBA4-867A-4217-B1F0-A5E0CBF7BDCE}">
      <dgm:prSet/>
      <dgm:spPr/>
      <dgm:t>
        <a:bodyPr/>
        <a:lstStyle/>
        <a:p>
          <a:r>
            <a:rPr lang="en-US" dirty="0"/>
            <a:t>{</a:t>
          </a:r>
          <a:r>
            <a:rPr lang="en-US" dirty="0" err="1"/>
            <a:t>usethis</a:t>
          </a:r>
          <a:r>
            <a:rPr lang="en-US" dirty="0"/>
            <a:t>}</a:t>
          </a:r>
        </a:p>
      </dgm:t>
    </dgm:pt>
    <dgm:pt modelId="{675755A6-8C6B-43BB-8DE7-EA9199DB8321}" type="parTrans" cxnId="{56773D47-4432-4555-B404-A82D50DE84DA}">
      <dgm:prSet/>
      <dgm:spPr/>
      <dgm:t>
        <a:bodyPr/>
        <a:lstStyle/>
        <a:p>
          <a:endParaRPr lang="en-US"/>
        </a:p>
      </dgm:t>
    </dgm:pt>
    <dgm:pt modelId="{E00E2D73-4804-434B-B174-3E8A84F18D02}" type="sibTrans" cxnId="{56773D47-4432-4555-B404-A82D50DE84DA}">
      <dgm:prSet/>
      <dgm:spPr/>
      <dgm:t>
        <a:bodyPr/>
        <a:lstStyle/>
        <a:p>
          <a:endParaRPr lang="en-US"/>
        </a:p>
      </dgm:t>
    </dgm:pt>
    <dgm:pt modelId="{B7A66AF8-F55C-41F6-BB04-A8D35C7CE404}">
      <dgm:prSet/>
      <dgm:spPr/>
      <dgm:t>
        <a:bodyPr/>
        <a:lstStyle/>
        <a:p>
          <a:r>
            <a:rPr lang="en-US" dirty="0"/>
            <a:t>{</a:t>
          </a:r>
          <a:r>
            <a:rPr lang="en-US" dirty="0" err="1"/>
            <a:t>purrr</a:t>
          </a:r>
          <a:r>
            <a:rPr lang="en-US" dirty="0"/>
            <a:t>}</a:t>
          </a:r>
        </a:p>
      </dgm:t>
    </dgm:pt>
    <dgm:pt modelId="{418FFA83-B146-4638-B306-E8AD8CE6F425}" type="parTrans" cxnId="{A9313F2B-911D-443D-AED6-8FB14DB05A1D}">
      <dgm:prSet/>
      <dgm:spPr/>
      <dgm:t>
        <a:bodyPr/>
        <a:lstStyle/>
        <a:p>
          <a:endParaRPr lang="en-US"/>
        </a:p>
      </dgm:t>
    </dgm:pt>
    <dgm:pt modelId="{7FE08C90-600B-444B-8E44-4AC9016E0680}" type="sibTrans" cxnId="{A9313F2B-911D-443D-AED6-8FB14DB05A1D}">
      <dgm:prSet/>
      <dgm:spPr/>
      <dgm:t>
        <a:bodyPr/>
        <a:lstStyle/>
        <a:p>
          <a:endParaRPr lang="en-US"/>
        </a:p>
      </dgm:t>
    </dgm:pt>
    <dgm:pt modelId="{339AE9B4-6501-944F-A1EA-CB6D1924F696}" type="pres">
      <dgm:prSet presAssocID="{B76469B8-F611-42C2-86F0-C2EA9CDBAFDC}" presName="vert0" presStyleCnt="0">
        <dgm:presLayoutVars>
          <dgm:dir/>
          <dgm:animOne val="branch"/>
          <dgm:animLvl val="lvl"/>
        </dgm:presLayoutVars>
      </dgm:prSet>
      <dgm:spPr/>
    </dgm:pt>
    <dgm:pt modelId="{BC60E1C3-735F-AD45-A125-6F6574F0851A}" type="pres">
      <dgm:prSet presAssocID="{1FA1E0A0-B9F1-4137-AF11-196F2D3400FB}" presName="thickLine" presStyleLbl="alignNode1" presStyleIdx="0" presStyleCnt="5"/>
      <dgm:spPr/>
    </dgm:pt>
    <dgm:pt modelId="{0D658555-D1A4-DC4F-8013-17DB9E7B58A2}" type="pres">
      <dgm:prSet presAssocID="{1FA1E0A0-B9F1-4137-AF11-196F2D3400FB}" presName="horz1" presStyleCnt="0"/>
      <dgm:spPr/>
    </dgm:pt>
    <dgm:pt modelId="{1DA67922-E389-C74E-AE77-CC6BC02CBEFB}" type="pres">
      <dgm:prSet presAssocID="{1FA1E0A0-B9F1-4137-AF11-196F2D3400FB}" presName="tx1" presStyleLbl="revTx" presStyleIdx="0" presStyleCnt="5"/>
      <dgm:spPr/>
    </dgm:pt>
    <dgm:pt modelId="{7D3A9D58-8450-8648-B66F-DDBDB01B1A37}" type="pres">
      <dgm:prSet presAssocID="{1FA1E0A0-B9F1-4137-AF11-196F2D3400FB}" presName="vert1" presStyleCnt="0"/>
      <dgm:spPr/>
    </dgm:pt>
    <dgm:pt modelId="{EE13FB0B-5D94-F14E-B78F-C805D28D4D5E}" type="pres">
      <dgm:prSet presAssocID="{7C95CDD0-AD44-48FA-8703-63F91240E892}" presName="thickLine" presStyleLbl="alignNode1" presStyleIdx="1" presStyleCnt="5"/>
      <dgm:spPr/>
    </dgm:pt>
    <dgm:pt modelId="{5573EBF4-3151-7D4F-8879-65A15D1B2DC3}" type="pres">
      <dgm:prSet presAssocID="{7C95CDD0-AD44-48FA-8703-63F91240E892}" presName="horz1" presStyleCnt="0"/>
      <dgm:spPr/>
    </dgm:pt>
    <dgm:pt modelId="{A6369256-7763-A84E-9BB8-AE35B8AD5181}" type="pres">
      <dgm:prSet presAssocID="{7C95CDD0-AD44-48FA-8703-63F91240E892}" presName="tx1" presStyleLbl="revTx" presStyleIdx="1" presStyleCnt="5"/>
      <dgm:spPr/>
    </dgm:pt>
    <dgm:pt modelId="{B16090A6-2398-C049-9282-D4BC05CC9ADC}" type="pres">
      <dgm:prSet presAssocID="{7C95CDD0-AD44-48FA-8703-63F91240E892}" presName="vert1" presStyleCnt="0"/>
      <dgm:spPr/>
    </dgm:pt>
    <dgm:pt modelId="{6ABE4B27-8CCB-0E46-AC2D-F1AAE21AB3B3}" type="pres">
      <dgm:prSet presAssocID="{B7A66AF8-F55C-41F6-BB04-A8D35C7CE404}" presName="thickLine" presStyleLbl="alignNode1" presStyleIdx="2" presStyleCnt="5"/>
      <dgm:spPr/>
    </dgm:pt>
    <dgm:pt modelId="{B37EF236-421F-DB43-BD6F-8E2A3353CCEB}" type="pres">
      <dgm:prSet presAssocID="{B7A66AF8-F55C-41F6-BB04-A8D35C7CE404}" presName="horz1" presStyleCnt="0"/>
      <dgm:spPr/>
    </dgm:pt>
    <dgm:pt modelId="{6385465F-6B42-CD49-A2F4-DACE6716A260}" type="pres">
      <dgm:prSet presAssocID="{B7A66AF8-F55C-41F6-BB04-A8D35C7CE404}" presName="tx1" presStyleLbl="revTx" presStyleIdx="2" presStyleCnt="5"/>
      <dgm:spPr/>
    </dgm:pt>
    <dgm:pt modelId="{6B270671-EAF1-E548-9DB5-05899395306F}" type="pres">
      <dgm:prSet presAssocID="{B7A66AF8-F55C-41F6-BB04-A8D35C7CE404}" presName="vert1" presStyleCnt="0"/>
      <dgm:spPr/>
    </dgm:pt>
    <dgm:pt modelId="{ADE753F4-5055-1042-B2AB-B12FA5CBBA89}" type="pres">
      <dgm:prSet presAssocID="{FCFF8C6C-142F-4CEA-B7C7-47EF5052D345}" presName="thickLine" presStyleLbl="alignNode1" presStyleIdx="3" presStyleCnt="5"/>
      <dgm:spPr/>
    </dgm:pt>
    <dgm:pt modelId="{313A8050-9622-6449-89EF-55CCB08B0B4B}" type="pres">
      <dgm:prSet presAssocID="{FCFF8C6C-142F-4CEA-B7C7-47EF5052D345}" presName="horz1" presStyleCnt="0"/>
      <dgm:spPr/>
    </dgm:pt>
    <dgm:pt modelId="{5820AB3F-A69E-AC41-AF01-D5DE301BEB89}" type="pres">
      <dgm:prSet presAssocID="{FCFF8C6C-142F-4CEA-B7C7-47EF5052D345}" presName="tx1" presStyleLbl="revTx" presStyleIdx="3" presStyleCnt="5"/>
      <dgm:spPr/>
    </dgm:pt>
    <dgm:pt modelId="{BE514797-28BC-184F-9F35-CB8F48AEF326}" type="pres">
      <dgm:prSet presAssocID="{FCFF8C6C-142F-4CEA-B7C7-47EF5052D345}" presName="vert1" presStyleCnt="0"/>
      <dgm:spPr/>
    </dgm:pt>
    <dgm:pt modelId="{61880150-72CA-CE42-BA05-383EA626927A}" type="pres">
      <dgm:prSet presAssocID="{269BFBA4-867A-4217-B1F0-A5E0CBF7BDCE}" presName="thickLine" presStyleLbl="alignNode1" presStyleIdx="4" presStyleCnt="5"/>
      <dgm:spPr/>
    </dgm:pt>
    <dgm:pt modelId="{BAFF6FBB-46CC-7149-B6DA-E9A955A62820}" type="pres">
      <dgm:prSet presAssocID="{269BFBA4-867A-4217-B1F0-A5E0CBF7BDCE}" presName="horz1" presStyleCnt="0"/>
      <dgm:spPr/>
    </dgm:pt>
    <dgm:pt modelId="{90486245-316F-0547-AFE4-A34A048C474B}" type="pres">
      <dgm:prSet presAssocID="{269BFBA4-867A-4217-B1F0-A5E0CBF7BDCE}" presName="tx1" presStyleLbl="revTx" presStyleIdx="4" presStyleCnt="5"/>
      <dgm:spPr/>
    </dgm:pt>
    <dgm:pt modelId="{B52BD3B8-8D30-8142-A8DC-ED6886ADAB79}" type="pres">
      <dgm:prSet presAssocID="{269BFBA4-867A-4217-B1F0-A5E0CBF7BDCE}" presName="vert1" presStyleCnt="0"/>
      <dgm:spPr/>
    </dgm:pt>
  </dgm:ptLst>
  <dgm:cxnLst>
    <dgm:cxn modelId="{C5C18F28-AB9E-6D42-8733-29FD315B01CA}" type="presOf" srcId="{B76469B8-F611-42C2-86F0-C2EA9CDBAFDC}" destId="{339AE9B4-6501-944F-A1EA-CB6D1924F696}" srcOrd="0" destOrd="0" presId="urn:microsoft.com/office/officeart/2008/layout/LinedList"/>
    <dgm:cxn modelId="{A9313F2B-911D-443D-AED6-8FB14DB05A1D}" srcId="{B76469B8-F611-42C2-86F0-C2EA9CDBAFDC}" destId="{B7A66AF8-F55C-41F6-BB04-A8D35C7CE404}" srcOrd="2" destOrd="0" parTransId="{418FFA83-B146-4638-B306-E8AD8CE6F425}" sibTransId="{7FE08C90-600B-444B-8E44-4AC9016E0680}"/>
    <dgm:cxn modelId="{56773D47-4432-4555-B404-A82D50DE84DA}" srcId="{B76469B8-F611-42C2-86F0-C2EA9CDBAFDC}" destId="{269BFBA4-867A-4217-B1F0-A5E0CBF7BDCE}" srcOrd="4" destOrd="0" parTransId="{675755A6-8C6B-43BB-8DE7-EA9199DB8321}" sibTransId="{E00E2D73-4804-434B-B174-3E8A84F18D02}"/>
    <dgm:cxn modelId="{366EE34C-47AA-E348-ACA6-2A01EBF1CB8A}" type="presOf" srcId="{B7A66AF8-F55C-41F6-BB04-A8D35C7CE404}" destId="{6385465F-6B42-CD49-A2F4-DACE6716A260}" srcOrd="0" destOrd="0" presId="urn:microsoft.com/office/officeart/2008/layout/LinedList"/>
    <dgm:cxn modelId="{2DA2F669-2A0D-4F67-BBEA-5F55F2C0B0E1}" srcId="{B76469B8-F611-42C2-86F0-C2EA9CDBAFDC}" destId="{7C95CDD0-AD44-48FA-8703-63F91240E892}" srcOrd="1" destOrd="0" parTransId="{A4FDBD27-2202-4211-8A36-5F6991736B64}" sibTransId="{06AA3401-C8FE-4D57-B725-7AD19483A802}"/>
    <dgm:cxn modelId="{4E6B8C78-6F4B-2644-B4BC-D822913BCD3B}" type="presOf" srcId="{7C95CDD0-AD44-48FA-8703-63F91240E892}" destId="{A6369256-7763-A84E-9BB8-AE35B8AD5181}" srcOrd="0" destOrd="0" presId="urn:microsoft.com/office/officeart/2008/layout/LinedList"/>
    <dgm:cxn modelId="{F42DC28E-4246-EC47-B94E-6F1D02B3A61E}" type="presOf" srcId="{269BFBA4-867A-4217-B1F0-A5E0CBF7BDCE}" destId="{90486245-316F-0547-AFE4-A34A048C474B}" srcOrd="0" destOrd="0" presId="urn:microsoft.com/office/officeart/2008/layout/LinedList"/>
    <dgm:cxn modelId="{E6F3A3D1-9FFE-B840-A0AE-B3A866D759CE}" type="presOf" srcId="{FCFF8C6C-142F-4CEA-B7C7-47EF5052D345}" destId="{5820AB3F-A69E-AC41-AF01-D5DE301BEB89}" srcOrd="0" destOrd="0" presId="urn:microsoft.com/office/officeart/2008/layout/LinedList"/>
    <dgm:cxn modelId="{A1C00BDD-A391-4FC8-AC5E-54E23FB880F6}" srcId="{B76469B8-F611-42C2-86F0-C2EA9CDBAFDC}" destId="{1FA1E0A0-B9F1-4137-AF11-196F2D3400FB}" srcOrd="0" destOrd="0" parTransId="{3AB8A5FD-B6DD-4C5A-B7D5-B61C818FB910}" sibTransId="{875E1738-CAFC-40F5-AA89-1E92CF9EC6C2}"/>
    <dgm:cxn modelId="{7BC00FE6-5F06-2F41-B63F-4D71B12D19AF}" type="presOf" srcId="{1FA1E0A0-B9F1-4137-AF11-196F2D3400FB}" destId="{1DA67922-E389-C74E-AE77-CC6BC02CBEFB}" srcOrd="0" destOrd="0" presId="urn:microsoft.com/office/officeart/2008/layout/LinedList"/>
    <dgm:cxn modelId="{430F72FC-CCE0-4253-9E16-B3DBAE9C8F9B}" srcId="{B76469B8-F611-42C2-86F0-C2EA9CDBAFDC}" destId="{FCFF8C6C-142F-4CEA-B7C7-47EF5052D345}" srcOrd="3" destOrd="0" parTransId="{A1EFCD38-3C72-47F1-8772-0DF30C3E3EE7}" sibTransId="{AB76A42C-4377-46B7-8655-248BE878DBF0}"/>
    <dgm:cxn modelId="{29EC80A4-55D0-8942-B592-6C15B44BA39D}" type="presParOf" srcId="{339AE9B4-6501-944F-A1EA-CB6D1924F696}" destId="{BC60E1C3-735F-AD45-A125-6F6574F0851A}" srcOrd="0" destOrd="0" presId="urn:microsoft.com/office/officeart/2008/layout/LinedList"/>
    <dgm:cxn modelId="{05725A99-AE1F-DB4C-9A81-A36EC5A2ED9B}" type="presParOf" srcId="{339AE9B4-6501-944F-A1EA-CB6D1924F696}" destId="{0D658555-D1A4-DC4F-8013-17DB9E7B58A2}" srcOrd="1" destOrd="0" presId="urn:microsoft.com/office/officeart/2008/layout/LinedList"/>
    <dgm:cxn modelId="{737804B7-F779-7144-AECA-D604560A75C6}" type="presParOf" srcId="{0D658555-D1A4-DC4F-8013-17DB9E7B58A2}" destId="{1DA67922-E389-C74E-AE77-CC6BC02CBEFB}" srcOrd="0" destOrd="0" presId="urn:microsoft.com/office/officeart/2008/layout/LinedList"/>
    <dgm:cxn modelId="{95004EAE-CFC5-544D-8477-F6B64838C62B}" type="presParOf" srcId="{0D658555-D1A4-DC4F-8013-17DB9E7B58A2}" destId="{7D3A9D58-8450-8648-B66F-DDBDB01B1A37}" srcOrd="1" destOrd="0" presId="urn:microsoft.com/office/officeart/2008/layout/LinedList"/>
    <dgm:cxn modelId="{332906D6-0F10-9D4C-8A22-47A22A7FC4DF}" type="presParOf" srcId="{339AE9B4-6501-944F-A1EA-CB6D1924F696}" destId="{EE13FB0B-5D94-F14E-B78F-C805D28D4D5E}" srcOrd="2" destOrd="0" presId="urn:microsoft.com/office/officeart/2008/layout/LinedList"/>
    <dgm:cxn modelId="{D69B748F-167D-A347-92EC-F08DABB0D294}" type="presParOf" srcId="{339AE9B4-6501-944F-A1EA-CB6D1924F696}" destId="{5573EBF4-3151-7D4F-8879-65A15D1B2DC3}" srcOrd="3" destOrd="0" presId="urn:microsoft.com/office/officeart/2008/layout/LinedList"/>
    <dgm:cxn modelId="{E5D90EEE-D2F1-124A-AB48-D7B12C5C7F59}" type="presParOf" srcId="{5573EBF4-3151-7D4F-8879-65A15D1B2DC3}" destId="{A6369256-7763-A84E-9BB8-AE35B8AD5181}" srcOrd="0" destOrd="0" presId="urn:microsoft.com/office/officeart/2008/layout/LinedList"/>
    <dgm:cxn modelId="{DBE03EE6-C1A6-7C4B-90B2-967189626E23}" type="presParOf" srcId="{5573EBF4-3151-7D4F-8879-65A15D1B2DC3}" destId="{B16090A6-2398-C049-9282-D4BC05CC9ADC}" srcOrd="1" destOrd="0" presId="urn:microsoft.com/office/officeart/2008/layout/LinedList"/>
    <dgm:cxn modelId="{96EE830A-0F84-434C-A3C3-9F733B6D089A}" type="presParOf" srcId="{339AE9B4-6501-944F-A1EA-CB6D1924F696}" destId="{6ABE4B27-8CCB-0E46-AC2D-F1AAE21AB3B3}" srcOrd="4" destOrd="0" presId="urn:microsoft.com/office/officeart/2008/layout/LinedList"/>
    <dgm:cxn modelId="{6413AFD9-7BB9-5E41-A9FC-936C2C28BE62}" type="presParOf" srcId="{339AE9B4-6501-944F-A1EA-CB6D1924F696}" destId="{B37EF236-421F-DB43-BD6F-8E2A3353CCEB}" srcOrd="5" destOrd="0" presId="urn:microsoft.com/office/officeart/2008/layout/LinedList"/>
    <dgm:cxn modelId="{AC945D09-104D-064A-8A01-064A01EE26D3}" type="presParOf" srcId="{B37EF236-421F-DB43-BD6F-8E2A3353CCEB}" destId="{6385465F-6B42-CD49-A2F4-DACE6716A260}" srcOrd="0" destOrd="0" presId="urn:microsoft.com/office/officeart/2008/layout/LinedList"/>
    <dgm:cxn modelId="{F9B4D411-D20D-5245-9270-1A3AE2D2850C}" type="presParOf" srcId="{B37EF236-421F-DB43-BD6F-8E2A3353CCEB}" destId="{6B270671-EAF1-E548-9DB5-05899395306F}" srcOrd="1" destOrd="0" presId="urn:microsoft.com/office/officeart/2008/layout/LinedList"/>
    <dgm:cxn modelId="{D27D5EAF-64F6-0A4C-A44F-C83915F3EAD2}" type="presParOf" srcId="{339AE9B4-6501-944F-A1EA-CB6D1924F696}" destId="{ADE753F4-5055-1042-B2AB-B12FA5CBBA89}" srcOrd="6" destOrd="0" presId="urn:microsoft.com/office/officeart/2008/layout/LinedList"/>
    <dgm:cxn modelId="{CADCA16F-B4C9-6B45-BE8C-18CB1A430A66}" type="presParOf" srcId="{339AE9B4-6501-944F-A1EA-CB6D1924F696}" destId="{313A8050-9622-6449-89EF-55CCB08B0B4B}" srcOrd="7" destOrd="0" presId="urn:microsoft.com/office/officeart/2008/layout/LinedList"/>
    <dgm:cxn modelId="{F72091F0-451C-C54B-8840-DF0DCB9DFB16}" type="presParOf" srcId="{313A8050-9622-6449-89EF-55CCB08B0B4B}" destId="{5820AB3F-A69E-AC41-AF01-D5DE301BEB89}" srcOrd="0" destOrd="0" presId="urn:microsoft.com/office/officeart/2008/layout/LinedList"/>
    <dgm:cxn modelId="{51F57D3E-EA02-AD4C-B1CE-A48C5AC82D08}" type="presParOf" srcId="{313A8050-9622-6449-89EF-55CCB08B0B4B}" destId="{BE514797-28BC-184F-9F35-CB8F48AEF326}" srcOrd="1" destOrd="0" presId="urn:microsoft.com/office/officeart/2008/layout/LinedList"/>
    <dgm:cxn modelId="{D3718A0D-EDCC-B745-A566-968EBDBC8AAA}" type="presParOf" srcId="{339AE9B4-6501-944F-A1EA-CB6D1924F696}" destId="{61880150-72CA-CE42-BA05-383EA626927A}" srcOrd="8" destOrd="0" presId="urn:microsoft.com/office/officeart/2008/layout/LinedList"/>
    <dgm:cxn modelId="{2E1485E3-3820-E346-8135-2BF49E14F4FA}" type="presParOf" srcId="{339AE9B4-6501-944F-A1EA-CB6D1924F696}" destId="{BAFF6FBB-46CC-7149-B6DA-E9A955A62820}" srcOrd="9" destOrd="0" presId="urn:microsoft.com/office/officeart/2008/layout/LinedList"/>
    <dgm:cxn modelId="{249DA517-A005-E940-9886-5EEB4DD97E20}" type="presParOf" srcId="{BAFF6FBB-46CC-7149-B6DA-E9A955A62820}" destId="{90486245-316F-0547-AFE4-A34A048C474B}" srcOrd="0" destOrd="0" presId="urn:microsoft.com/office/officeart/2008/layout/LinedList"/>
    <dgm:cxn modelId="{A1679D75-0A98-754F-89C4-D75A011E9F6B}" type="presParOf" srcId="{BAFF6FBB-46CC-7149-B6DA-E9A955A62820}" destId="{B52BD3B8-8D30-8142-A8DC-ED6886ADAB7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60E1C3-735F-AD45-A125-6F6574F0851A}">
      <dsp:nvSpPr>
        <dsp:cNvPr id="0" name=""/>
        <dsp:cNvSpPr/>
      </dsp:nvSpPr>
      <dsp:spPr>
        <a:xfrm>
          <a:off x="0" y="561"/>
          <a:ext cx="5638800"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A67922-E389-C74E-AE77-CC6BC02CBEFB}">
      <dsp:nvSpPr>
        <dsp:cNvPr id="0" name=""/>
        <dsp:cNvSpPr/>
      </dsp:nvSpPr>
      <dsp:spPr>
        <a:xfrm>
          <a:off x="0" y="561"/>
          <a:ext cx="5638800" cy="920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US" sz="4300" kern="1200"/>
            <a:t>{apaTables}</a:t>
          </a:r>
        </a:p>
      </dsp:txBody>
      <dsp:txXfrm>
        <a:off x="0" y="561"/>
        <a:ext cx="5638800" cy="920525"/>
      </dsp:txXfrm>
    </dsp:sp>
    <dsp:sp modelId="{EE13FB0B-5D94-F14E-B78F-C805D28D4D5E}">
      <dsp:nvSpPr>
        <dsp:cNvPr id="0" name=""/>
        <dsp:cNvSpPr/>
      </dsp:nvSpPr>
      <dsp:spPr>
        <a:xfrm>
          <a:off x="0" y="921087"/>
          <a:ext cx="5638800"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369256-7763-A84E-9BB8-AE35B8AD5181}">
      <dsp:nvSpPr>
        <dsp:cNvPr id="0" name=""/>
        <dsp:cNvSpPr/>
      </dsp:nvSpPr>
      <dsp:spPr>
        <a:xfrm>
          <a:off x="0" y="921087"/>
          <a:ext cx="5638800" cy="920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US" sz="4300" kern="1200"/>
            <a:t>{broom}</a:t>
          </a:r>
        </a:p>
      </dsp:txBody>
      <dsp:txXfrm>
        <a:off x="0" y="921087"/>
        <a:ext cx="5638800" cy="920525"/>
      </dsp:txXfrm>
    </dsp:sp>
    <dsp:sp modelId="{6ABE4B27-8CCB-0E46-AC2D-F1AAE21AB3B3}">
      <dsp:nvSpPr>
        <dsp:cNvPr id="0" name=""/>
        <dsp:cNvSpPr/>
      </dsp:nvSpPr>
      <dsp:spPr>
        <a:xfrm>
          <a:off x="0" y="1841612"/>
          <a:ext cx="5638800"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85465F-6B42-CD49-A2F4-DACE6716A260}">
      <dsp:nvSpPr>
        <dsp:cNvPr id="0" name=""/>
        <dsp:cNvSpPr/>
      </dsp:nvSpPr>
      <dsp:spPr>
        <a:xfrm>
          <a:off x="0" y="1841612"/>
          <a:ext cx="5638800" cy="920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US" sz="4300" kern="1200" dirty="0"/>
            <a:t>{</a:t>
          </a:r>
          <a:r>
            <a:rPr lang="en-US" sz="4300" kern="1200" dirty="0" err="1"/>
            <a:t>purrr</a:t>
          </a:r>
          <a:r>
            <a:rPr lang="en-US" sz="4300" kern="1200" dirty="0"/>
            <a:t>}</a:t>
          </a:r>
        </a:p>
      </dsp:txBody>
      <dsp:txXfrm>
        <a:off x="0" y="1841612"/>
        <a:ext cx="5638800" cy="920525"/>
      </dsp:txXfrm>
    </dsp:sp>
    <dsp:sp modelId="{ADE753F4-5055-1042-B2AB-B12FA5CBBA89}">
      <dsp:nvSpPr>
        <dsp:cNvPr id="0" name=""/>
        <dsp:cNvSpPr/>
      </dsp:nvSpPr>
      <dsp:spPr>
        <a:xfrm>
          <a:off x="0" y="2762137"/>
          <a:ext cx="5638800"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20AB3F-A69E-AC41-AF01-D5DE301BEB89}">
      <dsp:nvSpPr>
        <dsp:cNvPr id="0" name=""/>
        <dsp:cNvSpPr/>
      </dsp:nvSpPr>
      <dsp:spPr>
        <a:xfrm>
          <a:off x="0" y="2762137"/>
          <a:ext cx="5638800" cy="920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US" sz="4300" kern="1200" dirty="0"/>
            <a:t>{</a:t>
          </a:r>
          <a:r>
            <a:rPr lang="en-US" sz="4300" kern="1200" dirty="0" err="1"/>
            <a:t>tidyr</a:t>
          </a:r>
          <a:r>
            <a:rPr lang="en-US" sz="4300" kern="1200" dirty="0"/>
            <a:t>} </a:t>
          </a:r>
        </a:p>
      </dsp:txBody>
      <dsp:txXfrm>
        <a:off x="0" y="2762137"/>
        <a:ext cx="5638800" cy="920525"/>
      </dsp:txXfrm>
    </dsp:sp>
    <dsp:sp modelId="{61880150-72CA-CE42-BA05-383EA626927A}">
      <dsp:nvSpPr>
        <dsp:cNvPr id="0" name=""/>
        <dsp:cNvSpPr/>
      </dsp:nvSpPr>
      <dsp:spPr>
        <a:xfrm>
          <a:off x="0" y="3682662"/>
          <a:ext cx="5638800" cy="0"/>
        </a:xfrm>
        <a:prstGeom prst="line">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486245-316F-0547-AFE4-A34A048C474B}">
      <dsp:nvSpPr>
        <dsp:cNvPr id="0" name=""/>
        <dsp:cNvSpPr/>
      </dsp:nvSpPr>
      <dsp:spPr>
        <a:xfrm>
          <a:off x="0" y="3682662"/>
          <a:ext cx="5638800" cy="920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US" sz="4300" kern="1200" dirty="0"/>
            <a:t>{</a:t>
          </a:r>
          <a:r>
            <a:rPr lang="en-US" sz="4300" kern="1200" dirty="0" err="1"/>
            <a:t>usethis</a:t>
          </a:r>
          <a:r>
            <a:rPr lang="en-US" sz="4300" kern="1200" dirty="0"/>
            <a:t>}</a:t>
          </a:r>
        </a:p>
      </dsp:txBody>
      <dsp:txXfrm>
        <a:off x="0" y="3682662"/>
        <a:ext cx="5638800" cy="92052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08ED80-26DD-FD4D-BC57-CBE96836B6B0}" type="datetimeFigureOut">
              <a:rPr lang="en-US" smtClean="0"/>
              <a:t>8/10/20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2FFA6D-AE5A-5F46-83C2-1AD945FA0811}" type="slidenum">
              <a:rPr lang="en-US" smtClean="0"/>
              <a:t>‹#›</a:t>
            </a:fld>
            <a:endParaRPr lang="en-US"/>
          </a:p>
        </p:txBody>
      </p:sp>
    </p:spTree>
    <p:extLst>
      <p:ext uri="{BB962C8B-B14F-4D97-AF65-F5344CB8AC3E}">
        <p14:creationId xmlns:p14="http://schemas.microsoft.com/office/powerpoint/2010/main" val="711487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 </a:t>
            </a:r>
            <a:r>
              <a:rPr lang="en-US" dirty="0" err="1"/>
              <a:t>tibble</a:t>
            </a:r>
            <a:r>
              <a:rPr lang="en-US" dirty="0"/>
              <a:t> is one of the principal components of the </a:t>
            </a:r>
            <a:r>
              <a:rPr lang="en-US" dirty="0" err="1"/>
              <a:t>tidyverse</a:t>
            </a:r>
            <a:r>
              <a:rPr lang="en-US" dirty="0"/>
              <a:t> so this is a good transition point</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1E1502-666D-8D41-AED2-D1FB9EA85A6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7944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 you can sort on multiple columns at once. The order in which you write the column names provides precedence information</a:t>
            </a:r>
          </a:p>
          <a:p>
            <a:pPr marL="171450" indent="-171450">
              <a:buFont typeface="Arial" panose="020B0604020202020204" pitchFamily="34" charset="0"/>
              <a:buChar char="•"/>
            </a:pPr>
            <a:r>
              <a:rPr lang="en-US" dirty="0"/>
              <a:t>View can be ascend and descend—main point is to get a view of your dataset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1E1502-666D-8D41-AED2-D1FB9EA85A6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8810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Finished with our main presentation, and going to move on to some closing thoughts and things I think will be beneficial</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1E1502-666D-8D41-AED2-D1FB9EA85A6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8163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1E1502-666D-8D41-AED2-D1FB9EA85A6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2861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1E1502-666D-8D41-AED2-D1FB9EA85A6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05019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1E1502-666D-8D41-AED2-D1FB9EA85A6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08943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books you might encounter: </a:t>
            </a:r>
          </a:p>
          <a:p>
            <a:pPr marL="171450" indent="-171450">
              <a:buFont typeface="Arial" panose="020B0604020202020204" pitchFamily="34" charset="0"/>
              <a:buChar char="•"/>
            </a:pPr>
            <a:r>
              <a:rPr lang="en-US" dirty="0"/>
              <a:t>R 4 Data science: don’t recommend for beginners, but is solid</a:t>
            </a:r>
          </a:p>
          <a:p>
            <a:pPr marL="171450" indent="-171450">
              <a:buFont typeface="Arial" panose="020B0604020202020204" pitchFamily="34" charset="0"/>
              <a:buChar char="•"/>
            </a:pPr>
            <a:r>
              <a:rPr lang="en-US" dirty="0"/>
              <a:t>R in Action 3</a:t>
            </a:r>
            <a:r>
              <a:rPr lang="en-US" baseline="30000" dirty="0"/>
              <a:t>rd</a:t>
            </a:r>
            <a:r>
              <a:rPr lang="en-US" dirty="0"/>
              <a:t> edition: this is a good 2</a:t>
            </a:r>
            <a:r>
              <a:rPr lang="en-US" baseline="30000" dirty="0"/>
              <a:t>nd</a:t>
            </a:r>
            <a:r>
              <a:rPr lang="en-US" dirty="0"/>
              <a:t> book to read</a:t>
            </a:r>
          </a:p>
          <a:p>
            <a:pPr marL="171450" indent="-171450">
              <a:buFont typeface="Arial" panose="020B0604020202020204" pitchFamily="34" charset="0"/>
              <a:buChar char="•"/>
            </a:pPr>
            <a:r>
              <a:rPr lang="en-US" dirty="0"/>
              <a:t>Most books from Manning Publications website are solid</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Haven’t fully verify the book by Homer </a:t>
            </a:r>
            <a:r>
              <a:rPr lang="en-US" dirty="0" err="1"/>
              <a:t>Hanumat</a:t>
            </a:r>
            <a:r>
              <a:rPr lang="en-US" dirty="0"/>
              <a:t>, but it was updated just a month ago and seems to cover all the important topics</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1E1502-666D-8D41-AED2-D1FB9EA85A6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8530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1E1502-666D-8D41-AED2-D1FB9EA85A6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0058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What is a package? In R, it’s a set of functions someone wrote and published for you to download. When you download R, it comes with a ton of packages by default. Most commonly, you’ll see the {base} and {stats} packages</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1E1502-666D-8D41-AED2-D1FB9EA85A6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3327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Structure your learning around this</a:t>
            </a:r>
          </a:p>
          <a:p>
            <a:pPr marL="171450" indent="-171450">
              <a:buFont typeface="Arial" panose="020B0604020202020204" pitchFamily="34" charset="0"/>
              <a:buChar char="•"/>
            </a:pPr>
            <a:r>
              <a:rPr lang="en-US" dirty="0"/>
              <a:t>It is hands-down the most complete and most used ecosystem of packages </a:t>
            </a:r>
          </a:p>
          <a:p>
            <a:pPr marL="171450" indent="-171450">
              <a:buFont typeface="Arial" panose="020B0604020202020204" pitchFamily="34" charset="0"/>
              <a:buChar char="•"/>
            </a:pPr>
            <a:r>
              <a:rPr lang="en-US" dirty="0"/>
              <a:t>You will understand SO and RStudio community questions infinitely better when you see that most questions involve or include </a:t>
            </a:r>
            <a:r>
              <a:rPr lang="en-US" dirty="0" err="1"/>
              <a:t>fxns</a:t>
            </a:r>
            <a:r>
              <a:rPr lang="en-US" dirty="0"/>
              <a:t> from the </a:t>
            </a:r>
            <a:r>
              <a:rPr lang="en-US" dirty="0" err="1"/>
              <a:t>tidyverse</a:t>
            </a: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1E1502-666D-8D41-AED2-D1FB9EA85A6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8662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Core, essential packages to know from the </a:t>
            </a:r>
            <a:r>
              <a:rPr lang="en-US" dirty="0" err="1"/>
              <a:t>tidyverse</a:t>
            </a:r>
            <a:endParaRPr lang="en-US" dirty="0"/>
          </a:p>
          <a:p>
            <a:endParaRPr lang="en-US" dirty="0"/>
          </a:p>
          <a:p>
            <a:r>
              <a:rPr lang="en-US" dirty="0"/>
              <a:t>Ggplot2 will be mentioned, but not covered in depth. That’s a whole separate series of presentations</a:t>
            </a:r>
          </a:p>
          <a:p>
            <a:endParaRPr lang="en-US" dirty="0"/>
          </a:p>
          <a:p>
            <a:r>
              <a:rPr lang="en-US" dirty="0"/>
              <a:t>We’re going to proceed in, what I believe to be, increasing order of importance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1E1502-666D-8D41-AED2-D1FB9EA85A6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1336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Three main plotting ecosystems </a:t>
            </a:r>
            <a:r>
              <a:rPr lang="en-US" dirty="0" err="1"/>
              <a:t>tradtionally</a:t>
            </a:r>
            <a:r>
              <a:rPr lang="en-US" dirty="0"/>
              <a:t>: base R, lattice, and ggplot2. </a:t>
            </a:r>
          </a:p>
          <a:p>
            <a:pPr marL="171450" indent="-171450">
              <a:buFont typeface="Arial" panose="020B0604020202020204" pitchFamily="34" charset="0"/>
              <a:buChar char="•"/>
            </a:pPr>
            <a:r>
              <a:rPr lang="en-US" dirty="0"/>
              <a:t>Base R is ugly, although improved with 4.0 release</a:t>
            </a:r>
          </a:p>
          <a:p>
            <a:pPr marL="171450" indent="-171450">
              <a:buFont typeface="Arial" panose="020B0604020202020204" pitchFamily="34" charset="0"/>
              <a:buChar char="•"/>
            </a:pPr>
            <a:r>
              <a:rPr lang="en-US" dirty="0"/>
              <a:t>Lattice has fallen by the wayside. It tried to be a mix of base R and ggplot2</a:t>
            </a:r>
          </a:p>
          <a:p>
            <a:pPr marL="171450" indent="-171450">
              <a:buFont typeface="Arial" panose="020B0604020202020204" pitchFamily="34" charset="0"/>
              <a:buChar char="•"/>
            </a:pPr>
            <a:r>
              <a:rPr lang="en-US" dirty="0"/>
              <a:t>Ggplot2 undoubtedly most popular, take my word for it. BBC, 538, and other websites actually build graphs using ggplot2 (with their own custom themes—you can actually download the BBC default themes.) I present no further proof.</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Also take a look at </a:t>
            </a:r>
            <a:r>
              <a:rPr lang="en-US" dirty="0" err="1"/>
              <a:t>plotly</a:t>
            </a:r>
            <a:r>
              <a:rPr lang="en-US" dirty="0"/>
              <a:t> and </a:t>
            </a:r>
            <a:r>
              <a:rPr lang="en-US" dirty="0" err="1"/>
              <a:t>gganimate</a:t>
            </a:r>
            <a:r>
              <a:rPr lang="en-US" dirty="0"/>
              <a:t> for interactive and/or animated graphs</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1E1502-666D-8D41-AED2-D1FB9EA85A6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2155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item! Note the {package} and :: combination. This notation allows you to explicitly call function X from package Y</a:t>
            </a:r>
          </a:p>
          <a:p>
            <a:endParaRPr lang="en-US" dirty="0"/>
          </a:p>
          <a:p>
            <a:r>
              <a:rPr lang="en-US" dirty="0"/>
              <a:t>You all will mostly care about these two functions</a:t>
            </a:r>
          </a:p>
          <a:p>
            <a:endParaRPr lang="en-US" dirty="0"/>
          </a:p>
          <a:p>
            <a:r>
              <a:rPr lang="en-US" dirty="0"/>
              <a:t>When reading in data using these functions, they start looking for the file you name from the current working directory. You can find out your current working directory by typing </a:t>
            </a:r>
            <a:r>
              <a:rPr lang="en-US" dirty="0" err="1"/>
              <a:t>getwd</a:t>
            </a:r>
            <a:r>
              <a:rPr lang="en-US" dirty="0"/>
              <a:t>() which is just useful information to know. Take a look at the notation “./File/</a:t>
            </a:r>
            <a:r>
              <a:rPr lang="en-US" dirty="0" err="1"/>
              <a:t>data.csv</a:t>
            </a:r>
            <a:r>
              <a:rPr lang="en-US" dirty="0"/>
              <a:t>”</a:t>
            </a:r>
          </a:p>
          <a:p>
            <a:pPr marL="171450" indent="-171450">
              <a:buFont typeface="Arial" panose="020B0604020202020204" pitchFamily="34" charset="0"/>
              <a:buChar char="•"/>
            </a:pPr>
            <a:r>
              <a:rPr lang="en-US" dirty="0"/>
              <a:t>Let’s say my wd is my Desktop so on my MacBook that’s "/Users/</a:t>
            </a:r>
            <a:r>
              <a:rPr lang="en-US" dirty="0" err="1"/>
              <a:t>pcallahan</a:t>
            </a:r>
            <a:r>
              <a:rPr lang="en-US" dirty="0"/>
              <a:t>/Desktop”</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1E1502-666D-8D41-AED2-D1FB9EA85A6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8808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my syntax for mean() is technically not a real function call, but we’ll get to that. Just want to demonstrate the idea concisely here.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1E1502-666D-8D41-AED2-D1FB9EA85A6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6200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Familiar to SQL users—in fact, the functions we’re about to see are exact counterparts, and they generate SQL code under the hood so you can interact directly with a SQL database if that’s a need. Great if, for example, working with high dimensional data from an EMR or other database</a:t>
            </a:r>
          </a:p>
          <a:p>
            <a:pPr marL="171450" indent="-171450">
              <a:buFont typeface="Arial" panose="020B0604020202020204" pitchFamily="34" charset="0"/>
              <a:buChar char="•"/>
            </a:pPr>
            <a:r>
              <a:rPr lang="en-US" dirty="0"/>
              <a:t>Note that the predecessor the </a:t>
            </a:r>
            <a:r>
              <a:rPr lang="en-US" dirty="0" err="1"/>
              <a:t>dplyr</a:t>
            </a:r>
            <a:r>
              <a:rPr lang="en-US" dirty="0"/>
              <a:t>, </a:t>
            </a:r>
            <a:r>
              <a:rPr lang="en-US" dirty="0" err="1"/>
              <a:t>plyr</a:t>
            </a:r>
            <a:r>
              <a:rPr lang="en-US" dirty="0"/>
              <a:t>, is now an abandoned package. If you have code dependent on </a:t>
            </a:r>
            <a:r>
              <a:rPr lang="en-US" dirty="0" err="1"/>
              <a:t>plyr</a:t>
            </a:r>
            <a:r>
              <a:rPr lang="en-US" dirty="0"/>
              <a:t>, that’s fine—it will keep working. However, you should switch to </a:t>
            </a:r>
            <a:r>
              <a:rPr lang="en-US" dirty="0" err="1"/>
              <a:t>dplyr</a:t>
            </a:r>
            <a:endParaRPr lang="en-US" dirty="0"/>
          </a:p>
          <a:p>
            <a:pPr marL="628650" lvl="1" indent="-171450">
              <a:buFont typeface="Arial" panose="020B0604020202020204" pitchFamily="34" charset="0"/>
              <a:buChar char="•"/>
            </a:pPr>
            <a:r>
              <a:rPr lang="en-US" dirty="0"/>
              <a:t>I note this because a lot of older </a:t>
            </a:r>
            <a:r>
              <a:rPr lang="en-US" dirty="0" err="1"/>
              <a:t>StackOverflow</a:t>
            </a:r>
            <a:r>
              <a:rPr lang="en-US" dirty="0"/>
              <a:t> results will talk about </a:t>
            </a:r>
            <a:r>
              <a:rPr lang="en-US" dirty="0" err="1"/>
              <a:t>plyr</a:t>
            </a:r>
            <a:r>
              <a:rPr lang="en-US" dirty="0"/>
              <a:t>, and you should know these are distinct packages</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1E1502-666D-8D41-AED2-D1FB9EA85A6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5895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Stats::filter and </a:t>
            </a:r>
            <a:r>
              <a:rPr lang="en-US" dirty="0" err="1"/>
              <a:t>dplyr</a:t>
            </a:r>
            <a:r>
              <a:rPr lang="en-US" dirty="0"/>
              <a:t>::filter WARNING. I always </a:t>
            </a:r>
            <a:r>
              <a:rPr lang="en-US" dirty="0" err="1"/>
              <a:t>explicityl</a:t>
            </a:r>
            <a:r>
              <a:rPr lang="en-US" dirty="0"/>
              <a:t> declare </a:t>
            </a:r>
            <a:r>
              <a:rPr lang="en-US" dirty="0" err="1"/>
              <a:t>dplyr</a:t>
            </a:r>
            <a:r>
              <a:rPr lang="en-US" dirty="0"/>
              <a:t>::filter because the stats package causes headaches</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1E1502-666D-8D41-AED2-D1FB9EA85A6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9603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73D4B14C-0134-A749-8662-782B0BE1BD69}" type="datetime1">
              <a:rPr lang="en-US" smtClean="0"/>
              <a:t>8/6/20</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E6E5AD94-8CD5-9A4B-B9F7-1A29B6665B22}" type="slidenum">
              <a:rPr lang="en-US" smtClean="0"/>
              <a:t>‹#›</a:t>
            </a:fld>
            <a:endParaRPr lang="en-US"/>
          </a:p>
        </p:txBody>
      </p:sp>
    </p:spTree>
    <p:extLst>
      <p:ext uri="{BB962C8B-B14F-4D97-AF65-F5344CB8AC3E}">
        <p14:creationId xmlns:p14="http://schemas.microsoft.com/office/powerpoint/2010/main" val="4109429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11A504-44DD-4343-AA8D-7EE78BEDD381}" type="datetime1">
              <a:rPr lang="en-US" smtClean="0"/>
              <a:t>8/6/20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5AD94-8CD5-9A4B-B9F7-1A29B6665B22}" type="slidenum">
              <a:rPr lang="en-US" smtClean="0"/>
              <a:t>‹#›</a:t>
            </a:fld>
            <a:endParaRPr lang="en-US"/>
          </a:p>
        </p:txBody>
      </p:sp>
    </p:spTree>
    <p:extLst>
      <p:ext uri="{BB962C8B-B14F-4D97-AF65-F5344CB8AC3E}">
        <p14:creationId xmlns:p14="http://schemas.microsoft.com/office/powerpoint/2010/main" val="786357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81300770-2B53-514F-9BD5-3D01F628275D}" type="datetime1">
              <a:rPr lang="en-US" smtClean="0"/>
              <a:t>8/6/20</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E6E5AD94-8CD5-9A4B-B9F7-1A29B6665B22}" type="slidenum">
              <a:rPr lang="en-US" smtClean="0"/>
              <a:t>‹#›</a:t>
            </a:fld>
            <a:endParaRPr lang="en-US"/>
          </a:p>
        </p:txBody>
      </p:sp>
    </p:spTree>
    <p:extLst>
      <p:ext uri="{BB962C8B-B14F-4D97-AF65-F5344CB8AC3E}">
        <p14:creationId xmlns:p14="http://schemas.microsoft.com/office/powerpoint/2010/main" val="4169526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DCA24D-BED2-AA44-8D6F-198C392BC2F6}" type="datetime1">
              <a:rPr lang="en-US" smtClean="0"/>
              <a:t>8/6/20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5AD94-8CD5-9A4B-B9F7-1A29B6665B22}" type="slidenum">
              <a:rPr lang="en-US" smtClean="0"/>
              <a:t>‹#›</a:t>
            </a:fld>
            <a:endParaRPr lang="en-US"/>
          </a:p>
        </p:txBody>
      </p:sp>
    </p:spTree>
    <p:extLst>
      <p:ext uri="{BB962C8B-B14F-4D97-AF65-F5344CB8AC3E}">
        <p14:creationId xmlns:p14="http://schemas.microsoft.com/office/powerpoint/2010/main" val="1984926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3A751BF5-7B2B-1340-91A6-C4F66CDDC75D}" type="datetime1">
              <a:rPr lang="en-US" smtClean="0"/>
              <a:t>8/6/20</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E6E5AD94-8CD5-9A4B-B9F7-1A29B6665B22}" type="slidenum">
              <a:rPr lang="en-US" smtClean="0"/>
              <a:t>‹#›</a:t>
            </a:fld>
            <a:endParaRPr lang="en-US"/>
          </a:p>
        </p:txBody>
      </p:sp>
    </p:spTree>
    <p:extLst>
      <p:ext uri="{BB962C8B-B14F-4D97-AF65-F5344CB8AC3E}">
        <p14:creationId xmlns:p14="http://schemas.microsoft.com/office/powerpoint/2010/main" val="1819723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3C1A703D-9B7A-DF49-9CBD-F2298E104A70}" type="datetime1">
              <a:rPr lang="en-US" smtClean="0"/>
              <a:t>8/6/20</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E6E5AD94-8CD5-9A4B-B9F7-1A29B6665B22}" type="slidenum">
              <a:rPr lang="en-US" smtClean="0"/>
              <a:t>‹#›</a:t>
            </a:fld>
            <a:endParaRPr lang="en-US"/>
          </a:p>
        </p:txBody>
      </p:sp>
    </p:spTree>
    <p:extLst>
      <p:ext uri="{BB962C8B-B14F-4D97-AF65-F5344CB8AC3E}">
        <p14:creationId xmlns:p14="http://schemas.microsoft.com/office/powerpoint/2010/main" val="1376142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616DEC78-4BA4-DF4F-B310-ABE20E000932}" type="datetime1">
              <a:rPr lang="en-US" smtClean="0"/>
              <a:t>8/6/20</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E6E5AD94-8CD5-9A4B-B9F7-1A29B6665B22}" type="slidenum">
              <a:rPr lang="en-US" smtClean="0"/>
              <a:t>‹#›</a:t>
            </a:fld>
            <a:endParaRPr lang="en-US"/>
          </a:p>
        </p:txBody>
      </p:sp>
    </p:spTree>
    <p:extLst>
      <p:ext uri="{BB962C8B-B14F-4D97-AF65-F5344CB8AC3E}">
        <p14:creationId xmlns:p14="http://schemas.microsoft.com/office/powerpoint/2010/main" val="181392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644A91-8A84-514E-A4BB-D1AC3CEC43E1}" type="datetime1">
              <a:rPr lang="en-US" smtClean="0"/>
              <a:t>8/6/20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E5AD94-8CD5-9A4B-B9F7-1A29B6665B22}" type="slidenum">
              <a:rPr lang="en-US" smtClean="0"/>
              <a:t>‹#›</a:t>
            </a:fld>
            <a:endParaRPr lang="en-US"/>
          </a:p>
        </p:txBody>
      </p:sp>
    </p:spTree>
    <p:extLst>
      <p:ext uri="{BB962C8B-B14F-4D97-AF65-F5344CB8AC3E}">
        <p14:creationId xmlns:p14="http://schemas.microsoft.com/office/powerpoint/2010/main" val="986030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71B4601C-F11F-EF4F-A6DB-0AE009F1B150}" type="datetime1">
              <a:rPr lang="en-US" smtClean="0"/>
              <a:t>8/6/20</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E6E5AD94-8CD5-9A4B-B9F7-1A29B6665B22}" type="slidenum">
              <a:rPr lang="en-US" smtClean="0"/>
              <a:t>‹#›</a:t>
            </a:fld>
            <a:endParaRPr lang="en-US"/>
          </a:p>
        </p:txBody>
      </p:sp>
    </p:spTree>
    <p:extLst>
      <p:ext uri="{BB962C8B-B14F-4D97-AF65-F5344CB8AC3E}">
        <p14:creationId xmlns:p14="http://schemas.microsoft.com/office/powerpoint/2010/main" val="1014101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637E2E-4174-E04F-B3AB-D5B26BA2F161}" type="datetime1">
              <a:rPr lang="en-US" smtClean="0"/>
              <a:t>8/6/20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E5AD94-8CD5-9A4B-B9F7-1A29B6665B22}" type="slidenum">
              <a:rPr lang="en-US" smtClean="0"/>
              <a:t>‹#›</a:t>
            </a:fld>
            <a:endParaRPr lang="en-US"/>
          </a:p>
        </p:txBody>
      </p:sp>
    </p:spTree>
    <p:extLst>
      <p:ext uri="{BB962C8B-B14F-4D97-AF65-F5344CB8AC3E}">
        <p14:creationId xmlns:p14="http://schemas.microsoft.com/office/powerpoint/2010/main" val="671028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D4662A09-6895-5A44-9109-AC09395A0FC0}" type="datetime1">
              <a:rPr lang="en-US" smtClean="0"/>
              <a:t>8/6/20</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E6E5AD94-8CD5-9A4B-B9F7-1A29B6665B22}" type="slidenum">
              <a:rPr lang="en-US" smtClean="0"/>
              <a:t>‹#›</a:t>
            </a:fld>
            <a:endParaRPr lang="en-US"/>
          </a:p>
        </p:txBody>
      </p:sp>
    </p:spTree>
    <p:extLst>
      <p:ext uri="{BB962C8B-B14F-4D97-AF65-F5344CB8AC3E}">
        <p14:creationId xmlns:p14="http://schemas.microsoft.com/office/powerpoint/2010/main" val="2684499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55C55206-00B9-4548-90CF-12ECE59EA8FC}" type="datetime1">
              <a:rPr lang="en-US" smtClean="0"/>
              <a:t>8/6/20</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E6E5AD94-8CD5-9A4B-B9F7-1A29B6665B22}" type="slidenum">
              <a:rPr lang="en-US" smtClean="0"/>
              <a:t>‹#›</a:t>
            </a:fld>
            <a:endParaRPr lang="en-US"/>
          </a:p>
        </p:txBody>
      </p:sp>
    </p:spTree>
    <p:extLst>
      <p:ext uri="{BB962C8B-B14F-4D97-AF65-F5344CB8AC3E}">
        <p14:creationId xmlns:p14="http://schemas.microsoft.com/office/powerpoint/2010/main" val="21897092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homerhanumat.github.io/r-notes/index.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7"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9" name="Group 28">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0" name="Rectangle 29">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Isosceles Triangle 30">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4" name="Rectangle 33">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grpSp>
        <p:nvGrpSpPr>
          <p:cNvPr id="36" name="Group 35">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7"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0"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8"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9"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5"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57" name="Freeform: Shape 56">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44861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59"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4579" y="691977"/>
            <a:ext cx="7761923"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Title 1">
            <a:extLst>
              <a:ext uri="{FF2B5EF4-FFF2-40B4-BE49-F238E27FC236}">
                <a16:creationId xmlns:a16="http://schemas.microsoft.com/office/drawing/2014/main" id="{9734E660-156A-DB43-BFF0-DAF9AAFECC9E}"/>
              </a:ext>
            </a:extLst>
          </p:cNvPr>
          <p:cNvSpPr>
            <a:spLocks noGrp="1"/>
          </p:cNvSpPr>
          <p:nvPr>
            <p:ph type="title"/>
          </p:nvPr>
        </p:nvSpPr>
        <p:spPr>
          <a:xfrm>
            <a:off x="2616277" y="2061838"/>
            <a:ext cx="6959446" cy="1662475"/>
          </a:xfrm>
        </p:spPr>
        <p:txBody>
          <a:bodyPr vert="horz" lIns="228600" tIns="228600" rIns="228600" bIns="0" rtlCol="0" anchor="b">
            <a:normAutofit/>
          </a:bodyPr>
          <a:lstStyle/>
          <a:p>
            <a:pPr>
              <a:lnSpc>
                <a:spcPct val="80000"/>
              </a:lnSpc>
            </a:pPr>
            <a:r>
              <a:rPr lang="en-US" sz="4800" dirty="0"/>
              <a:t>{</a:t>
            </a:r>
            <a:r>
              <a:rPr lang="en-US" sz="4800" dirty="0" err="1"/>
              <a:t>tidyverse</a:t>
            </a:r>
            <a:r>
              <a:rPr lang="en-US" sz="4800" dirty="0"/>
              <a:t>}</a:t>
            </a:r>
          </a:p>
        </p:txBody>
      </p:sp>
      <p:sp>
        <p:nvSpPr>
          <p:cNvPr id="3" name="Slide Number Placeholder 2">
            <a:extLst>
              <a:ext uri="{FF2B5EF4-FFF2-40B4-BE49-F238E27FC236}">
                <a16:creationId xmlns:a16="http://schemas.microsoft.com/office/drawing/2014/main" id="{544840FB-A44A-8C46-B3AF-5DD20561C9E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6E5AD94-8CD5-9A4B-B9F7-1A29B6665B22}" type="slidenum">
              <a:rPr kumimoji="0" lang="en-US" sz="1000" b="0" i="0" u="none" strike="noStrike" kern="1200" cap="none" spc="0" normalizeH="0" baseline="0" noProof="0" smtClean="0">
                <a:ln>
                  <a:noFill/>
                </a:ln>
                <a:solidFill>
                  <a:prstClr val="black">
                    <a:tint val="75000"/>
                  </a:prstClr>
                </a:solidFill>
                <a:effectLst/>
                <a:uLnTx/>
                <a:uFillTx/>
                <a:latin typeface="Rockwell" panose="020606030202050204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000" b="0" i="0" u="none" strike="noStrike" kern="1200" cap="none" spc="0" normalizeH="0" baseline="0" noProof="0">
              <a:ln>
                <a:noFill/>
              </a:ln>
              <a:solidFill>
                <a:prstClr val="black">
                  <a:tint val="75000"/>
                </a:prstClr>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906606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Title 1">
            <a:extLst>
              <a:ext uri="{FF2B5EF4-FFF2-40B4-BE49-F238E27FC236}">
                <a16:creationId xmlns:a16="http://schemas.microsoft.com/office/drawing/2014/main" id="{BE443222-554B-CF49-A300-16D13AD9BCB8}"/>
              </a:ext>
            </a:extLst>
          </p:cNvPr>
          <p:cNvSpPr>
            <a:spLocks noGrp="1"/>
          </p:cNvSpPr>
          <p:nvPr>
            <p:ph type="title"/>
          </p:nvPr>
        </p:nvSpPr>
        <p:spPr>
          <a:xfrm>
            <a:off x="645459" y="960120"/>
            <a:ext cx="3865695" cy="4171278"/>
          </a:xfrm>
        </p:spPr>
        <p:txBody>
          <a:bodyPr>
            <a:normAutofit/>
          </a:bodyPr>
          <a:lstStyle/>
          <a:p>
            <a:pPr algn="r"/>
            <a:r>
              <a:rPr lang="en-US" sz="4400" dirty="0">
                <a:solidFill>
                  <a:schemeClr val="tx1"/>
                </a:solidFill>
              </a:rPr>
              <a:t>Starting Packages</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91B982E-0817-CF45-99B8-C86705AF11FB}"/>
              </a:ext>
            </a:extLst>
          </p:cNvPr>
          <p:cNvSpPr>
            <a:spLocks noGrp="1"/>
          </p:cNvSpPr>
          <p:nvPr>
            <p:ph idx="1"/>
          </p:nvPr>
        </p:nvSpPr>
        <p:spPr>
          <a:xfrm>
            <a:off x="4983164" y="960120"/>
            <a:ext cx="5511800" cy="4171278"/>
          </a:xfrm>
        </p:spPr>
        <p:txBody>
          <a:bodyPr>
            <a:normAutofit/>
          </a:bodyPr>
          <a:lstStyle/>
          <a:p>
            <a:r>
              <a:rPr lang="en-US" dirty="0">
                <a:solidFill>
                  <a:schemeClr val="bg2">
                    <a:lumMod val="75000"/>
                  </a:schemeClr>
                </a:solidFill>
              </a:rPr>
              <a:t>{ggplot2}</a:t>
            </a:r>
          </a:p>
          <a:p>
            <a:r>
              <a:rPr lang="en-US" dirty="0">
                <a:solidFill>
                  <a:schemeClr val="bg2">
                    <a:lumMod val="75000"/>
                  </a:schemeClr>
                </a:solidFill>
              </a:rPr>
              <a:t>{</a:t>
            </a:r>
            <a:r>
              <a:rPr lang="en-US" dirty="0" err="1">
                <a:solidFill>
                  <a:schemeClr val="bg2">
                    <a:lumMod val="75000"/>
                  </a:schemeClr>
                </a:solidFill>
              </a:rPr>
              <a:t>readr</a:t>
            </a:r>
            <a:r>
              <a:rPr lang="en-US" dirty="0">
                <a:solidFill>
                  <a:schemeClr val="bg2">
                    <a:lumMod val="75000"/>
                  </a:schemeClr>
                </a:solidFill>
              </a:rPr>
              <a:t>}/{</a:t>
            </a:r>
            <a:r>
              <a:rPr lang="en-US" dirty="0" err="1">
                <a:solidFill>
                  <a:schemeClr val="bg2">
                    <a:lumMod val="75000"/>
                  </a:schemeClr>
                </a:solidFill>
              </a:rPr>
              <a:t>readxl</a:t>
            </a:r>
            <a:r>
              <a:rPr lang="en-US" dirty="0">
                <a:solidFill>
                  <a:schemeClr val="bg2">
                    <a:lumMod val="75000"/>
                  </a:schemeClr>
                </a:solidFill>
              </a:rPr>
              <a:t>}</a:t>
            </a:r>
          </a:p>
          <a:p>
            <a:pPr lvl="1"/>
            <a:r>
              <a:rPr lang="en-US" dirty="0">
                <a:solidFill>
                  <a:schemeClr val="bg2">
                    <a:lumMod val="75000"/>
                  </a:schemeClr>
                </a:solidFill>
              </a:rPr>
              <a:t>Use </a:t>
            </a:r>
            <a:r>
              <a:rPr lang="en-US" dirty="0" err="1">
                <a:solidFill>
                  <a:schemeClr val="bg2">
                    <a:lumMod val="75000"/>
                  </a:schemeClr>
                </a:solidFill>
              </a:rPr>
              <a:t>read_csv</a:t>
            </a:r>
            <a:r>
              <a:rPr lang="en-US" dirty="0">
                <a:solidFill>
                  <a:schemeClr val="bg2">
                    <a:lumMod val="75000"/>
                  </a:schemeClr>
                </a:solidFill>
              </a:rPr>
              <a:t>() or </a:t>
            </a:r>
            <a:r>
              <a:rPr lang="en-US" dirty="0" err="1">
                <a:solidFill>
                  <a:schemeClr val="bg2">
                    <a:lumMod val="75000"/>
                  </a:schemeClr>
                </a:solidFill>
              </a:rPr>
              <a:t>read_excel</a:t>
            </a:r>
            <a:r>
              <a:rPr lang="en-US" dirty="0">
                <a:solidFill>
                  <a:schemeClr val="bg2">
                    <a:lumMod val="75000"/>
                  </a:schemeClr>
                </a:solidFill>
              </a:rPr>
              <a:t>()</a:t>
            </a:r>
          </a:p>
          <a:p>
            <a:r>
              <a:rPr lang="en-US" dirty="0">
                <a:solidFill>
                  <a:schemeClr val="bg2">
                    <a:lumMod val="75000"/>
                  </a:schemeClr>
                </a:solidFill>
              </a:rPr>
              <a:t>{</a:t>
            </a:r>
            <a:r>
              <a:rPr lang="en-US" dirty="0" err="1">
                <a:solidFill>
                  <a:schemeClr val="bg2">
                    <a:lumMod val="75000"/>
                  </a:schemeClr>
                </a:solidFill>
              </a:rPr>
              <a:t>magrittr</a:t>
            </a:r>
            <a:r>
              <a:rPr lang="en-US" dirty="0">
                <a:solidFill>
                  <a:schemeClr val="bg2">
                    <a:lumMod val="75000"/>
                  </a:schemeClr>
                </a:solidFill>
              </a:rPr>
              <a:t>}</a:t>
            </a:r>
          </a:p>
          <a:p>
            <a:pPr lvl="1"/>
            <a:r>
              <a:rPr lang="en-US" dirty="0">
                <a:solidFill>
                  <a:schemeClr val="bg2">
                    <a:lumMod val="75000"/>
                  </a:schemeClr>
                </a:solidFill>
              </a:rPr>
              <a:t>The pipe function, %&gt;%</a:t>
            </a:r>
          </a:p>
          <a:p>
            <a:r>
              <a:rPr lang="en-US" dirty="0"/>
              <a:t>{</a:t>
            </a:r>
            <a:r>
              <a:rPr lang="en-US" dirty="0" err="1"/>
              <a:t>dplyr</a:t>
            </a:r>
            <a:r>
              <a:rPr lang="en-US" dirty="0"/>
              <a:t>}</a:t>
            </a:r>
          </a:p>
          <a:p>
            <a:pPr lvl="1"/>
            <a:r>
              <a:rPr lang="en-US" dirty="0"/>
              <a:t>5 verbs for data manipulation</a:t>
            </a:r>
          </a:p>
        </p:txBody>
      </p:sp>
      <p:sp>
        <p:nvSpPr>
          <p:cNvPr id="4" name="Slide Number Placeholder 3">
            <a:extLst>
              <a:ext uri="{FF2B5EF4-FFF2-40B4-BE49-F238E27FC236}">
                <a16:creationId xmlns:a16="http://schemas.microsoft.com/office/drawing/2014/main" id="{8606B54B-EAB2-0E4D-A101-35CB6429A18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6E5AD94-8CD5-9A4B-B9F7-1A29B6665B22}" type="slidenum">
              <a:rPr kumimoji="0" lang="en-US" sz="1000" b="0" i="0" u="none" strike="noStrike" kern="1200" cap="none" spc="0" normalizeH="0" baseline="0" noProof="0" smtClean="0">
                <a:ln>
                  <a:noFill/>
                </a:ln>
                <a:solidFill>
                  <a:prstClr val="black">
                    <a:tint val="75000"/>
                  </a:prstClr>
                </a:solidFill>
                <a:effectLst/>
                <a:uLnTx/>
                <a:uFillTx/>
                <a:latin typeface="Rockwell" panose="020606030202050204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000" b="0" i="0" u="none" strike="noStrike" kern="1200" cap="none" spc="0" normalizeH="0" baseline="0" noProof="0">
              <a:ln>
                <a:noFill/>
              </a:ln>
              <a:solidFill>
                <a:prstClr val="black">
                  <a:tint val="75000"/>
                </a:prstClr>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2199846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Title 1">
            <a:extLst>
              <a:ext uri="{FF2B5EF4-FFF2-40B4-BE49-F238E27FC236}">
                <a16:creationId xmlns:a16="http://schemas.microsoft.com/office/drawing/2014/main" id="{5004AD4D-DEFA-BD42-8CAF-2F53A2CFC260}"/>
              </a:ext>
            </a:extLst>
          </p:cNvPr>
          <p:cNvSpPr>
            <a:spLocks noGrp="1"/>
          </p:cNvSpPr>
          <p:nvPr>
            <p:ph type="title"/>
          </p:nvPr>
        </p:nvSpPr>
        <p:spPr>
          <a:xfrm>
            <a:off x="645459" y="960120"/>
            <a:ext cx="3865695" cy="4171278"/>
          </a:xfrm>
        </p:spPr>
        <p:txBody>
          <a:bodyPr>
            <a:normAutofit/>
          </a:bodyPr>
          <a:lstStyle/>
          <a:p>
            <a:pPr algn="r"/>
            <a:r>
              <a:rPr lang="en-US" sz="4400" dirty="0">
                <a:solidFill>
                  <a:schemeClr val="tx1"/>
                </a:solidFill>
              </a:rPr>
              <a:t>Notes on {</a:t>
            </a:r>
            <a:r>
              <a:rPr lang="en-US" sz="4400" dirty="0" err="1">
                <a:solidFill>
                  <a:schemeClr val="tx1"/>
                </a:solidFill>
              </a:rPr>
              <a:t>dplyr</a:t>
            </a:r>
            <a:r>
              <a:rPr lang="en-US" sz="4400" dirty="0">
                <a:solidFill>
                  <a:schemeClr val="tx1"/>
                </a:solidFill>
              </a:rPr>
              <a:t>}</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4373488-7706-2D4A-BEBD-3483779A7ECA}"/>
              </a:ext>
            </a:extLst>
          </p:cNvPr>
          <p:cNvSpPr>
            <a:spLocks noGrp="1"/>
          </p:cNvSpPr>
          <p:nvPr>
            <p:ph idx="1"/>
          </p:nvPr>
        </p:nvSpPr>
        <p:spPr>
          <a:xfrm>
            <a:off x="4983164" y="960120"/>
            <a:ext cx="5511800" cy="4171278"/>
          </a:xfrm>
        </p:spPr>
        <p:txBody>
          <a:bodyPr>
            <a:normAutofit/>
          </a:bodyPr>
          <a:lstStyle/>
          <a:p>
            <a:r>
              <a:rPr lang="en-US" dirty="0"/>
              <a:t>Developed as a coherent ecosystem for data manipulation</a:t>
            </a:r>
          </a:p>
          <a:p>
            <a:r>
              <a:rPr lang="en-US" dirty="0"/>
              <a:t>Improved syntax over base R data cleaning operations</a:t>
            </a:r>
          </a:p>
          <a:p>
            <a:r>
              <a:rPr lang="en-US" dirty="0"/>
              <a:t>Familiar to SQL users</a:t>
            </a:r>
          </a:p>
          <a:p>
            <a:r>
              <a:rPr lang="en-US" dirty="0"/>
              <a:t>Start with learning this package when it comes to data cleaning</a:t>
            </a:r>
          </a:p>
        </p:txBody>
      </p:sp>
      <p:sp>
        <p:nvSpPr>
          <p:cNvPr id="4" name="Slide Number Placeholder 3">
            <a:extLst>
              <a:ext uri="{FF2B5EF4-FFF2-40B4-BE49-F238E27FC236}">
                <a16:creationId xmlns:a16="http://schemas.microsoft.com/office/drawing/2014/main" id="{788A5790-FAA8-0141-AB48-B2B8A1A3F685}"/>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6E5AD94-8CD5-9A4B-B9F7-1A29B6665B22}" type="slidenum">
              <a:rPr kumimoji="0" lang="en-US" sz="1000" b="0" i="0" u="none" strike="noStrike" kern="1200" cap="none" spc="0" normalizeH="0" baseline="0" noProof="0" smtClean="0">
                <a:ln>
                  <a:noFill/>
                </a:ln>
                <a:solidFill>
                  <a:prstClr val="black">
                    <a:tint val="75000"/>
                  </a:prstClr>
                </a:solidFill>
                <a:effectLst/>
                <a:uLnTx/>
                <a:uFillTx/>
                <a:latin typeface="Rockwell" panose="020606030202050204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000" b="0" i="0" u="none" strike="noStrike" kern="1200" cap="none" spc="0" normalizeH="0" baseline="0" noProof="0">
              <a:ln>
                <a:noFill/>
              </a:ln>
              <a:solidFill>
                <a:prstClr val="black">
                  <a:tint val="75000"/>
                </a:prstClr>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2768646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Title 1">
            <a:extLst>
              <a:ext uri="{FF2B5EF4-FFF2-40B4-BE49-F238E27FC236}">
                <a16:creationId xmlns:a16="http://schemas.microsoft.com/office/drawing/2014/main" id="{2A9A195D-2BB6-4641-959E-6FB462D66D65}"/>
              </a:ext>
            </a:extLst>
          </p:cNvPr>
          <p:cNvSpPr>
            <a:spLocks noGrp="1"/>
          </p:cNvSpPr>
          <p:nvPr>
            <p:ph type="title"/>
          </p:nvPr>
        </p:nvSpPr>
        <p:spPr>
          <a:xfrm>
            <a:off x="645459" y="960120"/>
            <a:ext cx="3865695" cy="4171278"/>
          </a:xfrm>
        </p:spPr>
        <p:txBody>
          <a:bodyPr>
            <a:normAutofit/>
          </a:bodyPr>
          <a:lstStyle/>
          <a:p>
            <a:pPr algn="r"/>
            <a:r>
              <a:rPr lang="en-US" sz="4400" dirty="0">
                <a:solidFill>
                  <a:schemeClr val="tx1"/>
                </a:solidFill>
              </a:rPr>
              <a:t>{</a:t>
            </a:r>
            <a:r>
              <a:rPr lang="en-US" sz="4400" dirty="0" err="1">
                <a:solidFill>
                  <a:schemeClr val="tx1"/>
                </a:solidFill>
              </a:rPr>
              <a:t>dplyr</a:t>
            </a:r>
            <a:r>
              <a:rPr lang="en-US" sz="4400" dirty="0">
                <a:solidFill>
                  <a:schemeClr val="tx1"/>
                </a:solidFill>
              </a:rPr>
              <a:t>}:</a:t>
            </a:r>
            <a:br>
              <a:rPr lang="en-US" sz="4400" dirty="0">
                <a:solidFill>
                  <a:schemeClr val="tx1"/>
                </a:solidFill>
              </a:rPr>
            </a:br>
            <a:r>
              <a:rPr lang="en-US" sz="4400" dirty="0">
                <a:solidFill>
                  <a:schemeClr val="tx1"/>
                </a:solidFill>
              </a:rPr>
              <a:t>select()</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75FA0A7-CFBD-7E44-A66C-935F61D12C7D}"/>
              </a:ext>
            </a:extLst>
          </p:cNvPr>
          <p:cNvSpPr>
            <a:spLocks noGrp="1"/>
          </p:cNvSpPr>
          <p:nvPr>
            <p:ph idx="1"/>
          </p:nvPr>
        </p:nvSpPr>
        <p:spPr>
          <a:xfrm>
            <a:off x="4983164" y="960120"/>
            <a:ext cx="5511800" cy="4171278"/>
          </a:xfrm>
        </p:spPr>
        <p:txBody>
          <a:bodyPr>
            <a:normAutofit/>
          </a:bodyPr>
          <a:lstStyle/>
          <a:p>
            <a:r>
              <a:rPr lang="en-US" dirty="0"/>
              <a:t>Allows you to choose columns from a data frame</a:t>
            </a:r>
          </a:p>
          <a:p>
            <a:r>
              <a:rPr lang="en-US" dirty="0"/>
              <a:t>Don’t need to quote column names</a:t>
            </a:r>
          </a:p>
          <a:p>
            <a:r>
              <a:rPr lang="en-US" dirty="0"/>
              <a:t>Special operators</a:t>
            </a:r>
          </a:p>
          <a:p>
            <a:pPr lvl="1"/>
            <a:r>
              <a:rPr lang="en-US" dirty="0"/>
              <a:t>Remove values with “-”</a:t>
            </a:r>
          </a:p>
          <a:p>
            <a:pPr lvl="1"/>
            <a:r>
              <a:rPr lang="en-US" dirty="0"/>
              <a:t>everything()</a:t>
            </a:r>
          </a:p>
          <a:p>
            <a:pPr lvl="1"/>
            <a:r>
              <a:rPr lang="en-US" dirty="0"/>
              <a:t>Can call series of columns with ”:”</a:t>
            </a:r>
          </a:p>
          <a:p>
            <a:pPr lvl="2"/>
            <a:r>
              <a:rPr lang="en-US" dirty="0"/>
              <a:t>var2:var15 </a:t>
            </a:r>
          </a:p>
        </p:txBody>
      </p:sp>
      <p:sp>
        <p:nvSpPr>
          <p:cNvPr id="4" name="Slide Number Placeholder 3">
            <a:extLst>
              <a:ext uri="{FF2B5EF4-FFF2-40B4-BE49-F238E27FC236}">
                <a16:creationId xmlns:a16="http://schemas.microsoft.com/office/drawing/2014/main" id="{17F00AA5-8A45-934D-809B-D5961A1FF89F}"/>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6E5AD94-8CD5-9A4B-B9F7-1A29B6665B22}" type="slidenum">
              <a:rPr kumimoji="0" lang="en-US" sz="1000" b="0" i="0" u="none" strike="noStrike" kern="1200" cap="none" spc="0" normalizeH="0" baseline="0" noProof="0" smtClean="0">
                <a:ln>
                  <a:noFill/>
                </a:ln>
                <a:solidFill>
                  <a:prstClr val="black">
                    <a:tint val="75000"/>
                  </a:prstClr>
                </a:solidFill>
                <a:effectLst/>
                <a:uLnTx/>
                <a:uFillTx/>
                <a:latin typeface="Rockwell" panose="020606030202050204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000" b="0" i="0" u="none" strike="noStrike" kern="1200" cap="none" spc="0" normalizeH="0" baseline="0" noProof="0">
              <a:ln>
                <a:noFill/>
              </a:ln>
              <a:solidFill>
                <a:prstClr val="black">
                  <a:tint val="75000"/>
                </a:prstClr>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2011991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Title 1">
            <a:extLst>
              <a:ext uri="{FF2B5EF4-FFF2-40B4-BE49-F238E27FC236}">
                <a16:creationId xmlns:a16="http://schemas.microsoft.com/office/drawing/2014/main" id="{2A9A195D-2BB6-4641-959E-6FB462D66D65}"/>
              </a:ext>
            </a:extLst>
          </p:cNvPr>
          <p:cNvSpPr>
            <a:spLocks noGrp="1"/>
          </p:cNvSpPr>
          <p:nvPr>
            <p:ph type="title"/>
          </p:nvPr>
        </p:nvSpPr>
        <p:spPr>
          <a:xfrm>
            <a:off x="645459" y="960120"/>
            <a:ext cx="3865695" cy="4171278"/>
          </a:xfrm>
        </p:spPr>
        <p:txBody>
          <a:bodyPr>
            <a:normAutofit/>
          </a:bodyPr>
          <a:lstStyle/>
          <a:p>
            <a:pPr algn="r"/>
            <a:r>
              <a:rPr lang="en-US" sz="4400" dirty="0">
                <a:solidFill>
                  <a:schemeClr val="tx1"/>
                </a:solidFill>
              </a:rPr>
              <a:t>{</a:t>
            </a:r>
            <a:r>
              <a:rPr lang="en-US" sz="4400" dirty="0" err="1">
                <a:solidFill>
                  <a:schemeClr val="tx1"/>
                </a:solidFill>
              </a:rPr>
              <a:t>dplyr</a:t>
            </a:r>
            <a:r>
              <a:rPr lang="en-US" sz="4400" dirty="0">
                <a:solidFill>
                  <a:schemeClr val="tx1"/>
                </a:solidFill>
              </a:rPr>
              <a:t>}:</a:t>
            </a:r>
            <a:br>
              <a:rPr lang="en-US" sz="4400" dirty="0">
                <a:solidFill>
                  <a:schemeClr val="tx1"/>
                </a:solidFill>
              </a:rPr>
            </a:br>
            <a:r>
              <a:rPr lang="en-US" sz="4400" dirty="0">
                <a:solidFill>
                  <a:schemeClr val="tx1"/>
                </a:solidFill>
              </a:rPr>
              <a:t>filter()</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75FA0A7-CFBD-7E44-A66C-935F61D12C7D}"/>
              </a:ext>
            </a:extLst>
          </p:cNvPr>
          <p:cNvSpPr>
            <a:spLocks noGrp="1"/>
          </p:cNvSpPr>
          <p:nvPr>
            <p:ph idx="1"/>
          </p:nvPr>
        </p:nvSpPr>
        <p:spPr>
          <a:xfrm>
            <a:off x="4983164" y="960120"/>
            <a:ext cx="5511800" cy="4171278"/>
          </a:xfrm>
        </p:spPr>
        <p:txBody>
          <a:bodyPr>
            <a:normAutofit/>
          </a:bodyPr>
          <a:lstStyle/>
          <a:p>
            <a:r>
              <a:rPr lang="en-US" dirty="0"/>
              <a:t>Create arbitrary conditions on which to filter the dataset</a:t>
            </a:r>
          </a:p>
          <a:p>
            <a:r>
              <a:rPr lang="en-US" dirty="0"/>
              <a:t>Generic function for cleaning normally down step-wise and verbose in base R</a:t>
            </a:r>
          </a:p>
          <a:p>
            <a:pPr lvl="1"/>
            <a:r>
              <a:rPr lang="en-US" dirty="0"/>
              <a:t>Base R: </a:t>
            </a:r>
            <a:r>
              <a:rPr lang="en-US" dirty="0" err="1"/>
              <a:t>dataframe</a:t>
            </a:r>
            <a:r>
              <a:rPr lang="en-US" dirty="0"/>
              <a:t>[var1 &gt; 1, ]</a:t>
            </a:r>
          </a:p>
          <a:p>
            <a:pPr lvl="1"/>
            <a:r>
              <a:rPr lang="en-US" dirty="0" err="1"/>
              <a:t>Dplyr</a:t>
            </a:r>
            <a:r>
              <a:rPr lang="en-US" dirty="0"/>
              <a:t>: filter(</a:t>
            </a:r>
            <a:r>
              <a:rPr lang="en-US" dirty="0" err="1"/>
              <a:t>dataframe</a:t>
            </a:r>
            <a:r>
              <a:rPr lang="en-US" dirty="0"/>
              <a:t>, var1 &gt; 1)</a:t>
            </a:r>
          </a:p>
          <a:p>
            <a:r>
              <a:rPr lang="en-US" dirty="0"/>
              <a:t>Can accept any number of filtering arguments by separating with “,”</a:t>
            </a:r>
          </a:p>
          <a:p>
            <a:pPr lvl="1"/>
            <a:r>
              <a:rPr lang="en-US" dirty="0"/>
              <a:t>Note that the comma will be read as AND within any filter call</a:t>
            </a:r>
          </a:p>
        </p:txBody>
      </p:sp>
      <p:sp>
        <p:nvSpPr>
          <p:cNvPr id="4" name="Slide Number Placeholder 3">
            <a:extLst>
              <a:ext uri="{FF2B5EF4-FFF2-40B4-BE49-F238E27FC236}">
                <a16:creationId xmlns:a16="http://schemas.microsoft.com/office/drawing/2014/main" id="{E67F49DA-0359-0140-A533-15B88B9FF7B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6E5AD94-8CD5-9A4B-B9F7-1A29B6665B22}" type="slidenum">
              <a:rPr kumimoji="0" lang="en-US" sz="1000" b="0" i="0" u="none" strike="noStrike" kern="1200" cap="none" spc="0" normalizeH="0" baseline="0" noProof="0" smtClean="0">
                <a:ln>
                  <a:noFill/>
                </a:ln>
                <a:solidFill>
                  <a:prstClr val="black">
                    <a:tint val="75000"/>
                  </a:prstClr>
                </a:solidFill>
                <a:effectLst/>
                <a:uLnTx/>
                <a:uFillTx/>
                <a:latin typeface="Rockwell" panose="020606030202050204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000" b="0" i="0" u="none" strike="noStrike" kern="1200" cap="none" spc="0" normalizeH="0" baseline="0" noProof="0">
              <a:ln>
                <a:noFill/>
              </a:ln>
              <a:solidFill>
                <a:prstClr val="black">
                  <a:tint val="75000"/>
                </a:prstClr>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3105407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nvGrpSpPr>
          <p:cNvPr id="37"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38"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9"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Title 1">
            <a:extLst>
              <a:ext uri="{FF2B5EF4-FFF2-40B4-BE49-F238E27FC236}">
                <a16:creationId xmlns:a16="http://schemas.microsoft.com/office/drawing/2014/main" id="{2A9A195D-2BB6-4641-959E-6FB462D66D65}"/>
              </a:ext>
            </a:extLst>
          </p:cNvPr>
          <p:cNvSpPr>
            <a:spLocks noGrp="1"/>
          </p:cNvSpPr>
          <p:nvPr>
            <p:ph type="title"/>
          </p:nvPr>
        </p:nvSpPr>
        <p:spPr>
          <a:xfrm>
            <a:off x="645459" y="960120"/>
            <a:ext cx="3865695" cy="4171278"/>
          </a:xfrm>
        </p:spPr>
        <p:txBody>
          <a:bodyPr>
            <a:normAutofit/>
          </a:bodyPr>
          <a:lstStyle/>
          <a:p>
            <a:pPr algn="r"/>
            <a:r>
              <a:rPr lang="en-US" sz="4400" dirty="0">
                <a:solidFill>
                  <a:schemeClr val="tx1"/>
                </a:solidFill>
              </a:rPr>
              <a:t>{</a:t>
            </a:r>
            <a:r>
              <a:rPr lang="en-US" sz="4400" dirty="0" err="1">
                <a:solidFill>
                  <a:schemeClr val="tx1"/>
                </a:solidFill>
              </a:rPr>
              <a:t>dplyr</a:t>
            </a:r>
            <a:r>
              <a:rPr lang="en-US" sz="4400" dirty="0">
                <a:solidFill>
                  <a:schemeClr val="tx1"/>
                </a:solidFill>
              </a:rPr>
              <a:t>}:</a:t>
            </a:r>
            <a:br>
              <a:rPr lang="en-US" sz="4400" dirty="0">
                <a:solidFill>
                  <a:schemeClr val="tx1"/>
                </a:solidFill>
              </a:rPr>
            </a:br>
            <a:r>
              <a:rPr lang="en-US" sz="4400" dirty="0">
                <a:solidFill>
                  <a:schemeClr val="tx1"/>
                </a:solidFill>
              </a:rPr>
              <a:t>mutate()</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75FA0A7-CFBD-7E44-A66C-935F61D12C7D}"/>
              </a:ext>
            </a:extLst>
          </p:cNvPr>
          <p:cNvSpPr>
            <a:spLocks noGrp="1"/>
          </p:cNvSpPr>
          <p:nvPr>
            <p:ph idx="1"/>
          </p:nvPr>
        </p:nvSpPr>
        <p:spPr>
          <a:xfrm>
            <a:off x="4983164" y="960120"/>
            <a:ext cx="5511800" cy="4171278"/>
          </a:xfrm>
        </p:spPr>
        <p:txBody>
          <a:bodyPr>
            <a:normAutofit/>
          </a:bodyPr>
          <a:lstStyle/>
          <a:p>
            <a:r>
              <a:rPr lang="en-US" dirty="0"/>
              <a:t>Create new columns in a </a:t>
            </a:r>
            <a:r>
              <a:rPr lang="en-US" dirty="0" err="1"/>
              <a:t>dataframe</a:t>
            </a:r>
            <a:r>
              <a:rPr lang="en-US" dirty="0"/>
              <a:t> </a:t>
            </a:r>
          </a:p>
          <a:p>
            <a:pPr lvl="1"/>
            <a:r>
              <a:rPr lang="en-US" dirty="0"/>
              <a:t>Do not need to pre-initialize the column like you would in base R</a:t>
            </a:r>
          </a:p>
          <a:p>
            <a:r>
              <a:rPr lang="en-US" dirty="0"/>
              <a:t>New column will automatically have N rows to match the </a:t>
            </a:r>
            <a:r>
              <a:rPr lang="en-US" dirty="0" err="1"/>
              <a:t>dataframe</a:t>
            </a:r>
            <a:endParaRPr lang="en-US" dirty="0"/>
          </a:p>
          <a:p>
            <a:r>
              <a:rPr lang="en-US" dirty="0"/>
              <a:t>Essentially any operation or set of values is allowed</a:t>
            </a:r>
          </a:p>
          <a:p>
            <a:pPr lvl="1"/>
            <a:r>
              <a:rPr lang="en-US" dirty="0"/>
              <a:t>Ex: create a new column that is 2x an existing column</a:t>
            </a:r>
          </a:p>
        </p:txBody>
      </p:sp>
      <p:sp>
        <p:nvSpPr>
          <p:cNvPr id="4" name="Slide Number Placeholder 3">
            <a:extLst>
              <a:ext uri="{FF2B5EF4-FFF2-40B4-BE49-F238E27FC236}">
                <a16:creationId xmlns:a16="http://schemas.microsoft.com/office/drawing/2014/main" id="{E6591546-D682-D144-B88D-E1C194D69021}"/>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6E5AD94-8CD5-9A4B-B9F7-1A29B6665B22}" type="slidenum">
              <a:rPr kumimoji="0" lang="en-US" sz="1000" b="0" i="0" u="none" strike="noStrike" kern="1200" cap="none" spc="0" normalizeH="0" baseline="0" noProof="0" smtClean="0">
                <a:ln>
                  <a:noFill/>
                </a:ln>
                <a:solidFill>
                  <a:prstClr val="black">
                    <a:tint val="75000"/>
                  </a:prstClr>
                </a:solidFill>
                <a:effectLst/>
                <a:uLnTx/>
                <a:uFillTx/>
                <a:latin typeface="Rockwell" panose="020606030202050204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000" b="0" i="0" u="none" strike="noStrike" kern="1200" cap="none" spc="0" normalizeH="0" baseline="0" noProof="0">
              <a:ln>
                <a:noFill/>
              </a:ln>
              <a:solidFill>
                <a:prstClr val="black">
                  <a:tint val="75000"/>
                </a:prstClr>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1653985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nvGrpSpPr>
          <p:cNvPr id="37"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38"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9"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Title 1">
            <a:extLst>
              <a:ext uri="{FF2B5EF4-FFF2-40B4-BE49-F238E27FC236}">
                <a16:creationId xmlns:a16="http://schemas.microsoft.com/office/drawing/2014/main" id="{2A9A195D-2BB6-4641-959E-6FB462D66D65}"/>
              </a:ext>
            </a:extLst>
          </p:cNvPr>
          <p:cNvSpPr>
            <a:spLocks noGrp="1"/>
          </p:cNvSpPr>
          <p:nvPr>
            <p:ph type="title"/>
          </p:nvPr>
        </p:nvSpPr>
        <p:spPr>
          <a:xfrm>
            <a:off x="645459" y="960120"/>
            <a:ext cx="3865695" cy="4171278"/>
          </a:xfrm>
        </p:spPr>
        <p:txBody>
          <a:bodyPr>
            <a:normAutofit/>
          </a:bodyPr>
          <a:lstStyle/>
          <a:p>
            <a:pPr algn="r"/>
            <a:r>
              <a:rPr lang="en-US" sz="4400" dirty="0">
                <a:solidFill>
                  <a:schemeClr val="tx1"/>
                </a:solidFill>
              </a:rPr>
              <a:t>*Special Topic* {</a:t>
            </a:r>
            <a:r>
              <a:rPr lang="en-US" sz="4400" dirty="0" err="1">
                <a:solidFill>
                  <a:schemeClr val="tx1"/>
                </a:solidFill>
              </a:rPr>
              <a:t>dplyr</a:t>
            </a:r>
            <a:r>
              <a:rPr lang="en-US" sz="4400" dirty="0">
                <a:solidFill>
                  <a:schemeClr val="tx1"/>
                </a:solidFill>
              </a:rPr>
              <a:t>}:</a:t>
            </a:r>
            <a:br>
              <a:rPr lang="en-US" sz="4400" dirty="0">
                <a:solidFill>
                  <a:schemeClr val="tx1"/>
                </a:solidFill>
              </a:rPr>
            </a:br>
            <a:r>
              <a:rPr lang="en-US" sz="4400" dirty="0" err="1">
                <a:solidFill>
                  <a:schemeClr val="tx1"/>
                </a:solidFill>
              </a:rPr>
              <a:t>mutate_at</a:t>
            </a:r>
            <a:r>
              <a:rPr lang="en-US" sz="4400" dirty="0">
                <a:solidFill>
                  <a:schemeClr val="tx1"/>
                </a:solidFill>
              </a:rPr>
              <a:t>()</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75FA0A7-CFBD-7E44-A66C-935F61D12C7D}"/>
              </a:ext>
            </a:extLst>
          </p:cNvPr>
          <p:cNvSpPr>
            <a:spLocks noGrp="1"/>
          </p:cNvSpPr>
          <p:nvPr>
            <p:ph idx="1"/>
          </p:nvPr>
        </p:nvSpPr>
        <p:spPr>
          <a:xfrm>
            <a:off x="4983164" y="960120"/>
            <a:ext cx="5511800" cy="4171278"/>
          </a:xfrm>
        </p:spPr>
        <p:txBody>
          <a:bodyPr>
            <a:normAutofit/>
          </a:bodyPr>
          <a:lstStyle/>
          <a:p>
            <a:r>
              <a:rPr lang="en-US" dirty="0"/>
              <a:t>This is a special version of mutate(), referred to as a scoped variant</a:t>
            </a:r>
          </a:p>
          <a:p>
            <a:r>
              <a:rPr lang="en-US" dirty="0"/>
              <a:t>Scoped variants exist for all </a:t>
            </a:r>
            <a:r>
              <a:rPr lang="en-US" dirty="0" err="1"/>
              <a:t>dplyr</a:t>
            </a:r>
            <a:r>
              <a:rPr lang="en-US" dirty="0"/>
              <a:t> verbs discussed today, but this is a mainstay for me</a:t>
            </a:r>
          </a:p>
          <a:p>
            <a:r>
              <a:rPr lang="en-US" dirty="0"/>
              <a:t>Allows you to apply a function or value(s) to existing column(s)</a:t>
            </a:r>
          </a:p>
          <a:p>
            <a:pPr lvl="1"/>
            <a:r>
              <a:rPr lang="en-US" dirty="0"/>
              <a:t>Ex: set out-of-bounds values (88, 99, etc.) to NA</a:t>
            </a:r>
          </a:p>
          <a:p>
            <a:endParaRPr lang="en-US" dirty="0"/>
          </a:p>
        </p:txBody>
      </p:sp>
      <p:sp>
        <p:nvSpPr>
          <p:cNvPr id="4" name="Slide Number Placeholder 3">
            <a:extLst>
              <a:ext uri="{FF2B5EF4-FFF2-40B4-BE49-F238E27FC236}">
                <a16:creationId xmlns:a16="http://schemas.microsoft.com/office/drawing/2014/main" id="{3614CBFF-F301-9642-B9EE-330E4D781ED2}"/>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6E5AD94-8CD5-9A4B-B9F7-1A29B6665B22}" type="slidenum">
              <a:rPr kumimoji="0" lang="en-US" sz="1000" b="0" i="0" u="none" strike="noStrike" kern="1200" cap="none" spc="0" normalizeH="0" baseline="0" noProof="0" smtClean="0">
                <a:ln>
                  <a:noFill/>
                </a:ln>
                <a:solidFill>
                  <a:prstClr val="black">
                    <a:tint val="75000"/>
                  </a:prstClr>
                </a:solidFill>
                <a:effectLst/>
                <a:uLnTx/>
                <a:uFillTx/>
                <a:latin typeface="Rockwell" panose="020606030202050204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000" b="0" i="0" u="none" strike="noStrike" kern="1200" cap="none" spc="0" normalizeH="0" baseline="0" noProof="0">
              <a:ln>
                <a:noFill/>
              </a:ln>
              <a:solidFill>
                <a:prstClr val="black">
                  <a:tint val="75000"/>
                </a:prstClr>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3264109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Title 1">
            <a:extLst>
              <a:ext uri="{FF2B5EF4-FFF2-40B4-BE49-F238E27FC236}">
                <a16:creationId xmlns:a16="http://schemas.microsoft.com/office/drawing/2014/main" id="{2A9A195D-2BB6-4641-959E-6FB462D66D65}"/>
              </a:ext>
            </a:extLst>
          </p:cNvPr>
          <p:cNvSpPr>
            <a:spLocks noGrp="1"/>
          </p:cNvSpPr>
          <p:nvPr>
            <p:ph type="title"/>
          </p:nvPr>
        </p:nvSpPr>
        <p:spPr>
          <a:xfrm>
            <a:off x="645459" y="960120"/>
            <a:ext cx="3865695" cy="4171278"/>
          </a:xfrm>
        </p:spPr>
        <p:txBody>
          <a:bodyPr>
            <a:normAutofit/>
          </a:bodyPr>
          <a:lstStyle/>
          <a:p>
            <a:pPr algn="r"/>
            <a:r>
              <a:rPr lang="en-US" sz="4400" dirty="0">
                <a:solidFill>
                  <a:schemeClr val="tx1"/>
                </a:solidFill>
              </a:rPr>
              <a:t>{</a:t>
            </a:r>
            <a:r>
              <a:rPr lang="en-US" sz="4400" dirty="0" err="1">
                <a:solidFill>
                  <a:schemeClr val="tx1"/>
                </a:solidFill>
              </a:rPr>
              <a:t>dplyr</a:t>
            </a:r>
            <a:r>
              <a:rPr lang="en-US" sz="4400" dirty="0">
                <a:solidFill>
                  <a:schemeClr val="tx1"/>
                </a:solidFill>
              </a:rPr>
              <a:t>}:</a:t>
            </a:r>
            <a:br>
              <a:rPr lang="en-US" sz="4400" dirty="0">
                <a:solidFill>
                  <a:schemeClr val="tx1"/>
                </a:solidFill>
              </a:rPr>
            </a:br>
            <a:r>
              <a:rPr lang="en-US" sz="4400" dirty="0">
                <a:solidFill>
                  <a:schemeClr val="tx1"/>
                </a:solidFill>
              </a:rPr>
              <a:t>arrange()</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75FA0A7-CFBD-7E44-A66C-935F61D12C7D}"/>
              </a:ext>
            </a:extLst>
          </p:cNvPr>
          <p:cNvSpPr>
            <a:spLocks noGrp="1"/>
          </p:cNvSpPr>
          <p:nvPr>
            <p:ph idx="1"/>
          </p:nvPr>
        </p:nvSpPr>
        <p:spPr>
          <a:xfrm>
            <a:off x="4983164" y="960120"/>
            <a:ext cx="5511800" cy="4171278"/>
          </a:xfrm>
        </p:spPr>
        <p:txBody>
          <a:bodyPr>
            <a:normAutofit/>
          </a:bodyPr>
          <a:lstStyle/>
          <a:p>
            <a:r>
              <a:rPr lang="en-US" dirty="0"/>
              <a:t>Allows you to sort data on given column(s)</a:t>
            </a:r>
          </a:p>
          <a:p>
            <a:r>
              <a:rPr lang="en-US" dirty="0"/>
              <a:t>Default ordering is ascending, but can specify descending with desc()</a:t>
            </a:r>
          </a:p>
          <a:p>
            <a:r>
              <a:rPr lang="en-US" dirty="0"/>
              <a:t>Affects how the </a:t>
            </a:r>
            <a:r>
              <a:rPr lang="en-US" dirty="0" err="1"/>
              <a:t>dataframe</a:t>
            </a:r>
            <a:r>
              <a:rPr lang="en-US" dirty="0"/>
              <a:t> looks when viewed</a:t>
            </a:r>
          </a:p>
          <a:p>
            <a:pPr lvl="1"/>
            <a:r>
              <a:rPr lang="en-US" dirty="0"/>
              <a:t>WARNING: this will alter calculations that depend on row position</a:t>
            </a:r>
          </a:p>
        </p:txBody>
      </p:sp>
      <p:sp>
        <p:nvSpPr>
          <p:cNvPr id="4" name="Slide Number Placeholder 3">
            <a:extLst>
              <a:ext uri="{FF2B5EF4-FFF2-40B4-BE49-F238E27FC236}">
                <a16:creationId xmlns:a16="http://schemas.microsoft.com/office/drawing/2014/main" id="{B36BECC5-401C-FE44-AA02-BC3053EB5C44}"/>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6E5AD94-8CD5-9A4B-B9F7-1A29B6665B22}" type="slidenum">
              <a:rPr kumimoji="0" lang="en-US" sz="1000" b="0" i="0" u="none" strike="noStrike" kern="1200" cap="none" spc="0" normalizeH="0" baseline="0" noProof="0" smtClean="0">
                <a:ln>
                  <a:noFill/>
                </a:ln>
                <a:solidFill>
                  <a:prstClr val="black">
                    <a:tint val="75000"/>
                  </a:prstClr>
                </a:solidFill>
                <a:effectLst/>
                <a:uLnTx/>
                <a:uFillTx/>
                <a:latin typeface="Rockwell" panose="020606030202050204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000" b="0" i="0" u="none" strike="noStrike" kern="1200" cap="none" spc="0" normalizeH="0" baseline="0" noProof="0">
              <a:ln>
                <a:noFill/>
              </a:ln>
              <a:solidFill>
                <a:prstClr val="black">
                  <a:tint val="75000"/>
                </a:prstClr>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3994070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Title 1">
            <a:extLst>
              <a:ext uri="{FF2B5EF4-FFF2-40B4-BE49-F238E27FC236}">
                <a16:creationId xmlns:a16="http://schemas.microsoft.com/office/drawing/2014/main" id="{2A9A195D-2BB6-4641-959E-6FB462D66D65}"/>
              </a:ext>
            </a:extLst>
          </p:cNvPr>
          <p:cNvSpPr>
            <a:spLocks noGrp="1"/>
          </p:cNvSpPr>
          <p:nvPr>
            <p:ph type="title"/>
          </p:nvPr>
        </p:nvSpPr>
        <p:spPr>
          <a:xfrm>
            <a:off x="645459" y="960120"/>
            <a:ext cx="3865695" cy="4171278"/>
          </a:xfrm>
        </p:spPr>
        <p:txBody>
          <a:bodyPr>
            <a:normAutofit/>
          </a:bodyPr>
          <a:lstStyle/>
          <a:p>
            <a:pPr algn="r"/>
            <a:r>
              <a:rPr lang="en-US" sz="4400" dirty="0">
                <a:solidFill>
                  <a:schemeClr val="tx1"/>
                </a:solidFill>
              </a:rPr>
              <a:t>{</a:t>
            </a:r>
            <a:r>
              <a:rPr lang="en-US" sz="4400" dirty="0" err="1">
                <a:solidFill>
                  <a:schemeClr val="tx1"/>
                </a:solidFill>
              </a:rPr>
              <a:t>dplyr</a:t>
            </a:r>
            <a:r>
              <a:rPr lang="en-US" sz="4400" dirty="0">
                <a:solidFill>
                  <a:schemeClr val="tx1"/>
                </a:solidFill>
              </a:rPr>
              <a:t>}:</a:t>
            </a:r>
            <a:br>
              <a:rPr lang="en-US" sz="4400" dirty="0">
                <a:solidFill>
                  <a:schemeClr val="tx1"/>
                </a:solidFill>
              </a:rPr>
            </a:br>
            <a:r>
              <a:rPr lang="en-US" sz="4400" dirty="0" err="1">
                <a:solidFill>
                  <a:schemeClr val="tx1"/>
                </a:solidFill>
              </a:rPr>
              <a:t>summarise</a:t>
            </a:r>
            <a:r>
              <a:rPr lang="en-US" sz="4400" dirty="0">
                <a:solidFill>
                  <a:schemeClr val="tx1"/>
                </a:solidFill>
              </a:rPr>
              <a:t>()</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75FA0A7-CFBD-7E44-A66C-935F61D12C7D}"/>
              </a:ext>
            </a:extLst>
          </p:cNvPr>
          <p:cNvSpPr>
            <a:spLocks noGrp="1"/>
          </p:cNvSpPr>
          <p:nvPr>
            <p:ph idx="1"/>
          </p:nvPr>
        </p:nvSpPr>
        <p:spPr>
          <a:xfrm>
            <a:off x="4983164" y="960120"/>
            <a:ext cx="5511800" cy="4171278"/>
          </a:xfrm>
        </p:spPr>
        <p:txBody>
          <a:bodyPr>
            <a:normAutofit/>
          </a:bodyPr>
          <a:lstStyle/>
          <a:p>
            <a:r>
              <a:rPr lang="en-US" dirty="0"/>
              <a:t>Allows you to create summary variables over the whole dataset</a:t>
            </a:r>
          </a:p>
          <a:p>
            <a:r>
              <a:rPr lang="en-US" dirty="0"/>
              <a:t>Often paired with the </a:t>
            </a:r>
            <a:r>
              <a:rPr lang="en-US" dirty="0" err="1"/>
              <a:t>group_by</a:t>
            </a:r>
            <a:r>
              <a:rPr lang="en-US" dirty="0"/>
              <a:t>() function to calculate summary vars over certain groups</a:t>
            </a:r>
          </a:p>
          <a:p>
            <a:r>
              <a:rPr lang="en-US" dirty="0"/>
              <a:t>Returns a </a:t>
            </a:r>
            <a:r>
              <a:rPr lang="en-US" dirty="0" err="1"/>
              <a:t>tibble</a:t>
            </a:r>
            <a:r>
              <a:rPr lang="en-US" dirty="0"/>
              <a:t> with just the results of the summary</a:t>
            </a:r>
          </a:p>
        </p:txBody>
      </p:sp>
      <p:sp>
        <p:nvSpPr>
          <p:cNvPr id="4" name="Slide Number Placeholder 3">
            <a:extLst>
              <a:ext uri="{FF2B5EF4-FFF2-40B4-BE49-F238E27FC236}">
                <a16:creationId xmlns:a16="http://schemas.microsoft.com/office/drawing/2014/main" id="{BB91BF7B-D200-1244-A40B-110265D9D3A1}"/>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6E5AD94-8CD5-9A4B-B9F7-1A29B6665B22}" type="slidenum">
              <a:rPr kumimoji="0" lang="en-US" sz="1000" b="0" i="0" u="none" strike="noStrike" kern="1200" cap="none" spc="0" normalizeH="0" baseline="0" noProof="0" smtClean="0">
                <a:ln>
                  <a:noFill/>
                </a:ln>
                <a:solidFill>
                  <a:prstClr val="black">
                    <a:tint val="75000"/>
                  </a:prstClr>
                </a:solidFill>
                <a:effectLst/>
                <a:uLnTx/>
                <a:uFillTx/>
                <a:latin typeface="Rockwell" panose="020606030202050204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000" b="0" i="0" u="none" strike="noStrike" kern="1200" cap="none" spc="0" normalizeH="0" baseline="0" noProof="0">
              <a:ln>
                <a:noFill/>
              </a:ln>
              <a:solidFill>
                <a:prstClr val="black">
                  <a:tint val="75000"/>
                </a:prstClr>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1440835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Title 1">
            <a:extLst>
              <a:ext uri="{FF2B5EF4-FFF2-40B4-BE49-F238E27FC236}">
                <a16:creationId xmlns:a16="http://schemas.microsoft.com/office/drawing/2014/main" id="{BE443222-554B-CF49-A300-16D13AD9BCB8}"/>
              </a:ext>
            </a:extLst>
          </p:cNvPr>
          <p:cNvSpPr>
            <a:spLocks noGrp="1"/>
          </p:cNvSpPr>
          <p:nvPr>
            <p:ph type="title"/>
          </p:nvPr>
        </p:nvSpPr>
        <p:spPr>
          <a:xfrm>
            <a:off x="645459" y="960120"/>
            <a:ext cx="3865695" cy="4171278"/>
          </a:xfrm>
        </p:spPr>
        <p:txBody>
          <a:bodyPr>
            <a:normAutofit/>
          </a:bodyPr>
          <a:lstStyle/>
          <a:p>
            <a:pPr algn="r"/>
            <a:r>
              <a:rPr lang="en-US" sz="4400" dirty="0">
                <a:solidFill>
                  <a:schemeClr val="tx1"/>
                </a:solidFill>
              </a:rPr>
              <a:t>Starting Packages</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91B982E-0817-CF45-99B8-C86705AF11FB}"/>
              </a:ext>
            </a:extLst>
          </p:cNvPr>
          <p:cNvSpPr>
            <a:spLocks noGrp="1"/>
          </p:cNvSpPr>
          <p:nvPr>
            <p:ph idx="1"/>
          </p:nvPr>
        </p:nvSpPr>
        <p:spPr>
          <a:xfrm>
            <a:off x="4983164" y="960120"/>
            <a:ext cx="5511800" cy="4171278"/>
          </a:xfrm>
        </p:spPr>
        <p:txBody>
          <a:bodyPr>
            <a:normAutofit/>
          </a:bodyPr>
          <a:lstStyle/>
          <a:p>
            <a:r>
              <a:rPr lang="en-US" dirty="0">
                <a:solidFill>
                  <a:schemeClr val="bg2">
                    <a:lumMod val="75000"/>
                  </a:schemeClr>
                </a:solidFill>
              </a:rPr>
              <a:t>{ggplot2}</a:t>
            </a:r>
          </a:p>
          <a:p>
            <a:r>
              <a:rPr lang="en-US" dirty="0">
                <a:solidFill>
                  <a:schemeClr val="bg2">
                    <a:lumMod val="75000"/>
                  </a:schemeClr>
                </a:solidFill>
              </a:rPr>
              <a:t>{</a:t>
            </a:r>
            <a:r>
              <a:rPr lang="en-US" dirty="0" err="1">
                <a:solidFill>
                  <a:schemeClr val="bg2">
                    <a:lumMod val="75000"/>
                  </a:schemeClr>
                </a:solidFill>
              </a:rPr>
              <a:t>readr</a:t>
            </a:r>
            <a:r>
              <a:rPr lang="en-US" dirty="0">
                <a:solidFill>
                  <a:schemeClr val="bg2">
                    <a:lumMod val="75000"/>
                  </a:schemeClr>
                </a:solidFill>
              </a:rPr>
              <a:t>}/{</a:t>
            </a:r>
            <a:r>
              <a:rPr lang="en-US" dirty="0" err="1">
                <a:solidFill>
                  <a:schemeClr val="bg2">
                    <a:lumMod val="75000"/>
                  </a:schemeClr>
                </a:solidFill>
              </a:rPr>
              <a:t>readxl</a:t>
            </a:r>
            <a:r>
              <a:rPr lang="en-US" dirty="0">
                <a:solidFill>
                  <a:schemeClr val="bg2">
                    <a:lumMod val="75000"/>
                  </a:schemeClr>
                </a:solidFill>
              </a:rPr>
              <a:t>}</a:t>
            </a:r>
          </a:p>
          <a:p>
            <a:pPr lvl="1"/>
            <a:r>
              <a:rPr lang="en-US" dirty="0">
                <a:solidFill>
                  <a:schemeClr val="bg2">
                    <a:lumMod val="75000"/>
                  </a:schemeClr>
                </a:solidFill>
              </a:rPr>
              <a:t>Use </a:t>
            </a:r>
            <a:r>
              <a:rPr lang="en-US" dirty="0" err="1">
                <a:solidFill>
                  <a:schemeClr val="bg2">
                    <a:lumMod val="75000"/>
                  </a:schemeClr>
                </a:solidFill>
              </a:rPr>
              <a:t>read_csv</a:t>
            </a:r>
            <a:r>
              <a:rPr lang="en-US" dirty="0">
                <a:solidFill>
                  <a:schemeClr val="bg2">
                    <a:lumMod val="75000"/>
                  </a:schemeClr>
                </a:solidFill>
              </a:rPr>
              <a:t>() or </a:t>
            </a:r>
            <a:r>
              <a:rPr lang="en-US" dirty="0" err="1">
                <a:solidFill>
                  <a:schemeClr val="bg2">
                    <a:lumMod val="75000"/>
                  </a:schemeClr>
                </a:solidFill>
              </a:rPr>
              <a:t>read_excel</a:t>
            </a:r>
            <a:r>
              <a:rPr lang="en-US" dirty="0">
                <a:solidFill>
                  <a:schemeClr val="bg2">
                    <a:lumMod val="75000"/>
                  </a:schemeClr>
                </a:solidFill>
              </a:rPr>
              <a:t>()</a:t>
            </a:r>
          </a:p>
          <a:p>
            <a:r>
              <a:rPr lang="en-US" dirty="0">
                <a:solidFill>
                  <a:schemeClr val="bg2">
                    <a:lumMod val="75000"/>
                  </a:schemeClr>
                </a:solidFill>
              </a:rPr>
              <a:t>{</a:t>
            </a:r>
            <a:r>
              <a:rPr lang="en-US" dirty="0" err="1">
                <a:solidFill>
                  <a:schemeClr val="bg2">
                    <a:lumMod val="75000"/>
                  </a:schemeClr>
                </a:solidFill>
              </a:rPr>
              <a:t>magrittr</a:t>
            </a:r>
            <a:r>
              <a:rPr lang="en-US" dirty="0">
                <a:solidFill>
                  <a:schemeClr val="bg2">
                    <a:lumMod val="75000"/>
                  </a:schemeClr>
                </a:solidFill>
              </a:rPr>
              <a:t>}</a:t>
            </a:r>
          </a:p>
          <a:p>
            <a:pPr lvl="1"/>
            <a:r>
              <a:rPr lang="en-US" dirty="0">
                <a:solidFill>
                  <a:schemeClr val="bg2">
                    <a:lumMod val="75000"/>
                  </a:schemeClr>
                </a:solidFill>
              </a:rPr>
              <a:t>The pipe function, %&gt;%</a:t>
            </a:r>
          </a:p>
          <a:p>
            <a:r>
              <a:rPr lang="en-US" dirty="0">
                <a:solidFill>
                  <a:schemeClr val="bg2">
                    <a:lumMod val="75000"/>
                  </a:schemeClr>
                </a:solidFill>
              </a:rPr>
              <a:t>{</a:t>
            </a:r>
            <a:r>
              <a:rPr lang="en-US" dirty="0" err="1">
                <a:solidFill>
                  <a:schemeClr val="bg2">
                    <a:lumMod val="75000"/>
                  </a:schemeClr>
                </a:solidFill>
              </a:rPr>
              <a:t>dplyr</a:t>
            </a:r>
            <a:r>
              <a:rPr lang="en-US" dirty="0">
                <a:solidFill>
                  <a:schemeClr val="bg2">
                    <a:lumMod val="75000"/>
                  </a:schemeClr>
                </a:solidFill>
              </a:rPr>
              <a:t>}</a:t>
            </a:r>
          </a:p>
          <a:p>
            <a:pPr lvl="1"/>
            <a:r>
              <a:rPr lang="en-US" dirty="0">
                <a:solidFill>
                  <a:schemeClr val="bg2">
                    <a:lumMod val="75000"/>
                  </a:schemeClr>
                </a:solidFill>
              </a:rPr>
              <a:t>5 verbs for data manipulation</a:t>
            </a:r>
          </a:p>
        </p:txBody>
      </p:sp>
      <p:sp>
        <p:nvSpPr>
          <p:cNvPr id="4" name="Slide Number Placeholder 3">
            <a:extLst>
              <a:ext uri="{FF2B5EF4-FFF2-40B4-BE49-F238E27FC236}">
                <a16:creationId xmlns:a16="http://schemas.microsoft.com/office/drawing/2014/main" id="{712B1687-BBC2-1A4E-A6AA-125B39E7DEF4}"/>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6E5AD94-8CD5-9A4B-B9F7-1A29B6665B22}" type="slidenum">
              <a:rPr kumimoji="0" lang="en-US" sz="1000" b="0" i="0" u="none" strike="noStrike" kern="1200" cap="none" spc="0" normalizeH="0" baseline="0" noProof="0" smtClean="0">
                <a:ln>
                  <a:noFill/>
                </a:ln>
                <a:solidFill>
                  <a:prstClr val="black">
                    <a:tint val="75000"/>
                  </a:prstClr>
                </a:solidFill>
                <a:effectLst/>
                <a:uLnTx/>
                <a:uFillTx/>
                <a:latin typeface="Rockwell" panose="020606030202050204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000" b="0" i="0" u="none" strike="noStrike" kern="1200" cap="none" spc="0" normalizeH="0" baseline="0" noProof="0">
              <a:ln>
                <a:noFill/>
              </a:ln>
              <a:solidFill>
                <a:prstClr val="black">
                  <a:tint val="75000"/>
                </a:prstClr>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3316966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Title 1">
            <a:extLst>
              <a:ext uri="{FF2B5EF4-FFF2-40B4-BE49-F238E27FC236}">
                <a16:creationId xmlns:a16="http://schemas.microsoft.com/office/drawing/2014/main" id="{2A9A195D-2BB6-4641-959E-6FB462D66D65}"/>
              </a:ext>
            </a:extLst>
          </p:cNvPr>
          <p:cNvSpPr>
            <a:spLocks noGrp="1"/>
          </p:cNvSpPr>
          <p:nvPr>
            <p:ph type="title"/>
          </p:nvPr>
        </p:nvSpPr>
        <p:spPr>
          <a:xfrm>
            <a:off x="645459" y="960120"/>
            <a:ext cx="3865695" cy="4171278"/>
          </a:xfrm>
        </p:spPr>
        <p:txBody>
          <a:bodyPr>
            <a:normAutofit/>
          </a:bodyPr>
          <a:lstStyle/>
          <a:p>
            <a:pPr algn="r"/>
            <a:r>
              <a:rPr lang="en-US" sz="4400" dirty="0">
                <a:solidFill>
                  <a:schemeClr val="tx1"/>
                </a:solidFill>
              </a:rPr>
              <a:t>{</a:t>
            </a:r>
            <a:r>
              <a:rPr lang="en-US" sz="4400" dirty="0" err="1">
                <a:solidFill>
                  <a:schemeClr val="tx1"/>
                </a:solidFill>
              </a:rPr>
              <a:t>dplyr</a:t>
            </a:r>
            <a:r>
              <a:rPr lang="en-US" sz="4400" dirty="0">
                <a:solidFill>
                  <a:schemeClr val="tx1"/>
                </a:solidFill>
              </a:rPr>
              <a:t>}:</a:t>
            </a:r>
            <a:br>
              <a:rPr lang="en-US" sz="4400" dirty="0">
                <a:solidFill>
                  <a:schemeClr val="tx1"/>
                </a:solidFill>
              </a:rPr>
            </a:br>
            <a:r>
              <a:rPr lang="en-US" sz="4400" dirty="0">
                <a:solidFill>
                  <a:schemeClr val="tx1"/>
                </a:solidFill>
              </a:rPr>
              <a:t>Worked Example</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75FA0A7-CFBD-7E44-A66C-935F61D12C7D}"/>
              </a:ext>
            </a:extLst>
          </p:cNvPr>
          <p:cNvSpPr>
            <a:spLocks noGrp="1"/>
          </p:cNvSpPr>
          <p:nvPr>
            <p:ph idx="1"/>
          </p:nvPr>
        </p:nvSpPr>
        <p:spPr>
          <a:xfrm>
            <a:off x="4983164" y="960120"/>
            <a:ext cx="5511800" cy="4171278"/>
          </a:xfrm>
        </p:spPr>
        <p:txBody>
          <a:bodyPr>
            <a:normAutofit/>
          </a:bodyPr>
          <a:lstStyle/>
          <a:p>
            <a:r>
              <a:rPr lang="en-US" dirty="0"/>
              <a:t>Order of operations matters</a:t>
            </a:r>
          </a:p>
          <a:p>
            <a:r>
              <a:rPr lang="en-US" dirty="0"/>
              <a:t>Imagine doing the following sequence without the chain operator</a:t>
            </a:r>
          </a:p>
          <a:p>
            <a:r>
              <a:rPr lang="en-US" dirty="0"/>
              <a:t>Feel free to ask about other operations you might want to do!</a:t>
            </a:r>
          </a:p>
        </p:txBody>
      </p:sp>
      <p:sp>
        <p:nvSpPr>
          <p:cNvPr id="4" name="Slide Number Placeholder 3">
            <a:extLst>
              <a:ext uri="{FF2B5EF4-FFF2-40B4-BE49-F238E27FC236}">
                <a16:creationId xmlns:a16="http://schemas.microsoft.com/office/drawing/2014/main" id="{EABC5993-AA6F-0246-AC24-2355F8A57141}"/>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6E5AD94-8CD5-9A4B-B9F7-1A29B6665B22}" type="slidenum">
              <a:rPr kumimoji="0" lang="en-US" sz="1000" b="0" i="0" u="none" strike="noStrike" kern="1200" cap="none" spc="0" normalizeH="0" baseline="0" noProof="0" smtClean="0">
                <a:ln>
                  <a:noFill/>
                </a:ln>
                <a:solidFill>
                  <a:prstClr val="black">
                    <a:tint val="75000"/>
                  </a:prstClr>
                </a:solidFill>
                <a:effectLst/>
                <a:uLnTx/>
                <a:uFillTx/>
                <a:latin typeface="Rockwell" panose="020606030202050204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000" b="0" i="0" u="none" strike="noStrike" kern="1200" cap="none" spc="0" normalizeH="0" baseline="0" noProof="0">
              <a:ln>
                <a:noFill/>
              </a:ln>
              <a:solidFill>
                <a:prstClr val="black">
                  <a:tint val="75000"/>
                </a:prstClr>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3016227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Title 1">
            <a:extLst>
              <a:ext uri="{FF2B5EF4-FFF2-40B4-BE49-F238E27FC236}">
                <a16:creationId xmlns:a16="http://schemas.microsoft.com/office/drawing/2014/main" id="{EE3A6923-E3ED-D940-A862-1CC1C3024047}"/>
              </a:ext>
            </a:extLst>
          </p:cNvPr>
          <p:cNvSpPr>
            <a:spLocks noGrp="1"/>
          </p:cNvSpPr>
          <p:nvPr>
            <p:ph type="title"/>
          </p:nvPr>
        </p:nvSpPr>
        <p:spPr>
          <a:xfrm>
            <a:off x="645459" y="960120"/>
            <a:ext cx="3865695" cy="4171278"/>
          </a:xfrm>
        </p:spPr>
        <p:txBody>
          <a:bodyPr>
            <a:normAutofit/>
          </a:bodyPr>
          <a:lstStyle/>
          <a:p>
            <a:pPr algn="r"/>
            <a:r>
              <a:rPr lang="en-US" sz="4400" dirty="0">
                <a:solidFill>
                  <a:schemeClr val="tx1"/>
                </a:solidFill>
              </a:rPr>
              <a:t>What is the {</a:t>
            </a:r>
            <a:r>
              <a:rPr lang="en-US" sz="4400" dirty="0" err="1">
                <a:solidFill>
                  <a:schemeClr val="tx1"/>
                </a:solidFill>
              </a:rPr>
              <a:t>tidyverse</a:t>
            </a:r>
            <a:r>
              <a:rPr lang="en-US" sz="4400" dirty="0">
                <a:solidFill>
                  <a:schemeClr val="tx1"/>
                </a:solidFill>
              </a:rPr>
              <a:t>}?</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DA1BD14-C2BE-ED43-925C-FCA95D71B506}"/>
              </a:ext>
            </a:extLst>
          </p:cNvPr>
          <p:cNvSpPr>
            <a:spLocks noGrp="1"/>
          </p:cNvSpPr>
          <p:nvPr>
            <p:ph idx="1"/>
          </p:nvPr>
        </p:nvSpPr>
        <p:spPr>
          <a:xfrm>
            <a:off x="4983164" y="960120"/>
            <a:ext cx="5511800" cy="4171278"/>
          </a:xfrm>
        </p:spPr>
        <p:txBody>
          <a:bodyPr>
            <a:normAutofit/>
          </a:bodyPr>
          <a:lstStyle/>
          <a:p>
            <a:r>
              <a:rPr lang="en-US" dirty="0"/>
              <a:t>Collection of packages that are indispensable in the R data science community</a:t>
            </a:r>
          </a:p>
          <a:p>
            <a:r>
              <a:rPr lang="en-US" dirty="0"/>
              <a:t>{ggplot2}, {</a:t>
            </a:r>
            <a:r>
              <a:rPr lang="en-US" dirty="0" err="1"/>
              <a:t>readr</a:t>
            </a:r>
            <a:r>
              <a:rPr lang="en-US" dirty="0"/>
              <a:t>}, {</a:t>
            </a:r>
            <a:r>
              <a:rPr lang="en-US" dirty="0" err="1"/>
              <a:t>dplyr</a:t>
            </a:r>
            <a:r>
              <a:rPr lang="en-US" dirty="0"/>
              <a:t>}, {</a:t>
            </a:r>
            <a:r>
              <a:rPr lang="en-US" dirty="0" err="1"/>
              <a:t>tibble</a:t>
            </a:r>
            <a:r>
              <a:rPr lang="en-US" dirty="0"/>
              <a:t>}, {</a:t>
            </a:r>
            <a:r>
              <a:rPr lang="en-US" dirty="0" err="1"/>
              <a:t>stringr</a:t>
            </a:r>
            <a:r>
              <a:rPr lang="en-US" dirty="0"/>
              <a:t>}, {</a:t>
            </a:r>
            <a:r>
              <a:rPr lang="en-US" dirty="0" err="1"/>
              <a:t>purrr</a:t>
            </a:r>
            <a:r>
              <a:rPr lang="en-US" dirty="0"/>
              <a:t>}, {</a:t>
            </a:r>
            <a:r>
              <a:rPr lang="en-US" dirty="0" err="1"/>
              <a:t>lubridate</a:t>
            </a:r>
            <a:r>
              <a:rPr lang="en-US" dirty="0"/>
              <a:t>}, {</a:t>
            </a:r>
            <a:r>
              <a:rPr lang="en-US" dirty="0" err="1"/>
              <a:t>magrittr</a:t>
            </a:r>
            <a:r>
              <a:rPr lang="en-US" dirty="0"/>
              <a:t>}, {glue}, {</a:t>
            </a:r>
            <a:r>
              <a:rPr lang="en-US" dirty="0" err="1"/>
              <a:t>rlang</a:t>
            </a:r>
            <a:r>
              <a:rPr lang="en-US" dirty="0"/>
              <a:t>}</a:t>
            </a:r>
          </a:p>
          <a:p>
            <a:r>
              <a:rPr lang="en-US" dirty="0"/>
              <a:t>Developed by Hadley Wickham and many others of the RStudio Team</a:t>
            </a:r>
          </a:p>
          <a:p>
            <a:pPr lvl="1"/>
            <a:r>
              <a:rPr lang="en-US" dirty="0"/>
              <a:t>Occasionally called the Wickham-verse</a:t>
            </a:r>
          </a:p>
        </p:txBody>
      </p:sp>
      <p:sp>
        <p:nvSpPr>
          <p:cNvPr id="4" name="Slide Number Placeholder 3">
            <a:extLst>
              <a:ext uri="{FF2B5EF4-FFF2-40B4-BE49-F238E27FC236}">
                <a16:creationId xmlns:a16="http://schemas.microsoft.com/office/drawing/2014/main" id="{91C7F0CD-B5C5-0B4A-8468-C06CDC1275A0}"/>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6E5AD94-8CD5-9A4B-B9F7-1A29B6665B22}" type="slidenum">
              <a:rPr kumimoji="0" lang="en-US" sz="1000" b="0" i="0" u="none" strike="noStrike" kern="1200" cap="none" spc="0" normalizeH="0" baseline="0" noProof="0" smtClean="0">
                <a:ln>
                  <a:noFill/>
                </a:ln>
                <a:solidFill>
                  <a:prstClr val="black">
                    <a:tint val="75000"/>
                  </a:prstClr>
                </a:solidFill>
                <a:effectLst/>
                <a:uLnTx/>
                <a:uFillTx/>
                <a:latin typeface="Rockwell" panose="020606030202050204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000" b="0" i="0" u="none" strike="noStrike" kern="1200" cap="none" spc="0" normalizeH="0" baseline="0" noProof="0">
              <a:ln>
                <a:noFill/>
              </a:ln>
              <a:solidFill>
                <a:prstClr val="black">
                  <a:tint val="75000"/>
                </a:prstClr>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107931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social media post&#10;&#10;Description automatically generated">
            <a:extLst>
              <a:ext uri="{FF2B5EF4-FFF2-40B4-BE49-F238E27FC236}">
                <a16:creationId xmlns:a16="http://schemas.microsoft.com/office/drawing/2014/main" id="{FC530DAD-953D-CA4C-B80B-771C81D27F1B}"/>
              </a:ext>
            </a:extLst>
          </p:cNvPr>
          <p:cNvPicPr>
            <a:picLocks noChangeAspect="1"/>
          </p:cNvPicPr>
          <p:nvPr/>
        </p:nvPicPr>
        <p:blipFill>
          <a:blip r:embed="rId2"/>
          <a:stretch>
            <a:fillRect/>
          </a:stretch>
        </p:blipFill>
        <p:spPr>
          <a:xfrm>
            <a:off x="998985" y="0"/>
            <a:ext cx="10194029" cy="6858000"/>
          </a:xfrm>
          <a:prstGeom prst="rect">
            <a:avLst/>
          </a:prstGeom>
        </p:spPr>
      </p:pic>
      <p:sp>
        <p:nvSpPr>
          <p:cNvPr id="4" name="Slide Number Placeholder 3">
            <a:extLst>
              <a:ext uri="{FF2B5EF4-FFF2-40B4-BE49-F238E27FC236}">
                <a16:creationId xmlns:a16="http://schemas.microsoft.com/office/drawing/2014/main" id="{75C79A2E-7524-F546-896E-CFD776885961}"/>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6E5AD94-8CD5-9A4B-B9F7-1A29B6665B22}" type="slidenum">
              <a:rPr kumimoji="0" lang="en-US" sz="1000" b="0" i="0" u="none" strike="noStrike" kern="1200" cap="none" spc="0" normalizeH="0" baseline="0" noProof="0" smtClean="0">
                <a:ln>
                  <a:noFill/>
                </a:ln>
                <a:solidFill>
                  <a:prstClr val="black">
                    <a:tint val="75000"/>
                  </a:prstClr>
                </a:solidFill>
                <a:effectLst/>
                <a:uLnTx/>
                <a:uFillTx/>
                <a:latin typeface="Rockwell" panose="020606030202050204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000" b="0" i="0" u="none" strike="noStrike" kern="1200" cap="none" spc="0" normalizeH="0" baseline="0" noProof="0">
              <a:ln>
                <a:noFill/>
              </a:ln>
              <a:solidFill>
                <a:prstClr val="black">
                  <a:tint val="75000"/>
                </a:prstClr>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3958939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social media post&#10;&#10;Description automatically generated">
            <a:extLst>
              <a:ext uri="{FF2B5EF4-FFF2-40B4-BE49-F238E27FC236}">
                <a16:creationId xmlns:a16="http://schemas.microsoft.com/office/drawing/2014/main" id="{34C1B786-3ED3-C947-B860-C7DC16210223}"/>
              </a:ext>
            </a:extLst>
          </p:cNvPr>
          <p:cNvPicPr>
            <a:picLocks noChangeAspect="1"/>
          </p:cNvPicPr>
          <p:nvPr/>
        </p:nvPicPr>
        <p:blipFill>
          <a:blip r:embed="rId2"/>
          <a:stretch>
            <a:fillRect/>
          </a:stretch>
        </p:blipFill>
        <p:spPr>
          <a:xfrm>
            <a:off x="1114646" y="0"/>
            <a:ext cx="9962707" cy="6858000"/>
          </a:xfrm>
          <a:prstGeom prst="rect">
            <a:avLst/>
          </a:prstGeom>
        </p:spPr>
      </p:pic>
      <p:sp>
        <p:nvSpPr>
          <p:cNvPr id="4" name="Slide Number Placeholder 3">
            <a:extLst>
              <a:ext uri="{FF2B5EF4-FFF2-40B4-BE49-F238E27FC236}">
                <a16:creationId xmlns:a16="http://schemas.microsoft.com/office/drawing/2014/main" id="{73C576BD-186B-0449-AB11-95F793D5A812}"/>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6E5AD94-8CD5-9A4B-B9F7-1A29B6665B22}" type="slidenum">
              <a:rPr kumimoji="0" lang="en-US" sz="1000" b="0" i="0" u="none" strike="noStrike" kern="1200" cap="none" spc="0" normalizeH="0" baseline="0" noProof="0" smtClean="0">
                <a:ln>
                  <a:noFill/>
                </a:ln>
                <a:solidFill>
                  <a:prstClr val="black">
                    <a:tint val="75000"/>
                  </a:prstClr>
                </a:solidFill>
                <a:effectLst/>
                <a:uLnTx/>
                <a:uFillTx/>
                <a:latin typeface="Rockwell" panose="020606030202050204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000" b="0" i="0" u="none" strike="noStrike" kern="1200" cap="none" spc="0" normalizeH="0" baseline="0" noProof="0">
              <a:ln>
                <a:noFill/>
              </a:ln>
              <a:solidFill>
                <a:prstClr val="black">
                  <a:tint val="75000"/>
                </a:prstClr>
              </a:solidFill>
              <a:effectLst/>
              <a:uLnTx/>
              <a:uFillTx/>
              <a:latin typeface="Rockwell" panose="02060603020205020403"/>
              <a:ea typeface="+mn-ea"/>
              <a:cs typeface="+mn-cs"/>
            </a:endParaRPr>
          </a:p>
        </p:txBody>
      </p:sp>
      <p:sp>
        <p:nvSpPr>
          <p:cNvPr id="6" name="Rectangle 5">
            <a:extLst>
              <a:ext uri="{FF2B5EF4-FFF2-40B4-BE49-F238E27FC236}">
                <a16:creationId xmlns:a16="http://schemas.microsoft.com/office/drawing/2014/main" id="{140A3819-88C4-8644-B8A4-F53A0BADE607}"/>
              </a:ext>
            </a:extLst>
          </p:cNvPr>
          <p:cNvSpPr/>
          <p:nvPr/>
        </p:nvSpPr>
        <p:spPr>
          <a:xfrm>
            <a:off x="1828800" y="640080"/>
            <a:ext cx="3335867" cy="121920"/>
          </a:xfrm>
          <a:prstGeom prst="rect">
            <a:avLst/>
          </a:prstGeom>
          <a:solidFill>
            <a:srgbClr val="F81B0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3260152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social media post&#10;&#10;Description automatically generated">
            <a:extLst>
              <a:ext uri="{FF2B5EF4-FFF2-40B4-BE49-F238E27FC236}">
                <a16:creationId xmlns:a16="http://schemas.microsoft.com/office/drawing/2014/main" id="{B135FE18-C332-6D4D-B592-36A18F98E211}"/>
              </a:ext>
            </a:extLst>
          </p:cNvPr>
          <p:cNvPicPr>
            <a:picLocks noChangeAspect="1"/>
          </p:cNvPicPr>
          <p:nvPr/>
        </p:nvPicPr>
        <p:blipFill>
          <a:blip r:embed="rId2"/>
          <a:stretch>
            <a:fillRect/>
          </a:stretch>
        </p:blipFill>
        <p:spPr>
          <a:xfrm>
            <a:off x="1292311" y="0"/>
            <a:ext cx="9607378" cy="6858000"/>
          </a:xfrm>
          <a:prstGeom prst="rect">
            <a:avLst/>
          </a:prstGeom>
        </p:spPr>
      </p:pic>
      <p:sp>
        <p:nvSpPr>
          <p:cNvPr id="4" name="Slide Number Placeholder 3">
            <a:extLst>
              <a:ext uri="{FF2B5EF4-FFF2-40B4-BE49-F238E27FC236}">
                <a16:creationId xmlns:a16="http://schemas.microsoft.com/office/drawing/2014/main" id="{DF3D472D-B43C-804B-AA9E-DC89E9C62098}"/>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6E5AD94-8CD5-9A4B-B9F7-1A29B6665B22}" type="slidenum">
              <a:rPr kumimoji="0" lang="en-US" sz="1000" b="0" i="0" u="none" strike="noStrike" kern="1200" cap="none" spc="0" normalizeH="0" baseline="0" noProof="0" smtClean="0">
                <a:ln>
                  <a:noFill/>
                </a:ln>
                <a:solidFill>
                  <a:prstClr val="black">
                    <a:tint val="75000"/>
                  </a:prstClr>
                </a:solidFill>
                <a:effectLst/>
                <a:uLnTx/>
                <a:uFillTx/>
                <a:latin typeface="Rockwell" panose="020606030202050204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000" b="0" i="0" u="none" strike="noStrike" kern="1200" cap="none" spc="0" normalizeH="0" baseline="0" noProof="0">
              <a:ln>
                <a:noFill/>
              </a:ln>
              <a:solidFill>
                <a:prstClr val="black">
                  <a:tint val="75000"/>
                </a:prstClr>
              </a:solidFill>
              <a:effectLst/>
              <a:uLnTx/>
              <a:uFillTx/>
              <a:latin typeface="Rockwell" panose="02060603020205020403"/>
              <a:ea typeface="+mn-ea"/>
              <a:cs typeface="+mn-cs"/>
            </a:endParaRPr>
          </a:p>
        </p:txBody>
      </p:sp>
      <p:sp>
        <p:nvSpPr>
          <p:cNvPr id="5" name="Rectangle 4">
            <a:extLst>
              <a:ext uri="{FF2B5EF4-FFF2-40B4-BE49-F238E27FC236}">
                <a16:creationId xmlns:a16="http://schemas.microsoft.com/office/drawing/2014/main" id="{004FE67E-41B1-BB49-8F1C-43A03B8EFCE5}"/>
              </a:ext>
            </a:extLst>
          </p:cNvPr>
          <p:cNvSpPr/>
          <p:nvPr/>
        </p:nvSpPr>
        <p:spPr>
          <a:xfrm>
            <a:off x="1930400" y="1046480"/>
            <a:ext cx="2506133" cy="121920"/>
          </a:xfrm>
          <a:prstGeom prst="rect">
            <a:avLst/>
          </a:prstGeom>
          <a:solidFill>
            <a:srgbClr val="F81B0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12797742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social media post&#10;&#10;Description automatically generated">
            <a:extLst>
              <a:ext uri="{FF2B5EF4-FFF2-40B4-BE49-F238E27FC236}">
                <a16:creationId xmlns:a16="http://schemas.microsoft.com/office/drawing/2014/main" id="{7E1ED2E7-52D8-0A40-B401-6056A25A9D0C}"/>
              </a:ext>
            </a:extLst>
          </p:cNvPr>
          <p:cNvPicPr>
            <a:picLocks noChangeAspect="1"/>
          </p:cNvPicPr>
          <p:nvPr/>
        </p:nvPicPr>
        <p:blipFill>
          <a:blip r:embed="rId2"/>
          <a:stretch>
            <a:fillRect/>
          </a:stretch>
        </p:blipFill>
        <p:spPr>
          <a:xfrm>
            <a:off x="1765847" y="0"/>
            <a:ext cx="8660305" cy="6858000"/>
          </a:xfrm>
          <a:prstGeom prst="rect">
            <a:avLst/>
          </a:prstGeom>
        </p:spPr>
      </p:pic>
      <p:sp>
        <p:nvSpPr>
          <p:cNvPr id="4" name="Slide Number Placeholder 3">
            <a:extLst>
              <a:ext uri="{FF2B5EF4-FFF2-40B4-BE49-F238E27FC236}">
                <a16:creationId xmlns:a16="http://schemas.microsoft.com/office/drawing/2014/main" id="{FF0AD151-0FEC-1C47-8315-36F4E6AFD8C1}"/>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6E5AD94-8CD5-9A4B-B9F7-1A29B6665B22}" type="slidenum">
              <a:rPr kumimoji="0" lang="en-US" sz="1000" b="0" i="0" u="none" strike="noStrike" kern="1200" cap="none" spc="0" normalizeH="0" baseline="0" noProof="0" smtClean="0">
                <a:ln>
                  <a:noFill/>
                </a:ln>
                <a:solidFill>
                  <a:prstClr val="black">
                    <a:tint val="75000"/>
                  </a:prstClr>
                </a:solidFill>
                <a:effectLst/>
                <a:uLnTx/>
                <a:uFillTx/>
                <a:latin typeface="Rockwell" panose="020606030202050204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000" b="0" i="0" u="none" strike="noStrike" kern="1200" cap="none" spc="0" normalizeH="0" baseline="0" noProof="0">
              <a:ln>
                <a:noFill/>
              </a:ln>
              <a:solidFill>
                <a:prstClr val="black">
                  <a:tint val="75000"/>
                </a:prstClr>
              </a:solidFill>
              <a:effectLst/>
              <a:uLnTx/>
              <a:uFillTx/>
              <a:latin typeface="Rockwell" panose="02060603020205020403"/>
              <a:ea typeface="+mn-ea"/>
              <a:cs typeface="+mn-cs"/>
            </a:endParaRPr>
          </a:p>
        </p:txBody>
      </p:sp>
      <p:sp>
        <p:nvSpPr>
          <p:cNvPr id="5" name="Rectangle 4">
            <a:extLst>
              <a:ext uri="{FF2B5EF4-FFF2-40B4-BE49-F238E27FC236}">
                <a16:creationId xmlns:a16="http://schemas.microsoft.com/office/drawing/2014/main" id="{537DAA5C-8D93-8B42-9231-CE800F4E0D26}"/>
              </a:ext>
            </a:extLst>
          </p:cNvPr>
          <p:cNvSpPr/>
          <p:nvPr/>
        </p:nvSpPr>
        <p:spPr>
          <a:xfrm>
            <a:off x="2353733" y="1080347"/>
            <a:ext cx="3539067" cy="121920"/>
          </a:xfrm>
          <a:prstGeom prst="rect">
            <a:avLst/>
          </a:prstGeom>
          <a:solidFill>
            <a:srgbClr val="F81B0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846228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social media post&#10;&#10;Description automatically generated">
            <a:extLst>
              <a:ext uri="{FF2B5EF4-FFF2-40B4-BE49-F238E27FC236}">
                <a16:creationId xmlns:a16="http://schemas.microsoft.com/office/drawing/2014/main" id="{A71A247F-80A8-BE46-9C2A-4AD7246E9230}"/>
              </a:ext>
            </a:extLst>
          </p:cNvPr>
          <p:cNvPicPr>
            <a:picLocks noChangeAspect="1"/>
          </p:cNvPicPr>
          <p:nvPr/>
        </p:nvPicPr>
        <p:blipFill>
          <a:blip r:embed="rId2"/>
          <a:stretch>
            <a:fillRect/>
          </a:stretch>
        </p:blipFill>
        <p:spPr>
          <a:xfrm>
            <a:off x="1799421" y="0"/>
            <a:ext cx="8593157" cy="6858000"/>
          </a:xfrm>
          <a:prstGeom prst="rect">
            <a:avLst/>
          </a:prstGeom>
        </p:spPr>
      </p:pic>
      <p:sp>
        <p:nvSpPr>
          <p:cNvPr id="4" name="Slide Number Placeholder 3">
            <a:extLst>
              <a:ext uri="{FF2B5EF4-FFF2-40B4-BE49-F238E27FC236}">
                <a16:creationId xmlns:a16="http://schemas.microsoft.com/office/drawing/2014/main" id="{8A0DF150-C6CB-954C-BD2B-B7A9B2523787}"/>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6E5AD94-8CD5-9A4B-B9F7-1A29B6665B22}" type="slidenum">
              <a:rPr kumimoji="0" lang="en-US" sz="1000" b="0" i="0" u="none" strike="noStrike" kern="1200" cap="none" spc="0" normalizeH="0" baseline="0" noProof="0" smtClean="0">
                <a:ln>
                  <a:noFill/>
                </a:ln>
                <a:solidFill>
                  <a:prstClr val="black">
                    <a:tint val="75000"/>
                  </a:prstClr>
                </a:solidFill>
                <a:effectLst/>
                <a:uLnTx/>
                <a:uFillTx/>
                <a:latin typeface="Rockwell" panose="020606030202050204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000" b="0" i="0" u="none" strike="noStrike" kern="1200" cap="none" spc="0" normalizeH="0" baseline="0" noProof="0">
              <a:ln>
                <a:noFill/>
              </a:ln>
              <a:solidFill>
                <a:prstClr val="black">
                  <a:tint val="75000"/>
                </a:prstClr>
              </a:solidFill>
              <a:effectLst/>
              <a:uLnTx/>
              <a:uFillTx/>
              <a:latin typeface="Rockwell" panose="02060603020205020403"/>
              <a:ea typeface="+mn-ea"/>
              <a:cs typeface="+mn-cs"/>
            </a:endParaRPr>
          </a:p>
        </p:txBody>
      </p:sp>
      <p:sp>
        <p:nvSpPr>
          <p:cNvPr id="5" name="Rectangle 4">
            <a:extLst>
              <a:ext uri="{FF2B5EF4-FFF2-40B4-BE49-F238E27FC236}">
                <a16:creationId xmlns:a16="http://schemas.microsoft.com/office/drawing/2014/main" id="{212428D8-3EA8-0C46-97D6-506276B1E96C}"/>
              </a:ext>
            </a:extLst>
          </p:cNvPr>
          <p:cNvSpPr/>
          <p:nvPr/>
        </p:nvSpPr>
        <p:spPr>
          <a:xfrm>
            <a:off x="2387600" y="1266614"/>
            <a:ext cx="3081867" cy="121919"/>
          </a:xfrm>
          <a:prstGeom prst="rect">
            <a:avLst/>
          </a:prstGeom>
          <a:solidFill>
            <a:srgbClr val="F81B0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553496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social media post&#10;&#10;Description automatically generated">
            <a:extLst>
              <a:ext uri="{FF2B5EF4-FFF2-40B4-BE49-F238E27FC236}">
                <a16:creationId xmlns:a16="http://schemas.microsoft.com/office/drawing/2014/main" id="{67207052-D74C-6A47-B57F-D0BE47377AA4}"/>
              </a:ext>
            </a:extLst>
          </p:cNvPr>
          <p:cNvPicPr>
            <a:picLocks noChangeAspect="1"/>
          </p:cNvPicPr>
          <p:nvPr/>
        </p:nvPicPr>
        <p:blipFill>
          <a:blip r:embed="rId2"/>
          <a:stretch>
            <a:fillRect/>
          </a:stretch>
        </p:blipFill>
        <p:spPr>
          <a:xfrm>
            <a:off x="1643983" y="0"/>
            <a:ext cx="8904033" cy="6858000"/>
          </a:xfrm>
          <a:prstGeom prst="rect">
            <a:avLst/>
          </a:prstGeom>
        </p:spPr>
      </p:pic>
      <p:sp>
        <p:nvSpPr>
          <p:cNvPr id="4" name="Slide Number Placeholder 3">
            <a:extLst>
              <a:ext uri="{FF2B5EF4-FFF2-40B4-BE49-F238E27FC236}">
                <a16:creationId xmlns:a16="http://schemas.microsoft.com/office/drawing/2014/main" id="{30ACFB01-EB04-7D43-8E09-B896534E171C}"/>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6E5AD94-8CD5-9A4B-B9F7-1A29B6665B22}" type="slidenum">
              <a:rPr kumimoji="0" lang="en-US" sz="1000" b="0" i="0" u="none" strike="noStrike" kern="1200" cap="none" spc="0" normalizeH="0" baseline="0" noProof="0" smtClean="0">
                <a:ln>
                  <a:noFill/>
                </a:ln>
                <a:solidFill>
                  <a:prstClr val="black">
                    <a:tint val="75000"/>
                  </a:prstClr>
                </a:solidFill>
                <a:effectLst/>
                <a:uLnTx/>
                <a:uFillTx/>
                <a:latin typeface="Rockwell" panose="020606030202050204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000" b="0" i="0" u="none" strike="noStrike" kern="1200" cap="none" spc="0" normalizeH="0" baseline="0" noProof="0">
              <a:ln>
                <a:noFill/>
              </a:ln>
              <a:solidFill>
                <a:prstClr val="black">
                  <a:tint val="75000"/>
                </a:prstClr>
              </a:solidFill>
              <a:effectLst/>
              <a:uLnTx/>
              <a:uFillTx/>
              <a:latin typeface="Rockwell" panose="02060603020205020403"/>
              <a:ea typeface="+mn-ea"/>
              <a:cs typeface="+mn-cs"/>
            </a:endParaRPr>
          </a:p>
        </p:txBody>
      </p:sp>
      <p:sp>
        <p:nvSpPr>
          <p:cNvPr id="5" name="Rectangle 4">
            <a:extLst>
              <a:ext uri="{FF2B5EF4-FFF2-40B4-BE49-F238E27FC236}">
                <a16:creationId xmlns:a16="http://schemas.microsoft.com/office/drawing/2014/main" id="{0CE60D62-57DC-0045-978E-C66CB41A5840}"/>
              </a:ext>
            </a:extLst>
          </p:cNvPr>
          <p:cNvSpPr/>
          <p:nvPr/>
        </p:nvSpPr>
        <p:spPr>
          <a:xfrm>
            <a:off x="2235200" y="1215812"/>
            <a:ext cx="2319867" cy="155787"/>
          </a:xfrm>
          <a:prstGeom prst="rect">
            <a:avLst/>
          </a:prstGeom>
          <a:solidFill>
            <a:srgbClr val="F81B0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38248080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social media post&#10;&#10;Description automatically generated">
            <a:extLst>
              <a:ext uri="{FF2B5EF4-FFF2-40B4-BE49-F238E27FC236}">
                <a16:creationId xmlns:a16="http://schemas.microsoft.com/office/drawing/2014/main" id="{33CE8DEA-A8DA-7743-88A1-30E4F28ACD34}"/>
              </a:ext>
            </a:extLst>
          </p:cNvPr>
          <p:cNvPicPr>
            <a:picLocks noChangeAspect="1"/>
          </p:cNvPicPr>
          <p:nvPr/>
        </p:nvPicPr>
        <p:blipFill>
          <a:blip r:embed="rId2"/>
          <a:stretch>
            <a:fillRect/>
          </a:stretch>
        </p:blipFill>
        <p:spPr>
          <a:xfrm>
            <a:off x="1647311" y="0"/>
            <a:ext cx="8897378" cy="6858000"/>
          </a:xfrm>
          <a:prstGeom prst="rect">
            <a:avLst/>
          </a:prstGeom>
        </p:spPr>
      </p:pic>
      <p:sp>
        <p:nvSpPr>
          <p:cNvPr id="4" name="Slide Number Placeholder 3">
            <a:extLst>
              <a:ext uri="{FF2B5EF4-FFF2-40B4-BE49-F238E27FC236}">
                <a16:creationId xmlns:a16="http://schemas.microsoft.com/office/drawing/2014/main" id="{35A3AAC8-0D5E-6241-98AA-8F1C133EB002}"/>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6E5AD94-8CD5-9A4B-B9F7-1A29B6665B22}" type="slidenum">
              <a:rPr kumimoji="0" lang="en-US" sz="1000" b="0" i="0" u="none" strike="noStrike" kern="1200" cap="none" spc="0" normalizeH="0" baseline="0" noProof="0" smtClean="0">
                <a:ln>
                  <a:noFill/>
                </a:ln>
                <a:solidFill>
                  <a:prstClr val="black">
                    <a:tint val="75000"/>
                  </a:prstClr>
                </a:solidFill>
                <a:effectLst/>
                <a:uLnTx/>
                <a:uFillTx/>
                <a:latin typeface="Rockwell" panose="020606030202050204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1000" b="0" i="0" u="none" strike="noStrike" kern="1200" cap="none" spc="0" normalizeH="0" baseline="0" noProof="0">
              <a:ln>
                <a:noFill/>
              </a:ln>
              <a:solidFill>
                <a:prstClr val="black">
                  <a:tint val="75000"/>
                </a:prstClr>
              </a:solidFill>
              <a:effectLst/>
              <a:uLnTx/>
              <a:uFillTx/>
              <a:latin typeface="Rockwell" panose="02060603020205020403"/>
              <a:ea typeface="+mn-ea"/>
              <a:cs typeface="+mn-cs"/>
            </a:endParaRPr>
          </a:p>
        </p:txBody>
      </p:sp>
      <p:sp>
        <p:nvSpPr>
          <p:cNvPr id="5" name="Rectangle 4">
            <a:extLst>
              <a:ext uri="{FF2B5EF4-FFF2-40B4-BE49-F238E27FC236}">
                <a16:creationId xmlns:a16="http://schemas.microsoft.com/office/drawing/2014/main" id="{B9C8085A-B217-2E4E-AA86-DEB2AEA15B0E}"/>
              </a:ext>
            </a:extLst>
          </p:cNvPr>
          <p:cNvSpPr/>
          <p:nvPr/>
        </p:nvSpPr>
        <p:spPr>
          <a:xfrm>
            <a:off x="2286000" y="1385145"/>
            <a:ext cx="4250267" cy="121921"/>
          </a:xfrm>
          <a:prstGeom prst="rect">
            <a:avLst/>
          </a:prstGeom>
          <a:solidFill>
            <a:srgbClr val="F81B0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12465263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social media post&#10;&#10;Description automatically generated">
            <a:extLst>
              <a:ext uri="{FF2B5EF4-FFF2-40B4-BE49-F238E27FC236}">
                <a16:creationId xmlns:a16="http://schemas.microsoft.com/office/drawing/2014/main" id="{74B3FAE7-2745-1944-A299-02E8A00DBCC4}"/>
              </a:ext>
            </a:extLst>
          </p:cNvPr>
          <p:cNvPicPr>
            <a:picLocks noChangeAspect="1"/>
          </p:cNvPicPr>
          <p:nvPr/>
        </p:nvPicPr>
        <p:blipFill>
          <a:blip r:embed="rId2"/>
          <a:stretch>
            <a:fillRect/>
          </a:stretch>
        </p:blipFill>
        <p:spPr>
          <a:xfrm>
            <a:off x="1654854" y="0"/>
            <a:ext cx="8882292" cy="6858000"/>
          </a:xfrm>
          <a:prstGeom prst="rect">
            <a:avLst/>
          </a:prstGeom>
        </p:spPr>
      </p:pic>
      <p:sp>
        <p:nvSpPr>
          <p:cNvPr id="4" name="Slide Number Placeholder 3">
            <a:extLst>
              <a:ext uri="{FF2B5EF4-FFF2-40B4-BE49-F238E27FC236}">
                <a16:creationId xmlns:a16="http://schemas.microsoft.com/office/drawing/2014/main" id="{0FF2AB78-E46A-224C-BC8B-BCC2A32AF12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6E5AD94-8CD5-9A4B-B9F7-1A29B6665B22}" type="slidenum">
              <a:rPr kumimoji="0" lang="en-US" sz="1000" b="0" i="0" u="none" strike="noStrike" kern="1200" cap="none" spc="0" normalizeH="0" baseline="0" noProof="0" smtClean="0">
                <a:ln>
                  <a:noFill/>
                </a:ln>
                <a:solidFill>
                  <a:prstClr val="black">
                    <a:tint val="75000"/>
                  </a:prstClr>
                </a:solidFill>
                <a:effectLst/>
                <a:uLnTx/>
                <a:uFillTx/>
                <a:latin typeface="Rockwell" panose="020606030202050204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000" b="0" i="0" u="none" strike="noStrike" kern="1200" cap="none" spc="0" normalizeH="0" baseline="0" noProof="0">
              <a:ln>
                <a:noFill/>
              </a:ln>
              <a:solidFill>
                <a:prstClr val="black">
                  <a:tint val="75000"/>
                </a:prstClr>
              </a:solidFill>
              <a:effectLst/>
              <a:uLnTx/>
              <a:uFillTx/>
              <a:latin typeface="Rockwell" panose="02060603020205020403"/>
              <a:ea typeface="+mn-ea"/>
              <a:cs typeface="+mn-cs"/>
            </a:endParaRPr>
          </a:p>
        </p:txBody>
      </p:sp>
      <p:sp>
        <p:nvSpPr>
          <p:cNvPr id="5" name="Rectangle 4">
            <a:extLst>
              <a:ext uri="{FF2B5EF4-FFF2-40B4-BE49-F238E27FC236}">
                <a16:creationId xmlns:a16="http://schemas.microsoft.com/office/drawing/2014/main" id="{529F1686-42B2-CA4B-BCBD-7744B3790045}"/>
              </a:ext>
            </a:extLst>
          </p:cNvPr>
          <p:cNvSpPr/>
          <p:nvPr/>
        </p:nvSpPr>
        <p:spPr>
          <a:xfrm>
            <a:off x="2252134" y="1385146"/>
            <a:ext cx="2048934" cy="138853"/>
          </a:xfrm>
          <a:prstGeom prst="rect">
            <a:avLst/>
          </a:prstGeom>
          <a:solidFill>
            <a:srgbClr val="F81B02">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6" name="Rectangle 5">
            <a:extLst>
              <a:ext uri="{FF2B5EF4-FFF2-40B4-BE49-F238E27FC236}">
                <a16:creationId xmlns:a16="http://schemas.microsoft.com/office/drawing/2014/main" id="{D2BF7E94-FC57-BE44-8DC8-39CE6CC64AED}"/>
              </a:ext>
            </a:extLst>
          </p:cNvPr>
          <p:cNvSpPr/>
          <p:nvPr/>
        </p:nvSpPr>
        <p:spPr>
          <a:xfrm>
            <a:off x="2252134" y="1523998"/>
            <a:ext cx="4284133" cy="138853"/>
          </a:xfrm>
          <a:prstGeom prst="rect">
            <a:avLst/>
          </a:prstGeom>
          <a:solidFill>
            <a:srgbClr val="F81B0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17674944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7"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9" name="Group 28">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0" name="Rectangle 29">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Isosceles Triangle 30">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4" name="Rectangle 33">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grpSp>
        <p:nvGrpSpPr>
          <p:cNvPr id="36" name="Group 35">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7"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0"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8"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9"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5"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57" name="Freeform: Shape 56">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44861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59"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4579" y="691977"/>
            <a:ext cx="7761923"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Title 1">
            <a:extLst>
              <a:ext uri="{FF2B5EF4-FFF2-40B4-BE49-F238E27FC236}">
                <a16:creationId xmlns:a16="http://schemas.microsoft.com/office/drawing/2014/main" id="{9C2DB01D-68B4-024B-89C7-342D22C3E563}"/>
              </a:ext>
            </a:extLst>
          </p:cNvPr>
          <p:cNvSpPr>
            <a:spLocks noGrp="1"/>
          </p:cNvSpPr>
          <p:nvPr>
            <p:ph type="title"/>
          </p:nvPr>
        </p:nvSpPr>
        <p:spPr>
          <a:xfrm>
            <a:off x="2616277" y="2061838"/>
            <a:ext cx="6959446" cy="1662475"/>
          </a:xfrm>
        </p:spPr>
        <p:txBody>
          <a:bodyPr vert="horz" lIns="228600" tIns="228600" rIns="228600" bIns="0" rtlCol="0" anchor="b">
            <a:normAutofit/>
          </a:bodyPr>
          <a:lstStyle/>
          <a:p>
            <a:pPr>
              <a:lnSpc>
                <a:spcPct val="80000"/>
              </a:lnSpc>
            </a:pPr>
            <a:r>
              <a:rPr lang="en-US" sz="4800" dirty="0"/>
              <a:t>Other Packages, Discovering Data, and Troubleshooting</a:t>
            </a:r>
          </a:p>
        </p:txBody>
      </p:sp>
      <p:sp>
        <p:nvSpPr>
          <p:cNvPr id="3" name="Slide Number Placeholder 2">
            <a:extLst>
              <a:ext uri="{FF2B5EF4-FFF2-40B4-BE49-F238E27FC236}">
                <a16:creationId xmlns:a16="http://schemas.microsoft.com/office/drawing/2014/main" id="{4E1DF43A-3261-D848-AA9B-04595618B451}"/>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6E5AD94-8CD5-9A4B-B9F7-1A29B6665B22}" type="slidenum">
              <a:rPr kumimoji="0" lang="en-US" sz="1000" b="0" i="0" u="none" strike="noStrike" kern="1200" cap="none" spc="0" normalizeH="0" baseline="0" noProof="0" smtClean="0">
                <a:ln>
                  <a:noFill/>
                </a:ln>
                <a:solidFill>
                  <a:prstClr val="black">
                    <a:tint val="75000"/>
                  </a:prstClr>
                </a:solidFill>
                <a:effectLst/>
                <a:uLnTx/>
                <a:uFillTx/>
                <a:latin typeface="Rockwell" panose="020606030202050204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000" b="0" i="0" u="none" strike="noStrike" kern="1200" cap="none" spc="0" normalizeH="0" baseline="0" noProof="0">
              <a:ln>
                <a:noFill/>
              </a:ln>
              <a:solidFill>
                <a:prstClr val="black">
                  <a:tint val="75000"/>
                </a:prstClr>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2145635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FDCF0-7123-F943-B7FB-043ED5AF0B28}"/>
              </a:ext>
            </a:extLst>
          </p:cNvPr>
          <p:cNvSpPr>
            <a:spLocks noGrp="1"/>
          </p:cNvSpPr>
          <p:nvPr>
            <p:ph type="title"/>
          </p:nvPr>
        </p:nvSpPr>
        <p:spPr>
          <a:xfrm>
            <a:off x="888631" y="2349925"/>
            <a:ext cx="3498979" cy="2456442"/>
          </a:xfrm>
        </p:spPr>
        <p:txBody>
          <a:bodyPr>
            <a:normAutofit/>
          </a:bodyPr>
          <a:lstStyle/>
          <a:p>
            <a:r>
              <a:rPr lang="en-US" dirty="0"/>
              <a:t>Other Packages to Consider</a:t>
            </a:r>
          </a:p>
        </p:txBody>
      </p:sp>
      <p:graphicFrame>
        <p:nvGraphicFramePr>
          <p:cNvPr id="5" name="Content Placeholder 2">
            <a:extLst>
              <a:ext uri="{FF2B5EF4-FFF2-40B4-BE49-F238E27FC236}">
                <a16:creationId xmlns:a16="http://schemas.microsoft.com/office/drawing/2014/main" id="{F8937669-7C37-4EF3-A62D-3A65610C3BA2}"/>
              </a:ext>
            </a:extLst>
          </p:cNvPr>
          <p:cNvGraphicFramePr>
            <a:graphicFrameLocks noGrp="1"/>
          </p:cNvGraphicFramePr>
          <p:nvPr>
            <p:ph idx="1"/>
          </p:nvPr>
        </p:nvGraphicFramePr>
        <p:xfrm>
          <a:off x="5440363" y="1125538"/>
          <a:ext cx="5638800" cy="4603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D93C8EDB-C386-704B-94F3-06E379B92430}"/>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6E5AD94-8CD5-9A4B-B9F7-1A29B6665B22}" type="slidenum">
              <a:rPr kumimoji="0" lang="en-US" sz="1000" b="0" i="0" u="none" strike="noStrike" kern="1200" cap="none" spc="0" normalizeH="0" baseline="0" noProof="0" smtClean="0">
                <a:ln>
                  <a:noFill/>
                </a:ln>
                <a:solidFill>
                  <a:prstClr val="black">
                    <a:tint val="75000"/>
                  </a:prstClr>
                </a:solidFill>
                <a:effectLst/>
                <a:uLnTx/>
                <a:uFillTx/>
                <a:latin typeface="Rockwell" panose="020606030202050204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1000" b="0" i="0" u="none" strike="noStrike" kern="1200" cap="none" spc="0" normalizeH="0" baseline="0" noProof="0">
              <a:ln>
                <a:noFill/>
              </a:ln>
              <a:solidFill>
                <a:prstClr val="black">
                  <a:tint val="75000"/>
                </a:prstClr>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319095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Title 1">
            <a:extLst>
              <a:ext uri="{FF2B5EF4-FFF2-40B4-BE49-F238E27FC236}">
                <a16:creationId xmlns:a16="http://schemas.microsoft.com/office/drawing/2014/main" id="{22F02B06-5436-A746-88F3-DCA274D7C4B5}"/>
              </a:ext>
            </a:extLst>
          </p:cNvPr>
          <p:cNvSpPr>
            <a:spLocks noGrp="1"/>
          </p:cNvSpPr>
          <p:nvPr>
            <p:ph type="title"/>
          </p:nvPr>
        </p:nvSpPr>
        <p:spPr>
          <a:xfrm>
            <a:off x="3709603" y="2228851"/>
            <a:ext cx="6537710" cy="1830388"/>
          </a:xfrm>
        </p:spPr>
        <p:txBody>
          <a:bodyPr anchor="t">
            <a:noAutofit/>
          </a:bodyPr>
          <a:lstStyle/>
          <a:p>
            <a:r>
              <a:rPr lang="en-US" sz="6000" dirty="0">
                <a:solidFill>
                  <a:schemeClr val="accent1"/>
                </a:solidFill>
              </a:rPr>
              <a:t>Learn {</a:t>
            </a:r>
            <a:r>
              <a:rPr lang="en-US" sz="6000" dirty="0" err="1">
                <a:solidFill>
                  <a:schemeClr val="accent1"/>
                </a:solidFill>
              </a:rPr>
              <a:t>tidyverse</a:t>
            </a:r>
            <a:r>
              <a:rPr lang="en-US" sz="6000" dirty="0">
                <a:solidFill>
                  <a:schemeClr val="accent1"/>
                </a:solidFill>
              </a:rPr>
              <a:t>} over any/all other packages</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sp>
        <p:nvSpPr>
          <p:cNvPr id="3" name="Slide Number Placeholder 2">
            <a:extLst>
              <a:ext uri="{FF2B5EF4-FFF2-40B4-BE49-F238E27FC236}">
                <a16:creationId xmlns:a16="http://schemas.microsoft.com/office/drawing/2014/main" id="{830DB01D-668F-E641-A140-B716467EAE42}"/>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6E5AD94-8CD5-9A4B-B9F7-1A29B6665B22}" type="slidenum">
              <a:rPr kumimoji="0" lang="en-US" sz="1000" b="0" i="0" u="none" strike="noStrike" kern="1200" cap="none" spc="0" normalizeH="0" baseline="0" noProof="0" smtClean="0">
                <a:ln>
                  <a:noFill/>
                </a:ln>
                <a:solidFill>
                  <a:prstClr val="black">
                    <a:tint val="75000"/>
                  </a:prstClr>
                </a:solidFill>
                <a:effectLst/>
                <a:uLnTx/>
                <a:uFillTx/>
                <a:latin typeface="Rockwell" panose="020606030202050204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000" b="0" i="0" u="none" strike="noStrike" kern="1200" cap="none" spc="0" normalizeH="0" baseline="0" noProof="0">
              <a:ln>
                <a:noFill/>
              </a:ln>
              <a:solidFill>
                <a:prstClr val="black">
                  <a:tint val="75000"/>
                </a:prstClr>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307499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Title 1">
            <a:extLst>
              <a:ext uri="{FF2B5EF4-FFF2-40B4-BE49-F238E27FC236}">
                <a16:creationId xmlns:a16="http://schemas.microsoft.com/office/drawing/2014/main" id="{A21ACF40-6E8D-3F42-8D72-09749363A502}"/>
              </a:ext>
            </a:extLst>
          </p:cNvPr>
          <p:cNvSpPr>
            <a:spLocks noGrp="1"/>
          </p:cNvSpPr>
          <p:nvPr>
            <p:ph type="title"/>
          </p:nvPr>
        </p:nvSpPr>
        <p:spPr>
          <a:xfrm>
            <a:off x="645459" y="960120"/>
            <a:ext cx="3865695" cy="4171278"/>
          </a:xfrm>
        </p:spPr>
        <p:txBody>
          <a:bodyPr>
            <a:normAutofit/>
          </a:bodyPr>
          <a:lstStyle/>
          <a:p>
            <a:pPr algn="r"/>
            <a:r>
              <a:rPr lang="en-US" sz="4400" dirty="0">
                <a:solidFill>
                  <a:schemeClr val="tx1"/>
                </a:solidFill>
              </a:rPr>
              <a:t>Exploration Tools</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C29DD80-3EF1-3C4D-AEFE-31A2E6D827C4}"/>
              </a:ext>
            </a:extLst>
          </p:cNvPr>
          <p:cNvSpPr>
            <a:spLocks noGrp="1"/>
          </p:cNvSpPr>
          <p:nvPr>
            <p:ph idx="1"/>
          </p:nvPr>
        </p:nvSpPr>
        <p:spPr>
          <a:xfrm>
            <a:off x="4983164" y="960120"/>
            <a:ext cx="5511800" cy="4171278"/>
          </a:xfrm>
        </p:spPr>
        <p:txBody>
          <a:bodyPr>
            <a:normAutofit/>
          </a:bodyPr>
          <a:lstStyle/>
          <a:p>
            <a:r>
              <a:rPr lang="en-US" dirty="0"/>
              <a:t>Look at your table in Excel or using View()</a:t>
            </a:r>
          </a:p>
          <a:p>
            <a:r>
              <a:rPr lang="en-US" dirty="0"/>
              <a:t>Quantitative information</a:t>
            </a:r>
          </a:p>
          <a:p>
            <a:pPr lvl="1"/>
            <a:r>
              <a:rPr lang="en-US" dirty="0"/>
              <a:t>str()</a:t>
            </a:r>
          </a:p>
          <a:p>
            <a:pPr lvl="1"/>
            <a:r>
              <a:rPr lang="en-US" dirty="0"/>
              <a:t>summary()</a:t>
            </a:r>
          </a:p>
        </p:txBody>
      </p:sp>
      <p:sp>
        <p:nvSpPr>
          <p:cNvPr id="4" name="Slide Number Placeholder 3">
            <a:extLst>
              <a:ext uri="{FF2B5EF4-FFF2-40B4-BE49-F238E27FC236}">
                <a16:creationId xmlns:a16="http://schemas.microsoft.com/office/drawing/2014/main" id="{747A0376-8522-FA4F-9C79-C3ECC461F381}"/>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6E5AD94-8CD5-9A4B-B9F7-1A29B6665B22}" type="slidenum">
              <a:rPr kumimoji="0" lang="en-US" sz="1000" b="0" i="0" u="none" strike="noStrike" kern="1200" cap="none" spc="0" normalizeH="0" baseline="0" noProof="0" smtClean="0">
                <a:ln>
                  <a:noFill/>
                </a:ln>
                <a:solidFill>
                  <a:prstClr val="black">
                    <a:tint val="75000"/>
                  </a:prstClr>
                </a:solidFill>
                <a:effectLst/>
                <a:uLnTx/>
                <a:uFillTx/>
                <a:latin typeface="Rockwell" panose="020606030202050204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US" sz="1000" b="0" i="0" u="none" strike="noStrike" kern="1200" cap="none" spc="0" normalizeH="0" baseline="0" noProof="0">
              <a:ln>
                <a:noFill/>
              </a:ln>
              <a:solidFill>
                <a:prstClr val="black">
                  <a:tint val="75000"/>
                </a:prstClr>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2945582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Title 1">
            <a:extLst>
              <a:ext uri="{FF2B5EF4-FFF2-40B4-BE49-F238E27FC236}">
                <a16:creationId xmlns:a16="http://schemas.microsoft.com/office/drawing/2014/main" id="{A1254EC9-1727-4549-B67C-D9D90A1B55B3}"/>
              </a:ext>
            </a:extLst>
          </p:cNvPr>
          <p:cNvSpPr>
            <a:spLocks noGrp="1"/>
          </p:cNvSpPr>
          <p:nvPr>
            <p:ph type="title"/>
          </p:nvPr>
        </p:nvSpPr>
        <p:spPr>
          <a:xfrm>
            <a:off x="645459" y="960120"/>
            <a:ext cx="3865695" cy="4171278"/>
          </a:xfrm>
        </p:spPr>
        <p:txBody>
          <a:bodyPr>
            <a:normAutofit/>
          </a:bodyPr>
          <a:lstStyle/>
          <a:p>
            <a:pPr algn="r"/>
            <a:r>
              <a:rPr lang="en-US" sz="4400" dirty="0">
                <a:solidFill>
                  <a:schemeClr val="tx1"/>
                </a:solidFill>
              </a:rPr>
              <a:t>Help!</a:t>
            </a:r>
            <a:br>
              <a:rPr lang="en-US" sz="4400" dirty="0">
                <a:solidFill>
                  <a:schemeClr val="tx1"/>
                </a:solidFill>
              </a:rPr>
            </a:br>
            <a:r>
              <a:rPr lang="en-US" sz="1000" dirty="0">
                <a:solidFill>
                  <a:schemeClr val="tx1"/>
                </a:solidFill>
              </a:rPr>
              <a:t>(I  need  somebody!)</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4F63AB2-78AD-FD48-BD46-467F0BB99C6B}"/>
              </a:ext>
            </a:extLst>
          </p:cNvPr>
          <p:cNvSpPr>
            <a:spLocks noGrp="1"/>
          </p:cNvSpPr>
          <p:nvPr>
            <p:ph idx="1"/>
          </p:nvPr>
        </p:nvSpPr>
        <p:spPr>
          <a:xfrm>
            <a:off x="4983164" y="960120"/>
            <a:ext cx="5511800" cy="4171278"/>
          </a:xfrm>
        </p:spPr>
        <p:txBody>
          <a:bodyPr>
            <a:normAutofit/>
          </a:bodyPr>
          <a:lstStyle/>
          <a:p>
            <a:r>
              <a:rPr lang="en-US"/>
              <a:t>?foo or help(foo)</a:t>
            </a:r>
          </a:p>
          <a:p>
            <a:r>
              <a:rPr lang="en-US"/>
              <a:t>?foo or help(foo)</a:t>
            </a:r>
          </a:p>
          <a:p>
            <a:r>
              <a:rPr lang="en-US"/>
              <a:t>?foo or help(foo)</a:t>
            </a:r>
          </a:p>
          <a:p>
            <a:pPr marL="0" indent="0">
              <a:buNone/>
            </a:pPr>
            <a:endParaRPr lang="en-US" dirty="0"/>
          </a:p>
        </p:txBody>
      </p:sp>
      <p:sp>
        <p:nvSpPr>
          <p:cNvPr id="4" name="Slide Number Placeholder 3">
            <a:extLst>
              <a:ext uri="{FF2B5EF4-FFF2-40B4-BE49-F238E27FC236}">
                <a16:creationId xmlns:a16="http://schemas.microsoft.com/office/drawing/2014/main" id="{5D28197A-ED32-B142-8877-BBCE0039E4F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6E5AD94-8CD5-9A4B-B9F7-1A29B6665B22}" type="slidenum">
              <a:rPr kumimoji="0" lang="en-US" sz="1000" b="0" i="0" u="none" strike="noStrike" kern="1200" cap="none" spc="0" normalizeH="0" baseline="0" noProof="0" smtClean="0">
                <a:ln>
                  <a:noFill/>
                </a:ln>
                <a:solidFill>
                  <a:prstClr val="black">
                    <a:tint val="75000"/>
                  </a:prstClr>
                </a:solidFill>
                <a:effectLst/>
                <a:uLnTx/>
                <a:uFillTx/>
                <a:latin typeface="Rockwell" panose="020606030202050204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US" sz="1000" b="0" i="0" u="none" strike="noStrike" kern="1200" cap="none" spc="0" normalizeH="0" baseline="0" noProof="0">
              <a:ln>
                <a:noFill/>
              </a:ln>
              <a:solidFill>
                <a:prstClr val="black">
                  <a:tint val="75000"/>
                </a:prstClr>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13606115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Title 1">
            <a:extLst>
              <a:ext uri="{FF2B5EF4-FFF2-40B4-BE49-F238E27FC236}">
                <a16:creationId xmlns:a16="http://schemas.microsoft.com/office/drawing/2014/main" id="{A1254EC9-1727-4549-B67C-D9D90A1B55B3}"/>
              </a:ext>
            </a:extLst>
          </p:cNvPr>
          <p:cNvSpPr>
            <a:spLocks noGrp="1"/>
          </p:cNvSpPr>
          <p:nvPr>
            <p:ph type="title"/>
          </p:nvPr>
        </p:nvSpPr>
        <p:spPr>
          <a:xfrm>
            <a:off x="645459" y="960120"/>
            <a:ext cx="3865695" cy="4171278"/>
          </a:xfrm>
        </p:spPr>
        <p:txBody>
          <a:bodyPr>
            <a:normAutofit/>
          </a:bodyPr>
          <a:lstStyle/>
          <a:p>
            <a:pPr algn="r"/>
            <a:r>
              <a:rPr lang="en-US" sz="4400" dirty="0">
                <a:solidFill>
                  <a:schemeClr val="tx1"/>
                </a:solidFill>
              </a:rPr>
              <a:t>Help! </a:t>
            </a:r>
            <a:br>
              <a:rPr lang="en-US" sz="4400" dirty="0">
                <a:solidFill>
                  <a:schemeClr val="tx1"/>
                </a:solidFill>
              </a:rPr>
            </a:br>
            <a:r>
              <a:rPr lang="en-US" sz="4400" dirty="0">
                <a:solidFill>
                  <a:schemeClr val="tx1"/>
                </a:solidFill>
              </a:rPr>
              <a:t>Example</a:t>
            </a:r>
            <a:br>
              <a:rPr lang="en-US" sz="4400" dirty="0">
                <a:solidFill>
                  <a:schemeClr val="tx1"/>
                </a:solidFill>
              </a:rPr>
            </a:br>
            <a:endParaRPr lang="en-US" sz="1000" dirty="0">
              <a:solidFill>
                <a:schemeClr val="tx1"/>
              </a:solidFill>
            </a:endParaRP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7" name="Picture 6" descr="A screenshot of a social media post&#10;&#10;Description automatically generated">
            <a:extLst>
              <a:ext uri="{FF2B5EF4-FFF2-40B4-BE49-F238E27FC236}">
                <a16:creationId xmlns:a16="http://schemas.microsoft.com/office/drawing/2014/main" id="{8C377D94-FD9F-4842-9C7F-C398A31C1406}"/>
              </a:ext>
            </a:extLst>
          </p:cNvPr>
          <p:cNvPicPr>
            <a:picLocks noChangeAspect="1"/>
          </p:cNvPicPr>
          <p:nvPr/>
        </p:nvPicPr>
        <p:blipFill>
          <a:blip r:embed="rId3"/>
          <a:stretch>
            <a:fillRect/>
          </a:stretch>
        </p:blipFill>
        <p:spPr>
          <a:xfrm>
            <a:off x="5040314" y="138112"/>
            <a:ext cx="6521927" cy="5418667"/>
          </a:xfrm>
          <a:prstGeom prst="rect">
            <a:avLst/>
          </a:prstGeom>
        </p:spPr>
      </p:pic>
      <p:sp>
        <p:nvSpPr>
          <p:cNvPr id="9" name="Slide Number Placeholder 8">
            <a:extLst>
              <a:ext uri="{FF2B5EF4-FFF2-40B4-BE49-F238E27FC236}">
                <a16:creationId xmlns:a16="http://schemas.microsoft.com/office/drawing/2014/main" id="{D7EEC33A-979F-9B4A-AFBD-2C2F1F773B4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6E5AD94-8CD5-9A4B-B9F7-1A29B6665B22}" type="slidenum">
              <a:rPr kumimoji="0" lang="en-US" sz="1000" b="0" i="0" u="none" strike="noStrike" kern="1200" cap="none" spc="0" normalizeH="0" baseline="0" noProof="0" smtClean="0">
                <a:ln>
                  <a:noFill/>
                </a:ln>
                <a:solidFill>
                  <a:prstClr val="black">
                    <a:tint val="75000"/>
                  </a:prstClr>
                </a:solidFill>
                <a:effectLst/>
                <a:uLnTx/>
                <a:uFillTx/>
                <a:latin typeface="Rockwell" panose="020606030202050204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US" sz="1000" b="0" i="0" u="none" strike="noStrike" kern="1200" cap="none" spc="0" normalizeH="0" baseline="0" noProof="0">
              <a:ln>
                <a:noFill/>
              </a:ln>
              <a:solidFill>
                <a:prstClr val="black">
                  <a:tint val="75000"/>
                </a:prstClr>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24555816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Title 1">
            <a:extLst>
              <a:ext uri="{FF2B5EF4-FFF2-40B4-BE49-F238E27FC236}">
                <a16:creationId xmlns:a16="http://schemas.microsoft.com/office/drawing/2014/main" id="{54746051-71E1-0849-B51E-B37D088C9C64}"/>
              </a:ext>
            </a:extLst>
          </p:cNvPr>
          <p:cNvSpPr>
            <a:spLocks noGrp="1"/>
          </p:cNvSpPr>
          <p:nvPr>
            <p:ph type="title"/>
          </p:nvPr>
        </p:nvSpPr>
        <p:spPr>
          <a:xfrm>
            <a:off x="645459" y="960120"/>
            <a:ext cx="3865695" cy="4171278"/>
          </a:xfrm>
        </p:spPr>
        <p:txBody>
          <a:bodyPr>
            <a:normAutofit/>
          </a:bodyPr>
          <a:lstStyle/>
          <a:p>
            <a:pPr algn="r"/>
            <a:r>
              <a:rPr lang="en-US" sz="4400" dirty="0">
                <a:solidFill>
                  <a:schemeClr val="tx1"/>
                </a:solidFill>
              </a:rPr>
              <a:t>Help!</a:t>
            </a:r>
            <a:br>
              <a:rPr lang="en-US" sz="4400" dirty="0">
                <a:solidFill>
                  <a:schemeClr val="tx1"/>
                </a:solidFill>
              </a:rPr>
            </a:br>
            <a:r>
              <a:rPr lang="en-US" sz="4400" dirty="0">
                <a:solidFill>
                  <a:schemeClr val="tx1"/>
                </a:solidFill>
              </a:rPr>
              <a:t>Other Options</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4FAC714-EE03-5442-B586-D08109608331}"/>
              </a:ext>
            </a:extLst>
          </p:cNvPr>
          <p:cNvSpPr>
            <a:spLocks noGrp="1"/>
          </p:cNvSpPr>
          <p:nvPr>
            <p:ph idx="1"/>
          </p:nvPr>
        </p:nvSpPr>
        <p:spPr>
          <a:xfrm>
            <a:off x="4983164" y="960120"/>
            <a:ext cx="5511800" cy="4171278"/>
          </a:xfrm>
        </p:spPr>
        <p:txBody>
          <a:bodyPr>
            <a:normAutofit/>
          </a:bodyPr>
          <a:lstStyle/>
          <a:p>
            <a:r>
              <a:rPr lang="en-US" dirty="0"/>
              <a:t>Vignette()</a:t>
            </a:r>
          </a:p>
          <a:p>
            <a:r>
              <a:rPr lang="en-US" dirty="0"/>
              <a:t>Google</a:t>
            </a:r>
          </a:p>
          <a:p>
            <a:r>
              <a:rPr lang="en-US" dirty="0"/>
              <a:t>Stack Overflow + RStudio Community</a:t>
            </a:r>
          </a:p>
          <a:p>
            <a:r>
              <a:rPr lang="en-US" dirty="0"/>
              <a:t>GitHub (tread lightly)</a:t>
            </a:r>
          </a:p>
        </p:txBody>
      </p:sp>
      <p:sp>
        <p:nvSpPr>
          <p:cNvPr id="4" name="Slide Number Placeholder 3">
            <a:extLst>
              <a:ext uri="{FF2B5EF4-FFF2-40B4-BE49-F238E27FC236}">
                <a16:creationId xmlns:a16="http://schemas.microsoft.com/office/drawing/2014/main" id="{8DC402B0-C8E9-CE42-896A-4F9D7AE02340}"/>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6E5AD94-8CD5-9A4B-B9F7-1A29B6665B22}" type="slidenum">
              <a:rPr kumimoji="0" lang="en-US" sz="1000" b="0" i="0" u="none" strike="noStrike" kern="1200" cap="none" spc="0" normalizeH="0" baseline="0" noProof="0" smtClean="0">
                <a:ln>
                  <a:noFill/>
                </a:ln>
                <a:solidFill>
                  <a:prstClr val="black">
                    <a:tint val="75000"/>
                  </a:prstClr>
                </a:solidFill>
                <a:effectLst/>
                <a:uLnTx/>
                <a:uFillTx/>
                <a:latin typeface="Rockwell" panose="020606030202050204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US" sz="1000" b="0" i="0" u="none" strike="noStrike" kern="1200" cap="none" spc="0" normalizeH="0" baseline="0" noProof="0">
              <a:ln>
                <a:noFill/>
              </a:ln>
              <a:solidFill>
                <a:prstClr val="black">
                  <a:tint val="75000"/>
                </a:prstClr>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2609442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Title 1">
            <a:extLst>
              <a:ext uri="{FF2B5EF4-FFF2-40B4-BE49-F238E27FC236}">
                <a16:creationId xmlns:a16="http://schemas.microsoft.com/office/drawing/2014/main" id="{504DD0A8-B7E9-2F46-AB88-80653AD0BC2D}"/>
              </a:ext>
            </a:extLst>
          </p:cNvPr>
          <p:cNvSpPr>
            <a:spLocks noGrp="1"/>
          </p:cNvSpPr>
          <p:nvPr>
            <p:ph type="title"/>
          </p:nvPr>
        </p:nvSpPr>
        <p:spPr>
          <a:xfrm>
            <a:off x="484188" y="960120"/>
            <a:ext cx="4026967" cy="4171278"/>
          </a:xfrm>
        </p:spPr>
        <p:txBody>
          <a:bodyPr>
            <a:normAutofit/>
          </a:bodyPr>
          <a:lstStyle/>
          <a:p>
            <a:pPr algn="r"/>
            <a:r>
              <a:rPr lang="en-US" sz="4400" dirty="0">
                <a:solidFill>
                  <a:schemeClr val="tx1"/>
                </a:solidFill>
              </a:rPr>
              <a:t>Troubleshooting: Clearing Environment</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68D3A11-FB58-D041-9B7D-8D9E3EAFE7D7}"/>
              </a:ext>
            </a:extLst>
          </p:cNvPr>
          <p:cNvSpPr>
            <a:spLocks noGrp="1"/>
          </p:cNvSpPr>
          <p:nvPr>
            <p:ph idx="1"/>
          </p:nvPr>
        </p:nvSpPr>
        <p:spPr>
          <a:xfrm>
            <a:off x="4983164" y="960120"/>
            <a:ext cx="5511800" cy="4171278"/>
          </a:xfrm>
        </p:spPr>
        <p:txBody>
          <a:bodyPr>
            <a:normAutofit/>
          </a:bodyPr>
          <a:lstStyle/>
          <a:p>
            <a:r>
              <a:rPr lang="en-US" dirty="0"/>
              <a:t>Package conflicts/masks </a:t>
            </a:r>
          </a:p>
          <a:p>
            <a:pPr lvl="1"/>
            <a:r>
              <a:rPr lang="en-US" dirty="0"/>
              <a:t>Declare packages with their functions</a:t>
            </a:r>
          </a:p>
          <a:p>
            <a:pPr lvl="2"/>
            <a:r>
              <a:rPr lang="en-US" dirty="0"/>
              <a:t>Ex: filter() or filter()</a:t>
            </a:r>
          </a:p>
          <a:p>
            <a:r>
              <a:rPr lang="en-US" dirty="0"/>
              <a:t>Too many objects in the environment to keep track of</a:t>
            </a:r>
          </a:p>
          <a:p>
            <a:r>
              <a:rPr lang="en-US" dirty="0"/>
              <a:t>Useful cleaning functions</a:t>
            </a:r>
          </a:p>
          <a:p>
            <a:pPr lvl="1"/>
            <a:r>
              <a:rPr lang="en-US" dirty="0"/>
              <a:t>rm( list=ls() )</a:t>
            </a:r>
          </a:p>
          <a:p>
            <a:pPr lvl="1"/>
            <a:r>
              <a:rPr lang="en-US" dirty="0"/>
              <a:t>.</a:t>
            </a:r>
            <a:r>
              <a:rPr lang="en-US" dirty="0" err="1"/>
              <a:t>rs.restartR</a:t>
            </a:r>
            <a:r>
              <a:rPr lang="en-US" dirty="0"/>
              <a:t>()</a:t>
            </a:r>
          </a:p>
        </p:txBody>
      </p:sp>
      <p:sp>
        <p:nvSpPr>
          <p:cNvPr id="4" name="Slide Number Placeholder 3">
            <a:extLst>
              <a:ext uri="{FF2B5EF4-FFF2-40B4-BE49-F238E27FC236}">
                <a16:creationId xmlns:a16="http://schemas.microsoft.com/office/drawing/2014/main" id="{8324EDF0-D2F2-A341-A311-01ED54617D42}"/>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6E5AD94-8CD5-9A4B-B9F7-1A29B6665B22}" type="slidenum">
              <a:rPr kumimoji="0" lang="en-US" sz="1000" b="0" i="0" u="none" strike="noStrike" kern="1200" cap="none" spc="0" normalizeH="0" baseline="0" noProof="0" smtClean="0">
                <a:ln>
                  <a:noFill/>
                </a:ln>
                <a:solidFill>
                  <a:prstClr val="black">
                    <a:tint val="75000"/>
                  </a:prstClr>
                </a:solidFill>
                <a:effectLst/>
                <a:uLnTx/>
                <a:uFillTx/>
                <a:latin typeface="Rockwell" panose="020606030202050204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en-US" sz="1000" b="0" i="0" u="none" strike="noStrike" kern="1200" cap="none" spc="0" normalizeH="0" baseline="0" noProof="0">
              <a:ln>
                <a:noFill/>
              </a:ln>
              <a:solidFill>
                <a:prstClr val="black">
                  <a:tint val="75000"/>
                </a:prstClr>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25399301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Title 1">
            <a:extLst>
              <a:ext uri="{FF2B5EF4-FFF2-40B4-BE49-F238E27FC236}">
                <a16:creationId xmlns:a16="http://schemas.microsoft.com/office/drawing/2014/main" id="{504DD0A8-B7E9-2F46-AB88-80653AD0BC2D}"/>
              </a:ext>
            </a:extLst>
          </p:cNvPr>
          <p:cNvSpPr>
            <a:spLocks noGrp="1"/>
          </p:cNvSpPr>
          <p:nvPr>
            <p:ph type="title"/>
          </p:nvPr>
        </p:nvSpPr>
        <p:spPr>
          <a:xfrm>
            <a:off x="484188" y="960120"/>
            <a:ext cx="4026967" cy="4171278"/>
          </a:xfrm>
        </p:spPr>
        <p:txBody>
          <a:bodyPr>
            <a:normAutofit/>
          </a:bodyPr>
          <a:lstStyle/>
          <a:p>
            <a:pPr algn="r"/>
            <a:r>
              <a:rPr lang="en-US" sz="4400" dirty="0">
                <a:solidFill>
                  <a:schemeClr val="tx1"/>
                </a:solidFill>
              </a:rPr>
              <a:t>My Recommended Resources</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68D3A11-FB58-D041-9B7D-8D9E3EAFE7D7}"/>
              </a:ext>
            </a:extLst>
          </p:cNvPr>
          <p:cNvSpPr>
            <a:spLocks noGrp="1"/>
          </p:cNvSpPr>
          <p:nvPr>
            <p:ph idx="1"/>
          </p:nvPr>
        </p:nvSpPr>
        <p:spPr>
          <a:xfrm>
            <a:off x="4983164" y="960120"/>
            <a:ext cx="5511800" cy="4171278"/>
          </a:xfrm>
        </p:spPr>
        <p:txBody>
          <a:bodyPr>
            <a:normAutofit/>
          </a:bodyPr>
          <a:lstStyle/>
          <a:p>
            <a:r>
              <a:rPr lang="en-US" dirty="0"/>
              <a:t>Online:</a:t>
            </a:r>
          </a:p>
          <a:p>
            <a:pPr lvl="1"/>
            <a:r>
              <a:rPr lang="en-US" dirty="0"/>
              <a:t>Roger Peng and John Leek on Coursera</a:t>
            </a:r>
          </a:p>
          <a:p>
            <a:pPr lvl="1"/>
            <a:r>
              <a:rPr lang="en-US" dirty="0" err="1"/>
              <a:t>DataCamp</a:t>
            </a:r>
            <a:r>
              <a:rPr lang="en-US" dirty="0"/>
              <a:t> (free and paid options)</a:t>
            </a:r>
          </a:p>
          <a:p>
            <a:pPr lvl="1"/>
            <a:r>
              <a:rPr lang="en-US" dirty="0">
                <a:hlinkClick r:id="rId3"/>
              </a:rPr>
              <a:t>https://homerhanumat.github.io/r-notes/index.html</a:t>
            </a:r>
            <a:endParaRPr lang="en-US" dirty="0"/>
          </a:p>
          <a:p>
            <a:r>
              <a:rPr lang="en-US" dirty="0"/>
              <a:t>Books:</a:t>
            </a:r>
          </a:p>
          <a:p>
            <a:pPr lvl="1"/>
            <a:r>
              <a:rPr lang="en-US" dirty="0"/>
              <a:t>Beyond Spreadsheets with R</a:t>
            </a:r>
          </a:p>
          <a:p>
            <a:pPr lvl="1"/>
            <a:r>
              <a:rPr lang="en-US" dirty="0"/>
              <a:t>R in Action</a:t>
            </a:r>
          </a:p>
          <a:p>
            <a:r>
              <a:rPr lang="en-US" dirty="0"/>
              <a:t>In R:</a:t>
            </a:r>
          </a:p>
          <a:p>
            <a:pPr lvl="1"/>
            <a:r>
              <a:rPr lang="en-US" dirty="0"/>
              <a:t>swirl()</a:t>
            </a:r>
          </a:p>
          <a:p>
            <a:pPr lvl="1"/>
            <a:r>
              <a:rPr lang="en-US" dirty="0"/>
              <a:t>RStudio </a:t>
            </a:r>
            <a:r>
              <a:rPr lang="en-US" dirty="0" err="1"/>
              <a:t>cheatsheets</a:t>
            </a:r>
            <a:endParaRPr lang="en-US" dirty="0"/>
          </a:p>
        </p:txBody>
      </p:sp>
      <p:sp>
        <p:nvSpPr>
          <p:cNvPr id="4" name="Slide Number Placeholder 3">
            <a:extLst>
              <a:ext uri="{FF2B5EF4-FFF2-40B4-BE49-F238E27FC236}">
                <a16:creationId xmlns:a16="http://schemas.microsoft.com/office/drawing/2014/main" id="{6E6E6C85-B750-7C42-B7F2-5A3236C0098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6E5AD94-8CD5-9A4B-B9F7-1A29B6665B22}" type="slidenum">
              <a:rPr kumimoji="0" lang="en-US" sz="1000" b="0" i="0" u="none" strike="noStrike" kern="1200" cap="none" spc="0" normalizeH="0" baseline="0" noProof="0" smtClean="0">
                <a:ln>
                  <a:noFill/>
                </a:ln>
                <a:solidFill>
                  <a:prstClr val="black">
                    <a:tint val="75000"/>
                  </a:prstClr>
                </a:solidFill>
                <a:effectLst/>
                <a:uLnTx/>
                <a:uFillTx/>
                <a:latin typeface="Rockwell" panose="020606030202050204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en-US" sz="1000" b="0" i="0" u="none" strike="noStrike" kern="1200" cap="none" spc="0" normalizeH="0" baseline="0" noProof="0">
              <a:ln>
                <a:noFill/>
              </a:ln>
              <a:solidFill>
                <a:prstClr val="black">
                  <a:tint val="75000"/>
                </a:prstClr>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11344080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Title 1">
            <a:extLst>
              <a:ext uri="{FF2B5EF4-FFF2-40B4-BE49-F238E27FC236}">
                <a16:creationId xmlns:a16="http://schemas.microsoft.com/office/drawing/2014/main" id="{504DD0A8-B7E9-2F46-AB88-80653AD0BC2D}"/>
              </a:ext>
            </a:extLst>
          </p:cNvPr>
          <p:cNvSpPr>
            <a:spLocks noGrp="1"/>
          </p:cNvSpPr>
          <p:nvPr>
            <p:ph type="title"/>
          </p:nvPr>
        </p:nvSpPr>
        <p:spPr>
          <a:xfrm>
            <a:off x="484188" y="960120"/>
            <a:ext cx="4026967" cy="4171278"/>
          </a:xfrm>
        </p:spPr>
        <p:txBody>
          <a:bodyPr>
            <a:normAutofit/>
          </a:bodyPr>
          <a:lstStyle/>
          <a:p>
            <a:pPr algn="r"/>
            <a:r>
              <a:rPr lang="en-US" sz="4400" dirty="0">
                <a:solidFill>
                  <a:schemeClr val="tx1"/>
                </a:solidFill>
              </a:rPr>
              <a:t>Questions?</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68D3A11-FB58-D041-9B7D-8D9E3EAFE7D7}"/>
              </a:ext>
            </a:extLst>
          </p:cNvPr>
          <p:cNvSpPr>
            <a:spLocks noGrp="1"/>
          </p:cNvSpPr>
          <p:nvPr>
            <p:ph idx="1"/>
          </p:nvPr>
        </p:nvSpPr>
        <p:spPr>
          <a:xfrm>
            <a:off x="4983164" y="960120"/>
            <a:ext cx="5511800" cy="4171278"/>
          </a:xfrm>
        </p:spPr>
        <p:txBody>
          <a:bodyPr>
            <a:normAutofit/>
          </a:bodyPr>
          <a:lstStyle/>
          <a:p>
            <a:r>
              <a:rPr lang="en-US" dirty="0"/>
              <a:t>Slides available on my GitHub, </a:t>
            </a:r>
            <a:r>
              <a:rPr lang="en-US" dirty="0" err="1"/>
              <a:t>NeuroShepherd</a:t>
            </a:r>
            <a:r>
              <a:rPr lang="en-US" dirty="0"/>
              <a:t>, in the </a:t>
            </a:r>
            <a:r>
              <a:rPr lang="en-US" dirty="0" err="1"/>
              <a:t>R_Coding_Presentations</a:t>
            </a:r>
            <a:r>
              <a:rPr lang="en-US" dirty="0"/>
              <a:t> folder</a:t>
            </a:r>
          </a:p>
          <a:p>
            <a:r>
              <a:rPr lang="en-US" dirty="0"/>
              <a:t>Video recording from today’s session will be posted</a:t>
            </a:r>
          </a:p>
        </p:txBody>
      </p:sp>
      <p:sp>
        <p:nvSpPr>
          <p:cNvPr id="4" name="Slide Number Placeholder 3">
            <a:extLst>
              <a:ext uri="{FF2B5EF4-FFF2-40B4-BE49-F238E27FC236}">
                <a16:creationId xmlns:a16="http://schemas.microsoft.com/office/drawing/2014/main" id="{6E6E6C85-B750-7C42-B7F2-5A3236C0098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6E5AD94-8CD5-9A4B-B9F7-1A29B6665B22}" type="slidenum">
              <a:rPr kumimoji="0" lang="en-US" sz="1000" b="0" i="0" u="none" strike="noStrike" kern="1200" cap="none" spc="0" normalizeH="0" baseline="0" noProof="0" smtClean="0">
                <a:ln>
                  <a:noFill/>
                </a:ln>
                <a:solidFill>
                  <a:prstClr val="black">
                    <a:tint val="75000"/>
                  </a:prstClr>
                </a:solidFill>
                <a:effectLst/>
                <a:uLnTx/>
                <a:uFillTx/>
                <a:latin typeface="Rockwell" panose="020606030202050204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en-US" sz="1000" b="0" i="0" u="none" strike="noStrike" kern="1200" cap="none" spc="0" normalizeH="0" baseline="0" noProof="0">
              <a:ln>
                <a:noFill/>
              </a:ln>
              <a:solidFill>
                <a:prstClr val="black">
                  <a:tint val="75000"/>
                </a:prstClr>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3391361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Title 1">
            <a:extLst>
              <a:ext uri="{FF2B5EF4-FFF2-40B4-BE49-F238E27FC236}">
                <a16:creationId xmlns:a16="http://schemas.microsoft.com/office/drawing/2014/main" id="{BE443222-554B-CF49-A300-16D13AD9BCB8}"/>
              </a:ext>
            </a:extLst>
          </p:cNvPr>
          <p:cNvSpPr>
            <a:spLocks noGrp="1"/>
          </p:cNvSpPr>
          <p:nvPr>
            <p:ph type="title"/>
          </p:nvPr>
        </p:nvSpPr>
        <p:spPr>
          <a:xfrm>
            <a:off x="645459" y="960120"/>
            <a:ext cx="3865695" cy="4171278"/>
          </a:xfrm>
        </p:spPr>
        <p:txBody>
          <a:bodyPr>
            <a:normAutofit/>
          </a:bodyPr>
          <a:lstStyle/>
          <a:p>
            <a:pPr algn="r"/>
            <a:r>
              <a:rPr lang="en-US" sz="4400" dirty="0">
                <a:solidFill>
                  <a:schemeClr val="tx1"/>
                </a:solidFill>
              </a:rPr>
              <a:t>Starting Packages</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91B982E-0817-CF45-99B8-C86705AF11FB}"/>
              </a:ext>
            </a:extLst>
          </p:cNvPr>
          <p:cNvSpPr>
            <a:spLocks noGrp="1"/>
          </p:cNvSpPr>
          <p:nvPr>
            <p:ph idx="1"/>
          </p:nvPr>
        </p:nvSpPr>
        <p:spPr>
          <a:xfrm>
            <a:off x="4983164" y="960120"/>
            <a:ext cx="5511800" cy="4171278"/>
          </a:xfrm>
        </p:spPr>
        <p:txBody>
          <a:bodyPr>
            <a:normAutofit/>
          </a:bodyPr>
          <a:lstStyle/>
          <a:p>
            <a:r>
              <a:rPr lang="en-US" dirty="0"/>
              <a:t>{ggplot2}</a:t>
            </a:r>
          </a:p>
          <a:p>
            <a:r>
              <a:rPr lang="en-US" dirty="0"/>
              <a:t>{</a:t>
            </a:r>
            <a:r>
              <a:rPr lang="en-US" dirty="0" err="1"/>
              <a:t>readr</a:t>
            </a:r>
            <a:r>
              <a:rPr lang="en-US" dirty="0"/>
              <a:t>}/{</a:t>
            </a:r>
            <a:r>
              <a:rPr lang="en-US" dirty="0" err="1"/>
              <a:t>readxl</a:t>
            </a:r>
            <a:r>
              <a:rPr lang="en-US" dirty="0"/>
              <a:t>}</a:t>
            </a:r>
          </a:p>
          <a:p>
            <a:pPr lvl="1"/>
            <a:r>
              <a:rPr lang="en-US" dirty="0"/>
              <a:t>Use </a:t>
            </a:r>
            <a:r>
              <a:rPr lang="en-US" dirty="0" err="1"/>
              <a:t>read_csv</a:t>
            </a:r>
            <a:r>
              <a:rPr lang="en-US" dirty="0"/>
              <a:t>() or </a:t>
            </a:r>
            <a:r>
              <a:rPr lang="en-US" dirty="0" err="1"/>
              <a:t>read_excel</a:t>
            </a:r>
            <a:r>
              <a:rPr lang="en-US" dirty="0"/>
              <a:t>()</a:t>
            </a:r>
          </a:p>
          <a:p>
            <a:r>
              <a:rPr lang="en-US" dirty="0"/>
              <a:t>{</a:t>
            </a:r>
            <a:r>
              <a:rPr lang="en-US" dirty="0" err="1"/>
              <a:t>magrittr</a:t>
            </a:r>
            <a:r>
              <a:rPr lang="en-US" dirty="0"/>
              <a:t>}</a:t>
            </a:r>
          </a:p>
          <a:p>
            <a:pPr lvl="1"/>
            <a:r>
              <a:rPr lang="en-US" dirty="0"/>
              <a:t>The pipe function, %&gt;%</a:t>
            </a:r>
          </a:p>
          <a:p>
            <a:r>
              <a:rPr lang="en-US" dirty="0"/>
              <a:t>{</a:t>
            </a:r>
            <a:r>
              <a:rPr lang="en-US" dirty="0" err="1"/>
              <a:t>dplyr</a:t>
            </a:r>
            <a:r>
              <a:rPr lang="en-US" dirty="0"/>
              <a:t>}</a:t>
            </a:r>
          </a:p>
          <a:p>
            <a:pPr lvl="1"/>
            <a:r>
              <a:rPr lang="en-US" dirty="0"/>
              <a:t>5 verbs for data manipulation</a:t>
            </a:r>
          </a:p>
        </p:txBody>
      </p:sp>
      <p:sp>
        <p:nvSpPr>
          <p:cNvPr id="4" name="Slide Number Placeholder 3">
            <a:extLst>
              <a:ext uri="{FF2B5EF4-FFF2-40B4-BE49-F238E27FC236}">
                <a16:creationId xmlns:a16="http://schemas.microsoft.com/office/drawing/2014/main" id="{EFDCA6EC-6E7A-9A46-BBCC-252EC48483F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6E5AD94-8CD5-9A4B-B9F7-1A29B6665B22}" type="slidenum">
              <a:rPr kumimoji="0" lang="en-US" sz="1000" b="0" i="0" u="none" strike="noStrike" kern="1200" cap="none" spc="0" normalizeH="0" baseline="0" noProof="0" smtClean="0">
                <a:ln>
                  <a:noFill/>
                </a:ln>
                <a:solidFill>
                  <a:prstClr val="black">
                    <a:tint val="75000"/>
                  </a:prstClr>
                </a:solidFill>
                <a:effectLst/>
                <a:uLnTx/>
                <a:uFillTx/>
                <a:latin typeface="Rockwell" panose="020606030202050204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000" b="0" i="0" u="none" strike="noStrike" kern="1200" cap="none" spc="0" normalizeH="0" baseline="0" noProof="0">
              <a:ln>
                <a:noFill/>
              </a:ln>
              <a:solidFill>
                <a:prstClr val="black">
                  <a:tint val="75000"/>
                </a:prstClr>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4238414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Title 1">
            <a:extLst>
              <a:ext uri="{FF2B5EF4-FFF2-40B4-BE49-F238E27FC236}">
                <a16:creationId xmlns:a16="http://schemas.microsoft.com/office/drawing/2014/main" id="{7D09EDD0-B0F9-3245-9C52-CA616FA93BA7}"/>
              </a:ext>
            </a:extLst>
          </p:cNvPr>
          <p:cNvSpPr>
            <a:spLocks noGrp="1"/>
          </p:cNvSpPr>
          <p:nvPr>
            <p:ph type="title"/>
          </p:nvPr>
        </p:nvSpPr>
        <p:spPr>
          <a:xfrm>
            <a:off x="645459" y="960120"/>
            <a:ext cx="3865695" cy="4171278"/>
          </a:xfrm>
        </p:spPr>
        <p:txBody>
          <a:bodyPr>
            <a:normAutofit/>
          </a:bodyPr>
          <a:lstStyle/>
          <a:p>
            <a:pPr algn="r"/>
            <a:r>
              <a:rPr lang="en-US" sz="4400" dirty="0">
                <a:solidFill>
                  <a:schemeClr val="tx1"/>
                </a:solidFill>
              </a:rPr>
              <a:t>{ggplot2}</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38E942E-9542-0946-9E32-8275D437C13D}"/>
              </a:ext>
            </a:extLst>
          </p:cNvPr>
          <p:cNvSpPr>
            <a:spLocks noGrp="1"/>
          </p:cNvSpPr>
          <p:nvPr>
            <p:ph idx="1"/>
          </p:nvPr>
        </p:nvSpPr>
        <p:spPr>
          <a:xfrm>
            <a:off x="4983164" y="960120"/>
            <a:ext cx="5511800" cy="4171278"/>
          </a:xfrm>
        </p:spPr>
        <p:txBody>
          <a:bodyPr>
            <a:normAutofit/>
          </a:bodyPr>
          <a:lstStyle/>
          <a:p>
            <a:r>
              <a:rPr lang="en-US" dirty="0"/>
              <a:t>One of the 3 main plotting systems in the R ecosystem</a:t>
            </a:r>
          </a:p>
          <a:p>
            <a:pPr lvl="1"/>
            <a:r>
              <a:rPr lang="en-US" dirty="0"/>
              <a:t>Lattice and base</a:t>
            </a:r>
          </a:p>
          <a:p>
            <a:r>
              <a:rPr lang="en-US" dirty="0"/>
              <a:t>Consistent syntax for plotting data, highly customizable, and good looking out of the box</a:t>
            </a:r>
          </a:p>
          <a:p>
            <a:r>
              <a:rPr lang="en-US" dirty="0"/>
              <a:t>Too much to cover for this lecture</a:t>
            </a:r>
          </a:p>
        </p:txBody>
      </p:sp>
      <p:sp>
        <p:nvSpPr>
          <p:cNvPr id="4" name="Slide Number Placeholder 3">
            <a:extLst>
              <a:ext uri="{FF2B5EF4-FFF2-40B4-BE49-F238E27FC236}">
                <a16:creationId xmlns:a16="http://schemas.microsoft.com/office/drawing/2014/main" id="{0C41C87B-4462-2047-B418-EB5FC04C870A}"/>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6E5AD94-8CD5-9A4B-B9F7-1A29B6665B22}" type="slidenum">
              <a:rPr kumimoji="0" lang="en-US" sz="1000" b="0" i="0" u="none" strike="noStrike" kern="1200" cap="none" spc="0" normalizeH="0" baseline="0" noProof="0" smtClean="0">
                <a:ln>
                  <a:noFill/>
                </a:ln>
                <a:solidFill>
                  <a:prstClr val="black">
                    <a:tint val="75000"/>
                  </a:prstClr>
                </a:solidFill>
                <a:effectLst/>
                <a:uLnTx/>
                <a:uFillTx/>
                <a:latin typeface="Rockwell" panose="020606030202050204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000" b="0" i="0" u="none" strike="noStrike" kern="1200" cap="none" spc="0" normalizeH="0" baseline="0" noProof="0">
              <a:ln>
                <a:noFill/>
              </a:ln>
              <a:solidFill>
                <a:prstClr val="black">
                  <a:tint val="75000"/>
                </a:prstClr>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4180788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Title 1">
            <a:extLst>
              <a:ext uri="{FF2B5EF4-FFF2-40B4-BE49-F238E27FC236}">
                <a16:creationId xmlns:a16="http://schemas.microsoft.com/office/drawing/2014/main" id="{BE443222-554B-CF49-A300-16D13AD9BCB8}"/>
              </a:ext>
            </a:extLst>
          </p:cNvPr>
          <p:cNvSpPr>
            <a:spLocks noGrp="1"/>
          </p:cNvSpPr>
          <p:nvPr>
            <p:ph type="title"/>
          </p:nvPr>
        </p:nvSpPr>
        <p:spPr>
          <a:xfrm>
            <a:off x="645459" y="960120"/>
            <a:ext cx="3865695" cy="4171278"/>
          </a:xfrm>
        </p:spPr>
        <p:txBody>
          <a:bodyPr>
            <a:normAutofit/>
          </a:bodyPr>
          <a:lstStyle/>
          <a:p>
            <a:pPr algn="r"/>
            <a:r>
              <a:rPr lang="en-US" sz="4400" dirty="0">
                <a:solidFill>
                  <a:schemeClr val="tx1"/>
                </a:solidFill>
              </a:rPr>
              <a:t>Starting Packages</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91B982E-0817-CF45-99B8-C86705AF11FB}"/>
              </a:ext>
            </a:extLst>
          </p:cNvPr>
          <p:cNvSpPr>
            <a:spLocks noGrp="1"/>
          </p:cNvSpPr>
          <p:nvPr>
            <p:ph idx="1"/>
          </p:nvPr>
        </p:nvSpPr>
        <p:spPr>
          <a:xfrm>
            <a:off x="4983164" y="960120"/>
            <a:ext cx="5511800" cy="4171278"/>
          </a:xfrm>
        </p:spPr>
        <p:txBody>
          <a:bodyPr>
            <a:normAutofit/>
          </a:bodyPr>
          <a:lstStyle/>
          <a:p>
            <a:r>
              <a:rPr lang="en-US" dirty="0">
                <a:solidFill>
                  <a:schemeClr val="bg2">
                    <a:lumMod val="75000"/>
                  </a:schemeClr>
                </a:solidFill>
              </a:rPr>
              <a:t>{ggplot2}</a:t>
            </a:r>
          </a:p>
          <a:p>
            <a:r>
              <a:rPr lang="en-US" dirty="0"/>
              <a:t>{</a:t>
            </a:r>
            <a:r>
              <a:rPr lang="en-US" dirty="0" err="1"/>
              <a:t>readr</a:t>
            </a:r>
            <a:r>
              <a:rPr lang="en-US" dirty="0"/>
              <a:t>}/{</a:t>
            </a:r>
            <a:r>
              <a:rPr lang="en-US" dirty="0" err="1"/>
              <a:t>readxl</a:t>
            </a:r>
            <a:r>
              <a:rPr lang="en-US" dirty="0"/>
              <a:t>}</a:t>
            </a:r>
          </a:p>
          <a:p>
            <a:pPr lvl="1"/>
            <a:r>
              <a:rPr lang="en-US" dirty="0"/>
              <a:t>Use </a:t>
            </a:r>
            <a:r>
              <a:rPr lang="en-US" dirty="0" err="1"/>
              <a:t>read_csv</a:t>
            </a:r>
            <a:r>
              <a:rPr lang="en-US" dirty="0"/>
              <a:t>() or </a:t>
            </a:r>
            <a:r>
              <a:rPr lang="en-US" dirty="0" err="1"/>
              <a:t>read_excel</a:t>
            </a:r>
            <a:r>
              <a:rPr lang="en-US" dirty="0"/>
              <a:t>()</a:t>
            </a:r>
          </a:p>
          <a:p>
            <a:r>
              <a:rPr lang="en-US" dirty="0"/>
              <a:t>{</a:t>
            </a:r>
            <a:r>
              <a:rPr lang="en-US" dirty="0" err="1"/>
              <a:t>magrittr</a:t>
            </a:r>
            <a:r>
              <a:rPr lang="en-US" dirty="0"/>
              <a:t>}</a:t>
            </a:r>
          </a:p>
          <a:p>
            <a:pPr lvl="1"/>
            <a:r>
              <a:rPr lang="en-US" dirty="0"/>
              <a:t>The pipe function, %&gt;%</a:t>
            </a:r>
          </a:p>
          <a:p>
            <a:r>
              <a:rPr lang="en-US" dirty="0"/>
              <a:t>{</a:t>
            </a:r>
            <a:r>
              <a:rPr lang="en-US" dirty="0" err="1"/>
              <a:t>dplyr</a:t>
            </a:r>
            <a:r>
              <a:rPr lang="en-US" dirty="0"/>
              <a:t>}</a:t>
            </a:r>
          </a:p>
          <a:p>
            <a:pPr lvl="1"/>
            <a:r>
              <a:rPr lang="en-US" dirty="0"/>
              <a:t>5 verbs for data manipulation</a:t>
            </a:r>
          </a:p>
        </p:txBody>
      </p:sp>
      <p:sp>
        <p:nvSpPr>
          <p:cNvPr id="4" name="Slide Number Placeholder 3">
            <a:extLst>
              <a:ext uri="{FF2B5EF4-FFF2-40B4-BE49-F238E27FC236}">
                <a16:creationId xmlns:a16="http://schemas.microsoft.com/office/drawing/2014/main" id="{B08138C2-6535-8046-82BE-0DC3457BFA3D}"/>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6E5AD94-8CD5-9A4B-B9F7-1A29B6665B22}" type="slidenum">
              <a:rPr kumimoji="0" lang="en-US" sz="1000" b="0" i="0" u="none" strike="noStrike" kern="1200" cap="none" spc="0" normalizeH="0" baseline="0" noProof="0" smtClean="0">
                <a:ln>
                  <a:noFill/>
                </a:ln>
                <a:solidFill>
                  <a:prstClr val="black">
                    <a:tint val="75000"/>
                  </a:prstClr>
                </a:solidFill>
                <a:effectLst/>
                <a:uLnTx/>
                <a:uFillTx/>
                <a:latin typeface="Rockwell" panose="020606030202050204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000" b="0" i="0" u="none" strike="noStrike" kern="1200" cap="none" spc="0" normalizeH="0" baseline="0" noProof="0">
              <a:ln>
                <a:noFill/>
              </a:ln>
              <a:solidFill>
                <a:prstClr val="black">
                  <a:tint val="75000"/>
                </a:prstClr>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1692762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Title 1">
            <a:extLst>
              <a:ext uri="{FF2B5EF4-FFF2-40B4-BE49-F238E27FC236}">
                <a16:creationId xmlns:a16="http://schemas.microsoft.com/office/drawing/2014/main" id="{DB6713DD-A516-184F-BA6F-C06F6B9DC064}"/>
              </a:ext>
            </a:extLst>
          </p:cNvPr>
          <p:cNvSpPr>
            <a:spLocks noGrp="1"/>
          </p:cNvSpPr>
          <p:nvPr>
            <p:ph type="title"/>
          </p:nvPr>
        </p:nvSpPr>
        <p:spPr>
          <a:xfrm>
            <a:off x="645459" y="960120"/>
            <a:ext cx="3865695" cy="4171278"/>
          </a:xfrm>
        </p:spPr>
        <p:txBody>
          <a:bodyPr>
            <a:normAutofit/>
          </a:bodyPr>
          <a:lstStyle/>
          <a:p>
            <a:pPr algn="r"/>
            <a:r>
              <a:rPr lang="en-US" sz="4400" dirty="0">
                <a:solidFill>
                  <a:schemeClr val="tx1"/>
                </a:solidFill>
              </a:rPr>
              <a:t>{</a:t>
            </a:r>
            <a:r>
              <a:rPr lang="en-US" sz="4400" dirty="0" err="1">
                <a:solidFill>
                  <a:schemeClr val="tx1"/>
                </a:solidFill>
              </a:rPr>
              <a:t>readr</a:t>
            </a:r>
            <a:r>
              <a:rPr lang="en-US" sz="4400" dirty="0">
                <a:solidFill>
                  <a:schemeClr val="tx1"/>
                </a:solidFill>
              </a:rPr>
              <a:t>}</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CC0F4B1-A936-2741-8B55-498431718786}"/>
              </a:ext>
            </a:extLst>
          </p:cNvPr>
          <p:cNvSpPr>
            <a:spLocks noGrp="1"/>
          </p:cNvSpPr>
          <p:nvPr>
            <p:ph idx="1"/>
          </p:nvPr>
        </p:nvSpPr>
        <p:spPr>
          <a:xfrm>
            <a:off x="4983164" y="960120"/>
            <a:ext cx="5511800" cy="4171278"/>
          </a:xfrm>
        </p:spPr>
        <p:txBody>
          <a:bodyPr>
            <a:normAutofit/>
          </a:bodyPr>
          <a:lstStyle/>
          <a:p>
            <a:r>
              <a:rPr lang="en-US" dirty="0"/>
              <a:t>Multiple functions for reading and writing delimited files</a:t>
            </a:r>
          </a:p>
          <a:p>
            <a:pPr lvl="1"/>
            <a:r>
              <a:rPr lang="en-US" dirty="0"/>
              <a:t>Tab, colon, period, etc.</a:t>
            </a:r>
          </a:p>
          <a:p>
            <a:r>
              <a:rPr lang="en-US" dirty="0"/>
              <a:t>Functions you’ll care about </a:t>
            </a:r>
          </a:p>
          <a:p>
            <a:pPr lvl="1"/>
            <a:r>
              <a:rPr lang="en-US" dirty="0" err="1"/>
              <a:t>readr</a:t>
            </a:r>
            <a:r>
              <a:rPr lang="en-US" dirty="0"/>
              <a:t>::</a:t>
            </a:r>
            <a:r>
              <a:rPr lang="en-US" dirty="0" err="1"/>
              <a:t>read_csv</a:t>
            </a:r>
            <a:r>
              <a:rPr lang="en-US" dirty="0"/>
              <a:t>(“./Files/</a:t>
            </a:r>
            <a:r>
              <a:rPr lang="en-US" dirty="0" err="1"/>
              <a:t>data.csv</a:t>
            </a:r>
            <a:r>
              <a:rPr lang="en-US" dirty="0"/>
              <a:t>”)</a:t>
            </a:r>
          </a:p>
          <a:p>
            <a:pPr lvl="1"/>
            <a:r>
              <a:rPr lang="en-US" dirty="0" err="1"/>
              <a:t>readxl</a:t>
            </a:r>
            <a:r>
              <a:rPr lang="en-US" dirty="0"/>
              <a:t>::</a:t>
            </a:r>
            <a:r>
              <a:rPr lang="en-US" dirty="0" err="1"/>
              <a:t>read_excel</a:t>
            </a:r>
            <a:r>
              <a:rPr lang="en-US" dirty="0"/>
              <a:t>(“./Files/</a:t>
            </a:r>
            <a:r>
              <a:rPr lang="en-US" dirty="0" err="1"/>
              <a:t>data.xlsx</a:t>
            </a:r>
            <a:r>
              <a:rPr lang="en-US" dirty="0"/>
              <a:t>”, sheet = 1)</a:t>
            </a:r>
          </a:p>
          <a:p>
            <a:r>
              <a:rPr lang="en-US" dirty="0"/>
              <a:t>Working directory!</a:t>
            </a:r>
          </a:p>
          <a:p>
            <a:pPr lvl="1"/>
            <a:r>
              <a:rPr lang="en-US" dirty="0" err="1"/>
              <a:t>getwd</a:t>
            </a:r>
            <a:r>
              <a:rPr lang="en-US" dirty="0"/>
              <a:t>() </a:t>
            </a:r>
            <a:r>
              <a:rPr lang="en-US" dirty="0">
                <a:solidFill>
                  <a:schemeClr val="bg2">
                    <a:lumMod val="75000"/>
                  </a:schemeClr>
                </a:solidFill>
              </a:rPr>
              <a:t>and </a:t>
            </a:r>
            <a:r>
              <a:rPr lang="en-US" dirty="0" err="1">
                <a:solidFill>
                  <a:schemeClr val="bg2">
                    <a:lumMod val="75000"/>
                  </a:schemeClr>
                </a:solidFill>
              </a:rPr>
              <a:t>setwd</a:t>
            </a:r>
            <a:r>
              <a:rPr lang="en-US" dirty="0">
                <a:solidFill>
                  <a:schemeClr val="bg2">
                    <a:lumMod val="75000"/>
                  </a:schemeClr>
                </a:solidFill>
              </a:rPr>
              <a:t>()</a:t>
            </a:r>
          </a:p>
          <a:p>
            <a:pPr lvl="1"/>
            <a:r>
              <a:rPr lang="en-US" dirty="0"/>
              <a:t>here::here()</a:t>
            </a:r>
          </a:p>
        </p:txBody>
      </p:sp>
      <p:sp>
        <p:nvSpPr>
          <p:cNvPr id="4" name="Slide Number Placeholder 3">
            <a:extLst>
              <a:ext uri="{FF2B5EF4-FFF2-40B4-BE49-F238E27FC236}">
                <a16:creationId xmlns:a16="http://schemas.microsoft.com/office/drawing/2014/main" id="{B81F5FB0-E6CB-A942-BCAF-5FAAE009CA00}"/>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6E5AD94-8CD5-9A4B-B9F7-1A29B6665B22}" type="slidenum">
              <a:rPr kumimoji="0" lang="en-US" sz="1000" b="0" i="0" u="none" strike="noStrike" kern="1200" cap="none" spc="0" normalizeH="0" baseline="0" noProof="0" smtClean="0">
                <a:ln>
                  <a:noFill/>
                </a:ln>
                <a:solidFill>
                  <a:prstClr val="black">
                    <a:tint val="75000"/>
                  </a:prstClr>
                </a:solidFill>
                <a:effectLst/>
                <a:uLnTx/>
                <a:uFillTx/>
                <a:latin typeface="Rockwell" panose="020606030202050204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000" b="0" i="0" u="none" strike="noStrike" kern="1200" cap="none" spc="0" normalizeH="0" baseline="0" noProof="0">
              <a:ln>
                <a:noFill/>
              </a:ln>
              <a:solidFill>
                <a:prstClr val="black">
                  <a:tint val="75000"/>
                </a:prstClr>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4094997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Title 1">
            <a:extLst>
              <a:ext uri="{FF2B5EF4-FFF2-40B4-BE49-F238E27FC236}">
                <a16:creationId xmlns:a16="http://schemas.microsoft.com/office/drawing/2014/main" id="{BE443222-554B-CF49-A300-16D13AD9BCB8}"/>
              </a:ext>
            </a:extLst>
          </p:cNvPr>
          <p:cNvSpPr>
            <a:spLocks noGrp="1"/>
          </p:cNvSpPr>
          <p:nvPr>
            <p:ph type="title"/>
          </p:nvPr>
        </p:nvSpPr>
        <p:spPr>
          <a:xfrm>
            <a:off x="645459" y="960120"/>
            <a:ext cx="3865695" cy="4171278"/>
          </a:xfrm>
        </p:spPr>
        <p:txBody>
          <a:bodyPr>
            <a:normAutofit/>
          </a:bodyPr>
          <a:lstStyle/>
          <a:p>
            <a:pPr algn="r"/>
            <a:r>
              <a:rPr lang="en-US" sz="4400" dirty="0">
                <a:solidFill>
                  <a:schemeClr val="tx1"/>
                </a:solidFill>
              </a:rPr>
              <a:t>Starting Packages</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91B982E-0817-CF45-99B8-C86705AF11FB}"/>
              </a:ext>
            </a:extLst>
          </p:cNvPr>
          <p:cNvSpPr>
            <a:spLocks noGrp="1"/>
          </p:cNvSpPr>
          <p:nvPr>
            <p:ph idx="1"/>
          </p:nvPr>
        </p:nvSpPr>
        <p:spPr>
          <a:xfrm>
            <a:off x="4983164" y="960120"/>
            <a:ext cx="5511800" cy="4171278"/>
          </a:xfrm>
        </p:spPr>
        <p:txBody>
          <a:bodyPr>
            <a:normAutofit/>
          </a:bodyPr>
          <a:lstStyle/>
          <a:p>
            <a:r>
              <a:rPr lang="en-US" dirty="0">
                <a:solidFill>
                  <a:schemeClr val="bg2">
                    <a:lumMod val="75000"/>
                  </a:schemeClr>
                </a:solidFill>
              </a:rPr>
              <a:t>{ggplot2}</a:t>
            </a:r>
          </a:p>
          <a:p>
            <a:r>
              <a:rPr lang="en-US" dirty="0">
                <a:solidFill>
                  <a:schemeClr val="bg2">
                    <a:lumMod val="75000"/>
                  </a:schemeClr>
                </a:solidFill>
              </a:rPr>
              <a:t>{</a:t>
            </a:r>
            <a:r>
              <a:rPr lang="en-US" dirty="0" err="1">
                <a:solidFill>
                  <a:schemeClr val="bg2">
                    <a:lumMod val="75000"/>
                  </a:schemeClr>
                </a:solidFill>
              </a:rPr>
              <a:t>readr</a:t>
            </a:r>
            <a:r>
              <a:rPr lang="en-US" dirty="0">
                <a:solidFill>
                  <a:schemeClr val="bg2">
                    <a:lumMod val="75000"/>
                  </a:schemeClr>
                </a:solidFill>
              </a:rPr>
              <a:t>}/{</a:t>
            </a:r>
            <a:r>
              <a:rPr lang="en-US" dirty="0" err="1">
                <a:solidFill>
                  <a:schemeClr val="bg2">
                    <a:lumMod val="75000"/>
                  </a:schemeClr>
                </a:solidFill>
              </a:rPr>
              <a:t>readxl</a:t>
            </a:r>
            <a:r>
              <a:rPr lang="en-US" dirty="0">
                <a:solidFill>
                  <a:schemeClr val="bg2">
                    <a:lumMod val="75000"/>
                  </a:schemeClr>
                </a:solidFill>
              </a:rPr>
              <a:t>}</a:t>
            </a:r>
          </a:p>
          <a:p>
            <a:pPr lvl="1"/>
            <a:r>
              <a:rPr lang="en-US" dirty="0">
                <a:solidFill>
                  <a:schemeClr val="bg2">
                    <a:lumMod val="75000"/>
                  </a:schemeClr>
                </a:solidFill>
              </a:rPr>
              <a:t>Use </a:t>
            </a:r>
            <a:r>
              <a:rPr lang="en-US" dirty="0" err="1">
                <a:solidFill>
                  <a:schemeClr val="bg2">
                    <a:lumMod val="75000"/>
                  </a:schemeClr>
                </a:solidFill>
              </a:rPr>
              <a:t>read_csv</a:t>
            </a:r>
            <a:r>
              <a:rPr lang="en-US" dirty="0">
                <a:solidFill>
                  <a:schemeClr val="bg2">
                    <a:lumMod val="75000"/>
                  </a:schemeClr>
                </a:solidFill>
              </a:rPr>
              <a:t>() or </a:t>
            </a:r>
            <a:r>
              <a:rPr lang="en-US" dirty="0" err="1">
                <a:solidFill>
                  <a:schemeClr val="bg2">
                    <a:lumMod val="75000"/>
                  </a:schemeClr>
                </a:solidFill>
              </a:rPr>
              <a:t>read_excel</a:t>
            </a:r>
            <a:r>
              <a:rPr lang="en-US" dirty="0">
                <a:solidFill>
                  <a:schemeClr val="bg2">
                    <a:lumMod val="75000"/>
                  </a:schemeClr>
                </a:solidFill>
              </a:rPr>
              <a:t>()</a:t>
            </a:r>
          </a:p>
          <a:p>
            <a:r>
              <a:rPr lang="en-US" dirty="0"/>
              <a:t>{</a:t>
            </a:r>
            <a:r>
              <a:rPr lang="en-US" dirty="0" err="1"/>
              <a:t>magrittr</a:t>
            </a:r>
            <a:r>
              <a:rPr lang="en-US" dirty="0"/>
              <a:t>}</a:t>
            </a:r>
          </a:p>
          <a:p>
            <a:pPr lvl="1"/>
            <a:r>
              <a:rPr lang="en-US" dirty="0"/>
              <a:t>The pipe function, %&gt;%</a:t>
            </a:r>
          </a:p>
          <a:p>
            <a:r>
              <a:rPr lang="en-US" dirty="0"/>
              <a:t>{</a:t>
            </a:r>
            <a:r>
              <a:rPr lang="en-US" dirty="0" err="1"/>
              <a:t>dplyr</a:t>
            </a:r>
            <a:r>
              <a:rPr lang="en-US" dirty="0"/>
              <a:t>}</a:t>
            </a:r>
          </a:p>
          <a:p>
            <a:pPr lvl="1"/>
            <a:r>
              <a:rPr lang="en-US" dirty="0"/>
              <a:t>5 verbs for data manipulation</a:t>
            </a:r>
          </a:p>
        </p:txBody>
      </p:sp>
      <p:sp>
        <p:nvSpPr>
          <p:cNvPr id="4" name="Slide Number Placeholder 3">
            <a:extLst>
              <a:ext uri="{FF2B5EF4-FFF2-40B4-BE49-F238E27FC236}">
                <a16:creationId xmlns:a16="http://schemas.microsoft.com/office/drawing/2014/main" id="{86840861-ABBC-D048-B24B-560283B1A66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6E5AD94-8CD5-9A4B-B9F7-1A29B6665B22}" type="slidenum">
              <a:rPr kumimoji="0" lang="en-US" sz="1000" b="0" i="0" u="none" strike="noStrike" kern="1200" cap="none" spc="0" normalizeH="0" baseline="0" noProof="0" smtClean="0">
                <a:ln>
                  <a:noFill/>
                </a:ln>
                <a:solidFill>
                  <a:prstClr val="black">
                    <a:tint val="75000"/>
                  </a:prstClr>
                </a:solidFill>
                <a:effectLst/>
                <a:uLnTx/>
                <a:uFillTx/>
                <a:latin typeface="Rockwell" panose="020606030202050204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000" b="0" i="0" u="none" strike="noStrike" kern="1200" cap="none" spc="0" normalizeH="0" baseline="0" noProof="0">
              <a:ln>
                <a:noFill/>
              </a:ln>
              <a:solidFill>
                <a:prstClr val="black">
                  <a:tint val="75000"/>
                </a:prstClr>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3536164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Title 1">
            <a:extLst>
              <a:ext uri="{FF2B5EF4-FFF2-40B4-BE49-F238E27FC236}">
                <a16:creationId xmlns:a16="http://schemas.microsoft.com/office/drawing/2014/main" id="{3BC796B1-3DCD-FF41-A920-D764C699414B}"/>
              </a:ext>
            </a:extLst>
          </p:cNvPr>
          <p:cNvSpPr>
            <a:spLocks noGrp="1"/>
          </p:cNvSpPr>
          <p:nvPr>
            <p:ph type="title"/>
          </p:nvPr>
        </p:nvSpPr>
        <p:spPr>
          <a:xfrm>
            <a:off x="645459" y="960120"/>
            <a:ext cx="3865695" cy="4171278"/>
          </a:xfrm>
        </p:spPr>
        <p:txBody>
          <a:bodyPr>
            <a:normAutofit/>
          </a:bodyPr>
          <a:lstStyle/>
          <a:p>
            <a:pPr algn="r"/>
            <a:r>
              <a:rPr lang="en-US" sz="4400" dirty="0">
                <a:solidFill>
                  <a:schemeClr val="tx1"/>
                </a:solidFill>
              </a:rPr>
              <a:t>{</a:t>
            </a:r>
            <a:r>
              <a:rPr lang="en-US" sz="4400" dirty="0" err="1">
                <a:solidFill>
                  <a:schemeClr val="tx1"/>
                </a:solidFill>
              </a:rPr>
              <a:t>magrittr</a:t>
            </a:r>
            <a:r>
              <a:rPr lang="en-US" sz="4400" dirty="0">
                <a:solidFill>
                  <a:schemeClr val="tx1"/>
                </a:solidFill>
              </a:rPr>
              <a:t>}</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FE59124-27EB-7F4A-B4D6-43868F50070F}"/>
              </a:ext>
            </a:extLst>
          </p:cNvPr>
          <p:cNvSpPr>
            <a:spLocks noGrp="1"/>
          </p:cNvSpPr>
          <p:nvPr>
            <p:ph idx="1"/>
          </p:nvPr>
        </p:nvSpPr>
        <p:spPr>
          <a:xfrm>
            <a:off x="4983164" y="960120"/>
            <a:ext cx="5511800" cy="4171278"/>
          </a:xfrm>
        </p:spPr>
        <p:txBody>
          <a:bodyPr>
            <a:normAutofit/>
          </a:bodyPr>
          <a:lstStyle/>
          <a:p>
            <a:r>
              <a:rPr lang="en-US" dirty="0"/>
              <a:t>Package supplies the pipe, %&gt;%, operator</a:t>
            </a:r>
          </a:p>
          <a:p>
            <a:r>
              <a:rPr lang="en-US" dirty="0"/>
              <a:t>Allows you to write functions in a continuous flow without wrapping excessively</a:t>
            </a:r>
          </a:p>
          <a:p>
            <a:pPr lvl="1"/>
            <a:r>
              <a:rPr lang="en-US" dirty="0"/>
              <a:t>foo(foo(foo(foo(foo)))))</a:t>
            </a:r>
          </a:p>
          <a:p>
            <a:pPr lvl="2"/>
            <a:r>
              <a:rPr lang="en-US" dirty="0"/>
              <a:t>Did I put the correct number of closing parentheses?!</a:t>
            </a:r>
          </a:p>
          <a:p>
            <a:r>
              <a:rPr lang="en-US" dirty="0"/>
              <a:t>Read the pipe as an “and then” statement</a:t>
            </a:r>
          </a:p>
          <a:p>
            <a:pPr lvl="1"/>
            <a:r>
              <a:rPr lang="en-US" dirty="0" err="1"/>
              <a:t>Read_csv</a:t>
            </a:r>
            <a:r>
              <a:rPr lang="en-US" dirty="0"/>
              <a:t>(“</a:t>
            </a:r>
            <a:r>
              <a:rPr lang="en-US" dirty="0" err="1"/>
              <a:t>data.csv</a:t>
            </a:r>
            <a:r>
              <a:rPr lang="en-US" dirty="0"/>
              <a:t>”) %&gt;% mean(col1)</a:t>
            </a:r>
          </a:p>
          <a:p>
            <a:pPr lvl="2"/>
            <a:r>
              <a:rPr lang="en-US" dirty="0"/>
              <a:t>Read in my .csv AND THEN find the mean of col1</a:t>
            </a:r>
          </a:p>
        </p:txBody>
      </p:sp>
      <p:sp>
        <p:nvSpPr>
          <p:cNvPr id="4" name="Slide Number Placeholder 3">
            <a:extLst>
              <a:ext uri="{FF2B5EF4-FFF2-40B4-BE49-F238E27FC236}">
                <a16:creationId xmlns:a16="http://schemas.microsoft.com/office/drawing/2014/main" id="{E3FEFB7A-BB79-3E49-8023-362A68ED0180}"/>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6E5AD94-8CD5-9A4B-B9F7-1A29B6665B22}" type="slidenum">
              <a:rPr kumimoji="0" lang="en-US" sz="1000" b="0" i="0" u="none" strike="noStrike" kern="1200" cap="none" spc="0" normalizeH="0" baseline="0" noProof="0" smtClean="0">
                <a:ln>
                  <a:noFill/>
                </a:ln>
                <a:solidFill>
                  <a:prstClr val="black">
                    <a:tint val="75000"/>
                  </a:prstClr>
                </a:solidFill>
                <a:effectLst/>
                <a:uLnTx/>
                <a:uFillTx/>
                <a:latin typeface="Rockwell" panose="020606030202050204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000" b="0" i="0" u="none" strike="noStrike" kern="1200" cap="none" spc="0" normalizeH="0" baseline="0" noProof="0">
              <a:ln>
                <a:noFill/>
              </a:ln>
              <a:solidFill>
                <a:prstClr val="black">
                  <a:tint val="75000"/>
                </a:prstClr>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1054105975"/>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1760</Words>
  <Application>Microsoft Macintosh PowerPoint</Application>
  <PresentationFormat>Widescreen</PresentationFormat>
  <Paragraphs>245</Paragraphs>
  <Slides>36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Rockwell</vt:lpstr>
      <vt:lpstr>Wingdings</vt:lpstr>
      <vt:lpstr>Atlas</vt:lpstr>
      <vt:lpstr>{tidyverse}</vt:lpstr>
      <vt:lpstr>What is the {tidyverse}?</vt:lpstr>
      <vt:lpstr>Learn {tidyverse} over any/all other packages</vt:lpstr>
      <vt:lpstr>Starting Packages</vt:lpstr>
      <vt:lpstr>{ggplot2}</vt:lpstr>
      <vt:lpstr>Starting Packages</vt:lpstr>
      <vt:lpstr>{readr}</vt:lpstr>
      <vt:lpstr>Starting Packages</vt:lpstr>
      <vt:lpstr>{magrittr}</vt:lpstr>
      <vt:lpstr>Starting Packages</vt:lpstr>
      <vt:lpstr>Notes on {dplyr}</vt:lpstr>
      <vt:lpstr>{dplyr}: select()</vt:lpstr>
      <vt:lpstr>{dplyr}: filter()</vt:lpstr>
      <vt:lpstr>{dplyr}: mutate()</vt:lpstr>
      <vt:lpstr>*Special Topic* {dplyr}: mutate_at()</vt:lpstr>
      <vt:lpstr>{dplyr}: arrange()</vt:lpstr>
      <vt:lpstr>{dplyr}: summarise()</vt:lpstr>
      <vt:lpstr>Starting Packages</vt:lpstr>
      <vt:lpstr>{dplyr}: Worked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Other Packages, Discovering Data, and Troubleshooting</vt:lpstr>
      <vt:lpstr>Other Packages to Consider</vt:lpstr>
      <vt:lpstr>Exploration Tools</vt:lpstr>
      <vt:lpstr>Help! (I  need  somebody!)</vt:lpstr>
      <vt:lpstr>Help!  Example </vt:lpstr>
      <vt:lpstr>Help! Other Options</vt:lpstr>
      <vt:lpstr>Troubleshooting: Clearing Environment</vt:lpstr>
      <vt:lpstr>My Recommended Resources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 C</dc:creator>
  <cp:lastModifiedBy>Pat C</cp:lastModifiedBy>
  <cp:revision>2</cp:revision>
  <dcterms:created xsi:type="dcterms:W3CDTF">2020-08-10T14:59:24Z</dcterms:created>
  <dcterms:modified xsi:type="dcterms:W3CDTF">2020-08-10T15:00:34Z</dcterms:modified>
</cp:coreProperties>
</file>