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5" r:id="rId9"/>
    <p:sldId id="262" r:id="rId10"/>
    <p:sldId id="266" r:id="rId11"/>
    <p:sldId id="267" r:id="rId12"/>
    <p:sldId id="263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/>
    <p:restoredTop sz="73964"/>
  </p:normalViewPr>
  <p:slideViewPr>
    <p:cSldViewPr snapToGrid="0" snapToObjects="1">
      <p:cViewPr varScale="1">
        <p:scale>
          <a:sx n="68" d="100"/>
          <a:sy n="68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/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/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/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/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E397A-7A38-4D0D-B810-6BF2E53F878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498AA-F5DA-408E-991E-1DB9177F7862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gm:t>
    </dgm:pt>
    <dgm:pt modelId="{E2918DD6-EEC0-49DA-9F49-9CFA7DB84D57}" type="parTrans" cxnId="{E1577396-0236-448D-B8A5-01C02830CA99}">
      <dgm:prSet/>
      <dgm:spPr/>
      <dgm:t>
        <a:bodyPr/>
        <a:lstStyle/>
        <a:p>
          <a:endParaRPr lang="en-US"/>
        </a:p>
      </dgm:t>
    </dgm:pt>
    <dgm:pt modelId="{9A068D5B-9968-4579-8A65-101F4D2C438F}" type="sibTrans" cxnId="{E1577396-0236-448D-B8A5-01C02830CA99}">
      <dgm:prSet/>
      <dgm:spPr/>
      <dgm:t>
        <a:bodyPr/>
        <a:lstStyle/>
        <a:p>
          <a:endParaRPr lang="en-US"/>
        </a:p>
      </dgm:t>
    </dgm:pt>
    <dgm:pt modelId="{959EF020-9F13-4452-A2F0-C057AEA0BB86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Git/GitHub</a:t>
          </a:r>
        </a:p>
      </dgm:t>
    </dgm:pt>
    <dgm:pt modelId="{553EF529-925B-41C3-9A4B-6AAD27ED0663}" type="parTrans" cxnId="{56567E62-6B3C-45FC-81A6-F16549C08FF7}">
      <dgm:prSet/>
      <dgm:spPr/>
      <dgm:t>
        <a:bodyPr/>
        <a:lstStyle/>
        <a:p>
          <a:endParaRPr lang="en-US"/>
        </a:p>
      </dgm:t>
    </dgm:pt>
    <dgm:pt modelId="{F16D10B3-7F7A-4660-80C1-6DCF37328515}" type="sibTrans" cxnId="{56567E62-6B3C-45FC-81A6-F16549C08FF7}">
      <dgm:prSet/>
      <dgm:spPr/>
      <dgm:t>
        <a:bodyPr/>
        <a:lstStyle/>
        <a:p>
          <a:endParaRPr lang="en-US"/>
        </a:p>
      </dgm:t>
    </dgm:pt>
    <dgm:pt modelId="{A1E9C138-8D5C-4774-944F-D4AF9BA218FF}">
      <dgm:prSet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RStudio</a:t>
          </a:r>
        </a:p>
      </dgm:t>
    </dgm:pt>
    <dgm:pt modelId="{CAA38483-86D7-4971-A0D4-9C83D9B605E4}" type="parTrans" cxnId="{FE692213-84E1-4972-815D-239DA6161336}">
      <dgm:prSet/>
      <dgm:spPr/>
      <dgm:t>
        <a:bodyPr/>
        <a:lstStyle/>
        <a:p>
          <a:endParaRPr lang="en-US"/>
        </a:p>
      </dgm:t>
    </dgm:pt>
    <dgm:pt modelId="{CA1DF3C5-CFD5-43BB-BCDD-D3C6B30CC048}" type="sibTrans" cxnId="{FE692213-84E1-4972-815D-239DA6161336}">
      <dgm:prSet/>
      <dgm:spPr/>
      <dgm:t>
        <a:bodyPr/>
        <a:lstStyle/>
        <a:p>
          <a:endParaRPr lang="en-US"/>
        </a:p>
      </dgm:t>
    </dgm:pt>
    <dgm:pt modelId="{1C09D1CF-4F88-1449-B7A2-15D48C766480}" type="pres">
      <dgm:prSet presAssocID="{C5AE397A-7A38-4D0D-B810-6BF2E53F87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8C485B-F7C6-DF4C-9F8E-221548638521}" type="pres">
      <dgm:prSet presAssocID="{9CB498AA-F5DA-408E-991E-1DB9177F7862}" presName="hierRoot1" presStyleCnt="0"/>
      <dgm:spPr/>
    </dgm:pt>
    <dgm:pt modelId="{27AE3F5E-C3B1-0E4F-95E6-BA6BB35D76FA}" type="pres">
      <dgm:prSet presAssocID="{9CB498AA-F5DA-408E-991E-1DB9177F7862}" presName="composite" presStyleCnt="0"/>
      <dgm:spPr/>
    </dgm:pt>
    <dgm:pt modelId="{882B2213-A6C8-0542-B45A-447DD8662BE8}" type="pres">
      <dgm:prSet presAssocID="{9CB498AA-F5DA-408E-991E-1DB9177F7862}" presName="background" presStyleLbl="node0" presStyleIdx="0" presStyleCnt="3"/>
      <dgm:spPr/>
    </dgm:pt>
    <dgm:pt modelId="{D69F7E2E-D0D2-9747-9F1F-B150B9B00C4A}" type="pres">
      <dgm:prSet presAssocID="{9CB498AA-F5DA-408E-991E-1DB9177F7862}" presName="text" presStyleLbl="fgAcc0" presStyleIdx="0" presStyleCnt="3">
        <dgm:presLayoutVars>
          <dgm:chPref val="3"/>
        </dgm:presLayoutVars>
      </dgm:prSet>
      <dgm:spPr/>
    </dgm:pt>
    <dgm:pt modelId="{BF860752-0CCE-F24C-BCF8-DBB2D1EF5493}" type="pres">
      <dgm:prSet presAssocID="{9CB498AA-F5DA-408E-991E-1DB9177F7862}" presName="hierChild2" presStyleCnt="0"/>
      <dgm:spPr/>
    </dgm:pt>
    <dgm:pt modelId="{62895F6F-3700-414B-ACF7-ADC38508A0A1}" type="pres">
      <dgm:prSet presAssocID="{959EF020-9F13-4452-A2F0-C057AEA0BB86}" presName="hierRoot1" presStyleCnt="0"/>
      <dgm:spPr/>
    </dgm:pt>
    <dgm:pt modelId="{071A2401-F502-8843-8DFB-C740A27B0E91}" type="pres">
      <dgm:prSet presAssocID="{959EF020-9F13-4452-A2F0-C057AEA0BB86}" presName="composite" presStyleCnt="0"/>
      <dgm:spPr/>
    </dgm:pt>
    <dgm:pt modelId="{6344E7F7-C382-334F-A952-B0832EC0BFC0}" type="pres">
      <dgm:prSet presAssocID="{959EF020-9F13-4452-A2F0-C057AEA0BB86}" presName="background" presStyleLbl="node0" presStyleIdx="1" presStyleCnt="3"/>
      <dgm:spPr/>
    </dgm:pt>
    <dgm:pt modelId="{11ABBF11-E8A7-924B-86B8-1B343848EC79}" type="pres">
      <dgm:prSet presAssocID="{959EF020-9F13-4452-A2F0-C057AEA0BB86}" presName="text" presStyleLbl="fgAcc0" presStyleIdx="1" presStyleCnt="3">
        <dgm:presLayoutVars>
          <dgm:chPref val="3"/>
        </dgm:presLayoutVars>
      </dgm:prSet>
      <dgm:spPr/>
    </dgm:pt>
    <dgm:pt modelId="{17772F02-E555-9043-B5FF-217B796324D8}" type="pres">
      <dgm:prSet presAssocID="{959EF020-9F13-4452-A2F0-C057AEA0BB86}" presName="hierChild2" presStyleCnt="0"/>
      <dgm:spPr/>
    </dgm:pt>
    <dgm:pt modelId="{C6460438-2BFC-904A-A5C3-6012C2F73252}" type="pres">
      <dgm:prSet presAssocID="{A1E9C138-8D5C-4774-944F-D4AF9BA218FF}" presName="hierRoot1" presStyleCnt="0"/>
      <dgm:spPr/>
    </dgm:pt>
    <dgm:pt modelId="{BD294413-03DA-A843-902C-7D1DB9D1E3A9}" type="pres">
      <dgm:prSet presAssocID="{A1E9C138-8D5C-4774-944F-D4AF9BA218FF}" presName="composite" presStyleCnt="0"/>
      <dgm:spPr/>
    </dgm:pt>
    <dgm:pt modelId="{EC43B5A9-BBBE-904D-86E9-7D73874B40C9}" type="pres">
      <dgm:prSet presAssocID="{A1E9C138-8D5C-4774-944F-D4AF9BA218FF}" presName="background" presStyleLbl="node0" presStyleIdx="2" presStyleCnt="3"/>
      <dgm:spPr/>
    </dgm:pt>
    <dgm:pt modelId="{BB8E0632-8C79-9F4B-B5D8-3095F416CE60}" type="pres">
      <dgm:prSet presAssocID="{A1E9C138-8D5C-4774-944F-D4AF9BA218FF}" presName="text" presStyleLbl="fgAcc0" presStyleIdx="2" presStyleCnt="3">
        <dgm:presLayoutVars>
          <dgm:chPref val="3"/>
        </dgm:presLayoutVars>
      </dgm:prSet>
      <dgm:spPr/>
    </dgm:pt>
    <dgm:pt modelId="{B87467D3-DA7A-1F43-A5FF-578DBC4F941C}" type="pres">
      <dgm:prSet presAssocID="{A1E9C138-8D5C-4774-944F-D4AF9BA218FF}" presName="hierChild2" presStyleCnt="0"/>
      <dgm:spPr/>
    </dgm:pt>
  </dgm:ptLst>
  <dgm:cxnLst>
    <dgm:cxn modelId="{FE692213-84E1-4972-815D-239DA6161336}" srcId="{C5AE397A-7A38-4D0D-B810-6BF2E53F8784}" destId="{A1E9C138-8D5C-4774-944F-D4AF9BA218FF}" srcOrd="2" destOrd="0" parTransId="{CAA38483-86D7-4971-A0D4-9C83D9B605E4}" sibTransId="{CA1DF3C5-CFD5-43BB-BCDD-D3C6B30CC048}"/>
    <dgm:cxn modelId="{1315C828-97F4-1242-B145-5BA19A3CEC17}" type="presOf" srcId="{9CB498AA-F5DA-408E-991E-1DB9177F7862}" destId="{D69F7E2E-D0D2-9747-9F1F-B150B9B00C4A}" srcOrd="0" destOrd="0" presId="urn:microsoft.com/office/officeart/2005/8/layout/hierarchy1"/>
    <dgm:cxn modelId="{56567E62-6B3C-45FC-81A6-F16549C08FF7}" srcId="{C5AE397A-7A38-4D0D-B810-6BF2E53F8784}" destId="{959EF020-9F13-4452-A2F0-C057AEA0BB86}" srcOrd="1" destOrd="0" parTransId="{553EF529-925B-41C3-9A4B-6AAD27ED0663}" sibTransId="{F16D10B3-7F7A-4660-80C1-6DCF37328515}"/>
    <dgm:cxn modelId="{E1577396-0236-448D-B8A5-01C02830CA99}" srcId="{C5AE397A-7A38-4D0D-B810-6BF2E53F8784}" destId="{9CB498AA-F5DA-408E-991E-1DB9177F7862}" srcOrd="0" destOrd="0" parTransId="{E2918DD6-EEC0-49DA-9F49-9CFA7DB84D57}" sibTransId="{9A068D5B-9968-4579-8A65-101F4D2C438F}"/>
    <dgm:cxn modelId="{D9251ED2-BED0-8947-9181-122211D8B912}" type="presOf" srcId="{C5AE397A-7A38-4D0D-B810-6BF2E53F8784}" destId="{1C09D1CF-4F88-1449-B7A2-15D48C766480}" srcOrd="0" destOrd="0" presId="urn:microsoft.com/office/officeart/2005/8/layout/hierarchy1"/>
    <dgm:cxn modelId="{E68436E7-CED6-AD4F-B57C-FA65512709BF}" type="presOf" srcId="{A1E9C138-8D5C-4774-944F-D4AF9BA218FF}" destId="{BB8E0632-8C79-9F4B-B5D8-3095F416CE60}" srcOrd="0" destOrd="0" presId="urn:microsoft.com/office/officeart/2005/8/layout/hierarchy1"/>
    <dgm:cxn modelId="{FCF65EFE-C7F7-4A4A-A153-F12C1F9544F2}" type="presOf" srcId="{959EF020-9F13-4452-A2F0-C057AEA0BB86}" destId="{11ABBF11-E8A7-924B-86B8-1B343848EC79}" srcOrd="0" destOrd="0" presId="urn:microsoft.com/office/officeart/2005/8/layout/hierarchy1"/>
    <dgm:cxn modelId="{7BD1D668-4D5A-324F-A518-F42C579C241D}" type="presParOf" srcId="{1C09D1CF-4F88-1449-B7A2-15D48C766480}" destId="{008C485B-F7C6-DF4C-9F8E-221548638521}" srcOrd="0" destOrd="0" presId="urn:microsoft.com/office/officeart/2005/8/layout/hierarchy1"/>
    <dgm:cxn modelId="{796590EC-7C38-B942-ADF5-3F713B58A0B5}" type="presParOf" srcId="{008C485B-F7C6-DF4C-9F8E-221548638521}" destId="{27AE3F5E-C3B1-0E4F-95E6-BA6BB35D76FA}" srcOrd="0" destOrd="0" presId="urn:microsoft.com/office/officeart/2005/8/layout/hierarchy1"/>
    <dgm:cxn modelId="{A9EC82E1-F2D1-714A-B5B3-96AD33026874}" type="presParOf" srcId="{27AE3F5E-C3B1-0E4F-95E6-BA6BB35D76FA}" destId="{882B2213-A6C8-0542-B45A-447DD8662BE8}" srcOrd="0" destOrd="0" presId="urn:microsoft.com/office/officeart/2005/8/layout/hierarchy1"/>
    <dgm:cxn modelId="{3A50702A-4B86-F84D-A1AA-BE67D8799A5A}" type="presParOf" srcId="{27AE3F5E-C3B1-0E4F-95E6-BA6BB35D76FA}" destId="{D69F7E2E-D0D2-9747-9F1F-B150B9B00C4A}" srcOrd="1" destOrd="0" presId="urn:microsoft.com/office/officeart/2005/8/layout/hierarchy1"/>
    <dgm:cxn modelId="{17F19584-C224-A946-BDD6-7831B36D0196}" type="presParOf" srcId="{008C485B-F7C6-DF4C-9F8E-221548638521}" destId="{BF860752-0CCE-F24C-BCF8-DBB2D1EF5493}" srcOrd="1" destOrd="0" presId="urn:microsoft.com/office/officeart/2005/8/layout/hierarchy1"/>
    <dgm:cxn modelId="{242956C2-655D-904D-B08C-B43CED13BB04}" type="presParOf" srcId="{1C09D1CF-4F88-1449-B7A2-15D48C766480}" destId="{62895F6F-3700-414B-ACF7-ADC38508A0A1}" srcOrd="1" destOrd="0" presId="urn:microsoft.com/office/officeart/2005/8/layout/hierarchy1"/>
    <dgm:cxn modelId="{419B0174-BF2A-AD49-B704-118970FEC382}" type="presParOf" srcId="{62895F6F-3700-414B-ACF7-ADC38508A0A1}" destId="{071A2401-F502-8843-8DFB-C740A27B0E91}" srcOrd="0" destOrd="0" presId="urn:microsoft.com/office/officeart/2005/8/layout/hierarchy1"/>
    <dgm:cxn modelId="{869E3519-2F32-7342-9EF6-96658CFEC5D3}" type="presParOf" srcId="{071A2401-F502-8843-8DFB-C740A27B0E91}" destId="{6344E7F7-C382-334F-A952-B0832EC0BFC0}" srcOrd="0" destOrd="0" presId="urn:microsoft.com/office/officeart/2005/8/layout/hierarchy1"/>
    <dgm:cxn modelId="{56F17726-BB3F-F442-8859-303659932B83}" type="presParOf" srcId="{071A2401-F502-8843-8DFB-C740A27B0E91}" destId="{11ABBF11-E8A7-924B-86B8-1B343848EC79}" srcOrd="1" destOrd="0" presId="urn:microsoft.com/office/officeart/2005/8/layout/hierarchy1"/>
    <dgm:cxn modelId="{B6DB986A-B671-6F41-9A1B-52E6DC11A8B8}" type="presParOf" srcId="{62895F6F-3700-414B-ACF7-ADC38508A0A1}" destId="{17772F02-E555-9043-B5FF-217B796324D8}" srcOrd="1" destOrd="0" presId="urn:microsoft.com/office/officeart/2005/8/layout/hierarchy1"/>
    <dgm:cxn modelId="{6D9DE1BD-2E8E-F64F-89B1-3D4612DBDF6A}" type="presParOf" srcId="{1C09D1CF-4F88-1449-B7A2-15D48C766480}" destId="{C6460438-2BFC-904A-A5C3-6012C2F73252}" srcOrd="2" destOrd="0" presId="urn:microsoft.com/office/officeart/2005/8/layout/hierarchy1"/>
    <dgm:cxn modelId="{0006FDAD-22F0-2746-A2EA-EE0472CF0E0B}" type="presParOf" srcId="{C6460438-2BFC-904A-A5C3-6012C2F73252}" destId="{BD294413-03DA-A843-902C-7D1DB9D1E3A9}" srcOrd="0" destOrd="0" presId="urn:microsoft.com/office/officeart/2005/8/layout/hierarchy1"/>
    <dgm:cxn modelId="{3593940C-60D6-D24E-8062-6C409758C938}" type="presParOf" srcId="{BD294413-03DA-A843-902C-7D1DB9D1E3A9}" destId="{EC43B5A9-BBBE-904D-86E9-7D73874B40C9}" srcOrd="0" destOrd="0" presId="urn:microsoft.com/office/officeart/2005/8/layout/hierarchy1"/>
    <dgm:cxn modelId="{685FF109-F06E-DD40-A95F-F0841F64E4E8}" type="presParOf" srcId="{BD294413-03DA-A843-902C-7D1DB9D1E3A9}" destId="{BB8E0632-8C79-9F4B-B5D8-3095F416CE60}" srcOrd="1" destOrd="0" presId="urn:microsoft.com/office/officeart/2005/8/layout/hierarchy1"/>
    <dgm:cxn modelId="{FB62A670-C046-A645-B3FE-1C1677AFAD23}" type="presParOf" srcId="{C6460438-2BFC-904A-A5C3-6012C2F73252}" destId="{B87467D3-DA7A-1F43-A5FF-578DBC4F9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D17528-2C08-4D3B-842A-452478921B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36927D-C53D-4BA6-B663-BAD6498237C8}">
      <dgm:prSet/>
      <dgm:spPr/>
      <dgm:t>
        <a:bodyPr/>
        <a:lstStyle/>
        <a:p>
          <a:r>
            <a:rPr lang="en-US"/>
            <a:t>Git and RStudio downloaded to your computer</a:t>
          </a:r>
        </a:p>
      </dgm:t>
    </dgm:pt>
    <dgm:pt modelId="{FF0743C2-A2F4-4E8D-A00E-42AD1ABF1AF3}" type="parTrans" cxnId="{05C65792-4EB6-4F03-AAD2-A7B700A6D345}">
      <dgm:prSet/>
      <dgm:spPr/>
      <dgm:t>
        <a:bodyPr/>
        <a:lstStyle/>
        <a:p>
          <a:endParaRPr lang="en-US"/>
        </a:p>
      </dgm:t>
    </dgm:pt>
    <dgm:pt modelId="{75642113-843C-4A36-B408-B36D4A2550EF}" type="sibTrans" cxnId="{05C65792-4EB6-4F03-AAD2-A7B700A6D345}">
      <dgm:prSet/>
      <dgm:spPr/>
      <dgm:t>
        <a:bodyPr/>
        <a:lstStyle/>
        <a:p>
          <a:endParaRPr lang="en-US"/>
        </a:p>
      </dgm:t>
    </dgm:pt>
    <dgm:pt modelId="{498F3FA4-C9C0-4716-8570-722A17CA9412}">
      <dgm:prSet/>
      <dgm:spPr/>
      <dgm:t>
        <a:bodyPr/>
        <a:lstStyle/>
        <a:p>
          <a:r>
            <a:rPr lang="en-US"/>
            <a:t>A GitHub account (if you want to host repos online, privately or publicly)</a:t>
          </a:r>
        </a:p>
      </dgm:t>
    </dgm:pt>
    <dgm:pt modelId="{C7363507-D093-4B6C-855D-621717C9CD06}" type="parTrans" cxnId="{0845C2B5-0BC4-48F5-BB11-74CA423D573C}">
      <dgm:prSet/>
      <dgm:spPr/>
      <dgm:t>
        <a:bodyPr/>
        <a:lstStyle/>
        <a:p>
          <a:endParaRPr lang="en-US"/>
        </a:p>
      </dgm:t>
    </dgm:pt>
    <dgm:pt modelId="{4843E3C3-EFE3-49C8-B309-440D1FD1FC50}" type="sibTrans" cxnId="{0845C2B5-0BC4-48F5-BB11-74CA423D573C}">
      <dgm:prSet/>
      <dgm:spPr/>
      <dgm:t>
        <a:bodyPr/>
        <a:lstStyle/>
        <a:p>
          <a:endParaRPr lang="en-US"/>
        </a:p>
      </dgm:t>
    </dgm:pt>
    <dgm:pt modelId="{B8E8D97A-B709-4B8F-8E91-519E2B6BD4EC}">
      <dgm:prSet/>
      <dgm:spPr/>
      <dgm:t>
        <a:bodyPr/>
        <a:lstStyle/>
        <a:p>
          <a:r>
            <a:rPr lang="en-US" dirty="0"/>
            <a:t>The {</a:t>
          </a:r>
          <a:r>
            <a:rPr lang="en-US" dirty="0" err="1"/>
            <a:t>devtools</a:t>
          </a:r>
          <a:r>
            <a:rPr lang="en-US" dirty="0"/>
            <a:t>} and {</a:t>
          </a:r>
          <a:r>
            <a:rPr lang="en-US" dirty="0" err="1"/>
            <a:t>usethis</a:t>
          </a:r>
          <a:r>
            <a:rPr lang="en-US" dirty="0"/>
            <a:t>} R packages</a:t>
          </a:r>
        </a:p>
      </dgm:t>
    </dgm:pt>
    <dgm:pt modelId="{790774FB-122E-4CB6-B4B1-473F01F679EC}" type="parTrans" cxnId="{ED0D4ADE-49CA-4185-A3CD-D40D4F390840}">
      <dgm:prSet/>
      <dgm:spPr/>
      <dgm:t>
        <a:bodyPr/>
        <a:lstStyle/>
        <a:p>
          <a:endParaRPr lang="en-US"/>
        </a:p>
      </dgm:t>
    </dgm:pt>
    <dgm:pt modelId="{C01CF465-25E4-4F39-BEF7-F9310ABF2AD7}" type="sibTrans" cxnId="{ED0D4ADE-49CA-4185-A3CD-D40D4F390840}">
      <dgm:prSet/>
      <dgm:spPr/>
      <dgm:t>
        <a:bodyPr/>
        <a:lstStyle/>
        <a:p>
          <a:endParaRPr lang="en-US"/>
        </a:p>
      </dgm:t>
    </dgm:pt>
    <dgm:pt modelId="{6535F98F-1674-45AF-9E22-C0745FF16888}" type="pres">
      <dgm:prSet presAssocID="{4ED17528-2C08-4D3B-842A-452478921BFF}" presName="root" presStyleCnt="0">
        <dgm:presLayoutVars>
          <dgm:dir/>
          <dgm:resizeHandles val="exact"/>
        </dgm:presLayoutVars>
      </dgm:prSet>
      <dgm:spPr/>
    </dgm:pt>
    <dgm:pt modelId="{4E121D0D-993D-4736-91EA-82393DC7041D}" type="pres">
      <dgm:prSet presAssocID="{1A36927D-C53D-4BA6-B663-BAD6498237C8}" presName="compNode" presStyleCnt="0"/>
      <dgm:spPr/>
    </dgm:pt>
    <dgm:pt modelId="{20AB95F6-6C07-4DE7-8E9F-AF7D813AC9C7}" type="pres">
      <dgm:prSet presAssocID="{1A36927D-C53D-4BA6-B663-BAD6498237C8}" presName="bgRect" presStyleLbl="bgShp" presStyleIdx="0" presStyleCnt="3"/>
      <dgm:spPr/>
    </dgm:pt>
    <dgm:pt modelId="{F6C25BB2-E752-4525-BCF7-C31D0234AD7E}" type="pres">
      <dgm:prSet presAssocID="{1A36927D-C53D-4BA6-B663-BAD649823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46F9DE2-F94E-4A3A-9390-702417C8030A}" type="pres">
      <dgm:prSet presAssocID="{1A36927D-C53D-4BA6-B663-BAD6498237C8}" presName="spaceRect" presStyleCnt="0"/>
      <dgm:spPr/>
    </dgm:pt>
    <dgm:pt modelId="{3F0BDF33-6B8B-4688-8218-2008365908A8}" type="pres">
      <dgm:prSet presAssocID="{1A36927D-C53D-4BA6-B663-BAD6498237C8}" presName="parTx" presStyleLbl="revTx" presStyleIdx="0" presStyleCnt="3">
        <dgm:presLayoutVars>
          <dgm:chMax val="0"/>
          <dgm:chPref val="0"/>
        </dgm:presLayoutVars>
      </dgm:prSet>
      <dgm:spPr/>
    </dgm:pt>
    <dgm:pt modelId="{2275D42C-C83C-41BA-8A67-6E02C0DD1B59}" type="pres">
      <dgm:prSet presAssocID="{75642113-843C-4A36-B408-B36D4A2550EF}" presName="sibTrans" presStyleCnt="0"/>
      <dgm:spPr/>
    </dgm:pt>
    <dgm:pt modelId="{13DABDD9-CD7F-439A-8D6A-8F447A1F5B30}" type="pres">
      <dgm:prSet presAssocID="{498F3FA4-C9C0-4716-8570-722A17CA9412}" presName="compNode" presStyleCnt="0"/>
      <dgm:spPr/>
    </dgm:pt>
    <dgm:pt modelId="{67B976E6-8BF6-4C88-9FFB-3C13584CEAFE}" type="pres">
      <dgm:prSet presAssocID="{498F3FA4-C9C0-4716-8570-722A17CA9412}" presName="bgRect" presStyleLbl="bgShp" presStyleIdx="1" presStyleCnt="3"/>
      <dgm:spPr/>
    </dgm:pt>
    <dgm:pt modelId="{E703417F-C5B2-46E4-A175-8109257018FF}" type="pres">
      <dgm:prSet presAssocID="{498F3FA4-C9C0-4716-8570-722A17CA94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D80C60D-9F61-4BC9-A888-ECE76DA7B7C3}" type="pres">
      <dgm:prSet presAssocID="{498F3FA4-C9C0-4716-8570-722A17CA9412}" presName="spaceRect" presStyleCnt="0"/>
      <dgm:spPr/>
    </dgm:pt>
    <dgm:pt modelId="{BD451AE0-C8C9-4B26-ABE5-AAD886F27081}" type="pres">
      <dgm:prSet presAssocID="{498F3FA4-C9C0-4716-8570-722A17CA9412}" presName="parTx" presStyleLbl="revTx" presStyleIdx="1" presStyleCnt="3">
        <dgm:presLayoutVars>
          <dgm:chMax val="0"/>
          <dgm:chPref val="0"/>
        </dgm:presLayoutVars>
      </dgm:prSet>
      <dgm:spPr/>
    </dgm:pt>
    <dgm:pt modelId="{EB04808A-43CA-4619-95E6-BBE491FAA300}" type="pres">
      <dgm:prSet presAssocID="{4843E3C3-EFE3-49C8-B309-440D1FD1FC50}" presName="sibTrans" presStyleCnt="0"/>
      <dgm:spPr/>
    </dgm:pt>
    <dgm:pt modelId="{CC4590B5-B992-4950-98C2-4A9394CAF43A}" type="pres">
      <dgm:prSet presAssocID="{B8E8D97A-B709-4B8F-8E91-519E2B6BD4EC}" presName="compNode" presStyleCnt="0"/>
      <dgm:spPr/>
    </dgm:pt>
    <dgm:pt modelId="{6437854F-3288-4F8A-86E4-149342AE6A50}" type="pres">
      <dgm:prSet presAssocID="{B8E8D97A-B709-4B8F-8E91-519E2B6BD4EC}" presName="bgRect" presStyleLbl="bgShp" presStyleIdx="2" presStyleCnt="3"/>
      <dgm:spPr/>
    </dgm:pt>
    <dgm:pt modelId="{7C5B05BD-D6E2-40BE-9F71-B27200944193}" type="pres">
      <dgm:prSet presAssocID="{B8E8D97A-B709-4B8F-8E91-519E2B6BD4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6D8B0E9C-C8FC-4ABA-A042-682F4704616A}" type="pres">
      <dgm:prSet presAssocID="{B8E8D97A-B709-4B8F-8E91-519E2B6BD4EC}" presName="spaceRect" presStyleCnt="0"/>
      <dgm:spPr/>
    </dgm:pt>
    <dgm:pt modelId="{A0C5A9F0-7500-4DC2-9CB5-483B6EA5DBC3}" type="pres">
      <dgm:prSet presAssocID="{B8E8D97A-B709-4B8F-8E91-519E2B6BD4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C65792-4EB6-4F03-AAD2-A7B700A6D345}" srcId="{4ED17528-2C08-4D3B-842A-452478921BFF}" destId="{1A36927D-C53D-4BA6-B663-BAD6498237C8}" srcOrd="0" destOrd="0" parTransId="{FF0743C2-A2F4-4E8D-A00E-42AD1ABF1AF3}" sibTransId="{75642113-843C-4A36-B408-B36D4A2550EF}"/>
    <dgm:cxn modelId="{DCA048B5-0462-44DD-B577-F5F92EE682B4}" type="presOf" srcId="{B8E8D97A-B709-4B8F-8E91-519E2B6BD4EC}" destId="{A0C5A9F0-7500-4DC2-9CB5-483B6EA5DBC3}" srcOrd="0" destOrd="0" presId="urn:microsoft.com/office/officeart/2018/2/layout/IconVerticalSolidList"/>
    <dgm:cxn modelId="{0845C2B5-0BC4-48F5-BB11-74CA423D573C}" srcId="{4ED17528-2C08-4D3B-842A-452478921BFF}" destId="{498F3FA4-C9C0-4716-8570-722A17CA9412}" srcOrd="1" destOrd="0" parTransId="{C7363507-D093-4B6C-855D-621717C9CD06}" sibTransId="{4843E3C3-EFE3-49C8-B309-440D1FD1FC50}"/>
    <dgm:cxn modelId="{C8B9F9BB-4743-4E86-844D-F288607537F1}" type="presOf" srcId="{1A36927D-C53D-4BA6-B663-BAD6498237C8}" destId="{3F0BDF33-6B8B-4688-8218-2008365908A8}" srcOrd="0" destOrd="0" presId="urn:microsoft.com/office/officeart/2018/2/layout/IconVerticalSolidList"/>
    <dgm:cxn modelId="{5F2427CD-4412-4F90-BD9C-E5380077FA19}" type="presOf" srcId="{498F3FA4-C9C0-4716-8570-722A17CA9412}" destId="{BD451AE0-C8C9-4B26-ABE5-AAD886F27081}" srcOrd="0" destOrd="0" presId="urn:microsoft.com/office/officeart/2018/2/layout/IconVerticalSolidList"/>
    <dgm:cxn modelId="{7C43C0D4-4B79-4961-8CF5-2F132DBC26E7}" type="presOf" srcId="{4ED17528-2C08-4D3B-842A-452478921BFF}" destId="{6535F98F-1674-45AF-9E22-C0745FF16888}" srcOrd="0" destOrd="0" presId="urn:microsoft.com/office/officeart/2018/2/layout/IconVerticalSolidList"/>
    <dgm:cxn modelId="{ED0D4ADE-49CA-4185-A3CD-D40D4F390840}" srcId="{4ED17528-2C08-4D3B-842A-452478921BFF}" destId="{B8E8D97A-B709-4B8F-8E91-519E2B6BD4EC}" srcOrd="2" destOrd="0" parTransId="{790774FB-122E-4CB6-B4B1-473F01F679EC}" sibTransId="{C01CF465-25E4-4F39-BEF7-F9310ABF2AD7}"/>
    <dgm:cxn modelId="{9F72DBCB-44F1-4D7D-8E01-C1CFCC902794}" type="presParOf" srcId="{6535F98F-1674-45AF-9E22-C0745FF16888}" destId="{4E121D0D-993D-4736-91EA-82393DC7041D}" srcOrd="0" destOrd="0" presId="urn:microsoft.com/office/officeart/2018/2/layout/IconVerticalSolidList"/>
    <dgm:cxn modelId="{43EEA826-90F1-42B3-8E8D-39B798A5EEA7}" type="presParOf" srcId="{4E121D0D-993D-4736-91EA-82393DC7041D}" destId="{20AB95F6-6C07-4DE7-8E9F-AF7D813AC9C7}" srcOrd="0" destOrd="0" presId="urn:microsoft.com/office/officeart/2018/2/layout/IconVerticalSolidList"/>
    <dgm:cxn modelId="{E6F0956B-BC74-44DA-9AA5-F6FAD3A27991}" type="presParOf" srcId="{4E121D0D-993D-4736-91EA-82393DC7041D}" destId="{F6C25BB2-E752-4525-BCF7-C31D0234AD7E}" srcOrd="1" destOrd="0" presId="urn:microsoft.com/office/officeart/2018/2/layout/IconVerticalSolidList"/>
    <dgm:cxn modelId="{4EACFD1B-4ABB-4F14-AEE8-0DEBF5288C61}" type="presParOf" srcId="{4E121D0D-993D-4736-91EA-82393DC7041D}" destId="{146F9DE2-F94E-4A3A-9390-702417C8030A}" srcOrd="2" destOrd="0" presId="urn:microsoft.com/office/officeart/2018/2/layout/IconVerticalSolidList"/>
    <dgm:cxn modelId="{EACC1692-A297-4B1E-A5F3-2BB153C1B6B5}" type="presParOf" srcId="{4E121D0D-993D-4736-91EA-82393DC7041D}" destId="{3F0BDF33-6B8B-4688-8218-2008365908A8}" srcOrd="3" destOrd="0" presId="urn:microsoft.com/office/officeart/2018/2/layout/IconVerticalSolidList"/>
    <dgm:cxn modelId="{5129D4D1-992F-4222-A756-74BC488CC1B8}" type="presParOf" srcId="{6535F98F-1674-45AF-9E22-C0745FF16888}" destId="{2275D42C-C83C-41BA-8A67-6E02C0DD1B59}" srcOrd="1" destOrd="0" presId="urn:microsoft.com/office/officeart/2018/2/layout/IconVerticalSolidList"/>
    <dgm:cxn modelId="{458078ED-96F5-4046-82C3-62192C1A7F83}" type="presParOf" srcId="{6535F98F-1674-45AF-9E22-C0745FF16888}" destId="{13DABDD9-CD7F-439A-8D6A-8F447A1F5B30}" srcOrd="2" destOrd="0" presId="urn:microsoft.com/office/officeart/2018/2/layout/IconVerticalSolidList"/>
    <dgm:cxn modelId="{DAFB171C-68EC-41A3-AFD9-B1E4D0593B66}" type="presParOf" srcId="{13DABDD9-CD7F-439A-8D6A-8F447A1F5B30}" destId="{67B976E6-8BF6-4C88-9FFB-3C13584CEAFE}" srcOrd="0" destOrd="0" presId="urn:microsoft.com/office/officeart/2018/2/layout/IconVerticalSolidList"/>
    <dgm:cxn modelId="{DDD5AD22-E43D-48A6-9A0C-D1317AC41E00}" type="presParOf" srcId="{13DABDD9-CD7F-439A-8D6A-8F447A1F5B30}" destId="{E703417F-C5B2-46E4-A175-8109257018FF}" srcOrd="1" destOrd="0" presId="urn:microsoft.com/office/officeart/2018/2/layout/IconVerticalSolidList"/>
    <dgm:cxn modelId="{EDA034A8-48FB-463F-AB83-58DDC5EB781E}" type="presParOf" srcId="{13DABDD9-CD7F-439A-8D6A-8F447A1F5B30}" destId="{CD80C60D-9F61-4BC9-A888-ECE76DA7B7C3}" srcOrd="2" destOrd="0" presId="urn:microsoft.com/office/officeart/2018/2/layout/IconVerticalSolidList"/>
    <dgm:cxn modelId="{D0A72678-8E51-421E-BC9A-7AECDB466F15}" type="presParOf" srcId="{13DABDD9-CD7F-439A-8D6A-8F447A1F5B30}" destId="{BD451AE0-C8C9-4B26-ABE5-AAD886F27081}" srcOrd="3" destOrd="0" presId="urn:microsoft.com/office/officeart/2018/2/layout/IconVerticalSolidList"/>
    <dgm:cxn modelId="{9A3F985B-8258-4F13-A932-5784A647B733}" type="presParOf" srcId="{6535F98F-1674-45AF-9E22-C0745FF16888}" destId="{EB04808A-43CA-4619-95E6-BBE491FAA300}" srcOrd="3" destOrd="0" presId="urn:microsoft.com/office/officeart/2018/2/layout/IconVerticalSolidList"/>
    <dgm:cxn modelId="{802FD5DE-9D6C-430B-981A-B2C36055D09E}" type="presParOf" srcId="{6535F98F-1674-45AF-9E22-C0745FF16888}" destId="{CC4590B5-B992-4950-98C2-4A9394CAF43A}" srcOrd="4" destOrd="0" presId="urn:microsoft.com/office/officeart/2018/2/layout/IconVerticalSolidList"/>
    <dgm:cxn modelId="{8832A0C8-8C6F-4084-885B-DAC5AC2790C7}" type="presParOf" srcId="{CC4590B5-B992-4950-98C2-4A9394CAF43A}" destId="{6437854F-3288-4F8A-86E4-149342AE6A50}" srcOrd="0" destOrd="0" presId="urn:microsoft.com/office/officeart/2018/2/layout/IconVerticalSolidList"/>
    <dgm:cxn modelId="{3EE5B9BD-F011-4838-AC8B-42215072D6A0}" type="presParOf" srcId="{CC4590B5-B992-4950-98C2-4A9394CAF43A}" destId="{7C5B05BD-D6E2-40BE-9F71-B27200944193}" srcOrd="1" destOrd="0" presId="urn:microsoft.com/office/officeart/2018/2/layout/IconVerticalSolidList"/>
    <dgm:cxn modelId="{3BD5FA3E-AA44-41B4-B65A-B8CCE741AA3A}" type="presParOf" srcId="{CC4590B5-B992-4950-98C2-4A9394CAF43A}" destId="{6D8B0E9C-C8FC-4ABA-A042-682F4704616A}" srcOrd="2" destOrd="0" presId="urn:microsoft.com/office/officeart/2018/2/layout/IconVerticalSolidList"/>
    <dgm:cxn modelId="{C9174F03-2850-4C69-A00A-A9AF37E32CF3}" type="presParOf" srcId="{CC4590B5-B992-4950-98C2-4A9394CAF43A}" destId="{A0C5A9F0-7500-4DC2-9CB5-483B6EA5DB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2213-A6C8-0542-B45A-447DD8662BE8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F7E2E-D0D2-9747-9F1F-B150B9B00C4A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Reproducible Research</a:t>
          </a:r>
        </a:p>
      </dsp:txBody>
      <dsp:txXfrm>
        <a:off x="385841" y="1355600"/>
        <a:ext cx="2864008" cy="1778259"/>
      </dsp:txXfrm>
    </dsp:sp>
    <dsp:sp modelId="{6344E7F7-C382-334F-A952-B0832EC0BFC0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BBF11-E8A7-924B-86B8-1B343848EC79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Git/GitHub</a:t>
          </a:r>
        </a:p>
      </dsp:txBody>
      <dsp:txXfrm>
        <a:off x="4021533" y="1355600"/>
        <a:ext cx="2864008" cy="1778259"/>
      </dsp:txXfrm>
    </dsp:sp>
    <dsp:sp modelId="{EC43B5A9-BBBE-904D-86E9-7D73874B40C9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8E0632-8C79-9F4B-B5D8-3095F416CE60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2">
                  <a:lumMod val="75000"/>
                </a:schemeClr>
              </a:solidFill>
            </a:rPr>
            <a:t>RStudio</a:t>
          </a:r>
        </a:p>
      </dsp:txBody>
      <dsp:txXfrm>
        <a:off x="7657225" y="1355600"/>
        <a:ext cx="2864008" cy="17782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B95F6-6C07-4DE7-8E9F-AF7D813AC9C7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25BB2-E752-4525-BCF7-C31D0234AD7E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BDF33-6B8B-4688-8218-2008365908A8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and RStudio downloaded to your computer</a:t>
          </a:r>
        </a:p>
      </dsp:txBody>
      <dsp:txXfrm>
        <a:off x="1377568" y="509"/>
        <a:ext cx="9198989" cy="1192699"/>
      </dsp:txXfrm>
    </dsp:sp>
    <dsp:sp modelId="{67B976E6-8BF6-4C88-9FFB-3C13584CEAFE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3417F-C5B2-46E4-A175-8109257018FF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1AE0-C8C9-4B26-ABE5-AAD886F27081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GitHub account (if you want to host repos online, privately or publicly)</a:t>
          </a:r>
        </a:p>
      </dsp:txBody>
      <dsp:txXfrm>
        <a:off x="1377568" y="1491384"/>
        <a:ext cx="9198989" cy="1192699"/>
      </dsp:txXfrm>
    </dsp:sp>
    <dsp:sp modelId="{6437854F-3288-4F8A-86E4-149342AE6A50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B05BD-D6E2-40BE-9F71-B27200944193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5A9F0-7500-4DC2-9CB5-483B6EA5DBC3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{</a:t>
          </a:r>
          <a:r>
            <a:rPr lang="en-US" sz="2500" kern="1200" dirty="0" err="1"/>
            <a:t>devtools</a:t>
          </a:r>
          <a:r>
            <a:rPr lang="en-US" sz="2500" kern="1200" dirty="0"/>
            <a:t>} and {</a:t>
          </a:r>
          <a:r>
            <a:rPr lang="en-US" sz="2500" kern="1200" dirty="0" err="1"/>
            <a:t>usethis</a:t>
          </a:r>
          <a:r>
            <a:rPr lang="en-US" sz="2500" kern="1200" dirty="0"/>
            <a:t>} R packages</a:t>
          </a:r>
        </a:p>
      </dsp:txBody>
      <dsp:txXfrm>
        <a:off x="1377568" y="2982258"/>
        <a:ext cx="9198989" cy="119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14FD4-9A4A-BC41-8225-B765D33F81FF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CFC8-88E3-E649-B409-5072F3746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Want to discuss what reproducible research is, why it’s important, and how you can do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Claim verification and reproduction by other researchers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Spreading your methods can more quickly advance your field and others, and ideally garner additional citations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minimum, creating clear and dedicated projects should allow you to be more efficient with your analyses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overarching practices that encompass RR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these change drastically. For example, we can’t be sharing our patient data openly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can, however, share 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Metainfo</a:t>
            </a:r>
            <a:r>
              <a:rPr lang="en-US" dirty="0"/>
              <a:t> would be things such as your computer system, the packages or libraries you used, and random number seeds (if you have any noise or stochastic analyses)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Literate programming and </a:t>
            </a:r>
            <a:r>
              <a:rPr lang="en-US" dirty="0" err="1"/>
              <a:t>Rmarkdown</a:t>
            </a:r>
            <a:r>
              <a:rPr lang="en-US" dirty="0"/>
              <a:t> to create LaTeX and other pre-formatted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 your data using code. I beg you.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Unpopular opinion: stop using Excel to clean data. You can play with your data there; I encourage looking at Excel sheets to get a glimpse of your data. However, you will not know what you did 6 months from now. Even if you write down notes, you are likely to be confused.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version control system. What is a version control system?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Basically a program that allows you to track changes in files rather than just save the most recent version of the file.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saving a Word document. Your old version is effectively gone (yes, there are ways to recover previous versions, but it’s a pain and not always </a:t>
            </a:r>
            <a:r>
              <a:rPr lang="en-US" dirty="0" err="1"/>
              <a:t>succesful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and contrast with BOX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Box implements this VCS idea at an enterprise level, and creates a new version pretty much every time you save. This becomes cumbersome because, if you’re like me, you have 50 versions of a file after a week of working on it. That’s not helpful tracking.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now covered the three intro topics so let’s start tying everything together with an interactive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access key: from my GitHub profile page -&gt; dropdown button -&gt; settings -&gt; developer settings -&gt; personal access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8CFC8-88E3-E649-B409-5072F37466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83BB-AA3C-5947-8E4D-6F3C0C4A729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Reproducible Research with RStudio, Git,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Callahan</a:t>
            </a:r>
          </a:p>
          <a:p>
            <a:r>
              <a:rPr lang="en-US" dirty="0"/>
              <a:t>UCSF Memory and Aging Center</a:t>
            </a:r>
          </a:p>
          <a:p>
            <a:r>
              <a:rPr lang="en-US" dirty="0"/>
              <a:t>05/??/2020</a:t>
            </a:r>
          </a:p>
        </p:txBody>
      </p:sp>
    </p:spTree>
    <p:extLst>
      <p:ext uri="{BB962C8B-B14F-4D97-AF65-F5344CB8AC3E}">
        <p14:creationId xmlns:p14="http://schemas.microsoft.com/office/powerpoint/2010/main" val="2586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2B4AF-1001-6A41-9A67-E275880C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Overview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4B9A-0FC2-774E-864B-BB4D2E01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Supports R, SQL, Python, and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2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94A85-15D1-574E-9DDF-3A979CE7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RStudio Projects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699B-5EF5-5C40-9CEF-21FC5DF0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Easy way to organize a project you’re working on, coding-related or not!</a:t>
            </a:r>
          </a:p>
          <a:p>
            <a:r>
              <a:rPr lang="en-US" dirty="0"/>
              <a:t>Integration with git</a:t>
            </a:r>
          </a:p>
          <a:p>
            <a:pPr lvl="1"/>
            <a:r>
              <a:rPr lang="en-US" dirty="0"/>
              <a:t>Convenient RStudio UI for using git</a:t>
            </a:r>
          </a:p>
          <a:p>
            <a:pPr lvl="1"/>
            <a:r>
              <a:rPr lang="en-US" dirty="0"/>
              <a:t>(No need for shell commands!)</a:t>
            </a:r>
          </a:p>
          <a:p>
            <a:r>
              <a:rPr lang="en-US" dirty="0"/>
              <a:t>GG</a:t>
            </a:r>
          </a:p>
        </p:txBody>
      </p:sp>
    </p:spTree>
    <p:extLst>
      <p:ext uri="{BB962C8B-B14F-4D97-AF65-F5344CB8AC3E}">
        <p14:creationId xmlns:p14="http://schemas.microsoft.com/office/powerpoint/2010/main" val="23639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86900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02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4CF60-9F7E-6647-B3D5-2B2A1F2E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What you will need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D81B9-0A3C-41E7-A537-2FB2F81F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91800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44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F61F-5A38-6B4B-9AD8-F54C15EE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Install Git and RStudio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D953-6841-7340-ACBF-C79A8B69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Git download</a:t>
            </a:r>
          </a:p>
          <a:p>
            <a:pPr lvl="1"/>
            <a:r>
              <a:rPr lang="en-US" dirty="0"/>
              <a:t>Windows &amp; OS X: </a:t>
            </a:r>
          </a:p>
          <a:p>
            <a:pPr lvl="2"/>
            <a:r>
              <a:rPr lang="en-US" dirty="0"/>
              <a:t>http://git-</a:t>
            </a:r>
            <a:r>
              <a:rPr lang="en-US" dirty="0" err="1"/>
              <a:t>scm.com</a:t>
            </a:r>
            <a:r>
              <a:rPr lang="en-US" dirty="0"/>
              <a:t>/downloads</a:t>
            </a:r>
          </a:p>
          <a:p>
            <a:pPr lvl="1"/>
            <a:r>
              <a:rPr lang="en-US" dirty="0"/>
              <a:t>Debian/Ubuntu: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git-core</a:t>
            </a:r>
          </a:p>
          <a:p>
            <a:pPr lvl="1"/>
            <a:r>
              <a:rPr lang="en-US" dirty="0"/>
              <a:t>Fedora/RedHat: 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yum install git-core</a:t>
            </a:r>
          </a:p>
          <a:p>
            <a:r>
              <a:rPr lang="en-US" dirty="0"/>
              <a:t>RStudio Desktop download</a:t>
            </a:r>
          </a:p>
          <a:p>
            <a:pPr lvl="1"/>
            <a:r>
              <a:rPr lang="en-US" dirty="0">
                <a:hlinkClick r:id="rId2"/>
              </a:rPr>
              <a:t>https://rstudio.com/products/rstudio/download/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967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FC4D-F06D-2546-A98A-BAEA597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{</a:t>
            </a:r>
            <a:r>
              <a:rPr lang="en-US" sz="4400" dirty="0" err="1">
                <a:solidFill>
                  <a:schemeClr val="tx1"/>
                </a:solidFill>
              </a:rPr>
              <a:t>devtools</a:t>
            </a:r>
            <a:r>
              <a:rPr lang="en-US" sz="4400" dirty="0">
                <a:solidFill>
                  <a:schemeClr val="tx1"/>
                </a:solidFill>
              </a:rPr>
              <a:t>}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{</a:t>
            </a:r>
            <a:r>
              <a:rPr lang="en-US" sz="4400" dirty="0" err="1">
                <a:solidFill>
                  <a:schemeClr val="tx1"/>
                </a:solidFill>
              </a:rPr>
              <a:t>usethis</a:t>
            </a:r>
            <a:r>
              <a:rPr lang="en-US" sz="4400" dirty="0">
                <a:solidFill>
                  <a:schemeClr val="tx1"/>
                </a:solidFill>
              </a:rPr>
              <a:t>} downloads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CAC6-BE40-EC4E-A6AF-E27ED3B8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 packages: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devtools</a:t>
            </a:r>
            <a:r>
              <a:rPr lang="en-US" dirty="0"/>
              <a:t>”, dependencies = T)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usethis</a:t>
            </a:r>
            <a:r>
              <a:rPr lang="en-US" dirty="0"/>
              <a:t>”, dependencies = T)</a:t>
            </a:r>
          </a:p>
          <a:p>
            <a:r>
              <a:rPr lang="en-US" dirty="0"/>
              <a:t>Call the packages: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usethis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92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4E4F9-3295-6C48-92CF-6EF9F960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27" y="960120"/>
            <a:ext cx="3957827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New RStudio Project (with Git)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5A35-55C3-1643-ABC6-6050420C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EE890-CF81-7C4D-A954-375D64F3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Making and Tracking Commits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08E5-06BE-3B4A-ABF5-C18DC55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6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E727-480A-BB42-A176-70F433B1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GitHub Integration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5EA5-D3BC-B342-877D-2606B36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Need to create an “personal access tokens” (PAT) in GitHub website</a:t>
            </a:r>
          </a:p>
          <a:p>
            <a:r>
              <a:rPr lang="en-US" dirty="0"/>
              <a:t>Add API key to your .</a:t>
            </a:r>
            <a:r>
              <a:rPr lang="en-US" dirty="0" err="1"/>
              <a:t>Renvironment</a:t>
            </a:r>
            <a:endParaRPr lang="en-US" dirty="0"/>
          </a:p>
          <a:p>
            <a:pPr lvl="1"/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edit_r_environment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Note the `scope =` command for this </a:t>
            </a:r>
            <a:r>
              <a:rPr lang="en-US" dirty="0" err="1"/>
              <a:t>fxn</a:t>
            </a:r>
            <a:endParaRPr lang="en-US" dirty="0"/>
          </a:p>
          <a:p>
            <a:r>
              <a:rPr lang="en-US" dirty="0"/>
              <a:t>Public or private repos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3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0BF66-EDAD-BA48-A51F-11699E61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Managing Tracked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786A-E4EE-274D-806E-E44C8D09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Note the .</a:t>
            </a:r>
            <a:r>
              <a:rPr lang="en-US" dirty="0" err="1"/>
              <a:t>gitignore</a:t>
            </a:r>
            <a:r>
              <a:rPr lang="en-US" dirty="0"/>
              <a:t> file in the RStudio viewer pane</a:t>
            </a:r>
          </a:p>
          <a:p>
            <a:r>
              <a:rPr lang="en-US" dirty="0"/>
              <a:t>File is not visible in your normal file browser system</a:t>
            </a:r>
          </a:p>
          <a:p>
            <a:pPr lvl="1"/>
            <a:r>
              <a:rPr lang="en-US" dirty="0"/>
              <a:t>The ”.” prefix hides files</a:t>
            </a:r>
          </a:p>
          <a:p>
            <a:r>
              <a:rPr lang="en-US" dirty="0"/>
              <a:t>Add file names to the .</a:t>
            </a:r>
            <a:r>
              <a:rPr lang="en-US" dirty="0" err="1"/>
              <a:t>gitignore</a:t>
            </a:r>
            <a:r>
              <a:rPr lang="en-US" dirty="0"/>
              <a:t> so they are not tracked</a:t>
            </a:r>
          </a:p>
          <a:p>
            <a:pPr lvl="1"/>
            <a:r>
              <a:rPr lang="en-US" dirty="0"/>
              <a:t>Useful for files/sub-directories you want to keep hidden if hosting on GitHub</a:t>
            </a:r>
          </a:p>
        </p:txBody>
      </p:sp>
    </p:spTree>
    <p:extLst>
      <p:ext uri="{BB962C8B-B14F-4D97-AF65-F5344CB8AC3E}">
        <p14:creationId xmlns:p14="http://schemas.microsoft.com/office/powerpoint/2010/main" val="33230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8200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32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661A4-3DFD-FE40-9B26-D8C032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Tips and Tricks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9DE6-159D-404E-BD1E-006EFC0E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Set a folder to be ignored at the beginning of a Git repo creation</a:t>
            </a:r>
          </a:p>
          <a:p>
            <a:r>
              <a:rPr lang="en-US" dirty="0"/>
              <a:t>Customize your .</a:t>
            </a:r>
            <a:r>
              <a:rPr lang="en-US" dirty="0" err="1"/>
              <a:t>Rprofile</a:t>
            </a:r>
            <a:r>
              <a:rPr lang="en-US" dirty="0"/>
              <a:t> for easier RStudio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9A5F-19EF-3948-8AB6-C4BF0673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429770" cy="123057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Motivations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0011-8F4D-9543-A957-C6471B84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400" dirty="0"/>
              <a:t>Transparent analyses allowing others to verify your claims</a:t>
            </a:r>
          </a:p>
          <a:p>
            <a:r>
              <a:rPr lang="en-US" sz="2400" dirty="0"/>
              <a:t>Spread your methods and datasets for others to use</a:t>
            </a:r>
          </a:p>
          <a:p>
            <a:r>
              <a:rPr lang="en-US" sz="2400" dirty="0"/>
              <a:t>More easily catalogue and reference your own previous work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7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6A42-A091-204B-982B-A2BBBD9F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Practices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A244-C8F3-5845-92AA-95AE4756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Autofit/>
          </a:bodyPr>
          <a:lstStyle/>
          <a:p>
            <a:r>
              <a:rPr lang="en-US" dirty="0"/>
              <a:t>Two major tenets:</a:t>
            </a:r>
          </a:p>
          <a:p>
            <a:pPr lvl="1"/>
            <a:r>
              <a:rPr lang="en-US" dirty="0"/>
              <a:t>Availability of raw data</a:t>
            </a:r>
          </a:p>
          <a:p>
            <a:pPr lvl="1"/>
            <a:r>
              <a:rPr lang="en-US" dirty="0"/>
              <a:t>Full instructions to go from raw data to final endpoint of your work</a:t>
            </a:r>
          </a:p>
          <a:p>
            <a:r>
              <a:rPr lang="en-US" dirty="0"/>
              <a:t>In practice, this means your code is easily readable, computation meta-info is known, data is somehow accessible </a:t>
            </a:r>
          </a:p>
          <a:p>
            <a:r>
              <a:rPr lang="en-US" dirty="0"/>
              <a:t>Literate programming takes this concept to its logical conclusion</a:t>
            </a:r>
          </a:p>
          <a:p>
            <a:pPr lvl="1"/>
            <a:r>
              <a:rPr lang="en-US" dirty="0"/>
              <a:t>All steps for analysis and report generation exists as code</a:t>
            </a:r>
          </a:p>
        </p:txBody>
      </p:sp>
    </p:spTree>
    <p:extLst>
      <p:ext uri="{BB962C8B-B14F-4D97-AF65-F5344CB8AC3E}">
        <p14:creationId xmlns:p14="http://schemas.microsoft.com/office/powerpoint/2010/main" val="375637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5B307-589B-7445-B237-4C701E7D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Reproducible Research Code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0FC3-6554-3B46-94A9-FF0479F0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All of the code needed to go from raw data to pretty graphs and fancy models should be reproducible code</a:t>
            </a:r>
          </a:p>
          <a:p>
            <a:r>
              <a:rPr lang="en-US" sz="2000" dirty="0"/>
              <a:t>Yes, 100%, of your data cleaning should be done with code! </a:t>
            </a:r>
            <a:r>
              <a:rPr lang="en-US" sz="1000" dirty="0"/>
              <a:t>(Please stop using Excel.)</a:t>
            </a:r>
          </a:p>
          <a:p>
            <a:r>
              <a:rPr lang="en-US" sz="2000" dirty="0"/>
              <a:t>GitHub is the most common and best place for sharing code with the purpose of RR</a:t>
            </a:r>
          </a:p>
        </p:txBody>
      </p:sp>
    </p:spTree>
    <p:extLst>
      <p:ext uri="{BB962C8B-B14F-4D97-AF65-F5344CB8AC3E}">
        <p14:creationId xmlns:p14="http://schemas.microsoft.com/office/powerpoint/2010/main" val="40408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5237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79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8370-65A4-7E4F-8F24-5BFD8DDB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454E-5341-3E4B-8C06-41FB41C5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Downloadable version control system</a:t>
            </a:r>
          </a:p>
          <a:p>
            <a:r>
              <a:rPr lang="en-US" sz="2000" dirty="0"/>
              <a:t>Track changes in specified directories and files</a:t>
            </a:r>
          </a:p>
          <a:p>
            <a:pPr lvl="1"/>
            <a:r>
              <a:rPr lang="en-US" sz="1800" dirty="0"/>
              <a:t>Similar in nature to BOX</a:t>
            </a:r>
          </a:p>
          <a:p>
            <a:r>
              <a:rPr lang="en-US" sz="2000" dirty="0"/>
              <a:t>Alternatives: Subversion, SourceTree, others(?)</a:t>
            </a:r>
          </a:p>
        </p:txBody>
      </p:sp>
    </p:spTree>
    <p:extLst>
      <p:ext uri="{BB962C8B-B14F-4D97-AF65-F5344CB8AC3E}">
        <p14:creationId xmlns:p14="http://schemas.microsoft.com/office/powerpoint/2010/main" val="68980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D2DD-7C99-A240-A485-6DE484F9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8613-E420-7444-B75F-5434A0FD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counterpart to Git</a:t>
            </a:r>
          </a:p>
          <a:p>
            <a:r>
              <a:rPr lang="en-US" dirty="0"/>
              <a:t>Allows you to host your repositories for free, public or private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F9C01-CCE2-FC4A-8A14-7FDAEAA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Introductory 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0B8FF-580D-4146-A35F-310E135B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61833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6199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941</Words>
  <Application>Microsoft Macintosh PowerPoint</Application>
  <PresentationFormat>Widescreen</PresentationFormat>
  <Paragraphs>117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Rockwell</vt:lpstr>
      <vt:lpstr>Wingdings</vt:lpstr>
      <vt:lpstr>Atlas</vt:lpstr>
      <vt:lpstr>Reproducible Research with RStudio, Git, and GitHub</vt:lpstr>
      <vt:lpstr>Introductory Topics</vt:lpstr>
      <vt:lpstr>Reproducible Research Motivations</vt:lpstr>
      <vt:lpstr>Reproducible Research Practices</vt:lpstr>
      <vt:lpstr>Reproducible Research Code</vt:lpstr>
      <vt:lpstr>Introductory Topics</vt:lpstr>
      <vt:lpstr>What is Git?</vt:lpstr>
      <vt:lpstr>What is GitHub?</vt:lpstr>
      <vt:lpstr>Introductory Topics</vt:lpstr>
      <vt:lpstr>RStudio Overview</vt:lpstr>
      <vt:lpstr>RStudio Projects</vt:lpstr>
      <vt:lpstr>Introductory Topics</vt:lpstr>
      <vt:lpstr>What you will need</vt:lpstr>
      <vt:lpstr>Install Git and RStudio</vt:lpstr>
      <vt:lpstr>{devtools} {usethis} downloads</vt:lpstr>
      <vt:lpstr>New RStudio Project (with Git)</vt:lpstr>
      <vt:lpstr>Making and Tracking Commits</vt:lpstr>
      <vt:lpstr>GitHub Integration</vt:lpstr>
      <vt:lpstr>Managing Tracked  Content</vt:lpstr>
      <vt:lpstr>Tips and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 with RStudio, Git, and GitHub</dc:title>
  <dc:creator>Pat C</dc:creator>
  <cp:lastModifiedBy>Pat C</cp:lastModifiedBy>
  <cp:revision>10</cp:revision>
  <dcterms:created xsi:type="dcterms:W3CDTF">2020-05-07T21:28:50Z</dcterms:created>
  <dcterms:modified xsi:type="dcterms:W3CDTF">2020-05-08T00:36:48Z</dcterms:modified>
</cp:coreProperties>
</file>