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7"/>
    <p:restoredTop sz="79785"/>
  </p:normalViewPr>
  <p:slideViewPr>
    <p:cSldViewPr snapToGrid="0" snapToObjects="1">
      <p:cViewPr varScale="1">
        <p:scale>
          <a:sx n="75" d="100"/>
          <a:sy n="75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25266-E2FB-1543-9E02-780A1E631DAD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3554A-B8B3-9A40-9552-B7CA7BE8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7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of the time will be interactive, and going back and forth between slides and RStudio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is muted by default, but feel free to ask questions along the way in the chat—note the slide number in your question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I’ll answer these questions at intervals, then open up for conversation at the end of the presentation if you have anything easier to express by talking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8CFC8-88E3-E649-B409-5072F37466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3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that, we’ll jump into the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8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those familiar with HTTP requests, these are all just a bunch of GET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3554A-B8B3-9A40-9552-B7CA7BE8FD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1A9EA3-C6B4-A14C-BC60-5C63D5855CCA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6249-6E65-484E-A2BC-73C9577940E8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65A30DB-088D-0845-A573-5EAEB1F5C074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179C-7D51-6A49-90BF-91499B561A26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2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8BD99A-3F77-F648-95A1-53550F6DDB06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4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3E47E9C-238A-8347-B25B-9809CEFE2065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974712-7150-B04B-BCC7-D7DF6751C66A}" type="datetime1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E3C6-0BEF-9A4F-8299-F60B683874C8}" type="datetime1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6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D10CAD-1DAB-564C-998F-FE7F920918A1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A6A3-1ACF-EF44-8470-7DC936ABC6E1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5BF775-EBFC-7F45-A667-D27F1E412E45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0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680C-F319-2048-A701-5995EFE544F9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FFD1-F917-A046-AFF8-E4129A211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B57E12-73E7-4F46-BD41-1E3FDF0B1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6700" dirty="0">
                <a:solidFill>
                  <a:schemeClr val="accent1"/>
                </a:solidFill>
              </a:rPr>
              <a:t>Automating Qualtrics Uploads to LAVA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3469-D351-7F46-9C84-1C967173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Patrick Callahan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UCSF Memory and Aging Center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</a:rPr>
              <a:t>07/??/2020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E326-5B69-3B45-A5DB-736352A7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024" y="320040"/>
            <a:ext cx="914400" cy="320040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9A3FFD1-F917-A046-AFF8-E4129A21151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62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7899B-70F6-4F41-AF1A-04FD4C17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3. Clean and Upload: </a:t>
            </a:r>
            <a:r>
              <a:rPr lang="en-US" sz="3600" u="sng" dirty="0">
                <a:solidFill>
                  <a:schemeClr val="accent1"/>
                </a:solidFill>
              </a:rPr>
              <a:t>Create a New Import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950CB-800D-0748-AE64-25022765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7CB9-2407-9B49-8EDC-B9726BD83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Recommendation: drop columns not uploaded to LAVA rather than using “SKIP:” feature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dplyr</a:t>
            </a:r>
            <a:r>
              <a:rPr lang="en-US" sz="1800" dirty="0"/>
              <a:t>::select() to select only the columns you want to upload</a:t>
            </a:r>
          </a:p>
          <a:p>
            <a:r>
              <a:rPr lang="en-US" sz="2000" dirty="0"/>
              <a:t>Work with MAC Tech Team to create a new import definition</a:t>
            </a:r>
          </a:p>
          <a:p>
            <a:r>
              <a:rPr lang="en-US" sz="2000" dirty="0"/>
              <a:t>Complete data cleaning and CSV writing mentioned in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3577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30EB-2EEC-F049-8D35-8D217437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Why automate?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9B576-B943-A64A-AD00-BCD9542D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E1D2-BEA7-A04C-AB5E-BC12D085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Speed and convenience</a:t>
            </a:r>
          </a:p>
          <a:p>
            <a:r>
              <a:rPr lang="en-US" dirty="0"/>
              <a:t>Reduce mistakes in upload process</a:t>
            </a:r>
          </a:p>
          <a:p>
            <a:r>
              <a:rPr lang="en-US" dirty="0"/>
              <a:t>Consistent procedure and documentation for future CRCs</a:t>
            </a:r>
          </a:p>
        </p:txBody>
      </p:sp>
    </p:spTree>
    <p:extLst>
      <p:ext uri="{BB962C8B-B14F-4D97-AF65-F5344CB8AC3E}">
        <p14:creationId xmlns:p14="http://schemas.microsoft.com/office/powerpoint/2010/main" val="316165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6949-9F6A-4C4E-B158-4215585C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What can we automate?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F22C4-7A56-AC45-A34C-52984E79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28A5-38F8-DE4D-9C92-C304AEA2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Downloads of data from Qualtrics</a:t>
            </a:r>
          </a:p>
          <a:p>
            <a:r>
              <a:rPr lang="en-US" dirty="0"/>
              <a:t>Any requisite data cleaning</a:t>
            </a:r>
          </a:p>
          <a:p>
            <a:r>
              <a:rPr lang="en-US" dirty="0"/>
              <a:t>Preparing column names for LAVA</a:t>
            </a:r>
          </a:p>
          <a:p>
            <a:pPr lvl="1"/>
            <a:r>
              <a:rPr lang="en-US" dirty="0"/>
              <a:t>E.g. adding “SKIP” to column names</a:t>
            </a:r>
          </a:p>
        </p:txBody>
      </p:sp>
    </p:spTree>
    <p:extLst>
      <p:ext uri="{BB962C8B-B14F-4D97-AF65-F5344CB8AC3E}">
        <p14:creationId xmlns:p14="http://schemas.microsoft.com/office/powerpoint/2010/main" val="107281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C9A2A-4A45-A044-820E-85CCA6B7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What can’t we automate?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85DEA-7437-1A4B-8E77-D23464FA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E74A-BD0F-274A-99F8-D7069825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Handling updates to the surveys</a:t>
            </a:r>
          </a:p>
          <a:p>
            <a:pPr lvl="1"/>
            <a:r>
              <a:rPr lang="en-US" dirty="0"/>
              <a:t>Will need to adjust R processing scripts if you change survey names or add columns!</a:t>
            </a:r>
          </a:p>
          <a:p>
            <a:r>
              <a:rPr lang="en-US" dirty="0"/>
              <a:t>Final step: uploading data via LAVA import tools will still need to be done by hand</a:t>
            </a:r>
          </a:p>
          <a:p>
            <a:pPr lvl="1"/>
            <a:r>
              <a:rPr lang="en-US" dirty="0"/>
              <a:t>Takes &lt;2 minutes!</a:t>
            </a:r>
          </a:p>
        </p:txBody>
      </p:sp>
    </p:spTree>
    <p:extLst>
      <p:ext uri="{BB962C8B-B14F-4D97-AF65-F5344CB8AC3E}">
        <p14:creationId xmlns:p14="http://schemas.microsoft.com/office/powerpoint/2010/main" val="360511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A82C2-70AE-8B4D-A451-4045FB7C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What you’ll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AE1B8-3923-4748-98CC-B962210A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AD44-1ADD-8845-890B-CEEB1E8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R + RStudio</a:t>
            </a:r>
          </a:p>
          <a:p>
            <a:r>
              <a:rPr lang="en-US" dirty="0"/>
              <a:t>{</a:t>
            </a:r>
            <a:r>
              <a:rPr lang="en-US" dirty="0" err="1"/>
              <a:t>tidyverse</a:t>
            </a:r>
            <a:r>
              <a:rPr lang="en-US"/>
              <a:t>}, {</a:t>
            </a:r>
            <a:r>
              <a:rPr lang="en-US" dirty="0"/>
              <a:t>qualtRics} and {keyringr} packages for R</a:t>
            </a:r>
          </a:p>
          <a:p>
            <a:r>
              <a:rPr lang="en-US" dirty="0"/>
              <a:t>Encouraged: Git + GitHub account to track changes in your scripts</a:t>
            </a:r>
          </a:p>
        </p:txBody>
      </p:sp>
    </p:spTree>
    <p:extLst>
      <p:ext uri="{BB962C8B-B14F-4D97-AF65-F5344CB8AC3E}">
        <p14:creationId xmlns:p14="http://schemas.microsoft.com/office/powerpoint/2010/main" val="175836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0D440-EDCE-A44D-9775-4485CE8D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Process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F7A23-E85C-2B43-B025-760ABDE8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5F1F-077A-6D41-8E09-3082FE71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Set up Qualtrics account information on your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data from your tests using the  Qualtrics API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Clean and upload data to LAVA</a:t>
            </a:r>
          </a:p>
        </p:txBody>
      </p:sp>
    </p:spTree>
    <p:extLst>
      <p:ext uri="{BB962C8B-B14F-4D97-AF65-F5344CB8AC3E}">
        <p14:creationId xmlns:p14="http://schemas.microsoft.com/office/powerpoint/2010/main" val="15485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2EB7A-89AD-274A-A3C5-3F8EB36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1. Qualtrics Account 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D2D5-C15C-BF4A-B63C-0FAAD338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84D90B-41A9-764F-9E4E-CF6A27F5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942" y="2976156"/>
            <a:ext cx="604451" cy="6044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0085-ACE1-D344-AF0B-E82ECA86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Gather your Qualtrics API Token from your account</a:t>
            </a:r>
          </a:p>
          <a:p>
            <a:pPr lvl="1"/>
            <a:r>
              <a:rPr lang="en-US" dirty="0"/>
              <a:t>Press           -&gt; Account Settings -&gt; Qualtrics IDs -&gt; copy the API Token</a:t>
            </a:r>
          </a:p>
          <a:p>
            <a:r>
              <a:rPr lang="en-US" sz="2000" dirty="0"/>
              <a:t>Store API Token in your OS password manager</a:t>
            </a:r>
          </a:p>
          <a:p>
            <a:pPr lvl="1"/>
            <a:r>
              <a:rPr lang="en-US" sz="1800" dirty="0" err="1"/>
              <a:t>KeyChain</a:t>
            </a:r>
            <a:r>
              <a:rPr lang="en-US" sz="1800" dirty="0"/>
              <a:t> on Mac</a:t>
            </a:r>
          </a:p>
          <a:p>
            <a:pPr lvl="1"/>
            <a:r>
              <a:rPr lang="en-US" sz="1800" dirty="0"/>
              <a:t>Recommend labeling it “Qualtrics_API_Key” or similar</a:t>
            </a:r>
          </a:p>
        </p:txBody>
      </p:sp>
    </p:spTree>
    <p:extLst>
      <p:ext uri="{BB962C8B-B14F-4D97-AF65-F5344CB8AC3E}">
        <p14:creationId xmlns:p14="http://schemas.microsoft.com/office/powerpoint/2010/main" val="172269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C21E5-7F47-E24C-8080-7975D662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2. GET Data from Qualtrics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0B00-4246-D54B-BDD5-74894D3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779B-E3E7-6146-98C4-2B263827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684201" cy="3802762"/>
          </a:xfrm>
        </p:spPr>
        <p:txBody>
          <a:bodyPr anchor="t">
            <a:normAutofit fontScale="92500"/>
          </a:bodyPr>
          <a:lstStyle/>
          <a:p>
            <a:r>
              <a:rPr lang="en-US" sz="2000" dirty="0"/>
              <a:t>Establish access credentials in your R script</a:t>
            </a:r>
          </a:p>
          <a:p>
            <a:pPr lvl="1"/>
            <a:r>
              <a:rPr lang="en-US" dirty="0"/>
              <a:t>qualtRics::qualtrics_api_credentials(</a:t>
            </a:r>
            <a:r>
              <a:rPr lang="en-US" dirty="0" err="1">
                <a:highlight>
                  <a:srgbClr val="FFFF00"/>
                </a:highlight>
              </a:rPr>
              <a:t>api_key</a:t>
            </a:r>
            <a:r>
              <a:rPr lang="en-US" dirty="0">
                <a:highlight>
                  <a:srgbClr val="FFFF00"/>
                </a:highlight>
              </a:rPr>
              <a:t> =    keyringr::decrypt_kc_pw("Qualtrics_API_Key")</a:t>
            </a:r>
            <a:r>
              <a:rPr lang="en-US" dirty="0"/>
              <a:t>, </a:t>
            </a:r>
            <a:r>
              <a:rPr lang="en-US" dirty="0" err="1">
                <a:highlight>
                  <a:srgbClr val="00FFFF"/>
                </a:highlight>
              </a:rPr>
              <a:t>base_url</a:t>
            </a:r>
            <a:r>
              <a:rPr lang="en-US" dirty="0">
                <a:highlight>
                  <a:srgbClr val="00FFFF"/>
                </a:highlight>
              </a:rPr>
              <a:t> = "ucsf.co1.qualtrics.com"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Will be prompted to allow access to </a:t>
            </a:r>
            <a:r>
              <a:rPr lang="en-US" dirty="0" err="1"/>
              <a:t>KeyChain</a:t>
            </a:r>
            <a:r>
              <a:rPr lang="en-US" dirty="0"/>
              <a:t>; enter your computer password</a:t>
            </a:r>
          </a:p>
          <a:p>
            <a:r>
              <a:rPr lang="en-US" sz="2000" dirty="0"/>
              <a:t>Access complete list of your surveys and IDs</a:t>
            </a:r>
          </a:p>
          <a:p>
            <a:pPr lvl="1"/>
            <a:r>
              <a:rPr lang="en-US" sz="1800" dirty="0" err="1"/>
              <a:t>qualtrRics</a:t>
            </a:r>
            <a:r>
              <a:rPr lang="en-US" sz="1800" dirty="0"/>
              <a:t>::all_surveys() %&gt;% View()</a:t>
            </a:r>
          </a:p>
          <a:p>
            <a:r>
              <a:rPr lang="en-US" sz="2000" dirty="0"/>
              <a:t>Query surveys for their data by ID</a:t>
            </a:r>
          </a:p>
          <a:p>
            <a:pPr lvl="1"/>
            <a:r>
              <a:rPr lang="en-US" sz="1800" dirty="0"/>
              <a:t>qualtRics::</a:t>
            </a:r>
            <a:r>
              <a:rPr lang="en-US" sz="1800" dirty="0" err="1"/>
              <a:t>fetch_survey</a:t>
            </a:r>
            <a:r>
              <a:rPr lang="en-US" sz="1800" dirty="0"/>
              <a:t>(</a:t>
            </a:r>
            <a:r>
              <a:rPr lang="en-US" sz="1800" dirty="0" err="1"/>
              <a:t>surveyID</a:t>
            </a:r>
            <a:r>
              <a:rPr lang="en-US" sz="1800" dirty="0"/>
              <a:t> = “”, force_request = T)</a:t>
            </a:r>
          </a:p>
        </p:txBody>
      </p:sp>
    </p:spTree>
    <p:extLst>
      <p:ext uri="{BB962C8B-B14F-4D97-AF65-F5344CB8AC3E}">
        <p14:creationId xmlns:p14="http://schemas.microsoft.com/office/powerpoint/2010/main" val="105506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B3C3E-5FC7-7D4A-9455-EDF3E663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3. Clean and Upload: </a:t>
            </a:r>
            <a:r>
              <a:rPr lang="en-US" sz="3600" u="sng" dirty="0">
                <a:solidFill>
                  <a:schemeClr val="accent1"/>
                </a:solidFill>
              </a:rPr>
              <a:t>Existing Import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ACA00-9693-9042-91A5-565C2BC6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3FFD1-F917-A046-AFF8-E4129A21151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76C8-8550-7140-9CBB-4A7F95A3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Add “SKIP:” to column names where needed</a:t>
            </a:r>
          </a:p>
          <a:p>
            <a:pPr lvl="1"/>
            <a:r>
              <a:rPr lang="en-US" sz="1800" dirty="0" err="1"/>
              <a:t>dplyr</a:t>
            </a:r>
            <a:r>
              <a:rPr lang="en-US" sz="1800" dirty="0"/>
              <a:t>::</a:t>
            </a:r>
            <a:r>
              <a:rPr lang="en-US" sz="1800" dirty="0" err="1"/>
              <a:t>rename_at</a:t>
            </a:r>
            <a:r>
              <a:rPr lang="en-US" sz="1800" dirty="0"/>
              <a:t>(vars(…), ~paste0(“SKIP:”,.))</a:t>
            </a:r>
          </a:p>
          <a:p>
            <a:r>
              <a:rPr lang="en-US" sz="2000" dirty="0"/>
              <a:t>Perform other data cleaning as needed</a:t>
            </a:r>
          </a:p>
          <a:p>
            <a:r>
              <a:rPr lang="en-US" sz="2000" dirty="0"/>
              <a:t>Turn file into a .CSV, and upload through LAVA</a:t>
            </a:r>
          </a:p>
          <a:p>
            <a:pPr lvl="1"/>
            <a:r>
              <a:rPr lang="en-US" sz="1800" dirty="0" err="1"/>
              <a:t>readr</a:t>
            </a:r>
            <a:r>
              <a:rPr lang="en-US" sz="1800" dirty="0"/>
              <a:t>::</a:t>
            </a:r>
            <a:r>
              <a:rPr lang="en-US" sz="1800" dirty="0" err="1"/>
              <a:t>write_csv</a:t>
            </a:r>
            <a:r>
              <a:rPr lang="en-US" sz="1800" dirty="0"/>
              <a:t>(path = “”, </a:t>
            </a:r>
            <a:r>
              <a:rPr lang="en-US" sz="1800" dirty="0" err="1"/>
              <a:t>na</a:t>
            </a:r>
            <a:r>
              <a:rPr lang="en-US" sz="1800" dirty="0"/>
              <a:t> =“”)</a:t>
            </a:r>
          </a:p>
          <a:p>
            <a:pPr lvl="2"/>
            <a:r>
              <a:rPr lang="en-US" sz="1600" dirty="0"/>
              <a:t>For short-use files like this, I usually set </a:t>
            </a:r>
            <a:r>
              <a:rPr lang="en-US" sz="1600" i="1" dirty="0"/>
              <a:t>path</a:t>
            </a:r>
            <a:r>
              <a:rPr lang="en-US" sz="1600" dirty="0"/>
              <a:t> to “~/Desktop/</a:t>
            </a:r>
            <a:r>
              <a:rPr lang="en-US" sz="1600" dirty="0" err="1"/>
              <a:t>file_name.csv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94177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571</Words>
  <Application>Microsoft Macintosh PowerPoint</Application>
  <PresentationFormat>Widescreen</PresentationFormat>
  <Paragraphs>73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Wingdings</vt:lpstr>
      <vt:lpstr>Atlas</vt:lpstr>
      <vt:lpstr>Automating Qualtrics Uploads to LAVA with R</vt:lpstr>
      <vt:lpstr>Why automate?</vt:lpstr>
      <vt:lpstr>What can we automate?</vt:lpstr>
      <vt:lpstr>What can’t we automate?</vt:lpstr>
      <vt:lpstr>What you’ll need</vt:lpstr>
      <vt:lpstr>Process Overview</vt:lpstr>
      <vt:lpstr>1. Qualtrics Account Info</vt:lpstr>
      <vt:lpstr>2. GET Data from Qualtrics</vt:lpstr>
      <vt:lpstr>3. Clean and Upload: Existing Import Definitions</vt:lpstr>
      <vt:lpstr>3. Clean and Upload: Create a New Import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Qualtrics Uploads to LAVA with R</dc:title>
  <dc:creator>Pat C</dc:creator>
  <cp:lastModifiedBy>Pat C</cp:lastModifiedBy>
  <cp:revision>9</cp:revision>
  <dcterms:created xsi:type="dcterms:W3CDTF">2020-06-10T17:28:46Z</dcterms:created>
  <dcterms:modified xsi:type="dcterms:W3CDTF">2020-06-10T21:29:19Z</dcterms:modified>
</cp:coreProperties>
</file>