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9" r:id="rId2"/>
    <p:sldId id="256" r:id="rId3"/>
    <p:sldId id="260" r:id="rId4"/>
    <p:sldId id="257" r:id="rId5"/>
    <p:sldId id="267" r:id="rId6"/>
    <p:sldId id="265" r:id="rId7"/>
    <p:sldId id="266" r:id="rId8"/>
    <p:sldId id="272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78" r:id="rId29"/>
    <p:sldId id="264" r:id="rId30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0" autoAdjust="0"/>
    <p:restoredTop sz="86615" autoAdjust="0"/>
  </p:normalViewPr>
  <p:slideViewPr>
    <p:cSldViewPr snapToGrid="0" showGuides="1">
      <p:cViewPr varScale="1">
        <p:scale>
          <a:sx n="70" d="100"/>
          <a:sy n="70" d="100"/>
        </p:scale>
        <p:origin x="216" y="1000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87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Missing values should be coded as n/a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270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David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13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Awareness</a:t>
            </a:r>
            <a:r>
              <a:rPr lang="en-GB" baseline="0" dirty="0" smtClean="0"/>
              <a:t> and initiatives for promoting reproducible research: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Publishers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Public interest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Researchers (Twitter)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Funding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70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FWO:</a:t>
            </a:r>
          </a:p>
          <a:p>
            <a:r>
              <a:rPr lang="en-GB" dirty="0" smtClean="0"/>
              <a:t>Second article of general regulations</a:t>
            </a:r>
            <a:r>
              <a:rPr lang="en-GB" baseline="0" dirty="0" smtClean="0"/>
              <a:t> states that FWO mandates should publish their publications with Open Access.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2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Psychology</a:t>
            </a:r>
          </a:p>
          <a:p>
            <a:r>
              <a:rPr lang="en-GB" dirty="0" smtClean="0"/>
              <a:t>Neuroscience</a:t>
            </a:r>
          </a:p>
          <a:p>
            <a:endParaRPr lang="en-GB" dirty="0" smtClean="0"/>
          </a:p>
          <a:p>
            <a:r>
              <a:rPr lang="en-GB" dirty="0" smtClean="0"/>
              <a:t>Flexibility:</a:t>
            </a:r>
          </a:p>
          <a:p>
            <a:r>
              <a:rPr lang="en-GB" dirty="0" smtClean="0"/>
              <a:t>- pre-registration of method and</a:t>
            </a:r>
            <a:r>
              <a:rPr lang="en-GB" baseline="0" dirty="0" smtClean="0"/>
              <a:t> analysis plan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40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Off</a:t>
            </a:r>
            <a:r>
              <a:rPr lang="en-GB" baseline="0" dirty="0" smtClean="0"/>
              <a:t> course, all use already open science framework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2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Neuroimaging:</a:t>
            </a:r>
          </a:p>
          <a:p>
            <a:r>
              <a:rPr lang="en-GB" dirty="0" smtClean="0"/>
              <a:t>Need to sort data management</a:t>
            </a:r>
            <a:r>
              <a:rPr lang="en-GB" baseline="0" dirty="0" smtClean="0"/>
              <a:t> before doing project management.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352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80/20:</a:t>
            </a:r>
            <a:r>
              <a:rPr lang="en-GB" baseline="0" dirty="0" smtClean="0"/>
              <a:t> standard works for 80% of the MRI experiments, using only 20% effort. (?)</a:t>
            </a:r>
          </a:p>
          <a:p>
            <a:endParaRPr lang="en-GB" baseline="0" dirty="0" smtClean="0"/>
          </a:p>
          <a:p>
            <a:r>
              <a:rPr lang="en-GB" baseline="0" dirty="0" smtClean="0"/>
              <a:t>Raw data: not the derived results!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945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GB" dirty="0" smtClean="0"/>
              <a:t>Hierarchical folder structure</a:t>
            </a:r>
            <a:r>
              <a:rPr lang="en-GB" baseline="0" dirty="0" smtClean="0"/>
              <a:t> with 4 levels:</a:t>
            </a:r>
          </a:p>
          <a:p>
            <a:pPr marL="685800" lvl="1" indent="-228600">
              <a:buAutoNum type="arabicParenR"/>
            </a:pPr>
            <a:r>
              <a:rPr lang="en-GB" dirty="0" smtClean="0"/>
              <a:t>MRI acquisition</a:t>
            </a:r>
          </a:p>
          <a:p>
            <a:pPr marL="685800" lvl="1" indent="-228600">
              <a:buAutoNum type="arabicParenR"/>
            </a:pPr>
            <a:r>
              <a:rPr lang="en-GB" dirty="0" smtClean="0"/>
              <a:t>Session</a:t>
            </a:r>
          </a:p>
          <a:p>
            <a:pPr marL="685800" lvl="1" indent="-228600">
              <a:buAutoNum type="arabicParenR"/>
            </a:pPr>
            <a:r>
              <a:rPr lang="en-GB" dirty="0" smtClean="0"/>
              <a:t>Subject</a:t>
            </a:r>
          </a:p>
          <a:p>
            <a:pPr marL="685800" lvl="1" indent="-228600">
              <a:buAutoNum type="arabicParenR"/>
            </a:pPr>
            <a:r>
              <a:rPr lang="en-GB" dirty="0" smtClean="0"/>
              <a:t>Dataset</a:t>
            </a:r>
          </a:p>
          <a:p>
            <a:pPr marL="228600" lvl="0" indent="-228600">
              <a:buAutoNum type="arabicParenR"/>
            </a:pP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6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23/11/2017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 smtClean="0"/>
              <a:t>Titelstijl van model bewerken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23" name="Afbeelding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Titelstijl van model bewerken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23/11/2017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Titelstijl van model bewerken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23/11/2017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Titelstijl van model bewerken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23/11/2017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‹nr.›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23/11/2017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15183366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18" name="Afbeelding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 noProof="0" smtClean="0"/>
              <a:t>Titelstijl van model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23/11/2017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tiff"/><Relationship Id="rId3" Type="http://schemas.openxmlformats.org/officeDocument/2006/relationships/hyperlink" Target="https://eglerean.wordpress.com/2017/05/24/project-management-data-managemen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NeuroStat/CustomFormatBID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nipy/heudiconv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incf.github.io/bids-validator/" TargetMode="External"/><Relationship Id="rId3" Type="http://schemas.openxmlformats.org/officeDocument/2006/relationships/image" Target="../media/image15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slideshare.net/chrisfilo1/the-brain-imaging-data-structure-ohbm-2016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f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glerean.wordpress.com/2017/05/24/project-management-data-management/" TargetMode="External"/><Relationship Id="rId4" Type="http://schemas.openxmlformats.org/officeDocument/2006/relationships/image" Target="../media/image9.tif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Behavioural experiments</a:t>
            </a:r>
            <a:endParaRPr lang="en-GB" dirty="0"/>
          </a:p>
        </p:txBody>
      </p:sp>
      <p:pic>
        <p:nvPicPr>
          <p:cNvPr id="6" name="Tijdelijke aanduiding voor afbeelding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" b="4933"/>
          <a:stretch>
            <a:fillRect/>
          </a:stretch>
        </p:blipFill>
        <p:spPr/>
      </p:pic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6400" lvl="0" indent="-450000">
              <a:buFont typeface="Arial" panose="020B0604020202020204" pitchFamily="34" charset="0"/>
              <a:buChar char="̶"/>
            </a:pPr>
            <a:r>
              <a:rPr lang="en-GB" dirty="0" smtClean="0">
                <a:solidFill>
                  <a:prstClr val="black"/>
                </a:solidFill>
              </a:rPr>
              <a:t>Before sharing comes organizing</a:t>
            </a:r>
          </a:p>
          <a:p>
            <a:pPr marL="536400" lvl="0" indent="-450000">
              <a:buFont typeface="Arial" panose="020B0604020202020204" pitchFamily="34" charset="0"/>
              <a:buChar char="̶"/>
            </a:pPr>
            <a:r>
              <a:rPr lang="en-GB" dirty="0" smtClean="0">
                <a:solidFill>
                  <a:prstClr val="black"/>
                </a:solidFill>
              </a:rPr>
              <a:t>Project management:</a:t>
            </a:r>
            <a:br>
              <a:rPr lang="en-GB" dirty="0" smtClean="0">
                <a:solidFill>
                  <a:prstClr val="black"/>
                </a:solidFill>
              </a:rPr>
            </a:br>
            <a:r>
              <a:rPr lang="en-GB" sz="2800" dirty="0">
                <a:solidFill>
                  <a:prstClr val="black"/>
                </a:solidFill>
                <a:hlinkClick r:id="rId3"/>
              </a:rPr>
              <a:t>https://eglerean.wordpress.com/2017/05/24/project-management-data-management/</a:t>
            </a:r>
            <a:r>
              <a:rPr lang="en-GB" sz="2800" dirty="0">
                <a:solidFill>
                  <a:prstClr val="black"/>
                </a:solidFill>
              </a:rPr>
              <a:t> </a:t>
            </a:r>
            <a:endParaRPr lang="en-GB" sz="3200" dirty="0">
              <a:solidFill>
                <a:prstClr val="black"/>
              </a:solidFill>
            </a:endParaRPr>
          </a:p>
          <a:p>
            <a:pPr marL="536400" lvl="0" indent="-450000">
              <a:buFont typeface="Arial" panose="020B0604020202020204" pitchFamily="34" charset="0"/>
              <a:buChar char="̶"/>
            </a:pPr>
            <a:r>
              <a:rPr lang="en-GB" dirty="0" smtClean="0">
                <a:solidFill>
                  <a:prstClr val="black"/>
                </a:solidFill>
              </a:rPr>
              <a:t>Data sharing:</a:t>
            </a:r>
            <a:br>
              <a:rPr lang="en-GB" dirty="0" smtClean="0">
                <a:solidFill>
                  <a:prstClr val="black"/>
                </a:solidFill>
              </a:rPr>
            </a:br>
            <a:r>
              <a:rPr lang="en-GB" dirty="0" smtClean="0">
                <a:solidFill>
                  <a:prstClr val="black"/>
                </a:solidFill>
              </a:rPr>
              <a:t>Open Science Framework</a:t>
            </a:r>
            <a:br>
              <a:rPr lang="en-GB" dirty="0" smtClean="0">
                <a:solidFill>
                  <a:prstClr val="black"/>
                </a:solidFill>
              </a:rPr>
            </a:br>
            <a:r>
              <a:rPr lang="en-GB" dirty="0" smtClean="0">
                <a:solidFill>
                  <a:prstClr val="black"/>
                </a:solidFill>
              </a:rPr>
              <a:t>(</a:t>
            </a:r>
            <a:r>
              <a:rPr lang="en-GB" dirty="0" err="1" smtClean="0">
                <a:solidFill>
                  <a:prstClr val="black"/>
                </a:solidFill>
              </a:rPr>
              <a:t>osf.io</a:t>
            </a:r>
            <a:r>
              <a:rPr lang="en-GB" dirty="0" smtClean="0">
                <a:solidFill>
                  <a:prstClr val="black"/>
                </a:solidFill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92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neuroimaging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Datasets: larger (storage + more files)</a:t>
            </a:r>
          </a:p>
          <a:p>
            <a:r>
              <a:rPr lang="en-GB" dirty="0" smtClean="0"/>
              <a:t>Data management &gt; project management</a:t>
            </a:r>
          </a:p>
          <a:p>
            <a:r>
              <a:rPr lang="en-GB" dirty="0" smtClean="0"/>
              <a:t>Most use own (non-) structure</a:t>
            </a:r>
          </a:p>
          <a:p>
            <a:r>
              <a:rPr lang="en-GB" dirty="0" smtClean="0"/>
              <a:t>Uniform standard necessary to share and re-use data</a:t>
            </a:r>
          </a:p>
          <a:p>
            <a:r>
              <a:rPr lang="en-GB" dirty="0" smtClean="0"/>
              <a:t>Enter </a:t>
            </a:r>
            <a:r>
              <a:rPr lang="en-GB" b="1" dirty="0" smtClean="0"/>
              <a:t>BIDS</a:t>
            </a:r>
            <a:endParaRPr lang="en-GB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565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Brain Imaging Data Structure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31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Overview: BIDS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A proposed standard to organize human neuroimaging datasets (fMRI, resting state, diffusion, etc.).</a:t>
            </a:r>
          </a:p>
          <a:p>
            <a:r>
              <a:rPr lang="en-GB" dirty="0" smtClean="0"/>
              <a:t>Collaborative effort:</a:t>
            </a:r>
          </a:p>
          <a:p>
            <a:pPr lvl="1"/>
            <a:r>
              <a:rPr lang="en-GB" dirty="0" smtClean="0"/>
              <a:t>5000 researchers</a:t>
            </a:r>
          </a:p>
          <a:p>
            <a:pPr lvl="1"/>
            <a:r>
              <a:rPr lang="en-GB" dirty="0" smtClean="0"/>
              <a:t>+/- 40 example datasets</a:t>
            </a:r>
          </a:p>
          <a:p>
            <a:pPr lvl="1"/>
            <a:r>
              <a:rPr lang="en-GB" dirty="0" smtClean="0"/>
              <a:t>27 authors from different labs/regions on first proposal</a:t>
            </a:r>
          </a:p>
          <a:p>
            <a:pPr lvl="1"/>
            <a:r>
              <a:rPr lang="en-GB" dirty="0" smtClean="0"/>
              <a:t>Krzysztof (Chris) Gorgolewski main developer/author</a:t>
            </a:r>
            <a:br>
              <a:rPr lang="en-GB" dirty="0" smtClean="0"/>
            </a:br>
            <a:r>
              <a:rPr lang="en-GB" sz="4100" dirty="0" smtClean="0"/>
              <a:t>Credits for parts of this presentation: OHBM – 2016.</a:t>
            </a:r>
            <a:endParaRPr lang="en-GB" sz="41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6119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selling points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Heterogeneity in data management causes:</a:t>
            </a:r>
          </a:p>
          <a:p>
            <a:pPr lvl="1"/>
            <a:r>
              <a:rPr lang="en-GB" dirty="0" smtClean="0"/>
              <a:t>problems for sharing data (internally AND externally)</a:t>
            </a:r>
          </a:p>
          <a:p>
            <a:pPr lvl="1"/>
            <a:r>
              <a:rPr lang="en-GB" dirty="0" smtClean="0"/>
              <a:t>errors from inputting manual metadata</a:t>
            </a:r>
          </a:p>
          <a:p>
            <a:pPr lvl="1"/>
            <a:r>
              <a:rPr lang="en-GB" dirty="0" smtClean="0"/>
              <a:t>complexity in tools for QC and validation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1034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is it for?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You!</a:t>
            </a:r>
          </a:p>
          <a:p>
            <a:pPr lvl="1"/>
            <a:r>
              <a:rPr lang="en-GB" dirty="0" smtClean="0"/>
              <a:t>Organizing data </a:t>
            </a:r>
            <a:r>
              <a:rPr lang="en-GB" dirty="0"/>
              <a:t>(on your own) </a:t>
            </a:r>
            <a:r>
              <a:rPr lang="en-GB" dirty="0" smtClean="0"/>
              <a:t>takes time.</a:t>
            </a:r>
          </a:p>
          <a:p>
            <a:pPr lvl="1"/>
            <a:r>
              <a:rPr lang="en-GB" dirty="0" smtClean="0"/>
              <a:t>Going back to project.</a:t>
            </a:r>
          </a:p>
          <a:p>
            <a:r>
              <a:rPr lang="en-GB" dirty="0" smtClean="0"/>
              <a:t>Lab PI</a:t>
            </a:r>
          </a:p>
          <a:p>
            <a:pPr lvl="1"/>
            <a:r>
              <a:rPr lang="en-GB" dirty="0" smtClean="0"/>
              <a:t>PhD/post-doc moves during (or after) project.</a:t>
            </a:r>
          </a:p>
          <a:p>
            <a:r>
              <a:rPr lang="en-GB" dirty="0" smtClean="0"/>
              <a:t>Pipeline developers, database curators, collaborators, data analysts, etc.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15</a:t>
            </a:fld>
            <a:endParaRPr lang="en-GB" noProof="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470" y="1419133"/>
            <a:ext cx="2526930" cy="27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Keep it simple</a:t>
            </a:r>
          </a:p>
          <a:p>
            <a:r>
              <a:rPr lang="en-GB" dirty="0" smtClean="0"/>
              <a:t>Goal != efficiently store, but describing + standardizing the </a:t>
            </a:r>
            <a:r>
              <a:rPr lang="en-GB" b="1" i="1" dirty="0" smtClean="0"/>
              <a:t>raw data</a:t>
            </a:r>
          </a:p>
          <a:p>
            <a:r>
              <a:rPr lang="en-GB" dirty="0" smtClean="0"/>
              <a:t>Don’t reinvent the wheel.</a:t>
            </a:r>
          </a:p>
          <a:p>
            <a:pPr lvl="1"/>
            <a:r>
              <a:rPr lang="en-GB" dirty="0" smtClean="0"/>
              <a:t>Filenames: give meaning to life</a:t>
            </a:r>
          </a:p>
          <a:p>
            <a:pPr lvl="1"/>
            <a:r>
              <a:rPr lang="en-GB" dirty="0" smtClean="0"/>
              <a:t>Re-use existing formats</a:t>
            </a:r>
          </a:p>
          <a:p>
            <a:pPr lvl="2"/>
            <a:r>
              <a:rPr lang="en-GB" dirty="0" err="1" smtClean="0"/>
              <a:t>NifTi</a:t>
            </a:r>
            <a:r>
              <a:rPr lang="en-GB" dirty="0" smtClean="0"/>
              <a:t>, JavaScript Object Notation (JSON), Tab Separated Value (TSV) text files</a:t>
            </a:r>
          </a:p>
          <a:p>
            <a:r>
              <a:rPr lang="en-GB" dirty="0" smtClean="0"/>
              <a:t>80/20 rule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046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</a:t>
            </a:r>
            <a:endParaRPr lang="en-GB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97" y="1193800"/>
            <a:ext cx="10577018" cy="6696075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31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MRI acquisition</a:t>
            </a:r>
            <a:endParaRPr lang="en-GB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73" y="1193800"/>
            <a:ext cx="10770866" cy="6696075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061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metadata</a:t>
            </a:r>
            <a:endParaRPr lang="en-GB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290" y="1193800"/>
            <a:ext cx="10501432" cy="6696075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80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Brain Imaging Data </a:t>
            </a:r>
            <a:r>
              <a:rPr lang="en-GB" dirty="0" smtClean="0"/>
              <a:t>Structure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sz="6000" dirty="0" smtClean="0"/>
              <a:t>@ FPPW</a:t>
            </a:r>
            <a:endParaRPr lang="nl-NL" sz="6000" dirty="0"/>
          </a:p>
        </p:txBody>
      </p:sp>
      <p:sp>
        <p:nvSpPr>
          <p:cNvPr id="27" name="Ondertitel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Han Bossier – NIMP: 23/11/2017</a:t>
            </a:r>
            <a:endParaRPr lang="nl-NL" dirty="0"/>
          </a:p>
        </p:txBody>
      </p:sp>
      <p:sp>
        <p:nvSpPr>
          <p:cNvPr id="28" name="Tijdelijke aanduiding voor afbeelding 27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9" name="Tijdelijke aanduiding voor afbeelding 28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0" name="Tijdelijke aanduiding voor afbeelding 2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1" name="Tijdelijke aanduiding voor afbeelding 3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department </a:t>
            </a:r>
            <a:r>
              <a:rPr lang="en-GB" dirty="0" smtClean="0"/>
              <a:t>of data analysis</a:t>
            </a:r>
            <a:endParaRPr lang="en-GB" dirty="0" smtClean="0"/>
          </a:p>
          <a:p>
            <a:pPr lvl="1"/>
            <a:r>
              <a:rPr lang="en-GB" dirty="0" smtClean="0"/>
              <a:t>research </a:t>
            </a:r>
            <a:r>
              <a:rPr lang="en-GB" dirty="0" smtClean="0"/>
              <a:t>group: </a:t>
            </a:r>
            <a:r>
              <a:rPr lang="en-GB" dirty="0" err="1" smtClean="0"/>
              <a:t>neurostat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 level</a:t>
            </a:r>
            <a:endParaRPr lang="en-GB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333" y="1193800"/>
            <a:ext cx="11551347" cy="6696075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366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BIDS compatible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 1: convert DICOM to </a:t>
            </a:r>
            <a:r>
              <a:rPr lang="en-GB" dirty="0" err="1" smtClean="0"/>
              <a:t>NifTi</a:t>
            </a:r>
            <a:endParaRPr lang="en-GB" dirty="0" smtClean="0"/>
          </a:p>
          <a:p>
            <a:r>
              <a:rPr lang="en-GB" dirty="0" smtClean="0"/>
              <a:t>Step 2: structure, rename and copy files</a:t>
            </a:r>
            <a:br>
              <a:rPr lang="en-GB" dirty="0" smtClean="0"/>
            </a:br>
            <a:r>
              <a:rPr lang="en-GB" dirty="0" smtClean="0"/>
              <a:t>														</a:t>
            </a:r>
            <a:r>
              <a:rPr lang="en-GB" i="1" dirty="0" smtClean="0"/>
              <a:t>demo</a:t>
            </a:r>
          </a:p>
          <a:p>
            <a:r>
              <a:rPr lang="en-GB" dirty="0" smtClean="0"/>
              <a:t>Step 3 + 4: add remaining (meta)data (subject variables, descriptions, experimental paradigm, etc.)</a:t>
            </a:r>
          </a:p>
          <a:p>
            <a:r>
              <a:rPr lang="en-GB" dirty="0" smtClean="0"/>
              <a:t>Step 5: validate the dataset!</a:t>
            </a:r>
            <a:br>
              <a:rPr lang="en-GB" dirty="0" smtClean="0"/>
            </a:b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21</a:t>
            </a:fld>
            <a:endParaRPr lang="en-GB" noProof="0" dirty="0"/>
          </a:p>
        </p:txBody>
      </p:sp>
      <p:cxnSp>
        <p:nvCxnSpPr>
          <p:cNvPr id="6" name="Rechte verbindingslijn 5"/>
          <p:cNvCxnSpPr/>
          <p:nvPr/>
        </p:nvCxnSpPr>
        <p:spPr>
          <a:xfrm>
            <a:off x="1191491" y="3865418"/>
            <a:ext cx="14810509" cy="0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1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 @FPPW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22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50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1 + 2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Goal</a:t>
            </a:r>
          </a:p>
          <a:p>
            <a:pPr lvl="1"/>
            <a:r>
              <a:rPr lang="en-GB" dirty="0" smtClean="0"/>
              <a:t>convert DICOM data from scanners in Ghent to BIDS</a:t>
            </a:r>
          </a:p>
          <a:p>
            <a:r>
              <a:rPr lang="en-GB" dirty="0" smtClean="0"/>
              <a:t>Aim</a:t>
            </a:r>
          </a:p>
          <a:p>
            <a:pPr lvl="1"/>
            <a:r>
              <a:rPr lang="en-GB" dirty="0" smtClean="0"/>
              <a:t>ease of adoption</a:t>
            </a:r>
          </a:p>
          <a:p>
            <a:pPr lvl="1"/>
            <a:r>
              <a:rPr lang="en-GB" dirty="0" smtClean="0"/>
              <a:t>minimal requirements (avoid installation of wonky programs)</a:t>
            </a:r>
          </a:p>
          <a:p>
            <a:r>
              <a:rPr lang="en-GB" dirty="0" smtClean="0"/>
              <a:t>What</a:t>
            </a:r>
          </a:p>
          <a:p>
            <a:pPr lvl="1"/>
            <a:r>
              <a:rPr lang="en-GB" dirty="0" smtClean="0"/>
              <a:t>convert DICOM to </a:t>
            </a:r>
            <a:r>
              <a:rPr lang="en-GB" dirty="0" err="1" smtClean="0"/>
              <a:t>NifTI</a:t>
            </a:r>
            <a:r>
              <a:rPr lang="en-GB" dirty="0" smtClean="0"/>
              <a:t> + JSON</a:t>
            </a:r>
          </a:p>
          <a:p>
            <a:pPr lvl="1"/>
            <a:r>
              <a:rPr lang="en-GB" dirty="0" smtClean="0"/>
              <a:t>folder structure + correct names</a:t>
            </a:r>
          </a:p>
          <a:p>
            <a:r>
              <a:rPr lang="en-GB" dirty="0" smtClean="0"/>
              <a:t>How</a:t>
            </a:r>
          </a:p>
          <a:p>
            <a:pPr lvl="1"/>
            <a:r>
              <a:rPr lang="en-GB" dirty="0" smtClean="0"/>
              <a:t>PowerShell or bash scripts + </a:t>
            </a:r>
            <a:r>
              <a:rPr lang="en-GB" i="1" dirty="0" smtClean="0"/>
              <a:t>dcm2niix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45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User requirements</a:t>
            </a:r>
          </a:p>
          <a:p>
            <a:pPr lvl="1"/>
            <a:r>
              <a:rPr lang="en-GB" dirty="0" smtClean="0"/>
              <a:t>download scripts</a:t>
            </a:r>
          </a:p>
          <a:p>
            <a:pPr lvl="1"/>
            <a:r>
              <a:rPr lang="en-GB" dirty="0" smtClean="0"/>
              <a:t>install tool (</a:t>
            </a:r>
            <a:r>
              <a:rPr lang="en-GB" i="1" dirty="0" smtClean="0"/>
              <a:t>dcm2niix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basic knowledge of PowerShell/bash </a:t>
            </a:r>
          </a:p>
          <a:p>
            <a:pPr lvl="1"/>
            <a:r>
              <a:rPr lang="en-GB" dirty="0" smtClean="0"/>
              <a:t>provide global variable names</a:t>
            </a:r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github.com/NeuroStat/CustomFormatBIDS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449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questions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Level of interest</a:t>
            </a:r>
          </a:p>
          <a:p>
            <a:r>
              <a:rPr lang="en-GB" dirty="0" smtClean="0"/>
              <a:t>Level of automatization </a:t>
            </a:r>
          </a:p>
          <a:p>
            <a:pPr lvl="1"/>
            <a:r>
              <a:rPr lang="en-GB" dirty="0" smtClean="0"/>
              <a:t>ATM: user needs to provide info + manually check</a:t>
            </a:r>
          </a:p>
          <a:p>
            <a:pPr lvl="1"/>
            <a:r>
              <a:rPr lang="en-GB" i="1" dirty="0" err="1" smtClean="0"/>
              <a:t>heudiconv</a:t>
            </a:r>
            <a:r>
              <a:rPr lang="en-GB" i="1" dirty="0"/>
              <a:t>: </a:t>
            </a:r>
            <a:r>
              <a:rPr lang="en-GB" i="1" dirty="0">
                <a:hlinkClick r:id="rId2"/>
              </a:rPr>
              <a:t>https://</a:t>
            </a:r>
            <a:r>
              <a:rPr lang="en-GB" i="1" dirty="0" smtClean="0">
                <a:hlinkClick r:id="rId2"/>
              </a:rPr>
              <a:t>github.com/nipy/heudiconv</a:t>
            </a:r>
            <a:r>
              <a:rPr lang="en-GB" i="1" dirty="0" smtClean="0"/>
              <a:t> </a:t>
            </a:r>
          </a:p>
          <a:p>
            <a:r>
              <a:rPr lang="en-GB" dirty="0" smtClean="0"/>
              <a:t>How do your folders/names look like?</a:t>
            </a:r>
          </a:p>
          <a:p>
            <a:pPr lvl="1"/>
            <a:r>
              <a:rPr lang="en-GB" b="1" dirty="0" smtClean="0"/>
              <a:t>Testing: please copy and keep original data as back-up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76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Validator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Browser</a:t>
            </a:r>
            <a:endParaRPr lang="en-GB" dirty="0" smtClean="0">
              <a:hlinkClick r:id="rId2"/>
            </a:endParaRPr>
          </a:p>
          <a:p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://incf.github.io/bids-validator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26</a:t>
            </a:fld>
            <a:endParaRPr lang="en-GB" noProof="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18" y="3351904"/>
            <a:ext cx="7732776" cy="453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 questions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Ask David! ;-)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8585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Slides: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www.slideshare.net/chrisfilo1/the-brain-imaging-data-structure-ohbm-2016</a:t>
            </a:r>
            <a:endParaRPr lang="en-GB" dirty="0" smtClean="0"/>
          </a:p>
          <a:p>
            <a:r>
              <a:rPr lang="en-GB" dirty="0"/>
              <a:t>Carp, J. (2012). On the plurality of (methodological) worlds: Estimating the analytic flexibility of </a:t>
            </a:r>
            <a:r>
              <a:rPr lang="en-GB" dirty="0" err="1"/>
              <a:t>fmri</a:t>
            </a:r>
            <a:r>
              <a:rPr lang="en-GB" dirty="0"/>
              <a:t> experiments. </a:t>
            </a:r>
            <a:r>
              <a:rPr lang="en-GB" i="1" dirty="0"/>
              <a:t>Frontiers in Neuroscience</a:t>
            </a:r>
            <a:r>
              <a:rPr lang="en-GB" dirty="0"/>
              <a:t>, </a:t>
            </a:r>
            <a:r>
              <a:rPr lang="en-GB" i="1" dirty="0"/>
              <a:t>6</a:t>
            </a:r>
            <a:r>
              <a:rPr lang="en-GB" dirty="0"/>
              <a:t>(OCT), 1–13. http://</a:t>
            </a:r>
            <a:r>
              <a:rPr lang="en-GB" dirty="0" err="1"/>
              <a:t>doi.org</a:t>
            </a:r>
            <a:r>
              <a:rPr lang="en-GB" dirty="0"/>
              <a:t>/10.3389/fnins.2012.00149</a:t>
            </a:r>
          </a:p>
          <a:p>
            <a:r>
              <a:rPr lang="en-GB" dirty="0"/>
              <a:t>Gorgolewski, K. J., Auer, T., Calhoun, V. D., Craddock, R. C., Das, S., Duff, E. P., … Poldrack, R. A. (2016). The brain imaging data structure, a format for organizing and describing outputs of neuroimaging experiments. </a:t>
            </a:r>
            <a:r>
              <a:rPr lang="en-GB" i="1" dirty="0"/>
              <a:t>Scientific Data</a:t>
            </a:r>
            <a:r>
              <a:rPr lang="en-GB" dirty="0"/>
              <a:t>, </a:t>
            </a:r>
            <a:r>
              <a:rPr lang="en-GB" i="1" dirty="0"/>
              <a:t>3</a:t>
            </a:r>
            <a:r>
              <a:rPr lang="en-GB" dirty="0"/>
              <a:t>, 160044. http://</a:t>
            </a:r>
            <a:r>
              <a:rPr lang="en-GB" dirty="0" err="1"/>
              <a:t>doi.org</a:t>
            </a:r>
            <a:r>
              <a:rPr lang="en-GB" dirty="0"/>
              <a:t>/10.1038/sdata.2016.44</a:t>
            </a:r>
          </a:p>
          <a:p>
            <a:r>
              <a:rPr lang="en-GB" dirty="0" smtClean="0"/>
              <a:t>Poldrack</a:t>
            </a:r>
            <a:r>
              <a:rPr lang="en-GB" dirty="0"/>
              <a:t>, R. A., Baker, C. I., </a:t>
            </a:r>
            <a:r>
              <a:rPr lang="en-GB" dirty="0" err="1"/>
              <a:t>Durnez</a:t>
            </a:r>
            <a:r>
              <a:rPr lang="en-GB" dirty="0"/>
              <a:t>, J., Gorgolewski, K. J., Matthews, P. M., </a:t>
            </a:r>
            <a:r>
              <a:rPr lang="en-GB" dirty="0" err="1"/>
              <a:t>Munafò</a:t>
            </a:r>
            <a:r>
              <a:rPr lang="en-GB" dirty="0"/>
              <a:t>, M. R., … </a:t>
            </a:r>
            <a:r>
              <a:rPr lang="en-GB" dirty="0" err="1"/>
              <a:t>Yarkoni</a:t>
            </a:r>
            <a:r>
              <a:rPr lang="en-GB" dirty="0"/>
              <a:t>, T. (2017). Scanning the horizon: towards transparent and reproducible neuroimaging research. </a:t>
            </a:r>
            <a:r>
              <a:rPr lang="en-GB" i="1" dirty="0"/>
              <a:t>Nature Reviews Neuroscience</a:t>
            </a:r>
            <a:r>
              <a:rPr lang="en-GB" dirty="0"/>
              <a:t>, </a:t>
            </a:r>
            <a:r>
              <a:rPr lang="en-GB" i="1" dirty="0"/>
              <a:t>18</a:t>
            </a:r>
            <a:r>
              <a:rPr lang="en-GB" dirty="0"/>
              <a:t>(2), 115–126. http://</a:t>
            </a:r>
            <a:r>
              <a:rPr lang="en-GB" dirty="0" err="1"/>
              <a:t>doi.org</a:t>
            </a:r>
            <a:r>
              <a:rPr lang="en-GB" dirty="0"/>
              <a:t>/10.1038/nrn.2016.167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69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500" dirty="0" smtClean="0"/>
              <a:t>&lt; Han Bossier 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 PhD Student &gt;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cap="all" dirty="0" smtClean="0"/>
              <a:t>department of data-analysis</a:t>
            </a:r>
            <a:br>
              <a:rPr lang="en-GB" cap="all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	</a:t>
            </a:r>
            <a:r>
              <a:rPr lang="en-GB" dirty="0" err="1" smtClean="0"/>
              <a:t>Han.Bossier@ugent.be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	</a:t>
            </a:r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NeuroStat</a:t>
            </a:r>
            <a:r>
              <a:rPr lang="en-GB" dirty="0"/>
              <a:t>/</a:t>
            </a:r>
            <a:r>
              <a:rPr lang="en-GB" dirty="0" err="1"/>
              <a:t>CustomFormatBIDS</a:t>
            </a:r>
            <a:r>
              <a:rPr lang="en-GB" dirty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@</a:t>
            </a:r>
            <a:r>
              <a:rPr lang="en-GB" dirty="0" err="1" smtClean="0"/>
              <a:t>HBossier</a:t>
            </a:r>
            <a:r>
              <a:rPr lang="en-GB" dirty="0">
                <a:solidFill>
                  <a:srgbClr val="C00000"/>
                </a:solidFill>
              </a:rPr>
              <a:t/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 smtClean="0">
                <a:solidFill>
                  <a:srgbClr val="C00000"/>
                </a:solidFill>
              </a:rPr>
              <a:t/>
            </a:r>
            <a:br>
              <a:rPr lang="en-GB" dirty="0" smtClean="0">
                <a:solidFill>
                  <a:srgbClr val="C00000"/>
                </a:solidFill>
              </a:rPr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www.ugent.be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74" y="4900488"/>
            <a:ext cx="381079" cy="484633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Challenge of science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Challenge(s) of reproducible 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222072"/>
            <a:ext cx="15699575" cy="7118363"/>
          </a:xfrm>
        </p:spPr>
        <p:txBody>
          <a:bodyPr>
            <a:normAutofit/>
          </a:bodyPr>
          <a:lstStyle/>
          <a:p>
            <a:r>
              <a:rPr lang="en-GB" dirty="0" smtClean="0"/>
              <a:t>Awareness across space/time </a:t>
            </a:r>
          </a:p>
          <a:p>
            <a:r>
              <a:rPr lang="en-GB" dirty="0" smtClean="0"/>
              <a:t>Publishers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 smtClean="0"/>
              <a:t>(i.e. Nature</a:t>
            </a:r>
            <a:r>
              <a:rPr lang="en-GB" dirty="0"/>
              <a:t>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Special issue </a:t>
            </a:r>
            <a:r>
              <a:rPr lang="en-GB" dirty="0" smtClean="0">
                <a:sym typeface="Wingdings"/>
              </a:rPr>
              <a:t>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Public interest</a:t>
            </a:r>
            <a:br>
              <a:rPr lang="en-GB" dirty="0" smtClean="0"/>
            </a:br>
            <a:r>
              <a:rPr lang="en-GB" dirty="0" smtClean="0"/>
              <a:t>(i.e. Google)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4</a:t>
            </a:fld>
            <a:endParaRPr lang="en-GB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373" y="2293164"/>
            <a:ext cx="6685973" cy="3032138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0" y="5547657"/>
            <a:ext cx="4668982" cy="392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56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Challenge(s) of reproducible science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1022363"/>
          </a:xfrm>
        </p:spPr>
        <p:txBody>
          <a:bodyPr/>
          <a:lstStyle/>
          <a:p>
            <a:pPr marL="86400" indent="0" algn="ctr">
              <a:buNone/>
            </a:pPr>
            <a:r>
              <a:rPr lang="en-GB" dirty="0"/>
              <a:t>Awareness across space/time </a:t>
            </a:r>
          </a:p>
          <a:p>
            <a:pPr marL="86400" indent="0">
              <a:buNone/>
            </a:pP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5</a:t>
            </a:fld>
            <a:endParaRPr lang="en-GB" noProof="0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835825" y="2411373"/>
            <a:ext cx="7850975" cy="577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400" indent="0">
              <a:buFont typeface="Arial" panose="020B0604020202020204" pitchFamily="34" charset="0"/>
              <a:buNone/>
            </a:pPr>
            <a:r>
              <a:rPr lang="en-GB" dirty="0" smtClean="0"/>
              <a:t>Publishers (i.e. </a:t>
            </a:r>
            <a:r>
              <a:rPr lang="en-GB" i="1" dirty="0" smtClean="0"/>
              <a:t>Nature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sz="3600" dirty="0" smtClean="0"/>
              <a:t>Special issue (May 2017)</a:t>
            </a:r>
          </a:p>
          <a:p>
            <a:pPr marL="8640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75" y="4094355"/>
            <a:ext cx="7600984" cy="3447102"/>
          </a:xfrm>
          <a:prstGeom prst="rect">
            <a:avLst/>
          </a:prstGeom>
        </p:spPr>
      </p:pic>
      <p:cxnSp>
        <p:nvCxnSpPr>
          <p:cNvPr id="7" name="Rechte verbindingslijn 6"/>
          <p:cNvCxnSpPr/>
          <p:nvPr/>
        </p:nvCxnSpPr>
        <p:spPr>
          <a:xfrm>
            <a:off x="8853054" y="2521527"/>
            <a:ext cx="0" cy="671381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9157855" y="2411372"/>
            <a:ext cx="7850975" cy="577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400" indent="0">
              <a:buFont typeface="Arial" panose="020B0604020202020204" pitchFamily="34" charset="0"/>
              <a:buNone/>
            </a:pPr>
            <a:r>
              <a:rPr lang="en-GB" dirty="0" smtClean="0"/>
              <a:t>Public (i.e. </a:t>
            </a:r>
            <a:r>
              <a:rPr lang="en-GB" i="1" dirty="0" smtClean="0"/>
              <a:t>Google</a:t>
            </a:r>
            <a:r>
              <a:rPr lang="en-GB" dirty="0" smtClean="0"/>
              <a:t>)</a:t>
            </a:r>
            <a:br>
              <a:rPr lang="en-GB" dirty="0" smtClean="0"/>
            </a:br>
            <a:endParaRPr lang="en-GB" sz="3600" dirty="0" smtClean="0"/>
          </a:p>
          <a:p>
            <a:pPr marL="8640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367" y="3830704"/>
            <a:ext cx="5642393" cy="47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8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Challenge(s) of reproducible science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194364"/>
            <a:ext cx="7282939" cy="6696000"/>
          </a:xfrm>
        </p:spPr>
        <p:txBody>
          <a:bodyPr/>
          <a:lstStyle/>
          <a:p>
            <a:pPr marL="86400" indent="0">
              <a:buNone/>
            </a:pPr>
            <a:r>
              <a:rPr lang="en-GB" dirty="0" smtClean="0"/>
              <a:t>Researchers (i.e. Twitter)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6</a:t>
            </a:fld>
            <a:endParaRPr lang="en-GB" noProof="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66" y="2413564"/>
            <a:ext cx="6187032" cy="5671446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8118764" y="1194364"/>
            <a:ext cx="7282939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400" indent="0">
              <a:buFont typeface="Arial" panose="020B0604020202020204" pitchFamily="34" charset="0"/>
              <a:buNone/>
            </a:pPr>
            <a:r>
              <a:rPr lang="en-GB" dirty="0" smtClean="0"/>
              <a:t>Funding (i.e. FWO)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8007927" y="1427018"/>
            <a:ext cx="0" cy="804097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Afbeelding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205" y="3145410"/>
            <a:ext cx="8763000" cy="1219200"/>
          </a:xfrm>
          <a:prstGeom prst="rect">
            <a:avLst/>
          </a:prstGeom>
        </p:spPr>
      </p:pic>
      <p:cxnSp>
        <p:nvCxnSpPr>
          <p:cNvPr id="14" name="Rechte verbindingslijn 13"/>
          <p:cNvCxnSpPr/>
          <p:nvPr/>
        </p:nvCxnSpPr>
        <p:spPr>
          <a:xfrm flipH="1" flipV="1">
            <a:off x="9656618" y="3865420"/>
            <a:ext cx="803564" cy="1704108"/>
          </a:xfrm>
          <a:prstGeom prst="line">
            <a:avLst/>
          </a:prstGeom>
          <a:ln w="76200">
            <a:solidFill>
              <a:srgbClr val="1E64C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Kader 15"/>
          <p:cNvSpPr/>
          <p:nvPr/>
        </p:nvSpPr>
        <p:spPr>
          <a:xfrm>
            <a:off x="8483205" y="3588327"/>
            <a:ext cx="2337195" cy="277093"/>
          </a:xfrm>
          <a:prstGeom prst="fram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8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Neuroscience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Poldrack et al. (2017): problematic research practices and possible solutions.</a:t>
            </a:r>
          </a:p>
          <a:p>
            <a:pPr marL="1000800" indent="-914400">
              <a:buFont typeface="+mj-lt"/>
              <a:buAutoNum type="arabicPeriod"/>
            </a:pPr>
            <a:r>
              <a:rPr lang="en-GB" dirty="0" smtClean="0"/>
              <a:t>Flexibility and exploration in data analysis</a:t>
            </a:r>
            <a:br>
              <a:rPr lang="en-GB" dirty="0" smtClean="0"/>
            </a:br>
            <a:r>
              <a:rPr lang="en-GB" sz="3600" dirty="0" smtClean="0"/>
              <a:t>6912 unique analysis pipelines (Carp, 2012)</a:t>
            </a:r>
          </a:p>
          <a:p>
            <a:pPr marL="1000800" indent="-914400">
              <a:buFont typeface="+mj-lt"/>
              <a:buAutoNum type="arabicPeriod"/>
            </a:pPr>
            <a:r>
              <a:rPr lang="en-GB" dirty="0" smtClean="0"/>
              <a:t>Low statistical power (</a:t>
            </a:r>
            <a:r>
              <a:rPr lang="en-GB" dirty="0" err="1" smtClean="0"/>
              <a:t>neuropowertools.org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sz="3300" dirty="0" smtClean="0"/>
              <a:t>If really needed: more liberal statistical thresholds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12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Neuroscience: PRP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00800" lvl="0" indent="-914400">
              <a:lnSpc>
                <a:spcPct val="150000"/>
              </a:lnSpc>
              <a:buFont typeface="+mj-lt"/>
              <a:buAutoNum type="arabicPeriod" startAt="3"/>
            </a:pPr>
            <a:r>
              <a:rPr lang="en-GB" sz="4100" dirty="0">
                <a:solidFill>
                  <a:prstClr val="black"/>
                </a:solidFill>
              </a:rPr>
              <a:t>Software errors </a:t>
            </a:r>
            <a:r>
              <a:rPr lang="en-GB" sz="4100" dirty="0">
                <a:solidFill>
                  <a:prstClr val="black"/>
                </a:solidFill>
                <a:sym typeface="Wingdings"/>
              </a:rPr>
              <a:t></a:t>
            </a:r>
            <a:endParaRPr lang="en-GB" sz="4100" dirty="0">
              <a:solidFill>
                <a:prstClr val="black"/>
              </a:solidFill>
            </a:endParaRPr>
          </a:p>
          <a:p>
            <a:pPr marL="1000800" lvl="0" indent="-914400">
              <a:lnSpc>
                <a:spcPct val="150000"/>
              </a:lnSpc>
              <a:buFont typeface="+mj-lt"/>
              <a:buAutoNum type="arabicPeriod" startAt="3"/>
            </a:pPr>
            <a:r>
              <a:rPr lang="en-GB" sz="4100" dirty="0">
                <a:solidFill>
                  <a:prstClr val="black"/>
                </a:solidFill>
              </a:rPr>
              <a:t>Insufficient study reporting</a:t>
            </a:r>
            <a:br>
              <a:rPr lang="en-GB" sz="4100" dirty="0">
                <a:solidFill>
                  <a:prstClr val="black"/>
                </a:solidFill>
              </a:rPr>
            </a:br>
            <a:r>
              <a:rPr lang="en-GB" sz="3100" dirty="0">
                <a:solidFill>
                  <a:prstClr val="black"/>
                </a:solidFill>
              </a:rPr>
              <a:t>OHBM: guidelines on best practices</a:t>
            </a:r>
          </a:p>
          <a:p>
            <a:pPr marL="1000800" lvl="0" indent="-914400">
              <a:lnSpc>
                <a:spcPct val="150000"/>
              </a:lnSpc>
              <a:buFont typeface="+mj-lt"/>
              <a:buAutoNum type="arabicPeriod" startAt="3"/>
            </a:pPr>
            <a:r>
              <a:rPr lang="en-GB" sz="4100" dirty="0">
                <a:solidFill>
                  <a:prstClr val="black"/>
                </a:solidFill>
              </a:rPr>
              <a:t>Multiple comparisons</a:t>
            </a:r>
            <a:br>
              <a:rPr lang="en-GB" sz="4100" dirty="0">
                <a:solidFill>
                  <a:prstClr val="black"/>
                </a:solidFill>
              </a:rPr>
            </a:br>
            <a:r>
              <a:rPr lang="en-GB" sz="4100" dirty="0">
                <a:solidFill>
                  <a:prstClr val="black"/>
                </a:solidFill>
                <a:sym typeface="Wingdings"/>
              </a:rPr>
              <a:t> </a:t>
            </a:r>
            <a:r>
              <a:rPr lang="en-GB" sz="4100" b="1" dirty="0">
                <a:solidFill>
                  <a:prstClr val="black"/>
                </a:solidFill>
                <a:sym typeface="Wingdings"/>
              </a:rPr>
              <a:t>data sharing</a:t>
            </a:r>
            <a:r>
              <a:rPr lang="en-GB" sz="4100" dirty="0">
                <a:solidFill>
                  <a:prstClr val="black"/>
                </a:solidFill>
                <a:sym typeface="Wingdings"/>
              </a:rPr>
              <a:t>: removing false positives with MA</a:t>
            </a:r>
            <a:endParaRPr lang="en-GB" sz="4100" dirty="0">
              <a:solidFill>
                <a:prstClr val="black"/>
              </a:solidFill>
            </a:endParaRP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8</a:t>
            </a:fld>
            <a:endParaRPr lang="en-GB" noProof="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2" y="1194364"/>
            <a:ext cx="1160909" cy="11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sharing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Prerequisite: organized projects</a:t>
            </a:r>
          </a:p>
          <a:p>
            <a:r>
              <a:rPr lang="en-GB" dirty="0" smtClean="0"/>
              <a:t>Behavioural experiments:</a:t>
            </a:r>
          </a:p>
          <a:p>
            <a:pPr lvl="1"/>
            <a:r>
              <a:rPr lang="en-GB" dirty="0" smtClean="0"/>
              <a:t>Open Science Framework (</a:t>
            </a:r>
            <a:r>
              <a:rPr lang="en-GB" dirty="0" err="1" smtClean="0"/>
              <a:t>osf.io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Project management:</a:t>
            </a:r>
            <a:br>
              <a:rPr lang="en-GB" dirty="0" smtClean="0"/>
            </a:br>
            <a:r>
              <a:rPr lang="en-GB" sz="2800" dirty="0">
                <a:hlinkClick r:id="rId3"/>
              </a:rPr>
              <a:t>https://eglerean.wordpress.com/2017/05/24/project-management-data-management/</a:t>
            </a:r>
            <a:r>
              <a:rPr lang="en-GB" sz="2800" dirty="0"/>
              <a:t> 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9</a:t>
            </a:fld>
            <a:endParaRPr lang="en-GB" noProof="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000" y="136025"/>
            <a:ext cx="7772400" cy="88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8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UK-PS_1_0_13.potx" id="{4749880D-C8FE-484D-B8EE-8234AAD0885A}" vid="{FAACCCC5-0622-473D-837F-D23C529E6D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Powerpoint_UGent_EN_PP</Template>
  <TotalTime>283</TotalTime>
  <Words>805</Words>
  <Application>Microsoft Macintosh PowerPoint</Application>
  <PresentationFormat>Aangepast</PresentationFormat>
  <Paragraphs>175</Paragraphs>
  <Slides>29</Slides>
  <Notes>11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3" baseType="lpstr">
      <vt:lpstr>Calibri</vt:lpstr>
      <vt:lpstr>Wingdings</vt:lpstr>
      <vt:lpstr>Arial</vt:lpstr>
      <vt:lpstr>Office-thema</vt:lpstr>
      <vt:lpstr>PowerPoint-presentatie</vt:lpstr>
      <vt:lpstr>Brain Imaging Data Structure @ FPPW</vt:lpstr>
      <vt:lpstr>Challenge of science</vt:lpstr>
      <vt:lpstr>Challenge(s) of reproducible science</vt:lpstr>
      <vt:lpstr>Challenge(s) of reproducible science</vt:lpstr>
      <vt:lpstr>Challenge(s) of reproducible science</vt:lpstr>
      <vt:lpstr>Neuroscience</vt:lpstr>
      <vt:lpstr>Neuroscience: PRP</vt:lpstr>
      <vt:lpstr>Data sharing</vt:lpstr>
      <vt:lpstr>Behavioural experiments</vt:lpstr>
      <vt:lpstr>neuroimaging</vt:lpstr>
      <vt:lpstr>Brain Imaging Data Structure</vt:lpstr>
      <vt:lpstr>Overview: BIDS</vt:lpstr>
      <vt:lpstr>Main selling points</vt:lpstr>
      <vt:lpstr>Who is it for?</vt:lpstr>
      <vt:lpstr>Principles</vt:lpstr>
      <vt:lpstr>how</vt:lpstr>
      <vt:lpstr>MRI acquisition</vt:lpstr>
      <vt:lpstr>metadata</vt:lpstr>
      <vt:lpstr>Top level</vt:lpstr>
      <vt:lpstr>Getting BIDS compatible</vt:lpstr>
      <vt:lpstr>Demo @FPPW</vt:lpstr>
      <vt:lpstr>Step 1 + 2</vt:lpstr>
      <vt:lpstr>Progress</vt:lpstr>
      <vt:lpstr>My questions</vt:lpstr>
      <vt:lpstr>Validator</vt:lpstr>
      <vt:lpstr>Extra questions</vt:lpstr>
      <vt:lpstr>References</vt:lpstr>
      <vt:lpstr>&lt; Han Bossier &gt; &lt; PhD Student &gt;  department of data-analysis  E Han.Bossier@ugent.be W https://github.com/NeuroStat/CustomFormatBIDS   @HBossier     www.ugent.be 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Han Bossier</dc:creator>
  <cp:lastModifiedBy>Han Bossier</cp:lastModifiedBy>
  <cp:revision>64</cp:revision>
  <dcterms:created xsi:type="dcterms:W3CDTF">2017-11-23T09:30:34Z</dcterms:created>
  <dcterms:modified xsi:type="dcterms:W3CDTF">2017-11-23T14:14:16Z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i4>13</vt:i4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5">
    <vt:lpwstr>set text box and shape defaults</vt:lpwstr>
  </property>
  <property fmtid="{D5CDD505-2E9C-101B-9397-08002B2CF9AE}" pid="11" name="Cmt 6">
    <vt:lpwstr>end slide text acc. to letter</vt:lpwstr>
  </property>
  <property fmtid="{D5CDD505-2E9C-101B-9397-08002B2CF9AE}" pid="12" name="Cmt 7">
    <vt:lpwstr>logo opening slide sharpened</vt:lpwstr>
  </property>
  <property fmtid="{D5CDD505-2E9C-101B-9397-08002B2CF9AE}" pid="13" name="Cmt 8-9">
    <vt:lpwstr>comments 19-9-2016</vt:lpwstr>
  </property>
  <property fmtid="{D5CDD505-2E9C-101B-9397-08002B2CF9AE}" pid="14" name="Cmt 10">
    <vt:lpwstr>social media data redesigned</vt:lpwstr>
  </property>
  <property fmtid="{D5CDD505-2E9C-101B-9397-08002B2CF9AE}" pid="15" name="Cmt 11">
    <vt:lpwstr>Title Slide renamed to TitleSlide</vt:lpwstr>
  </property>
  <property fmtid="{D5CDD505-2E9C-101B-9397-08002B2CF9AE}" pid="16" name="Cmt 12">
    <vt:lpwstr>Title and text size</vt:lpwstr>
  </property>
  <property fmtid="{D5CDD505-2E9C-101B-9397-08002B2CF9AE}" pid="17" name="Cmt 13">
    <vt:lpwstr>socmed pictos &gt; normal view</vt:lpwstr>
  </property>
</Properties>
</file>