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notesMasterIdLst>
    <p:notesMasterId r:id="rId60"/>
  </p:notesMasterIdLst>
  <p:sldIdLst>
    <p:sldId id="256" r:id="rId2"/>
    <p:sldId id="257" r:id="rId3"/>
    <p:sldId id="270" r:id="rId4"/>
    <p:sldId id="271" r:id="rId5"/>
    <p:sldId id="296" r:id="rId6"/>
    <p:sldId id="297" r:id="rId7"/>
    <p:sldId id="298" r:id="rId8"/>
    <p:sldId id="300" r:id="rId9"/>
    <p:sldId id="301" r:id="rId10"/>
    <p:sldId id="285" r:id="rId11"/>
    <p:sldId id="273" r:id="rId12"/>
    <p:sldId id="282" r:id="rId13"/>
    <p:sldId id="275" r:id="rId14"/>
    <p:sldId id="274" r:id="rId15"/>
    <p:sldId id="277" r:id="rId16"/>
    <p:sldId id="278" r:id="rId17"/>
    <p:sldId id="302" r:id="rId18"/>
    <p:sldId id="280" r:id="rId19"/>
    <p:sldId id="281" r:id="rId20"/>
    <p:sldId id="264" r:id="rId21"/>
    <p:sldId id="283" r:id="rId22"/>
    <p:sldId id="265" r:id="rId23"/>
    <p:sldId id="284" r:id="rId24"/>
    <p:sldId id="286" r:id="rId25"/>
    <p:sldId id="289" r:id="rId26"/>
    <p:sldId id="337" r:id="rId27"/>
    <p:sldId id="303" r:id="rId28"/>
    <p:sldId id="316" r:id="rId29"/>
    <p:sldId id="317" r:id="rId30"/>
    <p:sldId id="290" r:id="rId31"/>
    <p:sldId id="330" r:id="rId32"/>
    <p:sldId id="318" r:id="rId33"/>
    <p:sldId id="332" r:id="rId34"/>
    <p:sldId id="320" r:id="rId35"/>
    <p:sldId id="319" r:id="rId36"/>
    <p:sldId id="322" r:id="rId37"/>
    <p:sldId id="321" r:id="rId38"/>
    <p:sldId id="305" r:id="rId39"/>
    <p:sldId id="323" r:id="rId40"/>
    <p:sldId id="306" r:id="rId41"/>
    <p:sldId id="307" r:id="rId42"/>
    <p:sldId id="308" r:id="rId43"/>
    <p:sldId id="324" r:id="rId44"/>
    <p:sldId id="333" r:id="rId45"/>
    <p:sldId id="325" r:id="rId46"/>
    <p:sldId id="309" r:id="rId47"/>
    <p:sldId id="310" r:id="rId48"/>
    <p:sldId id="334" r:id="rId49"/>
    <p:sldId id="311" r:id="rId50"/>
    <p:sldId id="326" r:id="rId51"/>
    <p:sldId id="328" r:id="rId52"/>
    <p:sldId id="312" r:id="rId53"/>
    <p:sldId id="313" r:id="rId54"/>
    <p:sldId id="315" r:id="rId55"/>
    <p:sldId id="314" r:id="rId56"/>
    <p:sldId id="327" r:id="rId57"/>
    <p:sldId id="335" r:id="rId58"/>
    <p:sldId id="336"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952" autoAdjust="0"/>
  </p:normalViewPr>
  <p:slideViewPr>
    <p:cSldViewPr snapToGrid="0">
      <p:cViewPr varScale="1">
        <p:scale>
          <a:sx n="99" d="100"/>
          <a:sy n="99" d="100"/>
        </p:scale>
        <p:origin x="46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026CB-C275-44AE-B1BD-FFCB474795B4}" type="datetimeFigureOut">
              <a:rPr lang="fr-FR" smtClean="0"/>
              <a:t>27/02/2025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4205BD-0D08-4693-A825-DE1E14FEB6E4}" type="slidenum">
              <a:rPr lang="fr-FR" smtClean="0"/>
              <a:t>‹#›</a:t>
            </a:fld>
            <a:endParaRPr lang="fr-FR"/>
          </a:p>
        </p:txBody>
      </p:sp>
    </p:spTree>
    <p:extLst>
      <p:ext uri="{BB962C8B-B14F-4D97-AF65-F5344CB8AC3E}">
        <p14:creationId xmlns:p14="http://schemas.microsoft.com/office/powerpoint/2010/main" val="1688523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34205BD-0D08-4693-A825-DE1E14FEB6E4}" type="slidenum">
              <a:rPr lang="fr-FR" smtClean="0"/>
              <a:t>1</a:t>
            </a:fld>
            <a:endParaRPr lang="fr-FR"/>
          </a:p>
        </p:txBody>
      </p:sp>
    </p:spTree>
    <p:extLst>
      <p:ext uri="{BB962C8B-B14F-4D97-AF65-F5344CB8AC3E}">
        <p14:creationId xmlns:p14="http://schemas.microsoft.com/office/powerpoint/2010/main" val="2203701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34205BD-0D08-4693-A825-DE1E14FEB6E4}" type="slidenum">
              <a:rPr lang="fr-FR" smtClean="0"/>
              <a:t>12</a:t>
            </a:fld>
            <a:endParaRPr lang="fr-FR"/>
          </a:p>
        </p:txBody>
      </p:sp>
    </p:spTree>
    <p:extLst>
      <p:ext uri="{BB962C8B-B14F-4D97-AF65-F5344CB8AC3E}">
        <p14:creationId xmlns:p14="http://schemas.microsoft.com/office/powerpoint/2010/main" val="3888828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34205BD-0D08-4693-A825-DE1E14FEB6E4}" type="slidenum">
              <a:rPr lang="fr-FR" smtClean="0"/>
              <a:t>14</a:t>
            </a:fld>
            <a:endParaRPr lang="fr-FR"/>
          </a:p>
        </p:txBody>
      </p:sp>
    </p:spTree>
    <p:extLst>
      <p:ext uri="{BB962C8B-B14F-4D97-AF65-F5344CB8AC3E}">
        <p14:creationId xmlns:p14="http://schemas.microsoft.com/office/powerpoint/2010/main" val="3596199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34205BD-0D08-4693-A825-DE1E14FEB6E4}" type="slidenum">
              <a:rPr lang="fr-FR" smtClean="0"/>
              <a:t>16</a:t>
            </a:fld>
            <a:endParaRPr lang="fr-FR"/>
          </a:p>
        </p:txBody>
      </p:sp>
    </p:spTree>
    <p:extLst>
      <p:ext uri="{BB962C8B-B14F-4D97-AF65-F5344CB8AC3E}">
        <p14:creationId xmlns:p14="http://schemas.microsoft.com/office/powerpoint/2010/main" val="1141284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34205BD-0D08-4693-A825-DE1E14FEB6E4}" type="slidenum">
              <a:rPr lang="fr-FR" smtClean="0"/>
              <a:t>19</a:t>
            </a:fld>
            <a:endParaRPr lang="fr-FR"/>
          </a:p>
        </p:txBody>
      </p:sp>
    </p:spTree>
    <p:extLst>
      <p:ext uri="{BB962C8B-B14F-4D97-AF65-F5344CB8AC3E}">
        <p14:creationId xmlns:p14="http://schemas.microsoft.com/office/powerpoint/2010/main" val="2644489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34205BD-0D08-4693-A825-DE1E14FEB6E4}" type="slidenum">
              <a:rPr lang="fr-FR" smtClean="0"/>
              <a:t>20</a:t>
            </a:fld>
            <a:endParaRPr lang="fr-FR"/>
          </a:p>
        </p:txBody>
      </p:sp>
    </p:spTree>
    <p:extLst>
      <p:ext uri="{BB962C8B-B14F-4D97-AF65-F5344CB8AC3E}">
        <p14:creationId xmlns:p14="http://schemas.microsoft.com/office/powerpoint/2010/main" val="1566517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EDE7B-0E51-6F50-01E2-E5AF46A03D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6C9CFA-5942-F949-D23D-BB7CB16658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3487C4-C476-E0DB-6570-9FB7AF0AB60A}"/>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F014A8C5-1BD2-7C9A-8F39-31E92C558643}"/>
              </a:ext>
            </a:extLst>
          </p:cNvPr>
          <p:cNvSpPr>
            <a:spLocks noGrp="1"/>
          </p:cNvSpPr>
          <p:nvPr>
            <p:ph type="sldNum" sz="quarter" idx="5"/>
          </p:nvPr>
        </p:nvSpPr>
        <p:spPr/>
        <p:txBody>
          <a:bodyPr/>
          <a:lstStyle/>
          <a:p>
            <a:fld id="{434205BD-0D08-4693-A825-DE1E14FEB6E4}" type="slidenum">
              <a:rPr lang="fr-FR" smtClean="0"/>
              <a:t>21</a:t>
            </a:fld>
            <a:endParaRPr lang="fr-FR"/>
          </a:p>
        </p:txBody>
      </p:sp>
    </p:spTree>
    <p:extLst>
      <p:ext uri="{BB962C8B-B14F-4D97-AF65-F5344CB8AC3E}">
        <p14:creationId xmlns:p14="http://schemas.microsoft.com/office/powerpoint/2010/main" val="3363714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34205BD-0D08-4693-A825-DE1E14FEB6E4}" type="slidenum">
              <a:rPr lang="fr-FR" smtClean="0"/>
              <a:t>22</a:t>
            </a:fld>
            <a:endParaRPr lang="fr-FR"/>
          </a:p>
        </p:txBody>
      </p:sp>
    </p:spTree>
    <p:extLst>
      <p:ext uri="{BB962C8B-B14F-4D97-AF65-F5344CB8AC3E}">
        <p14:creationId xmlns:p14="http://schemas.microsoft.com/office/powerpoint/2010/main" val="356072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https://github.com/SilverLabUCL/microscope_controller</a:t>
            </a:r>
          </a:p>
          <a:p>
            <a:endParaRPr lang="en-US" b="0" i="0" dirty="0">
              <a:solidFill>
                <a:srgbClr val="1F2328"/>
              </a:solidFill>
              <a:effectLst/>
              <a:latin typeface="-apple-system"/>
            </a:endParaRPr>
          </a:p>
          <a:p>
            <a:r>
              <a:rPr lang="en-US" b="0" i="0" dirty="0">
                <a:solidFill>
                  <a:srgbClr val="1F2328"/>
                </a:solidFill>
                <a:effectLst/>
                <a:latin typeface="-apple-system"/>
              </a:rPr>
              <a:t>Where are the function that controls analog I/O</a:t>
            </a:r>
          </a:p>
          <a:p>
            <a:r>
              <a:rPr lang="en-US" dirty="0">
                <a:effectLst/>
              </a:rPr>
              <a:t>how do </a:t>
            </a:r>
            <a:r>
              <a:rPr lang="en-US" dirty="0" err="1">
                <a:effectLst/>
              </a:rPr>
              <a:t>i</a:t>
            </a:r>
            <a:r>
              <a:rPr lang="en-US" dirty="0">
                <a:effectLst/>
              </a:rPr>
              <a:t> start the GUI?</a:t>
            </a:r>
          </a:p>
          <a:p>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8000"/>
                </a:solidFill>
                <a:effectLst/>
                <a:latin typeface="Consolas" panose="020B0609020204030204" pitchFamily="49" charset="0"/>
              </a:rPr>
              <a:t># write a function that generate random noise and plot it</a:t>
            </a:r>
            <a:endParaRPr lang="en-US" b="0" dirty="0">
              <a:solidFill>
                <a:srgbClr val="3B3B3B"/>
              </a:solidFill>
              <a:effectLst/>
              <a:latin typeface="Consolas" panose="020B0609020204030204" pitchFamily="49" charset="0"/>
            </a:endParaRPr>
          </a:p>
          <a:p>
            <a:endParaRPr lang="en-US" dirty="0">
              <a:effectLst/>
            </a:endParaRPr>
          </a:p>
          <a:p>
            <a:pPr>
              <a:lnSpc>
                <a:spcPts val="1425"/>
              </a:lnSpc>
            </a:pPr>
            <a:br>
              <a:rPr lang="en-US" dirty="0">
                <a:effectLst/>
              </a:rPr>
            </a:br>
            <a:r>
              <a:rPr lang="en-GB" b="0" dirty="0">
                <a:solidFill>
                  <a:srgbClr val="008000"/>
                </a:solidFill>
                <a:effectLst/>
                <a:latin typeface="Consolas" panose="020B0609020204030204" pitchFamily="49" charset="0"/>
              </a:rPr>
              <a:t># write a function that generate random noise and plot it</a:t>
            </a:r>
            <a:endParaRPr lang="en-GB" b="0" dirty="0">
              <a:solidFill>
                <a:srgbClr val="3B3B3B"/>
              </a:solidFill>
              <a:effectLst/>
              <a:latin typeface="Consolas" panose="020B0609020204030204" pitchFamily="49" charset="0"/>
            </a:endParaRPr>
          </a:p>
          <a:p>
            <a:pPr>
              <a:lnSpc>
                <a:spcPts val="1425"/>
              </a:lnSpc>
            </a:pPr>
            <a:r>
              <a:rPr lang="en-GB" b="0" dirty="0">
                <a:solidFill>
                  <a:srgbClr val="AF00DB"/>
                </a:solidFill>
                <a:effectLst/>
                <a:latin typeface="Consolas" panose="020B0609020204030204" pitchFamily="49" charset="0"/>
              </a:rPr>
              <a:t>import</a:t>
            </a:r>
            <a:r>
              <a:rPr lang="en-GB" b="0" dirty="0">
                <a:solidFill>
                  <a:srgbClr val="3B3B3B"/>
                </a:solidFill>
                <a:effectLst/>
                <a:latin typeface="Consolas" panose="020B0609020204030204" pitchFamily="49" charset="0"/>
              </a:rPr>
              <a:t> </a:t>
            </a:r>
            <a:r>
              <a:rPr lang="en-GB" b="0" dirty="0" err="1">
                <a:solidFill>
                  <a:srgbClr val="267F99"/>
                </a:solidFill>
                <a:effectLst/>
                <a:latin typeface="Consolas" panose="020B0609020204030204" pitchFamily="49" charset="0"/>
              </a:rPr>
              <a:t>numpy</a:t>
            </a:r>
            <a:r>
              <a:rPr lang="en-GB" b="0" dirty="0">
                <a:solidFill>
                  <a:srgbClr val="3B3B3B"/>
                </a:solidFill>
                <a:effectLst/>
                <a:latin typeface="Consolas" panose="020B0609020204030204" pitchFamily="49" charset="0"/>
              </a:rPr>
              <a:t> </a:t>
            </a:r>
            <a:r>
              <a:rPr lang="en-GB" b="0" dirty="0">
                <a:solidFill>
                  <a:srgbClr val="AF00DB"/>
                </a:solidFill>
                <a:effectLst/>
                <a:latin typeface="Consolas" panose="020B0609020204030204" pitchFamily="49" charset="0"/>
              </a:rPr>
              <a:t>as</a:t>
            </a:r>
            <a:r>
              <a:rPr lang="en-GB" b="0" dirty="0">
                <a:solidFill>
                  <a:srgbClr val="3B3B3B"/>
                </a:solidFill>
                <a:effectLst/>
                <a:latin typeface="Consolas" panose="020B0609020204030204" pitchFamily="49" charset="0"/>
              </a:rPr>
              <a:t> </a:t>
            </a:r>
            <a:r>
              <a:rPr lang="en-GB" b="0" dirty="0">
                <a:solidFill>
                  <a:srgbClr val="267F99"/>
                </a:solidFill>
                <a:effectLst/>
                <a:latin typeface="Consolas" panose="020B0609020204030204" pitchFamily="49" charset="0"/>
              </a:rPr>
              <a:t>np</a:t>
            </a:r>
            <a:endParaRPr lang="en-GB" b="0" dirty="0">
              <a:solidFill>
                <a:srgbClr val="3B3B3B"/>
              </a:solidFill>
              <a:effectLst/>
              <a:latin typeface="Consolas" panose="020B0609020204030204" pitchFamily="49" charset="0"/>
            </a:endParaRPr>
          </a:p>
          <a:p>
            <a:pPr>
              <a:lnSpc>
                <a:spcPts val="1425"/>
              </a:lnSpc>
            </a:pPr>
            <a:r>
              <a:rPr lang="en-GB" b="0" dirty="0">
                <a:solidFill>
                  <a:srgbClr val="AF00DB"/>
                </a:solidFill>
                <a:effectLst/>
                <a:latin typeface="Consolas" panose="020B0609020204030204" pitchFamily="49" charset="0"/>
              </a:rPr>
              <a:t>import</a:t>
            </a:r>
            <a:r>
              <a:rPr lang="en-GB" b="0" dirty="0">
                <a:solidFill>
                  <a:srgbClr val="3B3B3B"/>
                </a:solidFill>
                <a:effectLst/>
                <a:latin typeface="Consolas" panose="020B0609020204030204" pitchFamily="49" charset="0"/>
              </a:rPr>
              <a:t> </a:t>
            </a:r>
            <a:r>
              <a:rPr lang="en-GB" b="0" dirty="0" err="1">
                <a:solidFill>
                  <a:srgbClr val="267F99"/>
                </a:solidFill>
                <a:effectLst/>
                <a:latin typeface="Consolas" panose="020B0609020204030204" pitchFamily="49" charset="0"/>
              </a:rPr>
              <a:t>matplotlib</a:t>
            </a:r>
            <a:r>
              <a:rPr lang="en-GB" b="0" dirty="0" err="1">
                <a:solidFill>
                  <a:srgbClr val="3B3B3B"/>
                </a:solidFill>
                <a:effectLst/>
                <a:latin typeface="Consolas" panose="020B0609020204030204" pitchFamily="49" charset="0"/>
              </a:rPr>
              <a:t>.</a:t>
            </a:r>
            <a:r>
              <a:rPr lang="en-GB" b="0" dirty="0" err="1">
                <a:solidFill>
                  <a:srgbClr val="267F99"/>
                </a:solidFill>
                <a:effectLst/>
                <a:latin typeface="Consolas" panose="020B0609020204030204" pitchFamily="49" charset="0"/>
              </a:rPr>
              <a:t>pyplot</a:t>
            </a:r>
            <a:r>
              <a:rPr lang="en-GB" b="0" dirty="0">
                <a:solidFill>
                  <a:srgbClr val="3B3B3B"/>
                </a:solidFill>
                <a:effectLst/>
                <a:latin typeface="Consolas" panose="020B0609020204030204" pitchFamily="49" charset="0"/>
              </a:rPr>
              <a:t> </a:t>
            </a:r>
            <a:r>
              <a:rPr lang="en-GB" b="0" dirty="0">
                <a:solidFill>
                  <a:srgbClr val="AF00DB"/>
                </a:solidFill>
                <a:effectLst/>
                <a:latin typeface="Consolas" panose="020B0609020204030204" pitchFamily="49" charset="0"/>
              </a:rPr>
              <a:t>as</a:t>
            </a:r>
            <a:r>
              <a:rPr lang="en-GB" b="0" dirty="0">
                <a:solidFill>
                  <a:srgbClr val="3B3B3B"/>
                </a:solidFill>
                <a:effectLst/>
                <a:latin typeface="Consolas" panose="020B0609020204030204" pitchFamily="49" charset="0"/>
              </a:rPr>
              <a:t> </a:t>
            </a:r>
            <a:r>
              <a:rPr lang="en-GB" b="0" dirty="0" err="1">
                <a:solidFill>
                  <a:srgbClr val="267F99"/>
                </a:solidFill>
                <a:effectLst/>
                <a:latin typeface="Consolas" panose="020B0609020204030204" pitchFamily="49" charset="0"/>
              </a:rPr>
              <a:t>plt</a:t>
            </a:r>
            <a:endParaRPr lang="en-GB" b="0" dirty="0">
              <a:solidFill>
                <a:srgbClr val="3B3B3B"/>
              </a:solidFill>
              <a:effectLst/>
              <a:latin typeface="Consolas" panose="020B0609020204030204" pitchFamily="49" charset="0"/>
            </a:endParaRPr>
          </a:p>
          <a:p>
            <a:pPr>
              <a:lnSpc>
                <a:spcPts val="1425"/>
              </a:lnSpc>
            </a:pPr>
            <a:br>
              <a:rPr lang="en-GB" b="0" dirty="0">
                <a:solidFill>
                  <a:srgbClr val="3B3B3B"/>
                </a:solidFill>
                <a:effectLst/>
                <a:latin typeface="Consolas" panose="020B0609020204030204" pitchFamily="49" charset="0"/>
              </a:rPr>
            </a:br>
            <a:r>
              <a:rPr lang="en-GB" b="0" dirty="0">
                <a:solidFill>
                  <a:srgbClr val="0000FF"/>
                </a:solidFill>
                <a:effectLst/>
                <a:latin typeface="Consolas" panose="020B0609020204030204" pitchFamily="49" charset="0"/>
              </a:rPr>
              <a:t>def</a:t>
            </a:r>
            <a:r>
              <a:rPr lang="en-GB" b="0" dirty="0">
                <a:solidFill>
                  <a:srgbClr val="3B3B3B"/>
                </a:solidFill>
                <a:effectLst/>
                <a:latin typeface="Consolas" panose="020B0609020204030204" pitchFamily="49" charset="0"/>
              </a:rPr>
              <a:t> </a:t>
            </a:r>
            <a:r>
              <a:rPr lang="en-GB" b="0" dirty="0" err="1">
                <a:solidFill>
                  <a:srgbClr val="795E26"/>
                </a:solidFill>
                <a:effectLst/>
                <a:latin typeface="Consolas" panose="020B0609020204030204" pitchFamily="49" charset="0"/>
              </a:rPr>
              <a:t>generate_noise</a:t>
            </a:r>
            <a:r>
              <a:rPr lang="en-GB" b="0" dirty="0">
                <a:solidFill>
                  <a:srgbClr val="3B3B3B"/>
                </a:solidFill>
                <a:effectLst/>
                <a:latin typeface="Consolas" panose="020B0609020204030204" pitchFamily="49" charset="0"/>
              </a:rPr>
              <a:t>():</a:t>
            </a:r>
          </a:p>
          <a:p>
            <a:pPr>
              <a:lnSpc>
                <a:spcPts val="1425"/>
              </a:lnSpc>
            </a:pPr>
            <a:r>
              <a:rPr lang="en-GB" b="0" dirty="0">
                <a:solidFill>
                  <a:srgbClr val="3B3B3B"/>
                </a:solidFill>
                <a:effectLst/>
                <a:latin typeface="Consolas" panose="020B0609020204030204" pitchFamily="49" charset="0"/>
              </a:rPr>
              <a:t>    </a:t>
            </a:r>
            <a:r>
              <a:rPr lang="en-GB" b="0" dirty="0">
                <a:solidFill>
                  <a:srgbClr val="AF00DB"/>
                </a:solidFill>
                <a:effectLst/>
                <a:latin typeface="Consolas" panose="020B0609020204030204" pitchFamily="49" charset="0"/>
              </a:rPr>
              <a:t>return</a:t>
            </a:r>
            <a:r>
              <a:rPr lang="en-GB" b="0" dirty="0">
                <a:solidFill>
                  <a:srgbClr val="3B3B3B"/>
                </a:solidFill>
                <a:effectLst/>
                <a:latin typeface="Consolas" panose="020B0609020204030204" pitchFamily="49" charset="0"/>
              </a:rPr>
              <a:t> </a:t>
            </a:r>
            <a:r>
              <a:rPr lang="en-GB" b="0" dirty="0" err="1">
                <a:solidFill>
                  <a:srgbClr val="267F99"/>
                </a:solidFill>
                <a:effectLst/>
                <a:latin typeface="Consolas" panose="020B0609020204030204" pitchFamily="49" charset="0"/>
              </a:rPr>
              <a:t>np</a:t>
            </a:r>
            <a:r>
              <a:rPr lang="en-GB" b="0" dirty="0" err="1">
                <a:solidFill>
                  <a:srgbClr val="3B3B3B"/>
                </a:solidFill>
                <a:effectLst/>
                <a:latin typeface="Consolas" panose="020B0609020204030204" pitchFamily="49" charset="0"/>
              </a:rPr>
              <a:t>.</a:t>
            </a:r>
            <a:r>
              <a:rPr lang="en-GB" b="0" dirty="0" err="1">
                <a:solidFill>
                  <a:srgbClr val="267F99"/>
                </a:solidFill>
                <a:effectLst/>
                <a:latin typeface="Consolas" panose="020B0609020204030204" pitchFamily="49" charset="0"/>
              </a:rPr>
              <a:t>random</a:t>
            </a:r>
            <a:r>
              <a:rPr lang="en-GB" b="0" dirty="0" err="1">
                <a:solidFill>
                  <a:srgbClr val="3B3B3B"/>
                </a:solidFill>
                <a:effectLst/>
                <a:latin typeface="Consolas" panose="020B0609020204030204" pitchFamily="49" charset="0"/>
              </a:rPr>
              <a:t>.</a:t>
            </a:r>
            <a:r>
              <a:rPr lang="en-GB" b="0" dirty="0" err="1">
                <a:solidFill>
                  <a:srgbClr val="795E26"/>
                </a:solidFill>
                <a:effectLst/>
                <a:latin typeface="Consolas" panose="020B0609020204030204" pitchFamily="49" charset="0"/>
              </a:rPr>
              <a:t>normal</a:t>
            </a:r>
            <a:r>
              <a:rPr lang="en-GB" b="0" dirty="0">
                <a:solidFill>
                  <a:srgbClr val="3B3B3B"/>
                </a:solidFill>
                <a:effectLst/>
                <a:latin typeface="Consolas" panose="020B0609020204030204" pitchFamily="49" charset="0"/>
              </a:rPr>
              <a:t>(</a:t>
            </a:r>
            <a:r>
              <a:rPr lang="en-GB" b="0" dirty="0">
                <a:solidFill>
                  <a:srgbClr val="098658"/>
                </a:solidFill>
                <a:effectLst/>
                <a:latin typeface="Consolas" panose="020B0609020204030204" pitchFamily="49" charset="0"/>
              </a:rPr>
              <a:t>0</a:t>
            </a:r>
            <a:r>
              <a:rPr lang="en-GB" b="0" dirty="0">
                <a:solidFill>
                  <a:srgbClr val="3B3B3B"/>
                </a:solidFill>
                <a:effectLst/>
                <a:latin typeface="Consolas" panose="020B0609020204030204" pitchFamily="49" charset="0"/>
              </a:rPr>
              <a:t>, </a:t>
            </a:r>
            <a:r>
              <a:rPr lang="en-GB" b="0" dirty="0">
                <a:solidFill>
                  <a:srgbClr val="098658"/>
                </a:solidFill>
                <a:effectLst/>
                <a:latin typeface="Consolas" panose="020B0609020204030204" pitchFamily="49" charset="0"/>
              </a:rPr>
              <a:t>1</a:t>
            </a:r>
            <a:r>
              <a:rPr lang="en-GB" b="0" dirty="0">
                <a:solidFill>
                  <a:srgbClr val="3B3B3B"/>
                </a:solidFill>
                <a:effectLst/>
                <a:latin typeface="Consolas" panose="020B0609020204030204" pitchFamily="49" charset="0"/>
              </a:rPr>
              <a:t>, </a:t>
            </a:r>
            <a:r>
              <a:rPr lang="en-GB" b="0" dirty="0">
                <a:solidFill>
                  <a:srgbClr val="098658"/>
                </a:solidFill>
                <a:effectLst/>
                <a:latin typeface="Consolas" panose="020B0609020204030204" pitchFamily="49" charset="0"/>
              </a:rPr>
              <a:t>1000</a:t>
            </a:r>
            <a:r>
              <a:rPr lang="en-GB" b="0" dirty="0">
                <a:solidFill>
                  <a:srgbClr val="3B3B3B"/>
                </a:solidFill>
                <a:effectLst/>
                <a:latin typeface="Consolas" panose="020B0609020204030204" pitchFamily="49" charset="0"/>
              </a:rPr>
              <a:t>)</a:t>
            </a:r>
          </a:p>
          <a:p>
            <a:pPr>
              <a:lnSpc>
                <a:spcPts val="1425"/>
              </a:lnSpc>
            </a:pPr>
            <a:br>
              <a:rPr lang="en-GB" b="0" dirty="0">
                <a:solidFill>
                  <a:srgbClr val="3B3B3B"/>
                </a:solidFill>
                <a:effectLst/>
                <a:latin typeface="Consolas" panose="020B0609020204030204" pitchFamily="49" charset="0"/>
              </a:rPr>
            </a:br>
            <a:r>
              <a:rPr lang="en-GB" b="0" dirty="0">
                <a:solidFill>
                  <a:srgbClr val="0000FF"/>
                </a:solidFill>
                <a:effectLst/>
                <a:latin typeface="Consolas" panose="020B0609020204030204" pitchFamily="49" charset="0"/>
              </a:rPr>
              <a:t>def</a:t>
            </a:r>
            <a:r>
              <a:rPr lang="en-GB" b="0" dirty="0">
                <a:solidFill>
                  <a:srgbClr val="3B3B3B"/>
                </a:solidFill>
                <a:effectLst/>
                <a:latin typeface="Consolas" panose="020B0609020204030204" pitchFamily="49" charset="0"/>
              </a:rPr>
              <a:t> </a:t>
            </a:r>
            <a:r>
              <a:rPr lang="en-GB" b="0" dirty="0" err="1">
                <a:solidFill>
                  <a:srgbClr val="795E26"/>
                </a:solidFill>
                <a:effectLst/>
                <a:latin typeface="Consolas" panose="020B0609020204030204" pitchFamily="49" charset="0"/>
              </a:rPr>
              <a:t>plot_noise</a:t>
            </a:r>
            <a:r>
              <a:rPr lang="en-GB" b="0" dirty="0">
                <a:solidFill>
                  <a:srgbClr val="3B3B3B"/>
                </a:solidFill>
                <a:effectLst/>
                <a:latin typeface="Consolas" panose="020B0609020204030204" pitchFamily="49" charset="0"/>
              </a:rPr>
              <a:t>():</a:t>
            </a:r>
          </a:p>
          <a:p>
            <a:pPr>
              <a:lnSpc>
                <a:spcPts val="1425"/>
              </a:lnSpc>
            </a:pPr>
            <a:r>
              <a:rPr lang="en-GB" b="0" dirty="0">
                <a:solidFill>
                  <a:srgbClr val="3B3B3B"/>
                </a:solidFill>
                <a:effectLst/>
                <a:latin typeface="Consolas" panose="020B0609020204030204" pitchFamily="49" charset="0"/>
              </a:rPr>
              <a:t>    </a:t>
            </a:r>
            <a:r>
              <a:rPr lang="en-GB" b="0" dirty="0">
                <a:solidFill>
                  <a:srgbClr val="001080"/>
                </a:solidFill>
                <a:effectLst/>
                <a:latin typeface="Consolas" panose="020B0609020204030204" pitchFamily="49" charset="0"/>
              </a:rPr>
              <a:t>noise</a:t>
            </a:r>
            <a:r>
              <a:rPr lang="en-GB" b="0" dirty="0">
                <a:solidFill>
                  <a:srgbClr val="3B3B3B"/>
                </a:solidFill>
                <a:effectLst/>
                <a:latin typeface="Consolas" panose="020B0609020204030204" pitchFamily="49" charset="0"/>
              </a:rPr>
              <a:t> </a:t>
            </a:r>
            <a:r>
              <a:rPr lang="en-GB" b="0" dirty="0">
                <a:solidFill>
                  <a:srgbClr val="000000"/>
                </a:solidFill>
                <a:effectLst/>
                <a:latin typeface="Consolas" panose="020B0609020204030204" pitchFamily="49" charset="0"/>
              </a:rPr>
              <a:t>=</a:t>
            </a:r>
            <a:r>
              <a:rPr lang="en-GB" b="0" dirty="0">
                <a:solidFill>
                  <a:srgbClr val="3B3B3B"/>
                </a:solidFill>
                <a:effectLst/>
                <a:latin typeface="Consolas" panose="020B0609020204030204" pitchFamily="49" charset="0"/>
              </a:rPr>
              <a:t> </a:t>
            </a:r>
            <a:r>
              <a:rPr lang="en-GB" b="0" dirty="0" err="1">
                <a:solidFill>
                  <a:srgbClr val="795E26"/>
                </a:solidFill>
                <a:effectLst/>
                <a:latin typeface="Consolas" panose="020B0609020204030204" pitchFamily="49" charset="0"/>
              </a:rPr>
              <a:t>generate_noise</a:t>
            </a:r>
            <a:r>
              <a:rPr lang="en-GB" b="0" dirty="0">
                <a:solidFill>
                  <a:srgbClr val="3B3B3B"/>
                </a:solidFill>
                <a:effectLst/>
                <a:latin typeface="Consolas" panose="020B0609020204030204" pitchFamily="49" charset="0"/>
              </a:rPr>
              <a:t>()</a:t>
            </a:r>
          </a:p>
          <a:p>
            <a:pPr>
              <a:lnSpc>
                <a:spcPts val="1425"/>
              </a:lnSpc>
            </a:pPr>
            <a:r>
              <a:rPr lang="en-GB" b="0" dirty="0">
                <a:solidFill>
                  <a:srgbClr val="3B3B3B"/>
                </a:solidFill>
                <a:effectLst/>
                <a:latin typeface="Consolas" panose="020B0609020204030204" pitchFamily="49" charset="0"/>
              </a:rPr>
              <a:t>    </a:t>
            </a:r>
            <a:r>
              <a:rPr lang="en-GB" b="0" dirty="0" err="1">
                <a:solidFill>
                  <a:srgbClr val="267F99"/>
                </a:solidFill>
                <a:effectLst/>
                <a:latin typeface="Consolas" panose="020B0609020204030204" pitchFamily="49" charset="0"/>
              </a:rPr>
              <a:t>plt</a:t>
            </a:r>
            <a:r>
              <a:rPr lang="en-GB" b="0" dirty="0" err="1">
                <a:solidFill>
                  <a:srgbClr val="3B3B3B"/>
                </a:solidFill>
                <a:effectLst/>
                <a:latin typeface="Consolas" panose="020B0609020204030204" pitchFamily="49" charset="0"/>
              </a:rPr>
              <a:t>.</a:t>
            </a:r>
            <a:r>
              <a:rPr lang="en-GB" b="0" dirty="0" err="1">
                <a:solidFill>
                  <a:srgbClr val="795E26"/>
                </a:solidFill>
                <a:effectLst/>
                <a:latin typeface="Consolas" panose="020B0609020204030204" pitchFamily="49" charset="0"/>
              </a:rPr>
              <a:t>plot</a:t>
            </a:r>
            <a:r>
              <a:rPr lang="en-GB" b="0" dirty="0">
                <a:solidFill>
                  <a:srgbClr val="3B3B3B"/>
                </a:solidFill>
                <a:effectLst/>
                <a:latin typeface="Consolas" panose="020B0609020204030204" pitchFamily="49" charset="0"/>
              </a:rPr>
              <a:t>(</a:t>
            </a:r>
            <a:r>
              <a:rPr lang="en-GB" b="0" dirty="0">
                <a:solidFill>
                  <a:srgbClr val="001080"/>
                </a:solidFill>
                <a:effectLst/>
                <a:latin typeface="Consolas" panose="020B0609020204030204" pitchFamily="49" charset="0"/>
              </a:rPr>
              <a:t>noise</a:t>
            </a:r>
            <a:r>
              <a:rPr lang="en-GB" b="0" dirty="0">
                <a:solidFill>
                  <a:srgbClr val="3B3B3B"/>
                </a:solidFill>
                <a:effectLst/>
                <a:latin typeface="Consolas" panose="020B0609020204030204" pitchFamily="49" charset="0"/>
              </a:rPr>
              <a:t>)</a:t>
            </a:r>
          </a:p>
          <a:p>
            <a:pPr>
              <a:lnSpc>
                <a:spcPts val="1425"/>
              </a:lnSpc>
            </a:pPr>
            <a:r>
              <a:rPr lang="en-GB" b="0" dirty="0">
                <a:solidFill>
                  <a:srgbClr val="3B3B3B"/>
                </a:solidFill>
                <a:effectLst/>
                <a:latin typeface="Consolas" panose="020B0609020204030204" pitchFamily="49" charset="0"/>
              </a:rPr>
              <a:t>    </a:t>
            </a:r>
            <a:r>
              <a:rPr lang="en-GB" b="0" dirty="0" err="1">
                <a:solidFill>
                  <a:srgbClr val="267F99"/>
                </a:solidFill>
                <a:effectLst/>
                <a:latin typeface="Consolas" panose="020B0609020204030204" pitchFamily="49" charset="0"/>
              </a:rPr>
              <a:t>plt</a:t>
            </a:r>
            <a:r>
              <a:rPr lang="en-GB" b="0" dirty="0" err="1">
                <a:solidFill>
                  <a:srgbClr val="3B3B3B"/>
                </a:solidFill>
                <a:effectLst/>
                <a:latin typeface="Consolas" panose="020B0609020204030204" pitchFamily="49" charset="0"/>
              </a:rPr>
              <a:t>.</a:t>
            </a:r>
            <a:r>
              <a:rPr lang="en-GB" b="0" dirty="0" err="1">
                <a:solidFill>
                  <a:srgbClr val="795E26"/>
                </a:solidFill>
                <a:effectLst/>
                <a:latin typeface="Consolas" panose="020B0609020204030204" pitchFamily="49" charset="0"/>
              </a:rPr>
              <a:t>show</a:t>
            </a:r>
            <a:r>
              <a:rPr lang="en-GB" b="0" dirty="0">
                <a:solidFill>
                  <a:srgbClr val="3B3B3B"/>
                </a:solidFill>
                <a:effectLst/>
                <a:latin typeface="Consolas" panose="020B0609020204030204" pitchFamily="49" charset="0"/>
              </a:rPr>
              <a:t>()</a:t>
            </a:r>
          </a:p>
          <a:p>
            <a:pPr>
              <a:lnSpc>
                <a:spcPts val="1425"/>
              </a:lnSpc>
            </a:pPr>
            <a:br>
              <a:rPr lang="en-GB" b="0" dirty="0">
                <a:solidFill>
                  <a:srgbClr val="3B3B3B"/>
                </a:solidFill>
                <a:effectLst/>
                <a:latin typeface="Consolas" panose="020B0609020204030204" pitchFamily="49" charset="0"/>
              </a:rPr>
            </a:br>
            <a:r>
              <a:rPr lang="en-GB" b="0" dirty="0">
                <a:solidFill>
                  <a:srgbClr val="AF00DB"/>
                </a:solidFill>
                <a:effectLst/>
                <a:latin typeface="Consolas" panose="020B0609020204030204" pitchFamily="49" charset="0"/>
              </a:rPr>
              <a:t>if</a:t>
            </a:r>
            <a:r>
              <a:rPr lang="en-GB" b="0" dirty="0">
                <a:solidFill>
                  <a:srgbClr val="3B3B3B"/>
                </a:solidFill>
                <a:effectLst/>
                <a:latin typeface="Consolas" panose="020B0609020204030204" pitchFamily="49" charset="0"/>
              </a:rPr>
              <a:t> </a:t>
            </a:r>
            <a:r>
              <a:rPr lang="en-GB" b="0" dirty="0">
                <a:solidFill>
                  <a:srgbClr val="001080"/>
                </a:solidFill>
                <a:effectLst/>
                <a:latin typeface="Consolas" panose="020B0609020204030204" pitchFamily="49" charset="0"/>
              </a:rPr>
              <a:t>__name__</a:t>
            </a:r>
            <a:r>
              <a:rPr lang="en-GB" b="0" dirty="0">
                <a:solidFill>
                  <a:srgbClr val="3B3B3B"/>
                </a:solidFill>
                <a:effectLst/>
                <a:latin typeface="Consolas" panose="020B0609020204030204" pitchFamily="49" charset="0"/>
              </a:rPr>
              <a:t> </a:t>
            </a:r>
            <a:r>
              <a:rPr lang="en-GB" b="0" dirty="0">
                <a:solidFill>
                  <a:srgbClr val="000000"/>
                </a:solidFill>
                <a:effectLst/>
                <a:latin typeface="Consolas" panose="020B0609020204030204" pitchFamily="49" charset="0"/>
              </a:rPr>
              <a:t>==</a:t>
            </a:r>
            <a:r>
              <a:rPr lang="en-GB" b="0" dirty="0">
                <a:solidFill>
                  <a:srgbClr val="3B3B3B"/>
                </a:solidFill>
                <a:effectLst/>
                <a:latin typeface="Consolas" panose="020B0609020204030204" pitchFamily="49" charset="0"/>
              </a:rPr>
              <a:t> </a:t>
            </a:r>
            <a:r>
              <a:rPr lang="en-GB" b="0" dirty="0">
                <a:solidFill>
                  <a:srgbClr val="A31515"/>
                </a:solidFill>
                <a:effectLst/>
                <a:latin typeface="Consolas" panose="020B0609020204030204" pitchFamily="49" charset="0"/>
              </a:rPr>
              <a:t>"__main__"</a:t>
            </a:r>
            <a:r>
              <a:rPr lang="en-GB" b="0" dirty="0">
                <a:solidFill>
                  <a:srgbClr val="3B3B3B"/>
                </a:solidFill>
                <a:effectLst/>
                <a:latin typeface="Consolas" panose="020B0609020204030204" pitchFamily="49" charset="0"/>
              </a:rPr>
              <a:t>:</a:t>
            </a:r>
          </a:p>
          <a:p>
            <a:pPr>
              <a:lnSpc>
                <a:spcPts val="1425"/>
              </a:lnSpc>
            </a:pPr>
            <a:r>
              <a:rPr lang="en-GB" b="0" dirty="0">
                <a:solidFill>
                  <a:srgbClr val="3B3B3B"/>
                </a:solidFill>
                <a:effectLst/>
                <a:latin typeface="Consolas" panose="020B0609020204030204" pitchFamily="49" charset="0"/>
              </a:rPr>
              <a:t>    </a:t>
            </a:r>
            <a:r>
              <a:rPr lang="en-GB" b="0" dirty="0" err="1">
                <a:solidFill>
                  <a:srgbClr val="795E26"/>
                </a:solidFill>
                <a:effectLst/>
                <a:latin typeface="Consolas" panose="020B0609020204030204" pitchFamily="49" charset="0"/>
              </a:rPr>
              <a:t>plot_noise</a:t>
            </a:r>
            <a:r>
              <a:rPr lang="en-GB" b="0" dirty="0">
                <a:solidFill>
                  <a:srgbClr val="3B3B3B"/>
                </a:solidFill>
                <a:effectLst/>
                <a:latin typeface="Consolas" panose="020B0609020204030204" pitchFamily="49" charset="0"/>
              </a:rPr>
              <a:t>()</a:t>
            </a:r>
          </a:p>
          <a:p>
            <a:pPr>
              <a:lnSpc>
                <a:spcPts val="1425"/>
              </a:lnSpc>
            </a:pPr>
            <a:br>
              <a:rPr lang="en-GB" b="0" dirty="0">
                <a:solidFill>
                  <a:srgbClr val="3B3B3B"/>
                </a:solidFill>
                <a:effectLst/>
                <a:latin typeface="Consolas" panose="020B0609020204030204" pitchFamily="49" charset="0"/>
              </a:rPr>
            </a:br>
            <a:endParaRPr lang="en-GB" b="0" dirty="0">
              <a:solidFill>
                <a:srgbClr val="3B3B3B"/>
              </a:solidFill>
              <a:effectLst/>
              <a:latin typeface="Consolas" panose="020B0609020204030204" pitchFamily="49" charset="0"/>
            </a:endParaRPr>
          </a:p>
          <a:p>
            <a:endParaRPr lang="en-US" b="0" i="0" dirty="0">
              <a:solidFill>
                <a:srgbClr val="1F2328"/>
              </a:solidFill>
              <a:effectLst/>
              <a:latin typeface="-apple-system"/>
            </a:endParaRPr>
          </a:p>
          <a:p>
            <a:endParaRPr lang="fr-FR" dirty="0"/>
          </a:p>
        </p:txBody>
      </p:sp>
      <p:sp>
        <p:nvSpPr>
          <p:cNvPr id="4" name="Slide Number Placeholder 3"/>
          <p:cNvSpPr>
            <a:spLocks noGrp="1"/>
          </p:cNvSpPr>
          <p:nvPr>
            <p:ph type="sldNum" sz="quarter" idx="5"/>
          </p:nvPr>
        </p:nvSpPr>
        <p:spPr/>
        <p:txBody>
          <a:bodyPr/>
          <a:lstStyle/>
          <a:p>
            <a:fld id="{434205BD-0D08-4693-A825-DE1E14FEB6E4}" type="slidenum">
              <a:rPr lang="fr-FR" smtClean="0"/>
              <a:t>23</a:t>
            </a:fld>
            <a:endParaRPr lang="fr-FR"/>
          </a:p>
        </p:txBody>
      </p:sp>
    </p:spTree>
    <p:extLst>
      <p:ext uri="{BB962C8B-B14F-4D97-AF65-F5344CB8AC3E}">
        <p14:creationId xmlns:p14="http://schemas.microsoft.com/office/powerpoint/2010/main" val="2858937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5314C-ED96-A3C1-1999-D67A0BA1FF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B96B9A-3CA5-69C3-1618-A2B8F5CABD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683EB1-7741-B918-0D48-1CB618B3628F}"/>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AFEDA2BF-FB89-CDAA-7CCB-681B21A49367}"/>
              </a:ext>
            </a:extLst>
          </p:cNvPr>
          <p:cNvSpPr>
            <a:spLocks noGrp="1"/>
          </p:cNvSpPr>
          <p:nvPr>
            <p:ph type="sldNum" sz="quarter" idx="5"/>
          </p:nvPr>
        </p:nvSpPr>
        <p:spPr/>
        <p:txBody>
          <a:bodyPr/>
          <a:lstStyle/>
          <a:p>
            <a:fld id="{434205BD-0D08-4693-A825-DE1E14FEB6E4}" type="slidenum">
              <a:rPr lang="fr-FR" smtClean="0"/>
              <a:t>24</a:t>
            </a:fld>
            <a:endParaRPr lang="fr-FR"/>
          </a:p>
        </p:txBody>
      </p:sp>
    </p:spTree>
    <p:extLst>
      <p:ext uri="{BB962C8B-B14F-4D97-AF65-F5344CB8AC3E}">
        <p14:creationId xmlns:p14="http://schemas.microsoft.com/office/powerpoint/2010/main" val="3763194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6CC0E-DCDF-B215-D7C9-3E9DBA6549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798153-FD20-F873-665F-16BC2C9AC5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00DFAF-559E-FAC5-37C0-4C1E40EC8163}"/>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535CCC08-4BD6-7E17-C485-3EAAD427A0C5}"/>
              </a:ext>
            </a:extLst>
          </p:cNvPr>
          <p:cNvSpPr>
            <a:spLocks noGrp="1"/>
          </p:cNvSpPr>
          <p:nvPr>
            <p:ph type="sldNum" sz="quarter" idx="5"/>
          </p:nvPr>
        </p:nvSpPr>
        <p:spPr/>
        <p:txBody>
          <a:bodyPr/>
          <a:lstStyle/>
          <a:p>
            <a:fld id="{434205BD-0D08-4693-A825-DE1E14FEB6E4}" type="slidenum">
              <a:rPr lang="fr-FR" smtClean="0"/>
              <a:t>27</a:t>
            </a:fld>
            <a:endParaRPr lang="fr-FR"/>
          </a:p>
        </p:txBody>
      </p:sp>
    </p:spTree>
    <p:extLst>
      <p:ext uri="{BB962C8B-B14F-4D97-AF65-F5344CB8AC3E}">
        <p14:creationId xmlns:p14="http://schemas.microsoft.com/office/powerpoint/2010/main" val="1840593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34205BD-0D08-4693-A825-DE1E14FEB6E4}" type="slidenum">
              <a:rPr lang="fr-FR" smtClean="0"/>
              <a:t>2</a:t>
            </a:fld>
            <a:endParaRPr lang="fr-FR"/>
          </a:p>
        </p:txBody>
      </p:sp>
    </p:spTree>
    <p:extLst>
      <p:ext uri="{BB962C8B-B14F-4D97-AF65-F5344CB8AC3E}">
        <p14:creationId xmlns:p14="http://schemas.microsoft.com/office/powerpoint/2010/main" val="4004464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34205BD-0D08-4693-A825-DE1E14FEB6E4}" type="slidenum">
              <a:rPr lang="fr-FR" smtClean="0"/>
              <a:t>34</a:t>
            </a:fld>
            <a:endParaRPr lang="fr-FR"/>
          </a:p>
        </p:txBody>
      </p:sp>
    </p:spTree>
    <p:extLst>
      <p:ext uri="{BB962C8B-B14F-4D97-AF65-F5344CB8AC3E}">
        <p14:creationId xmlns:p14="http://schemas.microsoft.com/office/powerpoint/2010/main" val="2875553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34205BD-0D08-4693-A825-DE1E14FEB6E4}" type="slidenum">
              <a:rPr lang="fr-FR" smtClean="0"/>
              <a:t>3</a:t>
            </a:fld>
            <a:endParaRPr lang="fr-FR"/>
          </a:p>
        </p:txBody>
      </p:sp>
    </p:spTree>
    <p:extLst>
      <p:ext uri="{BB962C8B-B14F-4D97-AF65-F5344CB8AC3E}">
        <p14:creationId xmlns:p14="http://schemas.microsoft.com/office/powerpoint/2010/main" val="3638770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69040-49DF-AEAA-4140-D022584964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B0AFAF-8908-3367-B01D-56F6EA5FED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EC3F35-4D0B-6EEF-E3DD-663A4DC8816F}"/>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317CFC97-BD3B-46BD-53D1-EF3B5DBE89F4}"/>
              </a:ext>
            </a:extLst>
          </p:cNvPr>
          <p:cNvSpPr>
            <a:spLocks noGrp="1"/>
          </p:cNvSpPr>
          <p:nvPr>
            <p:ph type="sldNum" sz="quarter" idx="5"/>
          </p:nvPr>
        </p:nvSpPr>
        <p:spPr/>
        <p:txBody>
          <a:bodyPr/>
          <a:lstStyle/>
          <a:p>
            <a:fld id="{434205BD-0D08-4693-A825-DE1E14FEB6E4}" type="slidenum">
              <a:rPr lang="fr-FR" smtClean="0"/>
              <a:t>5</a:t>
            </a:fld>
            <a:endParaRPr lang="fr-FR"/>
          </a:p>
        </p:txBody>
      </p:sp>
    </p:spTree>
    <p:extLst>
      <p:ext uri="{BB962C8B-B14F-4D97-AF65-F5344CB8AC3E}">
        <p14:creationId xmlns:p14="http://schemas.microsoft.com/office/powerpoint/2010/main" val="2945853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5EFF8-48A6-300F-4078-5086D249C4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930A10-9BB9-6863-9277-35B6210084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B5FFEA-3F5F-59BF-C5FF-B357A480CF75}"/>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F45D96B8-494B-0587-993D-51FD840DD268}"/>
              </a:ext>
            </a:extLst>
          </p:cNvPr>
          <p:cNvSpPr>
            <a:spLocks noGrp="1"/>
          </p:cNvSpPr>
          <p:nvPr>
            <p:ph type="sldNum" sz="quarter" idx="5"/>
          </p:nvPr>
        </p:nvSpPr>
        <p:spPr/>
        <p:txBody>
          <a:bodyPr/>
          <a:lstStyle/>
          <a:p>
            <a:fld id="{434205BD-0D08-4693-A825-DE1E14FEB6E4}" type="slidenum">
              <a:rPr lang="fr-FR" smtClean="0"/>
              <a:t>6</a:t>
            </a:fld>
            <a:endParaRPr lang="fr-FR"/>
          </a:p>
        </p:txBody>
      </p:sp>
    </p:spTree>
    <p:extLst>
      <p:ext uri="{BB962C8B-B14F-4D97-AF65-F5344CB8AC3E}">
        <p14:creationId xmlns:p14="http://schemas.microsoft.com/office/powerpoint/2010/main" val="224815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2FD14-A020-A431-96FB-E7C3CA10D6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59DAEE-C45C-09D8-D888-5840004EAB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0AA89A-8D7A-D563-2985-1009A21B793F}"/>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757E1772-10BA-AD0F-3FA9-5A4A180F022A}"/>
              </a:ext>
            </a:extLst>
          </p:cNvPr>
          <p:cNvSpPr>
            <a:spLocks noGrp="1"/>
          </p:cNvSpPr>
          <p:nvPr>
            <p:ph type="sldNum" sz="quarter" idx="5"/>
          </p:nvPr>
        </p:nvSpPr>
        <p:spPr/>
        <p:txBody>
          <a:bodyPr/>
          <a:lstStyle/>
          <a:p>
            <a:fld id="{434205BD-0D08-4693-A825-DE1E14FEB6E4}" type="slidenum">
              <a:rPr lang="fr-FR" smtClean="0"/>
              <a:t>7</a:t>
            </a:fld>
            <a:endParaRPr lang="fr-FR"/>
          </a:p>
        </p:txBody>
      </p:sp>
    </p:spTree>
    <p:extLst>
      <p:ext uri="{BB962C8B-B14F-4D97-AF65-F5344CB8AC3E}">
        <p14:creationId xmlns:p14="http://schemas.microsoft.com/office/powerpoint/2010/main" val="3085248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C5F17-C242-D799-7DD0-BC79DCE8C8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3BF73C-125D-DEB4-BDBD-4361F6BF01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FB335B-B544-18C7-9B7C-B59CBBEBEB0E}"/>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B76F5636-3B1C-379B-9968-2E23C47FC8AF}"/>
              </a:ext>
            </a:extLst>
          </p:cNvPr>
          <p:cNvSpPr>
            <a:spLocks noGrp="1"/>
          </p:cNvSpPr>
          <p:nvPr>
            <p:ph type="sldNum" sz="quarter" idx="5"/>
          </p:nvPr>
        </p:nvSpPr>
        <p:spPr/>
        <p:txBody>
          <a:bodyPr/>
          <a:lstStyle/>
          <a:p>
            <a:fld id="{434205BD-0D08-4693-A825-DE1E14FEB6E4}" type="slidenum">
              <a:rPr lang="fr-FR" smtClean="0"/>
              <a:t>8</a:t>
            </a:fld>
            <a:endParaRPr lang="fr-FR"/>
          </a:p>
        </p:txBody>
      </p:sp>
    </p:spTree>
    <p:extLst>
      <p:ext uri="{BB962C8B-B14F-4D97-AF65-F5344CB8AC3E}">
        <p14:creationId xmlns:p14="http://schemas.microsoft.com/office/powerpoint/2010/main" val="1837294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B607D-C497-A8A0-D22E-19CC1EA9BA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C50F58-65E8-2CF7-27B7-DDD7207E9E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4F1574-90FF-B840-5C69-8CB3972787C4}"/>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9174852A-6464-9FC7-59C1-1C2CE8997E00}"/>
              </a:ext>
            </a:extLst>
          </p:cNvPr>
          <p:cNvSpPr>
            <a:spLocks noGrp="1"/>
          </p:cNvSpPr>
          <p:nvPr>
            <p:ph type="sldNum" sz="quarter" idx="5"/>
          </p:nvPr>
        </p:nvSpPr>
        <p:spPr/>
        <p:txBody>
          <a:bodyPr/>
          <a:lstStyle/>
          <a:p>
            <a:fld id="{434205BD-0D08-4693-A825-DE1E14FEB6E4}" type="slidenum">
              <a:rPr lang="fr-FR" smtClean="0"/>
              <a:t>9</a:t>
            </a:fld>
            <a:endParaRPr lang="fr-FR"/>
          </a:p>
        </p:txBody>
      </p:sp>
    </p:spTree>
    <p:extLst>
      <p:ext uri="{BB962C8B-B14F-4D97-AF65-F5344CB8AC3E}">
        <p14:creationId xmlns:p14="http://schemas.microsoft.com/office/powerpoint/2010/main" val="498681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34205BD-0D08-4693-A825-DE1E14FEB6E4}" type="slidenum">
              <a:rPr lang="fr-FR" smtClean="0"/>
              <a:t>11</a:t>
            </a:fld>
            <a:endParaRPr lang="fr-FR"/>
          </a:p>
        </p:txBody>
      </p:sp>
    </p:spTree>
    <p:extLst>
      <p:ext uri="{BB962C8B-B14F-4D97-AF65-F5344CB8AC3E}">
        <p14:creationId xmlns:p14="http://schemas.microsoft.com/office/powerpoint/2010/main" val="22756217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48056" y="2551176"/>
            <a:ext cx="9922447" cy="914400"/>
          </a:xfrm>
        </p:spPr>
        <p:txBody>
          <a:bodyPr/>
          <a:lstStyle>
            <a:lvl1pPr>
              <a:defRPr sz="5400" b="0">
                <a:solidFill>
                  <a:schemeClr val="tx1"/>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B107D0E1-EAED-8E08-24BA-8F930364BA96}"/>
              </a:ext>
            </a:extLst>
          </p:cNvPr>
          <p:cNvSpPr>
            <a:spLocks noGrp="1"/>
          </p:cNvSpPr>
          <p:nvPr>
            <p:ph type="body" sz="quarter" idx="10"/>
          </p:nvPr>
        </p:nvSpPr>
        <p:spPr>
          <a:xfrm>
            <a:off x="448056" y="3575304"/>
            <a:ext cx="9921943" cy="862012"/>
          </a:xfrm>
        </p:spPr>
        <p:txBody>
          <a:bodyPr>
            <a:normAutofit/>
          </a:bodyPr>
          <a:lstStyle>
            <a:lvl1pPr>
              <a:defRPr sz="2400">
                <a:solidFill>
                  <a:schemeClr val="accent2"/>
                </a:solidFill>
              </a:defRPr>
            </a:lvl1pPr>
          </a:lstStyle>
          <a:p>
            <a:pPr lvl="0"/>
            <a:r>
              <a:rPr lang="en-US"/>
              <a:t>Click to edit Master text styles</a:t>
            </a:r>
          </a:p>
        </p:txBody>
      </p:sp>
      <p:pic>
        <p:nvPicPr>
          <p:cNvPr id="6" name="Picture 5" descr="Graphical user interface&#10;&#10;Description automatically generated">
            <a:extLst>
              <a:ext uri="{FF2B5EF4-FFF2-40B4-BE49-F238E27FC236}">
                <a16:creationId xmlns:a16="http://schemas.microsoft.com/office/drawing/2014/main" id="{976CD4A8-8154-0AA2-A2AB-9AD82CD7406C}"/>
              </a:ext>
            </a:extLst>
          </p:cNvPr>
          <p:cNvPicPr>
            <a:picLocks noChangeAspect="1"/>
          </p:cNvPicPr>
          <p:nvPr/>
        </p:nvPicPr>
        <p:blipFill>
          <a:blip r:embed="rId2"/>
          <a:stretch>
            <a:fillRect/>
          </a:stretch>
        </p:blipFill>
        <p:spPr>
          <a:xfrm>
            <a:off x="249483" y="128907"/>
            <a:ext cx="2369315" cy="867807"/>
          </a:xfrm>
          <a:prstGeom prst="rect">
            <a:avLst/>
          </a:prstGeom>
        </p:spPr>
      </p:pic>
    </p:spTree>
    <p:extLst>
      <p:ext uri="{BB962C8B-B14F-4D97-AF65-F5344CB8AC3E}">
        <p14:creationId xmlns:p14="http://schemas.microsoft.com/office/powerpoint/2010/main" val="597322507"/>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6E058157-F1E0-41F1-941F-C7E2C2FC4C57}" type="datetimeFigureOut">
              <a:rPr lang="fr-FR" smtClean="0"/>
              <a:t>27/02/2025</a:t>
            </a:fld>
            <a:endParaRPr lang="fr-FR"/>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BD9F8CD9-33F8-475C-B96E-A4F5462A9D32}" type="slidenum">
              <a:rPr lang="fr-FR" smtClean="0"/>
              <a:t>‹#›</a:t>
            </a:fld>
            <a:endParaRPr lang="fr-FR"/>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11210543"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9851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6E058157-F1E0-41F1-941F-C7E2C2FC4C57}" type="datetimeFigureOut">
              <a:rPr lang="fr-FR" smtClean="0"/>
              <a:t>27/02/2025</a:t>
            </a:fld>
            <a:endParaRPr lang="fr-FR"/>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BD9F8CD9-33F8-475C-B96E-A4F5462A9D32}" type="slidenum">
              <a:rPr lang="fr-FR" smtClean="0"/>
              <a:t>‹#›</a:t>
            </a:fld>
            <a:endParaRPr lang="fr-FR"/>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6">
            <a:extLst>
              <a:ext uri="{FF2B5EF4-FFF2-40B4-BE49-F238E27FC236}">
                <a16:creationId xmlns:a16="http://schemas.microsoft.com/office/drawing/2014/main" id="{904E943F-C687-D3B3-4E36-65D69E3E2F0C}"/>
              </a:ext>
            </a:extLst>
          </p:cNvPr>
          <p:cNvSpPr>
            <a:spLocks noGrp="1"/>
          </p:cNvSpPr>
          <p:nvPr>
            <p:ph sz="quarter" idx="14"/>
          </p:nvPr>
        </p:nvSpPr>
        <p:spPr>
          <a:xfrm>
            <a:off x="629869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151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sho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6E058157-F1E0-41F1-941F-C7E2C2FC4C57}" type="datetimeFigureOut">
              <a:rPr lang="fr-FR" smtClean="0"/>
              <a:t>27/02/2025</a:t>
            </a:fld>
            <a:endParaRPr lang="fr-FR"/>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BD9F8CD9-33F8-475C-B96E-A4F5462A9D32}" type="slidenum">
              <a:rPr lang="fr-FR" smtClean="0"/>
              <a:t>‹#›</a:t>
            </a:fld>
            <a:endParaRPr lang="fr-FR"/>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059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6E058157-F1E0-41F1-941F-C7E2C2FC4C57}" type="datetimeFigureOut">
              <a:rPr lang="fr-FR" smtClean="0"/>
              <a:t>27/02/2025</a:t>
            </a:fld>
            <a:endParaRPr lang="fr-FR"/>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BD9F8CD9-33F8-475C-B96E-A4F5462A9D32}" type="slidenum">
              <a:rPr lang="fr-FR" smtClean="0"/>
              <a:t>‹#›</a:t>
            </a:fld>
            <a:endParaRPr lang="fr-FR"/>
          </a:p>
        </p:txBody>
      </p:sp>
    </p:spTree>
    <p:extLst>
      <p:ext uri="{BB962C8B-B14F-4D97-AF65-F5344CB8AC3E}">
        <p14:creationId xmlns:p14="http://schemas.microsoft.com/office/powerpoint/2010/main" val="4154978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A38C-5CC4-7DAD-76F9-775095081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BD9CC795-BC34-1916-0CDB-FDA92FB992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64CF2FE7-D12D-D293-C599-181A4836B285}"/>
              </a:ext>
            </a:extLst>
          </p:cNvPr>
          <p:cNvSpPr>
            <a:spLocks noGrp="1"/>
          </p:cNvSpPr>
          <p:nvPr>
            <p:ph type="dt" sz="half" idx="10"/>
          </p:nvPr>
        </p:nvSpPr>
        <p:spPr/>
        <p:txBody>
          <a:bodyPr/>
          <a:lstStyle/>
          <a:p>
            <a:fld id="{6E058157-F1E0-41F1-941F-C7E2C2FC4C57}" type="datetimeFigureOut">
              <a:rPr lang="fr-FR" smtClean="0"/>
              <a:t>27/02/2025</a:t>
            </a:fld>
            <a:endParaRPr lang="fr-FR"/>
          </a:p>
        </p:txBody>
      </p:sp>
      <p:sp>
        <p:nvSpPr>
          <p:cNvPr id="5" name="Footer Placeholder 4">
            <a:extLst>
              <a:ext uri="{FF2B5EF4-FFF2-40B4-BE49-F238E27FC236}">
                <a16:creationId xmlns:a16="http://schemas.microsoft.com/office/drawing/2014/main" id="{A11B1FB2-C817-DC85-544C-5B044DDCAC96}"/>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551D995-DB53-D959-F77D-8B4CD74BAE97}"/>
              </a:ext>
            </a:extLst>
          </p:cNvPr>
          <p:cNvSpPr>
            <a:spLocks noGrp="1"/>
          </p:cNvSpPr>
          <p:nvPr>
            <p:ph type="sldNum" sz="quarter" idx="12"/>
          </p:nvPr>
        </p:nvSpPr>
        <p:spPr/>
        <p:txBody>
          <a:bodyPr/>
          <a:lstStyle/>
          <a:p>
            <a:fld id="{BD9F8CD9-33F8-475C-B96E-A4F5462A9D32}" type="slidenum">
              <a:rPr lang="fr-FR" smtClean="0"/>
              <a:t>‹#›</a:t>
            </a:fld>
            <a:endParaRPr lang="fr-FR"/>
          </a:p>
        </p:txBody>
      </p:sp>
    </p:spTree>
    <p:extLst>
      <p:ext uri="{BB962C8B-B14F-4D97-AF65-F5344CB8AC3E}">
        <p14:creationId xmlns:p14="http://schemas.microsoft.com/office/powerpoint/2010/main" val="3668255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ED235-359A-0D18-5B64-92C4546E1EBF}"/>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B57365EC-531F-ADBB-C4C6-DD9111AECC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D341F09-6D1D-6325-7285-9469CF64379C}"/>
              </a:ext>
            </a:extLst>
          </p:cNvPr>
          <p:cNvSpPr>
            <a:spLocks noGrp="1"/>
          </p:cNvSpPr>
          <p:nvPr>
            <p:ph type="dt" sz="half" idx="10"/>
          </p:nvPr>
        </p:nvSpPr>
        <p:spPr/>
        <p:txBody>
          <a:bodyPr/>
          <a:lstStyle/>
          <a:p>
            <a:fld id="{6E058157-F1E0-41F1-941F-C7E2C2FC4C57}" type="datetimeFigureOut">
              <a:rPr lang="fr-FR" smtClean="0"/>
              <a:t>27/02/2025</a:t>
            </a:fld>
            <a:endParaRPr lang="fr-FR"/>
          </a:p>
        </p:txBody>
      </p:sp>
      <p:sp>
        <p:nvSpPr>
          <p:cNvPr id="5" name="Footer Placeholder 4">
            <a:extLst>
              <a:ext uri="{FF2B5EF4-FFF2-40B4-BE49-F238E27FC236}">
                <a16:creationId xmlns:a16="http://schemas.microsoft.com/office/drawing/2014/main" id="{0ECCFB93-069C-B3A3-B25C-4BF78BBA47B4}"/>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312A8FA-EE6E-8E3A-1C8F-7DB33013682C}"/>
              </a:ext>
            </a:extLst>
          </p:cNvPr>
          <p:cNvSpPr>
            <a:spLocks noGrp="1"/>
          </p:cNvSpPr>
          <p:nvPr>
            <p:ph type="sldNum" sz="quarter" idx="12"/>
          </p:nvPr>
        </p:nvSpPr>
        <p:spPr/>
        <p:txBody>
          <a:bodyPr/>
          <a:lstStyle/>
          <a:p>
            <a:fld id="{BD9F8CD9-33F8-475C-B96E-A4F5462A9D32}" type="slidenum">
              <a:rPr lang="fr-FR" smtClean="0"/>
              <a:t>‹#›</a:t>
            </a:fld>
            <a:endParaRPr lang="fr-FR"/>
          </a:p>
        </p:txBody>
      </p:sp>
    </p:spTree>
    <p:extLst>
      <p:ext uri="{BB962C8B-B14F-4D97-AF65-F5344CB8AC3E}">
        <p14:creationId xmlns:p14="http://schemas.microsoft.com/office/powerpoint/2010/main" val="1782584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4500" y="430609"/>
            <a:ext cx="11210544" cy="557784"/>
          </a:xfrm>
          <a:prstGeom prst="rect">
            <a:avLst/>
          </a:prstGeom>
        </p:spPr>
        <p:txBody>
          <a:bodyPr vert="horz" lIns="91440" tIns="4572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448056" y="1447800"/>
            <a:ext cx="11210543"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9099" y="6427391"/>
            <a:ext cx="3276600" cy="141686"/>
          </a:xfrm>
          <a:prstGeom prst="rect">
            <a:avLst/>
          </a:prstGeom>
        </p:spPr>
        <p:txBody>
          <a:bodyPr vert="horz" lIns="91440" tIns="45720" rIns="91440" bIns="45720" rtlCol="0" anchor="ctr"/>
          <a:lstStyle>
            <a:lvl1pPr algn="l">
              <a:defRPr sz="800" baseline="0">
                <a:solidFill>
                  <a:schemeClr val="tx1">
                    <a:lumMod val="65000"/>
                    <a:lumOff val="35000"/>
                  </a:schemeClr>
                </a:solidFill>
              </a:defRPr>
            </a:lvl1pPr>
          </a:lstStyle>
          <a:p>
            <a:fld id="{6E058157-F1E0-41F1-941F-C7E2C2FC4C57}" type="datetimeFigureOut">
              <a:rPr lang="fr-FR" smtClean="0"/>
              <a:t>27/02/2025</a:t>
            </a:fld>
            <a:endParaRPr lang="fr-FR"/>
          </a:p>
        </p:txBody>
      </p:sp>
      <p:sp>
        <p:nvSpPr>
          <p:cNvPr id="5" name="Footer Placeholder 4"/>
          <p:cNvSpPr>
            <a:spLocks noGrp="1"/>
          </p:cNvSpPr>
          <p:nvPr>
            <p:ph type="ftr" sz="quarter" idx="3"/>
          </p:nvPr>
        </p:nvSpPr>
        <p:spPr>
          <a:xfrm>
            <a:off x="4648200" y="6427391"/>
            <a:ext cx="2895600" cy="141686"/>
          </a:xfrm>
          <a:prstGeom prst="rect">
            <a:avLst/>
          </a:prstGeom>
        </p:spPr>
        <p:txBody>
          <a:bodyPr vert="horz" lIns="91440" tIns="45720" rIns="91440" bIns="45720" rtlCol="0" anchor="ctr"/>
          <a:lstStyle>
            <a:lvl1pPr algn="ctr">
              <a:defRPr sz="800" baseline="0">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353042" y="6427391"/>
            <a:ext cx="3276600" cy="141686"/>
          </a:xfrm>
          <a:prstGeom prst="rect">
            <a:avLst/>
          </a:prstGeom>
        </p:spPr>
        <p:txBody>
          <a:bodyPr vert="horz" lIns="91440" tIns="45720" rIns="91440" bIns="45720" rtlCol="0" anchor="ctr"/>
          <a:lstStyle>
            <a:lvl1pPr algn="r">
              <a:defRPr sz="800" baseline="0">
                <a:solidFill>
                  <a:schemeClr val="tx1">
                    <a:lumMod val="65000"/>
                    <a:lumOff val="35000"/>
                  </a:schemeClr>
                </a:solidFill>
              </a:defRPr>
            </a:lvl1pPr>
          </a:lstStyle>
          <a:p>
            <a:fld id="{BD9F8CD9-33F8-475C-B96E-A4F5462A9D32}" type="slidenum">
              <a:rPr lang="fr-FR" smtClean="0"/>
              <a:t>‹#›</a:t>
            </a:fld>
            <a:endParaRPr lang="fr-FR"/>
          </a:p>
        </p:txBody>
      </p:sp>
      <p:cxnSp>
        <p:nvCxnSpPr>
          <p:cNvPr id="7" name="Straight Connector 6">
            <a:extLst>
              <a:ext uri="{FF2B5EF4-FFF2-40B4-BE49-F238E27FC236}">
                <a16:creationId xmlns:a16="http://schemas.microsoft.com/office/drawing/2014/main" id="{D8F39A1B-8AD1-2C34-AB40-00704468E828}"/>
              </a:ext>
            </a:extLst>
          </p:cNvPr>
          <p:cNvCxnSpPr>
            <a:cxnSpLocks/>
          </p:cNvCxnSpPr>
          <p:nvPr/>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815762"/>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Lst>
  <p:txStyles>
    <p:titleStyle>
      <a:lvl1pPr algn="l" defTabSz="914400" rtl="0" eaLnBrk="1" latinLnBrk="0" hangingPunct="1">
        <a:spcBef>
          <a:spcPct val="0"/>
        </a:spcBef>
        <a:buNone/>
        <a:defRPr sz="2800" kern="1200">
          <a:solidFill>
            <a:schemeClr val="bg2">
              <a:lumMod val="25000"/>
            </a:schemeClr>
          </a:solidFill>
          <a:latin typeface="+mn-lt"/>
          <a:ea typeface="+mj-ea"/>
          <a:cs typeface="+mj-cs"/>
        </a:defRPr>
      </a:lvl1pPr>
    </p:titleStyle>
    <p:body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84">
          <p15:clr>
            <a:srgbClr val="F26B43"/>
          </p15:clr>
        </p15:guide>
        <p15:guide id="2" pos="336">
          <p15:clr>
            <a:srgbClr val="F26B43"/>
          </p15:clr>
        </p15:guide>
        <p15:guide id="3" pos="7320">
          <p15:clr>
            <a:srgbClr val="F26B43"/>
          </p15:clr>
        </p15:guide>
        <p15:guide id="4" orient="horz" pos="912">
          <p15:clr>
            <a:srgbClr val="F26B43"/>
          </p15:clr>
        </p15:guide>
        <p15:guide id="5" orient="horz" pos="264">
          <p15:clr>
            <a:srgbClr val="F26B43"/>
          </p15:clr>
        </p15:guide>
        <p15:guide id="6" orient="horz" pos="696">
          <p15:clr>
            <a:srgbClr val="F26B43"/>
          </p15:clr>
        </p15:guide>
        <p15:guide id="7" pos="369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NeuroStrasbourg/" TargetMode="External"/><Relationship Id="rId2" Type="http://schemas.openxmlformats.org/officeDocument/2006/relationships/hyperlink" Target="https://github.com/TeamNeuralNetworks/" TargetMode="External"/><Relationship Id="rId1" Type="http://schemas.openxmlformats.org/officeDocument/2006/relationships/slideLayout" Target="../slideLayouts/slideLayout7.xml"/><Relationship Id="rId4" Type="http://schemas.openxmlformats.org/officeDocument/2006/relationships/hyperlink" Target="https://github.com/TeamNeuralNetworks/microscope_controller"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acoskoLab/cerebellum-atlas-analysis" TargetMode="External"/><Relationship Id="rId7" Type="http://schemas.openxmlformats.org/officeDocument/2006/relationships/image" Target="../media/image10.png"/><Relationship Id="rId2" Type="http://schemas.openxmlformats.org/officeDocument/2006/relationships/hyperlink" Target="https://www.nature.com/articles/s41586-021-03220-z" TargetMode="Externa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s://github.com/ywang2822/Multi_Lick_ports_behavioral_setup" TargetMode="External"/><Relationship Id="rId4" Type="http://schemas.openxmlformats.org/officeDocument/2006/relationships/hyperlink" Target="https://github.com/neuro4ml/exercises?tab=readme-ov-fil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education.github.com/discount_requests/application"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NeuroStrasbourg/GitHub-presentation-2025"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hyperlink" Target="https://github.com/" TargetMode="Externa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NeuroStrasbourg/GitHub-presentation-2025"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hyperlink" Target="mailto:git@github.com" TargetMode="External"/><Relationship Id="rId2" Type="http://schemas.openxmlformats.org/officeDocument/2006/relationships/hyperlink" Target="https://github.com/NeuroStrasbourg/GitHub-presentation-2025.git"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github.com/NeuroStrasbourg/GitHub-presentation-2025" TargetMode="Externa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5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hyperlink" Target="https://github.com/NeuroStrasbourg/GitHub-presentation-2025" TargetMode="Externa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D1E4-C053-BA85-CE6F-5ADC37FD289B}"/>
              </a:ext>
            </a:extLst>
          </p:cNvPr>
          <p:cNvSpPr>
            <a:spLocks noGrp="1"/>
          </p:cNvSpPr>
          <p:nvPr>
            <p:ph type="ctrTitle"/>
          </p:nvPr>
        </p:nvSpPr>
        <p:spPr>
          <a:xfrm>
            <a:off x="2486526" y="1732549"/>
            <a:ext cx="7074568" cy="2898975"/>
          </a:xfrm>
        </p:spPr>
        <p:txBody>
          <a:bodyPr vert="horz" lIns="91440" tIns="45720" rIns="91440" bIns="45720" rtlCol="0" anchor="t">
            <a:normAutofit/>
          </a:bodyPr>
          <a:lstStyle/>
          <a:p>
            <a:r>
              <a:rPr lang="en-US" sz="4400" b="1" noProof="0" dirty="0">
                <a:solidFill>
                  <a:schemeClr val="tx1"/>
                </a:solidFill>
              </a:rPr>
              <a:t>Introduction to Git &amp; GitHub</a:t>
            </a:r>
            <a:br>
              <a:rPr lang="en-US" sz="4400" b="1" noProof="0" dirty="0">
                <a:solidFill>
                  <a:schemeClr val="tx1"/>
                </a:solidFill>
              </a:rPr>
            </a:br>
            <a:r>
              <a:rPr lang="en-US" sz="4400" b="1" noProof="0" dirty="0">
                <a:solidFill>
                  <a:schemeClr val="tx1"/>
                </a:solidFill>
              </a:rPr>
              <a:t>For Research</a:t>
            </a:r>
          </a:p>
        </p:txBody>
      </p:sp>
      <p:sp>
        <p:nvSpPr>
          <p:cNvPr id="5" name="TextBox 4">
            <a:extLst>
              <a:ext uri="{FF2B5EF4-FFF2-40B4-BE49-F238E27FC236}">
                <a16:creationId xmlns:a16="http://schemas.microsoft.com/office/drawing/2014/main" id="{96F15DFA-C5D2-A7EE-1825-0E93C3510420}"/>
              </a:ext>
            </a:extLst>
          </p:cNvPr>
          <p:cNvSpPr txBox="1"/>
          <p:nvPr/>
        </p:nvSpPr>
        <p:spPr>
          <a:xfrm>
            <a:off x="2630905" y="5284927"/>
            <a:ext cx="6930189" cy="938463"/>
          </a:xfrm>
          <a:prstGeom prst="rect">
            <a:avLst/>
          </a:prstGeom>
        </p:spPr>
        <p:txBody>
          <a:bodyPr vert="horz" lIns="91440" tIns="45720" rIns="91440" bIns="45720" rtlCol="0">
            <a:normAutofit lnSpcReduction="10000"/>
          </a:bodyPr>
          <a:lstStyle/>
          <a:p>
            <a:pPr algn="ctr">
              <a:lnSpc>
                <a:spcPct val="90000"/>
              </a:lnSpc>
              <a:spcBef>
                <a:spcPts val="1000"/>
              </a:spcBef>
              <a:spcAft>
                <a:spcPts val="600"/>
              </a:spcAft>
            </a:pPr>
            <a:r>
              <a:rPr lang="en-US" sz="2400" i="1" kern="1200" noProof="0" dirty="0">
                <a:latin typeface="+mn-lt"/>
                <a:ea typeface="+mn-ea"/>
                <a:cs typeface="+mn-cs"/>
              </a:rPr>
              <a:t>Why and how Git/GitHub helps research</a:t>
            </a:r>
          </a:p>
          <a:p>
            <a:pPr algn="ctr">
              <a:lnSpc>
                <a:spcPct val="90000"/>
              </a:lnSpc>
              <a:spcBef>
                <a:spcPts val="1000"/>
              </a:spcBef>
              <a:spcAft>
                <a:spcPts val="600"/>
              </a:spcAft>
            </a:pPr>
            <a:r>
              <a:rPr lang="en-US" sz="2400" i="1" noProof="0" dirty="0"/>
              <a:t>Antoine Valera – 27/02/2025</a:t>
            </a:r>
            <a:endParaRPr lang="en-US" sz="2400" kern="1200" noProof="0" dirty="0">
              <a:latin typeface="+mn-lt"/>
              <a:ea typeface="+mn-ea"/>
              <a:cs typeface="+mn-cs"/>
            </a:endParaRPr>
          </a:p>
        </p:txBody>
      </p:sp>
    </p:spTree>
    <p:extLst>
      <p:ext uri="{BB962C8B-B14F-4D97-AF65-F5344CB8AC3E}">
        <p14:creationId xmlns:p14="http://schemas.microsoft.com/office/powerpoint/2010/main" val="2841325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CB5A3-ECEA-EE3A-E218-0F33BF2508C2}"/>
              </a:ext>
            </a:extLst>
          </p:cNvPr>
          <p:cNvSpPr>
            <a:spLocks noGrp="1"/>
          </p:cNvSpPr>
          <p:nvPr>
            <p:ph type="title"/>
          </p:nvPr>
        </p:nvSpPr>
        <p:spPr/>
        <p:txBody>
          <a:bodyPr vert="horz" lIns="91440" tIns="45720" rIns="91440" bIns="45720" rtlCol="0" anchor="t">
            <a:normAutofit fontScale="90000"/>
          </a:bodyPr>
          <a:lstStyle/>
          <a:p>
            <a:r>
              <a:rPr lang="en-US" sz="4400" noProof="0" dirty="0"/>
              <a:t>Branches</a:t>
            </a:r>
          </a:p>
        </p:txBody>
      </p:sp>
      <p:sp>
        <p:nvSpPr>
          <p:cNvPr id="3" name="Content Placeholder 2">
            <a:extLst>
              <a:ext uri="{FF2B5EF4-FFF2-40B4-BE49-F238E27FC236}">
                <a16:creationId xmlns:a16="http://schemas.microsoft.com/office/drawing/2014/main" id="{384A4A86-1F10-E24E-3FA6-7BF2919D0436}"/>
              </a:ext>
            </a:extLst>
          </p:cNvPr>
          <p:cNvSpPr>
            <a:spLocks noGrp="1"/>
          </p:cNvSpPr>
          <p:nvPr>
            <p:ph idx="1"/>
          </p:nvPr>
        </p:nvSpPr>
        <p:spPr>
          <a:xfrm>
            <a:off x="677334" y="1355046"/>
            <a:ext cx="8596668" cy="3880773"/>
          </a:xfrm>
        </p:spPr>
        <p:txBody>
          <a:bodyPr>
            <a:noAutofit/>
          </a:bodyPr>
          <a:lstStyle/>
          <a:p>
            <a:pPr marL="0" indent="0">
              <a:spcBef>
                <a:spcPts val="0"/>
              </a:spcBef>
              <a:spcAft>
                <a:spcPts val="500"/>
              </a:spcAft>
              <a:buNone/>
            </a:pPr>
            <a:r>
              <a:rPr lang="en-US" sz="2000" b="1" noProof="0" dirty="0">
                <a:solidFill>
                  <a:srgbClr val="00B050"/>
                </a:solidFill>
              </a:rPr>
              <a:t>Main Branch (Green)</a:t>
            </a:r>
          </a:p>
          <a:p>
            <a:pPr marL="0" indent="0">
              <a:spcBef>
                <a:spcPts val="0"/>
              </a:spcBef>
              <a:spcAft>
                <a:spcPts val="500"/>
              </a:spcAft>
              <a:buNone/>
            </a:pPr>
            <a:r>
              <a:rPr lang="en-US" sz="2000" noProof="0" dirty="0">
                <a:solidFill>
                  <a:srgbClr val="00B050"/>
                </a:solidFill>
              </a:rPr>
              <a:t>→ The primary version of your project </a:t>
            </a:r>
          </a:p>
          <a:p>
            <a:pPr marL="0" indent="0">
              <a:spcBef>
                <a:spcPts val="0"/>
              </a:spcBef>
              <a:spcAft>
                <a:spcPts val="500"/>
              </a:spcAft>
              <a:buNone/>
            </a:pPr>
            <a:r>
              <a:rPr lang="en-US" sz="2000" noProof="0" dirty="0">
                <a:solidFill>
                  <a:srgbClr val="00B050"/>
                </a:solidFill>
              </a:rPr>
              <a:t>→ Think of it as your "production" or "stable" code</a:t>
            </a:r>
          </a:p>
          <a:p>
            <a:pPr marL="0" indent="0">
              <a:spcBef>
                <a:spcPts val="0"/>
              </a:spcBef>
              <a:spcAft>
                <a:spcPts val="500"/>
              </a:spcAft>
              <a:buNone/>
            </a:pPr>
            <a:r>
              <a:rPr lang="en-US" sz="2000" b="1" noProof="0" dirty="0">
                <a:solidFill>
                  <a:srgbClr val="0070C0"/>
                </a:solidFill>
              </a:rPr>
              <a:t>Feature Branches (Blue, Purple)</a:t>
            </a:r>
          </a:p>
          <a:p>
            <a:pPr marL="0" indent="0">
              <a:spcBef>
                <a:spcPts val="0"/>
              </a:spcBef>
              <a:spcAft>
                <a:spcPts val="500"/>
              </a:spcAft>
              <a:buNone/>
            </a:pPr>
            <a:r>
              <a:rPr lang="en-US" sz="2000" noProof="0" dirty="0">
                <a:solidFill>
                  <a:srgbClr val="0070C0"/>
                </a:solidFill>
              </a:rPr>
              <a:t>→ Create a branch to work independently on new features without affecting main code </a:t>
            </a:r>
          </a:p>
          <a:p>
            <a:pPr marL="0" indent="0">
              <a:spcBef>
                <a:spcPts val="0"/>
              </a:spcBef>
              <a:spcAft>
                <a:spcPts val="500"/>
              </a:spcAft>
              <a:buNone/>
            </a:pPr>
            <a:r>
              <a:rPr lang="en-US" sz="2000" b="1" noProof="0" dirty="0"/>
              <a:t>Basic Operations</a:t>
            </a:r>
          </a:p>
          <a:p>
            <a:pPr marL="0" indent="0">
              <a:spcBef>
                <a:spcPts val="0"/>
              </a:spcBef>
              <a:spcAft>
                <a:spcPts val="500"/>
              </a:spcAft>
              <a:buNone/>
            </a:pPr>
            <a:r>
              <a:rPr lang="en-US" sz="2000" noProof="0" dirty="0"/>
              <a:t>→ PULL: Get latest changes from remote repository </a:t>
            </a:r>
          </a:p>
          <a:p>
            <a:pPr marL="0" indent="0">
              <a:spcBef>
                <a:spcPts val="0"/>
              </a:spcBef>
              <a:spcAft>
                <a:spcPts val="500"/>
              </a:spcAft>
              <a:buNone/>
            </a:pPr>
            <a:r>
              <a:rPr lang="en-US" sz="2000" noProof="0" dirty="0"/>
              <a:t>→ PUSH: Send your changes to remote repository </a:t>
            </a:r>
          </a:p>
          <a:p>
            <a:pPr marL="0" indent="0">
              <a:spcBef>
                <a:spcPts val="0"/>
              </a:spcBef>
              <a:spcAft>
                <a:spcPts val="500"/>
              </a:spcAft>
              <a:buNone/>
            </a:pPr>
            <a:r>
              <a:rPr lang="en-US" sz="2000" noProof="0" dirty="0"/>
              <a:t>→ MERGE: Combine changes from a feature branch back to main</a:t>
            </a:r>
          </a:p>
          <a:p>
            <a:pPr marL="0" indent="0">
              <a:spcBef>
                <a:spcPts val="0"/>
              </a:spcBef>
              <a:spcAft>
                <a:spcPts val="500"/>
              </a:spcAft>
              <a:buNone/>
            </a:pPr>
            <a:endParaRPr lang="en-US" sz="2000" i="1" noProof="0" dirty="0"/>
          </a:p>
          <a:p>
            <a:pPr marL="0" indent="0">
              <a:spcBef>
                <a:spcPts val="0"/>
              </a:spcBef>
              <a:spcAft>
                <a:spcPts val="500"/>
              </a:spcAft>
              <a:buNone/>
            </a:pPr>
            <a:r>
              <a:rPr lang="en-US" sz="2000" i="1" noProof="0" dirty="0"/>
              <a:t>This branching system allows multiple people to work simultaneously without conflicts</a:t>
            </a:r>
            <a:endParaRPr lang="en-US" sz="2000" noProof="0" dirty="0"/>
          </a:p>
          <a:p>
            <a:pPr>
              <a:spcBef>
                <a:spcPts val="0"/>
              </a:spcBef>
              <a:spcAft>
                <a:spcPts val="500"/>
              </a:spcAft>
            </a:pPr>
            <a:endParaRPr lang="en-US" sz="2000" noProof="0" dirty="0"/>
          </a:p>
        </p:txBody>
      </p:sp>
      <p:pic>
        <p:nvPicPr>
          <p:cNvPr id="16386" name="Picture 2" descr="What is the best Git branch strategy? | Git Best Practices">
            <a:extLst>
              <a:ext uri="{FF2B5EF4-FFF2-40B4-BE49-F238E27FC236}">
                <a16:creationId xmlns:a16="http://schemas.microsoft.com/office/drawing/2014/main" id="{4D7BDF9F-26AE-91DF-1393-761BF8CB4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6132" y="765347"/>
            <a:ext cx="3405868" cy="539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226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4A66C-AD54-091F-4ABB-0FFEEFAF5B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4EF8EB-B540-52B2-E730-CF46CCF0F2F4}"/>
              </a:ext>
            </a:extLst>
          </p:cNvPr>
          <p:cNvSpPr>
            <a:spLocks noGrp="1"/>
          </p:cNvSpPr>
          <p:nvPr>
            <p:ph type="title"/>
          </p:nvPr>
        </p:nvSpPr>
        <p:spPr/>
        <p:txBody>
          <a:bodyPr vert="horz" lIns="91440" tIns="45720" rIns="91440" bIns="45720" rtlCol="0" anchor="t">
            <a:normAutofit fontScale="90000"/>
          </a:bodyPr>
          <a:lstStyle/>
          <a:p>
            <a:r>
              <a:rPr lang="en-US" sz="4400" noProof="0" dirty="0"/>
              <a:t>Git vs. GitHub/GitLab</a:t>
            </a:r>
          </a:p>
        </p:txBody>
      </p:sp>
      <p:sp>
        <p:nvSpPr>
          <p:cNvPr id="3" name="Content Placeholder 2">
            <a:extLst>
              <a:ext uri="{FF2B5EF4-FFF2-40B4-BE49-F238E27FC236}">
                <a16:creationId xmlns:a16="http://schemas.microsoft.com/office/drawing/2014/main" id="{C04E358A-CE4C-4EA6-38AC-3174DE5DBD80}"/>
              </a:ext>
            </a:extLst>
          </p:cNvPr>
          <p:cNvSpPr>
            <a:spLocks noGrp="1"/>
          </p:cNvSpPr>
          <p:nvPr>
            <p:ph idx="1"/>
          </p:nvPr>
        </p:nvSpPr>
        <p:spPr>
          <a:xfrm>
            <a:off x="283028" y="1328057"/>
            <a:ext cx="4288971" cy="4251960"/>
          </a:xfrm>
        </p:spPr>
        <p:txBody>
          <a:bodyPr>
            <a:noAutofit/>
          </a:bodyPr>
          <a:lstStyle/>
          <a:p>
            <a:pPr marL="0" indent="0">
              <a:spcBef>
                <a:spcPts val="0"/>
              </a:spcBef>
              <a:spcAft>
                <a:spcPts val="500"/>
              </a:spcAft>
              <a:buNone/>
            </a:pPr>
            <a:r>
              <a:rPr lang="en-US" sz="2000" b="1" u="sng" noProof="0" dirty="0"/>
              <a:t>Git</a:t>
            </a:r>
          </a:p>
          <a:p>
            <a:pPr>
              <a:spcBef>
                <a:spcPts val="0"/>
              </a:spcBef>
              <a:spcAft>
                <a:spcPts val="500"/>
              </a:spcAft>
              <a:buFont typeface="Arial" panose="020B0604020202020204" pitchFamily="34" charset="0"/>
              <a:buChar char="•"/>
            </a:pPr>
            <a:r>
              <a:rPr lang="en-US" sz="2000" noProof="0" dirty="0"/>
              <a:t>The version control system itself</a:t>
            </a:r>
          </a:p>
          <a:p>
            <a:pPr>
              <a:spcBef>
                <a:spcPts val="0"/>
              </a:spcBef>
              <a:spcAft>
                <a:spcPts val="500"/>
              </a:spcAft>
              <a:buFont typeface="Arial" panose="020B0604020202020204" pitchFamily="34" charset="0"/>
              <a:buChar char="•"/>
            </a:pPr>
            <a:r>
              <a:rPr lang="en-US" sz="2000" noProof="0" dirty="0"/>
              <a:t>Runs on your computer</a:t>
            </a:r>
          </a:p>
          <a:p>
            <a:pPr>
              <a:spcBef>
                <a:spcPts val="0"/>
              </a:spcBef>
              <a:spcAft>
                <a:spcPts val="500"/>
              </a:spcAft>
              <a:buFont typeface="Arial" panose="020B0604020202020204" pitchFamily="34" charset="0"/>
              <a:buChar char="•"/>
            </a:pPr>
            <a:r>
              <a:rPr lang="en-US" sz="2000" noProof="0" dirty="0"/>
              <a:t>Tracks changes in your files</a:t>
            </a:r>
          </a:p>
          <a:p>
            <a:pPr>
              <a:spcBef>
                <a:spcPts val="0"/>
              </a:spcBef>
              <a:spcAft>
                <a:spcPts val="500"/>
              </a:spcAft>
              <a:buFont typeface="Arial" panose="020B0604020202020204" pitchFamily="34" charset="0"/>
              <a:buChar char="•"/>
            </a:pPr>
            <a:r>
              <a:rPr lang="en-US" sz="2000" noProof="0" dirty="0"/>
              <a:t>Works completely offline</a:t>
            </a:r>
          </a:p>
          <a:p>
            <a:pPr marL="0" indent="0">
              <a:spcBef>
                <a:spcPts val="0"/>
              </a:spcBef>
              <a:spcAft>
                <a:spcPts val="500"/>
              </a:spcAft>
              <a:buNone/>
            </a:pPr>
            <a:r>
              <a:rPr lang="en-US" sz="2000" b="1" u="sng" noProof="0" dirty="0"/>
              <a:t>Hosting Platforms</a:t>
            </a:r>
          </a:p>
          <a:p>
            <a:pPr>
              <a:spcBef>
                <a:spcPts val="0"/>
              </a:spcBef>
              <a:spcAft>
                <a:spcPts val="500"/>
              </a:spcAft>
              <a:buFont typeface="Arial" panose="020B0604020202020204" pitchFamily="34" charset="0"/>
              <a:buChar char="•"/>
            </a:pPr>
            <a:r>
              <a:rPr lang="en-US" sz="2000" noProof="0" dirty="0"/>
              <a:t>Store Git repositories online</a:t>
            </a:r>
          </a:p>
          <a:p>
            <a:pPr>
              <a:spcBef>
                <a:spcPts val="0"/>
              </a:spcBef>
              <a:spcAft>
                <a:spcPts val="500"/>
              </a:spcAft>
              <a:buFont typeface="Arial" panose="020B0604020202020204" pitchFamily="34" charset="0"/>
              <a:buChar char="•"/>
            </a:pPr>
            <a:r>
              <a:rPr lang="en-US" sz="2000" noProof="0" dirty="0"/>
              <a:t>Provide collaboration features</a:t>
            </a:r>
          </a:p>
          <a:p>
            <a:pPr>
              <a:spcBef>
                <a:spcPts val="0"/>
              </a:spcBef>
              <a:spcAft>
                <a:spcPts val="500"/>
              </a:spcAft>
              <a:buFont typeface="Arial" panose="020B0604020202020204" pitchFamily="34" charset="0"/>
              <a:buChar char="•"/>
            </a:pPr>
            <a:r>
              <a:rPr lang="en-US" sz="2000" noProof="0" dirty="0"/>
              <a:t>Different options available: </a:t>
            </a:r>
          </a:p>
          <a:p>
            <a:pPr marL="742950" lvl="1" indent="-285750">
              <a:spcBef>
                <a:spcPts val="0"/>
              </a:spcBef>
              <a:spcAft>
                <a:spcPts val="500"/>
              </a:spcAft>
              <a:buFont typeface="Arial" panose="020B0604020202020204" pitchFamily="34" charset="0"/>
              <a:buChar char="•"/>
            </a:pPr>
            <a:r>
              <a:rPr lang="en-US" sz="2000" noProof="0" dirty="0">
                <a:solidFill>
                  <a:srgbClr val="FF0000"/>
                </a:solidFill>
              </a:rPr>
              <a:t>GitHub (Microsoft)</a:t>
            </a:r>
          </a:p>
          <a:p>
            <a:pPr marL="742950" lvl="1" indent="-285750">
              <a:spcBef>
                <a:spcPts val="0"/>
              </a:spcBef>
              <a:spcAft>
                <a:spcPts val="500"/>
              </a:spcAft>
              <a:buFont typeface="Arial" panose="020B0604020202020204" pitchFamily="34" charset="0"/>
              <a:buChar char="•"/>
            </a:pPr>
            <a:r>
              <a:rPr lang="en-US" sz="2000" noProof="0" dirty="0"/>
              <a:t>GitLab (can be self-hosted)</a:t>
            </a:r>
          </a:p>
          <a:p>
            <a:pPr marL="742950" lvl="1" indent="-285750">
              <a:spcBef>
                <a:spcPts val="0"/>
              </a:spcBef>
              <a:spcAft>
                <a:spcPts val="500"/>
              </a:spcAft>
              <a:buFont typeface="Arial" panose="020B0604020202020204" pitchFamily="34" charset="0"/>
              <a:buChar char="•"/>
            </a:pPr>
            <a:r>
              <a:rPr lang="en-US" sz="2000" noProof="0" dirty="0"/>
              <a:t>Bitbucket (By Atlassian)</a:t>
            </a:r>
          </a:p>
          <a:p>
            <a:pPr marL="742950" lvl="1" indent="-285750">
              <a:spcBef>
                <a:spcPts val="0"/>
              </a:spcBef>
              <a:spcAft>
                <a:spcPts val="500"/>
              </a:spcAft>
              <a:buFont typeface="Arial" panose="020B0604020202020204" pitchFamily="34" charset="0"/>
              <a:buChar char="•"/>
            </a:pPr>
            <a:r>
              <a:rPr lang="en-US" sz="2000" noProof="0" dirty="0" err="1"/>
              <a:t>SourceForge</a:t>
            </a:r>
            <a:r>
              <a:rPr lang="en-US" sz="2000" noProof="0" dirty="0"/>
              <a:t> (Older platform)</a:t>
            </a:r>
          </a:p>
          <a:p>
            <a:pPr>
              <a:spcAft>
                <a:spcPts val="500"/>
              </a:spcAft>
            </a:pPr>
            <a:endParaRPr lang="en-US" sz="2000" noProof="0" dirty="0"/>
          </a:p>
        </p:txBody>
      </p:sp>
      <p:pic>
        <p:nvPicPr>
          <p:cNvPr id="5" name="Picture 4">
            <a:extLst>
              <a:ext uri="{FF2B5EF4-FFF2-40B4-BE49-F238E27FC236}">
                <a16:creationId xmlns:a16="http://schemas.microsoft.com/office/drawing/2014/main" id="{BDD06330-C0DE-E74F-C233-3A56A594F768}"/>
              </a:ext>
            </a:extLst>
          </p:cNvPr>
          <p:cNvPicPr>
            <a:picLocks noChangeAspect="1"/>
          </p:cNvPicPr>
          <p:nvPr/>
        </p:nvPicPr>
        <p:blipFill>
          <a:blip r:embed="rId3"/>
          <a:stretch>
            <a:fillRect/>
          </a:stretch>
        </p:blipFill>
        <p:spPr>
          <a:xfrm>
            <a:off x="4571999" y="2920188"/>
            <a:ext cx="7642780" cy="2758419"/>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1C2A811F-0EEE-282F-B189-51E6DD5B4F50}"/>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34000" contrast="72000"/>
                    </a14:imgEffect>
                  </a14:imgLayer>
                </a14:imgProps>
              </a:ext>
            </a:extLst>
          </a:blip>
          <a:stretch>
            <a:fillRect/>
          </a:stretch>
        </p:blipFill>
        <p:spPr>
          <a:xfrm>
            <a:off x="6899443" y="214609"/>
            <a:ext cx="4721141" cy="19295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617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E13D-D285-7A4E-D920-E50B7C70D57E}"/>
              </a:ext>
            </a:extLst>
          </p:cNvPr>
          <p:cNvSpPr>
            <a:spLocks noGrp="1"/>
          </p:cNvSpPr>
          <p:nvPr>
            <p:ph type="title"/>
          </p:nvPr>
        </p:nvSpPr>
        <p:spPr>
          <a:xfrm>
            <a:off x="677333" y="443345"/>
            <a:ext cx="9892695" cy="1320800"/>
          </a:xfrm>
        </p:spPr>
        <p:txBody>
          <a:bodyPr vert="horz" lIns="91440" tIns="45720" rIns="91440" bIns="45720" rtlCol="0" anchor="t">
            <a:normAutofit fontScale="90000"/>
          </a:bodyPr>
          <a:lstStyle/>
          <a:p>
            <a:r>
              <a:rPr lang="en-US" sz="4400" noProof="0" dirty="0"/>
              <a:t>Important Note: GitHub ≠ Backup System</a:t>
            </a:r>
            <a:br>
              <a:rPr lang="en-US" sz="4400" noProof="0" dirty="0"/>
            </a:br>
            <a:endParaRPr lang="en-US" sz="4400" noProof="0" dirty="0"/>
          </a:p>
        </p:txBody>
      </p:sp>
      <p:sp>
        <p:nvSpPr>
          <p:cNvPr id="3" name="Content Placeholder 2">
            <a:extLst>
              <a:ext uri="{FF2B5EF4-FFF2-40B4-BE49-F238E27FC236}">
                <a16:creationId xmlns:a16="http://schemas.microsoft.com/office/drawing/2014/main" id="{725A2450-417F-6B00-2F53-01703C663A29}"/>
              </a:ext>
            </a:extLst>
          </p:cNvPr>
          <p:cNvSpPr>
            <a:spLocks noGrp="1"/>
          </p:cNvSpPr>
          <p:nvPr>
            <p:ph idx="1"/>
          </p:nvPr>
        </p:nvSpPr>
        <p:spPr>
          <a:xfrm>
            <a:off x="677333" y="1628450"/>
            <a:ext cx="8596668" cy="3880773"/>
          </a:xfrm>
        </p:spPr>
        <p:txBody>
          <a:bodyPr>
            <a:noAutofit/>
          </a:bodyPr>
          <a:lstStyle/>
          <a:p>
            <a:pPr marL="0" indent="0">
              <a:spcBef>
                <a:spcPts val="0"/>
              </a:spcBef>
              <a:spcAft>
                <a:spcPts val="500"/>
              </a:spcAft>
              <a:buNone/>
            </a:pPr>
            <a:r>
              <a:rPr lang="en-US" sz="2000" b="1" u="sng" noProof="0" dirty="0"/>
              <a:t>GitHub stores your code, but...</a:t>
            </a:r>
          </a:p>
          <a:p>
            <a:pPr marL="0" indent="0">
              <a:spcBef>
                <a:spcPts val="0"/>
              </a:spcBef>
              <a:spcAft>
                <a:spcPts val="500"/>
              </a:spcAft>
              <a:buNone/>
            </a:pPr>
            <a:r>
              <a:rPr lang="en-US" sz="2000" noProof="0" dirty="0"/>
              <a:t>→ Not designed as a backup solution</a:t>
            </a:r>
          </a:p>
          <a:p>
            <a:pPr marL="0" indent="0">
              <a:spcBef>
                <a:spcPts val="0"/>
              </a:spcBef>
              <a:spcAft>
                <a:spcPts val="500"/>
              </a:spcAft>
              <a:buNone/>
            </a:pPr>
            <a:r>
              <a:rPr lang="en-US" sz="2000" noProof="0" dirty="0"/>
              <a:t>→ Limited file size (100MB per file)</a:t>
            </a:r>
          </a:p>
          <a:p>
            <a:pPr marL="0" indent="0">
              <a:spcBef>
                <a:spcPts val="0"/>
              </a:spcBef>
              <a:spcAft>
                <a:spcPts val="500"/>
              </a:spcAft>
              <a:buNone/>
            </a:pPr>
            <a:r>
              <a:rPr lang="en-US" sz="2000" noProof="0" dirty="0"/>
              <a:t>→ No guaranteed uptime or redundancy</a:t>
            </a:r>
          </a:p>
          <a:p>
            <a:pPr>
              <a:spcBef>
                <a:spcPts val="0"/>
              </a:spcBef>
              <a:spcAft>
                <a:spcPts val="500"/>
              </a:spcAft>
            </a:pPr>
            <a:endParaRPr lang="en-US" sz="2000" noProof="0" dirty="0"/>
          </a:p>
        </p:txBody>
      </p:sp>
      <p:sp>
        <p:nvSpPr>
          <p:cNvPr id="5" name="TextBox 4">
            <a:extLst>
              <a:ext uri="{FF2B5EF4-FFF2-40B4-BE49-F238E27FC236}">
                <a16:creationId xmlns:a16="http://schemas.microsoft.com/office/drawing/2014/main" id="{9C82AA7D-3FE8-AC99-5CAB-789EB6A2334A}"/>
              </a:ext>
            </a:extLst>
          </p:cNvPr>
          <p:cNvSpPr txBox="1"/>
          <p:nvPr/>
        </p:nvSpPr>
        <p:spPr>
          <a:xfrm>
            <a:off x="677333" y="3477898"/>
            <a:ext cx="9892694" cy="2031325"/>
          </a:xfrm>
          <a:prstGeom prst="rect">
            <a:avLst/>
          </a:prstGeom>
          <a:noFill/>
        </p:spPr>
        <p:txBody>
          <a:bodyPr wrap="square" numCol="2">
            <a:spAutoFit/>
          </a:bodyPr>
          <a:lstStyle/>
          <a:p>
            <a:pPr marL="0" indent="0">
              <a:buNone/>
            </a:pPr>
            <a:r>
              <a:rPr lang="en-US" sz="1800" b="1" u="sng" noProof="0" dirty="0"/>
              <a:t>What to use GitHub for</a:t>
            </a:r>
          </a:p>
          <a:p>
            <a:pPr marL="0" indent="0">
              <a:buNone/>
            </a:pPr>
            <a:r>
              <a:rPr lang="en-US" sz="1800" noProof="0" dirty="0"/>
              <a:t>→ Code version control and collaboration </a:t>
            </a:r>
          </a:p>
          <a:p>
            <a:pPr marL="0" indent="0">
              <a:buNone/>
            </a:pPr>
            <a:r>
              <a:rPr lang="en-US" sz="1800" noProof="0" dirty="0"/>
              <a:t>→ Documentation and small data files </a:t>
            </a:r>
          </a:p>
          <a:p>
            <a:pPr marL="0" indent="0">
              <a:buNone/>
            </a:pPr>
            <a:r>
              <a:rPr lang="en-US" sz="1800" noProof="0" dirty="0"/>
              <a:t>→ Project management and issue tracking</a:t>
            </a:r>
          </a:p>
          <a:p>
            <a:pPr marL="0" indent="0">
              <a:buNone/>
            </a:pPr>
            <a:endParaRPr lang="en-US" noProof="0" dirty="0"/>
          </a:p>
          <a:p>
            <a:pPr marL="0" indent="0">
              <a:buNone/>
            </a:pPr>
            <a:endParaRPr lang="en-US" sz="1800" noProof="0" dirty="0"/>
          </a:p>
          <a:p>
            <a:pPr marL="0" indent="0">
              <a:buNone/>
            </a:pPr>
            <a:endParaRPr lang="en-US" sz="1800" noProof="0" dirty="0"/>
          </a:p>
          <a:p>
            <a:pPr marL="0" indent="0">
              <a:buNone/>
            </a:pPr>
            <a:r>
              <a:rPr lang="en-US" sz="1800" b="1" u="sng" noProof="0" dirty="0"/>
              <a:t>What NOT to use GitHub for</a:t>
            </a:r>
          </a:p>
          <a:p>
            <a:pPr marL="0" indent="0">
              <a:buNone/>
            </a:pPr>
            <a:r>
              <a:rPr lang="en-US" sz="1800" noProof="0" dirty="0"/>
              <a:t>Large datasets </a:t>
            </a:r>
          </a:p>
          <a:p>
            <a:pPr marL="0" indent="0">
              <a:buNone/>
            </a:pPr>
            <a:r>
              <a:rPr lang="en-US" sz="1800" noProof="0" dirty="0"/>
              <a:t>Sensitive or private data</a:t>
            </a:r>
          </a:p>
          <a:p>
            <a:pPr marL="0" indent="0">
              <a:buNone/>
            </a:pPr>
            <a:r>
              <a:rPr lang="en-US" sz="1800" noProof="0" dirty="0"/>
              <a:t>System backups </a:t>
            </a:r>
          </a:p>
          <a:p>
            <a:pPr marL="0" indent="0">
              <a:buNone/>
            </a:pPr>
            <a:r>
              <a:rPr lang="en-US" sz="1800" noProof="0" dirty="0"/>
              <a:t>Binary files (images, videos, etc.)</a:t>
            </a:r>
          </a:p>
        </p:txBody>
      </p:sp>
      <p:sp>
        <p:nvSpPr>
          <p:cNvPr id="7" name="TextBox 6">
            <a:extLst>
              <a:ext uri="{FF2B5EF4-FFF2-40B4-BE49-F238E27FC236}">
                <a16:creationId xmlns:a16="http://schemas.microsoft.com/office/drawing/2014/main" id="{D4F16E0E-CC7D-0EE7-A22B-CBBAB293FCAA}"/>
              </a:ext>
            </a:extLst>
          </p:cNvPr>
          <p:cNvSpPr txBox="1"/>
          <p:nvPr/>
        </p:nvSpPr>
        <p:spPr>
          <a:xfrm>
            <a:off x="392230" y="5919173"/>
            <a:ext cx="10840452" cy="369332"/>
          </a:xfrm>
          <a:prstGeom prst="rect">
            <a:avLst/>
          </a:prstGeom>
          <a:noFill/>
        </p:spPr>
        <p:txBody>
          <a:bodyPr wrap="square">
            <a:spAutoFit/>
          </a:bodyPr>
          <a:lstStyle/>
          <a:p>
            <a:pPr marL="0" indent="0">
              <a:buNone/>
            </a:pPr>
            <a:r>
              <a:rPr lang="en-US" sz="1800" i="1" noProof="0" dirty="0">
                <a:sym typeface="Wingdings" panose="05000000000000000000" pitchFamily="2" charset="2"/>
              </a:rPr>
              <a:t> </a:t>
            </a:r>
            <a:r>
              <a:rPr lang="en-US" sz="1800" i="1" noProof="0" dirty="0"/>
              <a:t>Use proper backup solutions (lab servers, institutional storage, etc.) for your research data</a:t>
            </a:r>
            <a:endParaRPr lang="en-US" sz="1800" noProof="0" dirty="0"/>
          </a:p>
        </p:txBody>
      </p:sp>
    </p:spTree>
    <p:extLst>
      <p:ext uri="{BB962C8B-B14F-4D97-AF65-F5344CB8AC3E}">
        <p14:creationId xmlns:p14="http://schemas.microsoft.com/office/powerpoint/2010/main" val="939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B695B-4F1F-270E-73AB-5D48897880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15F467-39CF-29B7-7E1C-5956054F47E9}"/>
              </a:ext>
            </a:extLst>
          </p:cNvPr>
          <p:cNvSpPr>
            <a:spLocks noGrp="1"/>
          </p:cNvSpPr>
          <p:nvPr>
            <p:ph type="title"/>
          </p:nvPr>
        </p:nvSpPr>
        <p:spPr/>
        <p:txBody>
          <a:bodyPr vert="horz" lIns="91440" tIns="45720" rIns="91440" bIns="45720" rtlCol="0" anchor="t">
            <a:normAutofit fontScale="90000"/>
          </a:bodyPr>
          <a:lstStyle/>
          <a:p>
            <a:r>
              <a:rPr lang="en-US" sz="4400" noProof="0" dirty="0"/>
              <a:t>GitHub Structure</a:t>
            </a:r>
          </a:p>
        </p:txBody>
      </p:sp>
      <p:sp>
        <p:nvSpPr>
          <p:cNvPr id="3" name="Content Placeholder 2">
            <a:extLst>
              <a:ext uri="{FF2B5EF4-FFF2-40B4-BE49-F238E27FC236}">
                <a16:creationId xmlns:a16="http://schemas.microsoft.com/office/drawing/2014/main" id="{A50A197C-EEED-C7DC-9974-BD75EF6BFA70}"/>
              </a:ext>
            </a:extLst>
          </p:cNvPr>
          <p:cNvSpPr>
            <a:spLocks noGrp="1"/>
          </p:cNvSpPr>
          <p:nvPr>
            <p:ph idx="1"/>
          </p:nvPr>
        </p:nvSpPr>
        <p:spPr>
          <a:xfrm>
            <a:off x="838200" y="1546829"/>
            <a:ext cx="8763000" cy="4319016"/>
          </a:xfrm>
        </p:spPr>
        <p:txBody>
          <a:bodyPr>
            <a:noAutofit/>
          </a:bodyPr>
          <a:lstStyle/>
          <a:p>
            <a:pPr>
              <a:spcBef>
                <a:spcPts val="0"/>
              </a:spcBef>
              <a:spcAft>
                <a:spcPts val="500"/>
              </a:spcAft>
            </a:pPr>
            <a:r>
              <a:rPr lang="en-US" sz="2000" b="1" noProof="0" dirty="0"/>
              <a:t>Users (individual mail address)</a:t>
            </a:r>
          </a:p>
          <a:p>
            <a:pPr>
              <a:spcBef>
                <a:spcPts val="0"/>
              </a:spcBef>
              <a:spcAft>
                <a:spcPts val="500"/>
              </a:spcAft>
            </a:pPr>
            <a:endParaRPr lang="en-US" sz="2000" b="1" noProof="0" dirty="0"/>
          </a:p>
          <a:p>
            <a:pPr>
              <a:spcBef>
                <a:spcPts val="0"/>
              </a:spcBef>
              <a:spcAft>
                <a:spcPts val="500"/>
              </a:spcAft>
            </a:pPr>
            <a:r>
              <a:rPr lang="en-US" sz="2000" b="1" noProof="0" dirty="0"/>
              <a:t>Organizations (e.g., Institute repository, Team repository)</a:t>
            </a:r>
          </a:p>
          <a:p>
            <a:pPr marL="0" indent="0">
              <a:spcBef>
                <a:spcPts val="0"/>
              </a:spcBef>
              <a:spcAft>
                <a:spcPts val="500"/>
              </a:spcAft>
              <a:buNone/>
            </a:pPr>
            <a:r>
              <a:rPr lang="en-US" sz="2000" noProof="0" dirty="0"/>
              <a:t>→ Groups multiple related projects/labs under one umbrella </a:t>
            </a:r>
          </a:p>
          <a:p>
            <a:pPr marL="0" indent="0">
              <a:spcBef>
                <a:spcPts val="0"/>
              </a:spcBef>
              <a:spcAft>
                <a:spcPts val="500"/>
              </a:spcAft>
              <a:buNone/>
            </a:pPr>
            <a:r>
              <a:rPr lang="en-US" sz="2000" noProof="0" dirty="0"/>
              <a:t>→ Manages team access and permissions centrally </a:t>
            </a:r>
          </a:p>
          <a:p>
            <a:pPr marL="0" indent="0">
              <a:spcBef>
                <a:spcPts val="0"/>
              </a:spcBef>
              <a:spcAft>
                <a:spcPts val="500"/>
              </a:spcAft>
              <a:buNone/>
            </a:pPr>
            <a:r>
              <a:rPr lang="en-US" sz="2000" i="1" noProof="0" dirty="0"/>
              <a:t>Example: Our institute INCI's organization, my team webpage</a:t>
            </a:r>
          </a:p>
          <a:p>
            <a:pPr marL="0" indent="0">
              <a:spcBef>
                <a:spcPts val="0"/>
              </a:spcBef>
              <a:spcAft>
                <a:spcPts val="500"/>
              </a:spcAft>
              <a:buNone/>
            </a:pPr>
            <a:endParaRPr lang="en-US" sz="2000" noProof="0" dirty="0"/>
          </a:p>
          <a:p>
            <a:pPr>
              <a:spcBef>
                <a:spcPts val="0"/>
              </a:spcBef>
              <a:spcAft>
                <a:spcPts val="500"/>
              </a:spcAft>
            </a:pPr>
            <a:r>
              <a:rPr lang="en-US" sz="2000" b="1" noProof="0" dirty="0"/>
              <a:t>Repositories (e.g., </a:t>
            </a:r>
            <a:r>
              <a:rPr lang="en-US" sz="2000" b="1" noProof="0" dirty="0" err="1"/>
              <a:t>microscope_controller</a:t>
            </a:r>
            <a:r>
              <a:rPr lang="en-US" sz="2000" b="1" noProof="0" dirty="0"/>
              <a:t>)</a:t>
            </a:r>
          </a:p>
          <a:p>
            <a:pPr marL="0" indent="0">
              <a:spcBef>
                <a:spcPts val="0"/>
              </a:spcBef>
              <a:spcAft>
                <a:spcPts val="500"/>
              </a:spcAft>
              <a:buNone/>
            </a:pPr>
            <a:r>
              <a:rPr lang="en-US" sz="2000" noProof="0" dirty="0"/>
              <a:t>→ Individual projects or code bases </a:t>
            </a:r>
          </a:p>
          <a:p>
            <a:pPr marL="0" indent="0">
              <a:spcBef>
                <a:spcPts val="0"/>
              </a:spcBef>
              <a:spcAft>
                <a:spcPts val="500"/>
              </a:spcAft>
              <a:buNone/>
            </a:pPr>
            <a:r>
              <a:rPr lang="en-US" sz="2000" noProof="0" dirty="0">
                <a:solidFill>
                  <a:srgbClr val="FF0000"/>
                </a:solidFill>
                <a:sym typeface="Wingdings" panose="05000000000000000000" pitchFamily="2" charset="2"/>
              </a:rPr>
              <a:t> </a:t>
            </a:r>
            <a:r>
              <a:rPr lang="en-US" sz="2000" noProof="0" dirty="0">
                <a:solidFill>
                  <a:srgbClr val="FF0000"/>
                </a:solidFill>
              </a:rPr>
              <a:t>Can be public or private </a:t>
            </a:r>
          </a:p>
          <a:p>
            <a:pPr marL="342900" indent="-342900">
              <a:spcBef>
                <a:spcPts val="0"/>
              </a:spcBef>
              <a:spcAft>
                <a:spcPts val="500"/>
              </a:spcAft>
              <a:buFont typeface="Wingdings" panose="05000000000000000000" pitchFamily="2" charset="2"/>
              <a:buChar char="à"/>
            </a:pPr>
            <a:r>
              <a:rPr lang="en-US" sz="2000" noProof="0" dirty="0">
                <a:solidFill>
                  <a:srgbClr val="FF0000"/>
                </a:solidFill>
              </a:rPr>
              <a:t>Can be owned by Users or Organizations</a:t>
            </a:r>
          </a:p>
          <a:p>
            <a:pPr marL="342900" indent="-342900">
              <a:spcBef>
                <a:spcPts val="0"/>
              </a:spcBef>
              <a:spcAft>
                <a:spcPts val="500"/>
              </a:spcAft>
              <a:buFont typeface="Wingdings" panose="05000000000000000000" pitchFamily="2" charset="2"/>
              <a:buChar char="à"/>
            </a:pPr>
            <a:endParaRPr lang="en-US" sz="2000" noProof="0" dirty="0">
              <a:solidFill>
                <a:srgbClr val="FF0000"/>
              </a:solidFill>
            </a:endParaRPr>
          </a:p>
          <a:p>
            <a:pPr marL="0" indent="0">
              <a:spcBef>
                <a:spcPts val="0"/>
              </a:spcBef>
              <a:spcAft>
                <a:spcPts val="500"/>
              </a:spcAft>
              <a:buNone/>
            </a:pPr>
            <a:r>
              <a:rPr lang="en-US" sz="2000" i="1" noProof="0" dirty="0"/>
              <a:t>Example: my microscope controller software project</a:t>
            </a:r>
          </a:p>
          <a:p>
            <a:pPr marL="0" indent="0">
              <a:spcBef>
                <a:spcPts val="0"/>
              </a:spcBef>
              <a:spcAft>
                <a:spcPts val="500"/>
              </a:spcAft>
              <a:buNone/>
            </a:pPr>
            <a:endParaRPr lang="en-US" sz="2000" noProof="0" dirty="0"/>
          </a:p>
        </p:txBody>
      </p:sp>
    </p:spTree>
    <p:extLst>
      <p:ext uri="{BB962C8B-B14F-4D97-AF65-F5344CB8AC3E}">
        <p14:creationId xmlns:p14="http://schemas.microsoft.com/office/powerpoint/2010/main" val="257017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F0493DA-122C-74AF-883E-035475510F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7B98F2-E65B-86DE-77BE-F7B1200A76AD}"/>
              </a:ext>
            </a:extLst>
          </p:cNvPr>
          <p:cNvSpPr>
            <a:spLocks noGrp="1"/>
          </p:cNvSpPr>
          <p:nvPr>
            <p:ph type="title"/>
          </p:nvPr>
        </p:nvSpPr>
        <p:spPr>
          <a:xfrm>
            <a:off x="427182" y="430526"/>
            <a:ext cx="9372600" cy="874857"/>
          </a:xfrm>
        </p:spPr>
        <p:txBody>
          <a:bodyPr vert="horz" lIns="91440" tIns="45720" rIns="91440" bIns="45720" rtlCol="0" anchor="t">
            <a:normAutofit/>
          </a:bodyPr>
          <a:lstStyle/>
          <a:p>
            <a:r>
              <a:rPr lang="en-US" sz="4000" noProof="0" dirty="0"/>
              <a:t>What does GitHub look like</a:t>
            </a:r>
          </a:p>
        </p:txBody>
      </p:sp>
      <p:pic>
        <p:nvPicPr>
          <p:cNvPr id="5" name="Picture 4">
            <a:extLst>
              <a:ext uri="{FF2B5EF4-FFF2-40B4-BE49-F238E27FC236}">
                <a16:creationId xmlns:a16="http://schemas.microsoft.com/office/drawing/2014/main" id="{91B3A480-91BD-432F-C672-214420C06240}"/>
              </a:ext>
            </a:extLst>
          </p:cNvPr>
          <p:cNvPicPr>
            <a:picLocks noChangeAspect="1"/>
          </p:cNvPicPr>
          <p:nvPr/>
        </p:nvPicPr>
        <p:blipFill>
          <a:blip r:embed="rId3"/>
          <a:stretch>
            <a:fillRect/>
          </a:stretch>
        </p:blipFill>
        <p:spPr>
          <a:xfrm>
            <a:off x="125911" y="3990056"/>
            <a:ext cx="6526999" cy="452635"/>
          </a:xfrm>
          <a:prstGeom prst="rect">
            <a:avLst/>
          </a:prstGeom>
          <a:ln>
            <a:noFill/>
          </a:ln>
          <a:effectLst>
            <a:outerShdw blurRad="292100" dist="139700" dir="2700000" algn="tl" rotWithShape="0">
              <a:srgbClr val="333333">
                <a:alpha val="65000"/>
              </a:srgbClr>
            </a:outerShdw>
          </a:effectLst>
        </p:spPr>
      </p:pic>
      <p:grpSp>
        <p:nvGrpSpPr>
          <p:cNvPr id="16" name="Group 15">
            <a:extLst>
              <a:ext uri="{FF2B5EF4-FFF2-40B4-BE49-F238E27FC236}">
                <a16:creationId xmlns:a16="http://schemas.microsoft.com/office/drawing/2014/main" id="{0CB1170F-517E-6558-875B-C275077E6852}"/>
              </a:ext>
            </a:extLst>
          </p:cNvPr>
          <p:cNvGrpSpPr/>
          <p:nvPr/>
        </p:nvGrpSpPr>
        <p:grpSpPr>
          <a:xfrm>
            <a:off x="4962396" y="1355582"/>
            <a:ext cx="6647314" cy="5165292"/>
            <a:chOff x="3617700" y="2145126"/>
            <a:chExt cx="10382376" cy="8067620"/>
          </a:xfrm>
        </p:grpSpPr>
        <p:pic>
          <p:nvPicPr>
            <p:cNvPr id="13" name="Picture 12">
              <a:extLst>
                <a:ext uri="{FF2B5EF4-FFF2-40B4-BE49-F238E27FC236}">
                  <a16:creationId xmlns:a16="http://schemas.microsoft.com/office/drawing/2014/main" id="{DD099BD8-EEC0-D1FC-7F92-5D0FAE37831A}"/>
                </a:ext>
              </a:extLst>
            </p:cNvPr>
            <p:cNvPicPr>
              <a:picLocks noChangeAspect="1"/>
            </p:cNvPicPr>
            <p:nvPr/>
          </p:nvPicPr>
          <p:blipFill>
            <a:blip r:embed="rId4"/>
            <a:stretch>
              <a:fillRect/>
            </a:stretch>
          </p:blipFill>
          <p:spPr>
            <a:xfrm>
              <a:off x="3617700" y="2145126"/>
              <a:ext cx="10371130" cy="1222935"/>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F404D596-6F7E-C0A7-DB3D-EBBF73BFC68D}"/>
                </a:ext>
              </a:extLst>
            </p:cNvPr>
            <p:cNvPicPr>
              <a:picLocks noChangeAspect="1"/>
            </p:cNvPicPr>
            <p:nvPr/>
          </p:nvPicPr>
          <p:blipFill>
            <a:blip r:embed="rId5"/>
            <a:stretch>
              <a:fillRect/>
            </a:stretch>
          </p:blipFill>
          <p:spPr>
            <a:xfrm>
              <a:off x="3617700" y="3354746"/>
              <a:ext cx="10382376" cy="6858000"/>
            </a:xfrm>
            <a:prstGeom prst="rect">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2068404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3D7D-6E89-87F9-FD5A-190FC42B3EB2}"/>
              </a:ext>
            </a:extLst>
          </p:cNvPr>
          <p:cNvSpPr>
            <a:spLocks noGrp="1"/>
          </p:cNvSpPr>
          <p:nvPr>
            <p:ph type="title"/>
          </p:nvPr>
        </p:nvSpPr>
        <p:spPr/>
        <p:txBody>
          <a:bodyPr vert="horz" lIns="91440" tIns="45720" rIns="91440" bIns="45720" rtlCol="0" anchor="t">
            <a:normAutofit fontScale="90000"/>
          </a:bodyPr>
          <a:lstStyle/>
          <a:p>
            <a:r>
              <a:rPr lang="en-US" sz="4400" noProof="0" dirty="0"/>
              <a:t>What does GitHub look like</a:t>
            </a:r>
          </a:p>
        </p:txBody>
      </p:sp>
      <p:sp>
        <p:nvSpPr>
          <p:cNvPr id="3" name="Content Placeholder 2">
            <a:extLst>
              <a:ext uri="{FF2B5EF4-FFF2-40B4-BE49-F238E27FC236}">
                <a16:creationId xmlns:a16="http://schemas.microsoft.com/office/drawing/2014/main" id="{84CA6D23-FA2C-D5E0-7BBB-8BFA9E45EBF8}"/>
              </a:ext>
            </a:extLst>
          </p:cNvPr>
          <p:cNvSpPr>
            <a:spLocks noGrp="1"/>
          </p:cNvSpPr>
          <p:nvPr>
            <p:ph idx="1"/>
          </p:nvPr>
        </p:nvSpPr>
        <p:spPr/>
        <p:txBody>
          <a:bodyPr>
            <a:noAutofit/>
          </a:bodyPr>
          <a:lstStyle/>
          <a:p>
            <a:pPr marL="0" indent="0">
              <a:spcBef>
                <a:spcPts val="0"/>
              </a:spcBef>
              <a:spcAft>
                <a:spcPts val="500"/>
              </a:spcAft>
              <a:buNone/>
            </a:pPr>
            <a:r>
              <a:rPr lang="en-US" sz="2000" noProof="0" dirty="0"/>
              <a:t>Example of organization with Public and Private repositories</a:t>
            </a:r>
          </a:p>
          <a:p>
            <a:pPr marL="0" indent="0">
              <a:spcBef>
                <a:spcPts val="0"/>
              </a:spcBef>
              <a:spcAft>
                <a:spcPts val="500"/>
              </a:spcAft>
              <a:buNone/>
            </a:pPr>
            <a:r>
              <a:rPr lang="en-US" sz="2000" noProof="0" dirty="0">
                <a:hlinkClick r:id="rId2"/>
              </a:rPr>
              <a:t>https://github.com/TeamNeuralNetworks/</a:t>
            </a:r>
            <a:endParaRPr lang="en-US" sz="2000" noProof="0" dirty="0"/>
          </a:p>
          <a:p>
            <a:pPr marL="0" indent="0">
              <a:spcBef>
                <a:spcPts val="0"/>
              </a:spcBef>
              <a:spcAft>
                <a:spcPts val="500"/>
              </a:spcAft>
              <a:buNone/>
            </a:pPr>
            <a:endParaRPr lang="en-US" sz="2000" noProof="0" dirty="0">
              <a:hlinkClick r:id="rId3"/>
            </a:endParaRPr>
          </a:p>
          <a:p>
            <a:pPr marL="0" indent="0">
              <a:spcBef>
                <a:spcPts val="0"/>
              </a:spcBef>
              <a:spcAft>
                <a:spcPts val="500"/>
              </a:spcAft>
              <a:buNone/>
            </a:pPr>
            <a:r>
              <a:rPr lang="en-US" sz="2000" noProof="0" dirty="0"/>
              <a:t>Example of Private repository</a:t>
            </a:r>
            <a:endParaRPr lang="en-US" sz="2000" noProof="0" dirty="0">
              <a:hlinkClick r:id="rId3"/>
            </a:endParaRPr>
          </a:p>
          <a:p>
            <a:pPr marL="0" indent="0">
              <a:spcBef>
                <a:spcPts val="0"/>
              </a:spcBef>
              <a:spcAft>
                <a:spcPts val="500"/>
              </a:spcAft>
              <a:buNone/>
            </a:pPr>
            <a:r>
              <a:rPr lang="en-US" sz="2000" noProof="0" dirty="0">
                <a:hlinkClick r:id="rId4"/>
              </a:rPr>
              <a:t>https://github.com/TeamNeuralNetworks/microscope_controller</a:t>
            </a:r>
            <a:endParaRPr lang="en-US" sz="2000" noProof="0" dirty="0"/>
          </a:p>
          <a:p>
            <a:pPr marL="0" indent="0">
              <a:spcBef>
                <a:spcPts val="0"/>
              </a:spcBef>
              <a:spcAft>
                <a:spcPts val="500"/>
              </a:spcAft>
              <a:buNone/>
            </a:pPr>
            <a:endParaRPr lang="en-US" sz="2000" noProof="0" dirty="0">
              <a:hlinkClick r:id="rId3"/>
            </a:endParaRPr>
          </a:p>
          <a:p>
            <a:pPr marL="0" indent="0">
              <a:spcBef>
                <a:spcPts val="0"/>
              </a:spcBef>
              <a:spcAft>
                <a:spcPts val="500"/>
              </a:spcAft>
              <a:buNone/>
            </a:pPr>
            <a:r>
              <a:rPr lang="en-US" sz="2000" noProof="0" dirty="0"/>
              <a:t>Example of Public repository with a DOI</a:t>
            </a:r>
          </a:p>
          <a:p>
            <a:pPr marL="0" indent="0">
              <a:spcBef>
                <a:spcPts val="0"/>
              </a:spcBef>
              <a:spcAft>
                <a:spcPts val="500"/>
              </a:spcAft>
              <a:buNone/>
            </a:pPr>
            <a:r>
              <a:rPr lang="en-US" sz="2000" noProof="0" dirty="0">
                <a:hlinkClick r:id="rId3"/>
              </a:rPr>
              <a:t>https://github.com/TeamNeuralNetworks/the-inspiring-tuby-sniff</a:t>
            </a:r>
          </a:p>
          <a:p>
            <a:pPr marL="0" indent="0">
              <a:spcBef>
                <a:spcPts val="0"/>
              </a:spcBef>
              <a:spcAft>
                <a:spcPts val="500"/>
              </a:spcAft>
              <a:buNone/>
            </a:pPr>
            <a:endParaRPr lang="en-US" sz="2000" noProof="0" dirty="0">
              <a:hlinkClick r:id="rId3"/>
            </a:endParaRPr>
          </a:p>
          <a:p>
            <a:pPr marL="0" indent="0">
              <a:spcBef>
                <a:spcPts val="0"/>
              </a:spcBef>
              <a:spcAft>
                <a:spcPts val="500"/>
              </a:spcAft>
              <a:buNone/>
            </a:pPr>
            <a:r>
              <a:rPr lang="en-US" sz="2000" noProof="0" dirty="0"/>
              <a:t>Example of “hub”</a:t>
            </a:r>
          </a:p>
          <a:p>
            <a:pPr marL="0" indent="0">
              <a:spcBef>
                <a:spcPts val="0"/>
              </a:spcBef>
              <a:spcAft>
                <a:spcPts val="500"/>
              </a:spcAft>
              <a:buNone/>
            </a:pPr>
            <a:r>
              <a:rPr lang="en-US" sz="2000" noProof="0" dirty="0">
                <a:hlinkClick r:id="rId3"/>
              </a:rPr>
              <a:t>https://github.com/SilverLabUCL/SilverLab-Microscope</a:t>
            </a:r>
          </a:p>
          <a:p>
            <a:pPr marL="0" indent="0">
              <a:spcBef>
                <a:spcPts val="0"/>
              </a:spcBef>
              <a:spcAft>
                <a:spcPts val="500"/>
              </a:spcAft>
              <a:buNone/>
            </a:pPr>
            <a:r>
              <a:rPr lang="en-US" sz="2000" noProof="0" dirty="0">
                <a:hlinkClick r:id="rId3"/>
              </a:rPr>
              <a:t>https://github.com/NeuroStrasbourg/</a:t>
            </a:r>
            <a:endParaRPr lang="en-US" sz="2000" noProof="0" dirty="0"/>
          </a:p>
          <a:p>
            <a:pPr>
              <a:spcBef>
                <a:spcPts val="0"/>
              </a:spcBef>
              <a:spcAft>
                <a:spcPts val="500"/>
              </a:spcAft>
              <a:buFont typeface="Wingdings" panose="05000000000000000000" pitchFamily="2" charset="2"/>
              <a:buChar char="Ø"/>
            </a:pPr>
            <a:endParaRPr lang="en-US" sz="2000" noProof="0" dirty="0"/>
          </a:p>
          <a:p>
            <a:pPr>
              <a:spcBef>
                <a:spcPts val="0"/>
              </a:spcBef>
              <a:spcAft>
                <a:spcPts val="500"/>
              </a:spcAft>
              <a:buFont typeface="Wingdings" panose="05000000000000000000" pitchFamily="2" charset="2"/>
              <a:buChar char="Ø"/>
            </a:pPr>
            <a:endParaRPr lang="en-US" sz="2000" noProof="0" dirty="0"/>
          </a:p>
          <a:p>
            <a:pPr>
              <a:spcBef>
                <a:spcPts val="0"/>
              </a:spcBef>
              <a:spcAft>
                <a:spcPts val="500"/>
              </a:spcAft>
              <a:buFont typeface="Wingdings" panose="05000000000000000000" pitchFamily="2" charset="2"/>
              <a:buChar char="Ø"/>
            </a:pPr>
            <a:endParaRPr lang="en-US" sz="2000" noProof="0" dirty="0"/>
          </a:p>
          <a:p>
            <a:pPr>
              <a:spcBef>
                <a:spcPts val="0"/>
              </a:spcBef>
              <a:spcAft>
                <a:spcPts val="500"/>
              </a:spcAft>
              <a:buFont typeface="Wingdings" panose="05000000000000000000" pitchFamily="2" charset="2"/>
              <a:buChar char="Ø"/>
            </a:pPr>
            <a:endParaRPr lang="en-US" sz="2000" noProof="0" dirty="0"/>
          </a:p>
        </p:txBody>
      </p:sp>
    </p:spTree>
    <p:extLst>
      <p:ext uri="{BB962C8B-B14F-4D97-AF65-F5344CB8AC3E}">
        <p14:creationId xmlns:p14="http://schemas.microsoft.com/office/powerpoint/2010/main" val="3434739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3F7C6-F1F2-EA80-CC37-9357CB1A3D5F}"/>
              </a:ext>
            </a:extLst>
          </p:cNvPr>
          <p:cNvSpPr>
            <a:spLocks noGrp="1"/>
          </p:cNvSpPr>
          <p:nvPr>
            <p:ph type="title"/>
          </p:nvPr>
        </p:nvSpPr>
        <p:spPr/>
        <p:txBody>
          <a:bodyPr vert="horz" lIns="91440" tIns="45720" rIns="91440" bIns="45720" rtlCol="0" anchor="t">
            <a:normAutofit fontScale="90000"/>
          </a:bodyPr>
          <a:lstStyle/>
          <a:p>
            <a:r>
              <a:rPr lang="en-US" sz="4400" noProof="0" dirty="0"/>
              <a:t>GitHub Repository Structure</a:t>
            </a:r>
          </a:p>
        </p:txBody>
      </p:sp>
      <p:sp>
        <p:nvSpPr>
          <p:cNvPr id="3" name="Content Placeholder 2">
            <a:extLst>
              <a:ext uri="{FF2B5EF4-FFF2-40B4-BE49-F238E27FC236}">
                <a16:creationId xmlns:a16="http://schemas.microsoft.com/office/drawing/2014/main" id="{35CE725C-2B1A-2A35-9A5B-6BBE56CF659B}"/>
              </a:ext>
            </a:extLst>
          </p:cNvPr>
          <p:cNvSpPr>
            <a:spLocks noGrp="1"/>
          </p:cNvSpPr>
          <p:nvPr>
            <p:ph idx="1"/>
          </p:nvPr>
        </p:nvSpPr>
        <p:spPr>
          <a:xfrm>
            <a:off x="677333" y="1661825"/>
            <a:ext cx="9283095" cy="4447040"/>
          </a:xfrm>
        </p:spPr>
        <p:txBody>
          <a:bodyPr numCol="2">
            <a:noAutofit/>
          </a:bodyPr>
          <a:lstStyle/>
          <a:p>
            <a:r>
              <a:rPr lang="en-US" sz="2000" b="1" noProof="0" dirty="0"/>
              <a:t>Key Areas of a Repository</a:t>
            </a:r>
          </a:p>
          <a:p>
            <a:pPr marL="0" indent="0">
              <a:buNone/>
            </a:pPr>
            <a:r>
              <a:rPr lang="en-US" sz="2000" noProof="0" dirty="0"/>
              <a:t>→ Code: Where your files live</a:t>
            </a:r>
          </a:p>
          <a:p>
            <a:pPr marL="0" indent="0">
              <a:buNone/>
            </a:pPr>
            <a:r>
              <a:rPr lang="en-US" sz="2000" noProof="0" dirty="0"/>
              <a:t>→ Issues: Track bugs and feature requests</a:t>
            </a:r>
          </a:p>
          <a:p>
            <a:pPr marL="0" indent="0">
              <a:buNone/>
            </a:pPr>
            <a:r>
              <a:rPr lang="en-US" sz="2000" noProof="0" dirty="0"/>
              <a:t>→ Pull Requests: Propose and review changes </a:t>
            </a:r>
          </a:p>
          <a:p>
            <a:pPr marL="0" indent="0">
              <a:buNone/>
            </a:pPr>
            <a:r>
              <a:rPr lang="en-US" sz="2000" noProof="0" dirty="0"/>
              <a:t>→ Projects: Organize and track work </a:t>
            </a:r>
          </a:p>
          <a:p>
            <a:pPr marL="0" indent="0">
              <a:buNone/>
            </a:pPr>
            <a:r>
              <a:rPr lang="en-US" sz="2000" noProof="0" dirty="0"/>
              <a:t>→ Wiki: Project documentation </a:t>
            </a:r>
          </a:p>
          <a:p>
            <a:pPr marL="0" indent="0">
              <a:buNone/>
            </a:pPr>
            <a:r>
              <a:rPr lang="en-US" sz="2000" noProof="0" dirty="0"/>
              <a:t>→ Settings: Manage repository configuration</a:t>
            </a:r>
          </a:p>
          <a:p>
            <a:pPr marL="0" indent="0">
              <a:buNone/>
            </a:pPr>
            <a:endParaRPr lang="en-US" sz="2000" b="1" noProof="0" dirty="0"/>
          </a:p>
          <a:p>
            <a:r>
              <a:rPr lang="en-US" sz="2000" b="1" noProof="0" dirty="0"/>
              <a:t>Navigation</a:t>
            </a:r>
          </a:p>
          <a:p>
            <a:pPr marL="0" indent="0">
              <a:buNone/>
            </a:pPr>
            <a:r>
              <a:rPr lang="en-US" sz="2000" noProof="0" dirty="0"/>
              <a:t>→ Top menu for core features</a:t>
            </a:r>
          </a:p>
          <a:p>
            <a:pPr marL="0" indent="0">
              <a:buNone/>
            </a:pPr>
            <a:r>
              <a:rPr lang="en-US" sz="2000" noProof="0" dirty="0"/>
              <a:t>→ README displays automatically on homepage </a:t>
            </a:r>
          </a:p>
          <a:p>
            <a:pPr marL="0" indent="0">
              <a:buNone/>
            </a:pPr>
            <a:r>
              <a:rPr lang="en-US" sz="2000" noProof="0" dirty="0"/>
              <a:t>→ Sidebar for additional information </a:t>
            </a:r>
          </a:p>
          <a:p>
            <a:pPr marL="0" indent="0">
              <a:buNone/>
            </a:pPr>
            <a:r>
              <a:rPr lang="en-US" sz="2000" noProof="0" dirty="0"/>
              <a:t>→ Watch/Star/Fork buttons for engagement</a:t>
            </a:r>
          </a:p>
          <a:p>
            <a:pPr marL="0" indent="0">
              <a:buNone/>
            </a:pPr>
            <a:endParaRPr lang="en-US" sz="2000" noProof="0" dirty="0"/>
          </a:p>
        </p:txBody>
      </p:sp>
    </p:spTree>
    <p:extLst>
      <p:ext uri="{BB962C8B-B14F-4D97-AF65-F5344CB8AC3E}">
        <p14:creationId xmlns:p14="http://schemas.microsoft.com/office/powerpoint/2010/main" val="1742175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9439-60CA-B1AA-A6A9-A61444BACAA7}"/>
              </a:ext>
            </a:extLst>
          </p:cNvPr>
          <p:cNvSpPr>
            <a:spLocks noGrp="1"/>
          </p:cNvSpPr>
          <p:nvPr>
            <p:ph type="title"/>
          </p:nvPr>
        </p:nvSpPr>
        <p:spPr>
          <a:xfrm>
            <a:off x="444500" y="374361"/>
            <a:ext cx="11210544" cy="557784"/>
          </a:xfrm>
        </p:spPr>
        <p:txBody>
          <a:bodyPr>
            <a:noAutofit/>
          </a:bodyPr>
          <a:lstStyle/>
          <a:p>
            <a:r>
              <a:rPr lang="en-US" sz="4000" noProof="0" dirty="0"/>
              <a:t>How do I use </a:t>
            </a:r>
            <a:r>
              <a:rPr lang="en-US" sz="4000" noProof="0" dirty="0" err="1"/>
              <a:t>Github</a:t>
            </a:r>
            <a:r>
              <a:rPr lang="en-US" sz="4000" noProof="0" dirty="0"/>
              <a:t>?</a:t>
            </a:r>
            <a:br>
              <a:rPr lang="en-US" sz="4000" noProof="0" dirty="0"/>
            </a:br>
            <a:endParaRPr lang="en-US" sz="4000" noProof="0" dirty="0"/>
          </a:p>
        </p:txBody>
      </p:sp>
      <p:sp>
        <p:nvSpPr>
          <p:cNvPr id="3" name="Content Placeholder 2">
            <a:extLst>
              <a:ext uri="{FF2B5EF4-FFF2-40B4-BE49-F238E27FC236}">
                <a16:creationId xmlns:a16="http://schemas.microsoft.com/office/drawing/2014/main" id="{11B89C2C-D2A9-CA5E-1A3E-25579C914FE0}"/>
              </a:ext>
            </a:extLst>
          </p:cNvPr>
          <p:cNvSpPr>
            <a:spLocks noGrp="1"/>
          </p:cNvSpPr>
          <p:nvPr>
            <p:ph idx="1"/>
          </p:nvPr>
        </p:nvSpPr>
        <p:spPr>
          <a:xfrm>
            <a:off x="838200" y="1825625"/>
            <a:ext cx="7747535" cy="4351338"/>
          </a:xfrm>
        </p:spPr>
        <p:txBody>
          <a:bodyPr>
            <a:normAutofit fontScale="92500"/>
          </a:bodyPr>
          <a:lstStyle/>
          <a:p>
            <a:pPr marL="0" indent="0">
              <a:buNone/>
            </a:pPr>
            <a:r>
              <a:rPr lang="en-US" sz="2000" b="1" noProof="0" dirty="0">
                <a:solidFill>
                  <a:srgbClr val="FF0000"/>
                </a:solidFill>
              </a:rPr>
              <a:t>To access public repositories : nothing to do</a:t>
            </a:r>
          </a:p>
          <a:p>
            <a:pPr marL="0" indent="0">
              <a:buNone/>
            </a:pPr>
            <a:r>
              <a:rPr lang="en-US" sz="2000" noProof="0" dirty="0"/>
              <a:t>1) Regular repo</a:t>
            </a:r>
          </a:p>
          <a:p>
            <a:pPr marL="0" indent="0">
              <a:buNone/>
            </a:pPr>
            <a:r>
              <a:rPr lang="en-US" sz="2000" noProof="0" dirty="0">
                <a:hlinkClick r:id="rId2"/>
              </a:rPr>
              <a:t>https://www.nature.com/articles/s41586-021-03220-z</a:t>
            </a:r>
            <a:endParaRPr lang="en-US" sz="2000" noProof="0" dirty="0"/>
          </a:p>
          <a:p>
            <a:pPr marL="0" indent="0">
              <a:buNone/>
            </a:pPr>
            <a:r>
              <a:rPr lang="en-US" sz="2000" b="0" i="0" noProof="0" dirty="0">
                <a:solidFill>
                  <a:srgbClr val="006699"/>
                </a:solidFill>
                <a:effectLst/>
                <a:latin typeface="Harding"/>
                <a:hlinkClick r:id="rId3"/>
              </a:rPr>
              <a:t>https://github.com/MacoskoLab/cerebellum-atlas-analysis</a:t>
            </a:r>
            <a:endParaRPr lang="en-US" sz="2000" noProof="0" dirty="0">
              <a:solidFill>
                <a:srgbClr val="222222"/>
              </a:solidFill>
              <a:latin typeface="Harding"/>
            </a:endParaRPr>
          </a:p>
          <a:p>
            <a:pPr marL="0" indent="0">
              <a:buNone/>
            </a:pPr>
            <a:endParaRPr lang="en-US" sz="2000" noProof="0" dirty="0">
              <a:solidFill>
                <a:srgbClr val="222222"/>
              </a:solidFill>
              <a:latin typeface="Harding"/>
              <a:sym typeface="Wingdings" panose="05000000000000000000" pitchFamily="2" charset="2"/>
            </a:endParaRPr>
          </a:p>
          <a:p>
            <a:pPr marL="0" indent="0">
              <a:buNone/>
            </a:pPr>
            <a:r>
              <a:rPr lang="en-US" sz="2000" noProof="0" dirty="0"/>
              <a:t>2) </a:t>
            </a:r>
            <a:r>
              <a:rPr lang="en-US" sz="2000" noProof="0" dirty="0" err="1"/>
              <a:t>Colab</a:t>
            </a:r>
            <a:r>
              <a:rPr lang="en-US" sz="2000" noProof="0" dirty="0"/>
              <a:t> : </a:t>
            </a:r>
            <a:r>
              <a:rPr lang="en-US" sz="2000" noProof="0" dirty="0">
                <a:hlinkClick r:id="rId4"/>
              </a:rPr>
              <a:t>https://github.com/neuro4ml/exercises?tab=readme-ov-file</a:t>
            </a:r>
            <a:endParaRPr lang="en-US" sz="2000" noProof="0" dirty="0"/>
          </a:p>
          <a:p>
            <a:pPr marL="0" indent="0">
              <a:buNone/>
            </a:pPr>
            <a:r>
              <a:rPr lang="en-US" sz="2000" noProof="0" dirty="0"/>
              <a:t>3) </a:t>
            </a:r>
            <a:r>
              <a:rPr lang="en-US" sz="2000" noProof="0" dirty="0" err="1"/>
              <a:t>Ressources</a:t>
            </a:r>
            <a:r>
              <a:rPr lang="en-US" sz="2000" noProof="0" dirty="0"/>
              <a:t> : </a:t>
            </a:r>
            <a:r>
              <a:rPr lang="en-US" sz="2000" noProof="0" dirty="0">
                <a:hlinkClick r:id="rId5"/>
              </a:rPr>
              <a:t>https://github.com/ywang2822/Multi_Lick_ports_behavioral_setup</a:t>
            </a:r>
            <a:endParaRPr lang="en-US" sz="2000" noProof="0" dirty="0"/>
          </a:p>
          <a:p>
            <a:pPr marL="0" indent="0">
              <a:buNone/>
            </a:pPr>
            <a:endParaRPr lang="en-US" sz="2000" noProof="0" dirty="0"/>
          </a:p>
        </p:txBody>
      </p:sp>
      <p:pic>
        <p:nvPicPr>
          <p:cNvPr id="5" name="Picture 4">
            <a:extLst>
              <a:ext uri="{FF2B5EF4-FFF2-40B4-BE49-F238E27FC236}">
                <a16:creationId xmlns:a16="http://schemas.microsoft.com/office/drawing/2014/main" id="{D242181B-DBA1-F844-F440-47E2D24D9186}"/>
              </a:ext>
            </a:extLst>
          </p:cNvPr>
          <p:cNvPicPr>
            <a:picLocks noChangeAspect="1"/>
          </p:cNvPicPr>
          <p:nvPr/>
        </p:nvPicPr>
        <p:blipFill>
          <a:blip r:embed="rId6"/>
          <a:stretch>
            <a:fillRect/>
          </a:stretch>
        </p:blipFill>
        <p:spPr>
          <a:xfrm>
            <a:off x="7008987" y="365125"/>
            <a:ext cx="4830087" cy="244204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14BD5FA7-7AD5-F279-8B1D-F1977D4DB60A}"/>
              </a:ext>
            </a:extLst>
          </p:cNvPr>
          <p:cNvPicPr>
            <a:picLocks noChangeAspect="1"/>
          </p:cNvPicPr>
          <p:nvPr/>
        </p:nvPicPr>
        <p:blipFill>
          <a:blip r:embed="rId7"/>
          <a:stretch>
            <a:fillRect/>
          </a:stretch>
        </p:blipFill>
        <p:spPr>
          <a:xfrm>
            <a:off x="8672362" y="3320095"/>
            <a:ext cx="3166712" cy="28568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2933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E08B-5069-9FCD-6EC4-0D5FF58C0B32}"/>
              </a:ext>
            </a:extLst>
          </p:cNvPr>
          <p:cNvSpPr>
            <a:spLocks noGrp="1"/>
          </p:cNvSpPr>
          <p:nvPr>
            <p:ph type="title"/>
          </p:nvPr>
        </p:nvSpPr>
        <p:spPr/>
        <p:txBody>
          <a:bodyPr vert="horz" lIns="91440" tIns="45720" rIns="91440" bIns="45720" rtlCol="0" anchor="t">
            <a:noAutofit/>
          </a:bodyPr>
          <a:lstStyle/>
          <a:p>
            <a:r>
              <a:rPr lang="en-US" sz="4000" noProof="0" dirty="0"/>
              <a:t>How do I use </a:t>
            </a:r>
            <a:r>
              <a:rPr lang="en-US" sz="4000" noProof="0" dirty="0" err="1"/>
              <a:t>Github</a:t>
            </a:r>
            <a:r>
              <a:rPr lang="en-US" sz="4000" noProof="0" dirty="0"/>
              <a:t>?</a:t>
            </a:r>
            <a:br>
              <a:rPr lang="en-US" sz="4000" noProof="0" dirty="0"/>
            </a:br>
            <a:endParaRPr lang="en-US" sz="4000" noProof="0" dirty="0"/>
          </a:p>
        </p:txBody>
      </p:sp>
      <p:sp>
        <p:nvSpPr>
          <p:cNvPr id="3" name="Content Placeholder 2">
            <a:extLst>
              <a:ext uri="{FF2B5EF4-FFF2-40B4-BE49-F238E27FC236}">
                <a16:creationId xmlns:a16="http://schemas.microsoft.com/office/drawing/2014/main" id="{FB698D5C-56E6-6D66-68D7-4AC7CC18E038}"/>
              </a:ext>
            </a:extLst>
          </p:cNvPr>
          <p:cNvSpPr>
            <a:spLocks noGrp="1"/>
          </p:cNvSpPr>
          <p:nvPr>
            <p:ph idx="1"/>
          </p:nvPr>
        </p:nvSpPr>
        <p:spPr>
          <a:xfrm>
            <a:off x="677334" y="1387703"/>
            <a:ext cx="10767104" cy="4947782"/>
          </a:xfrm>
        </p:spPr>
        <p:txBody>
          <a:bodyPr>
            <a:noAutofit/>
          </a:bodyPr>
          <a:lstStyle/>
          <a:p>
            <a:pPr marL="0" indent="0">
              <a:spcBef>
                <a:spcPts val="0"/>
              </a:spcBef>
              <a:spcAft>
                <a:spcPts val="500"/>
              </a:spcAft>
              <a:buNone/>
            </a:pPr>
            <a:r>
              <a:rPr lang="en-US" sz="2000" b="1" noProof="0" dirty="0">
                <a:solidFill>
                  <a:srgbClr val="FF0000"/>
                </a:solidFill>
              </a:rPr>
              <a:t>For editing Repositories, Three Ways</a:t>
            </a:r>
          </a:p>
          <a:p>
            <a:pPr marL="0" indent="0">
              <a:spcBef>
                <a:spcPts val="0"/>
              </a:spcBef>
              <a:spcAft>
                <a:spcPts val="500"/>
              </a:spcAft>
              <a:buNone/>
            </a:pPr>
            <a:r>
              <a:rPr lang="en-US" sz="2000" b="1" noProof="0" dirty="0"/>
              <a:t>1 : Web Interface (github.com)</a:t>
            </a:r>
          </a:p>
          <a:p>
            <a:pPr marL="0" indent="0">
              <a:spcBef>
                <a:spcPts val="0"/>
              </a:spcBef>
              <a:spcAft>
                <a:spcPts val="500"/>
              </a:spcAft>
              <a:buNone/>
            </a:pPr>
            <a:r>
              <a:rPr lang="en-US" sz="2000" noProof="0" dirty="0"/>
              <a:t>Great for browsing, quick edits, and project management</a:t>
            </a:r>
          </a:p>
          <a:p>
            <a:pPr marL="0" indent="0">
              <a:spcBef>
                <a:spcPts val="0"/>
              </a:spcBef>
              <a:spcAft>
                <a:spcPts val="500"/>
              </a:spcAft>
              <a:buNone/>
            </a:pPr>
            <a:r>
              <a:rPr lang="en-US" sz="2000" noProof="0" dirty="0"/>
              <a:t>No installation needed, works everywhere. Not for cloning</a:t>
            </a:r>
          </a:p>
          <a:p>
            <a:pPr marL="0" indent="0">
              <a:spcBef>
                <a:spcPts val="0"/>
              </a:spcBef>
              <a:spcAft>
                <a:spcPts val="500"/>
              </a:spcAft>
              <a:buNone/>
            </a:pPr>
            <a:r>
              <a:rPr lang="en-US" sz="2000" b="1" noProof="0" dirty="0"/>
              <a:t>2 : GitHub Desktop (this is what I use)</a:t>
            </a:r>
          </a:p>
          <a:p>
            <a:pPr marL="0" indent="0">
              <a:spcBef>
                <a:spcPts val="0"/>
              </a:spcBef>
              <a:spcAft>
                <a:spcPts val="500"/>
              </a:spcAft>
              <a:buNone/>
            </a:pPr>
            <a:r>
              <a:rPr lang="en-US" sz="2000" noProof="0" dirty="0">
                <a:sym typeface="Wingdings" panose="05000000000000000000" pitchFamily="2" charset="2"/>
              </a:rPr>
              <a:t>U</a:t>
            </a:r>
            <a:r>
              <a:rPr lang="en-US" sz="2000" noProof="0" dirty="0"/>
              <a:t>ser-friendly application for Windows/Mac </a:t>
            </a:r>
          </a:p>
          <a:p>
            <a:pPr marL="0" indent="0">
              <a:spcBef>
                <a:spcPts val="0"/>
              </a:spcBef>
              <a:spcAft>
                <a:spcPts val="500"/>
              </a:spcAft>
              <a:buNone/>
            </a:pPr>
            <a:r>
              <a:rPr lang="en-US" sz="2000" noProof="0" dirty="0"/>
              <a:t>Visual interface for common Git operations </a:t>
            </a:r>
          </a:p>
          <a:p>
            <a:pPr marL="0" indent="0">
              <a:spcBef>
                <a:spcPts val="0"/>
              </a:spcBef>
              <a:spcAft>
                <a:spcPts val="500"/>
              </a:spcAft>
              <a:buNone/>
            </a:pPr>
            <a:r>
              <a:rPr lang="en-US" sz="2000" b="1" noProof="0" dirty="0"/>
              <a:t>3 : Command Line Interface (this is what I use when I do not have any choice)</a:t>
            </a:r>
          </a:p>
          <a:p>
            <a:pPr marL="0" indent="0">
              <a:spcBef>
                <a:spcPts val="0"/>
              </a:spcBef>
              <a:spcAft>
                <a:spcPts val="500"/>
              </a:spcAft>
              <a:buNone/>
            </a:pPr>
            <a:r>
              <a:rPr lang="en-US" sz="2000" noProof="0" dirty="0"/>
              <a:t>Most powerful and flexible (all the </a:t>
            </a:r>
            <a:r>
              <a:rPr lang="en-US" sz="2000" noProof="0" dirty="0" err="1"/>
              <a:t>github</a:t>
            </a:r>
            <a:r>
              <a:rPr lang="en-US" sz="2000" noProof="0" dirty="0"/>
              <a:t> options) </a:t>
            </a:r>
          </a:p>
          <a:p>
            <a:pPr marL="0" indent="0">
              <a:spcBef>
                <a:spcPts val="0"/>
              </a:spcBef>
              <a:spcAft>
                <a:spcPts val="500"/>
              </a:spcAft>
              <a:buNone/>
            </a:pPr>
            <a:r>
              <a:rPr lang="en-US" sz="2000" noProof="0" dirty="0"/>
              <a:t>Standard in software development</a:t>
            </a:r>
          </a:p>
          <a:p>
            <a:pPr marL="0" indent="0">
              <a:spcBef>
                <a:spcPts val="0"/>
              </a:spcBef>
              <a:spcAft>
                <a:spcPts val="500"/>
              </a:spcAft>
              <a:buNone/>
            </a:pPr>
            <a:r>
              <a:rPr lang="en-US" sz="2000" noProof="0" dirty="0"/>
              <a:t>Required for advanced operations</a:t>
            </a:r>
          </a:p>
          <a:p>
            <a:pPr marL="0" indent="0">
              <a:spcBef>
                <a:spcPts val="0"/>
              </a:spcBef>
              <a:spcAft>
                <a:spcPts val="500"/>
              </a:spcAft>
              <a:buNone/>
            </a:pPr>
            <a:endParaRPr lang="en-US" sz="2000" i="1" noProof="0" dirty="0">
              <a:sym typeface="Wingdings" panose="05000000000000000000" pitchFamily="2" charset="2"/>
            </a:endParaRPr>
          </a:p>
          <a:p>
            <a:pPr marL="0" indent="0">
              <a:spcBef>
                <a:spcPts val="0"/>
              </a:spcBef>
              <a:spcAft>
                <a:spcPts val="500"/>
              </a:spcAft>
              <a:buNone/>
            </a:pPr>
            <a:r>
              <a:rPr lang="en-US" sz="2000" i="1" noProof="0" dirty="0">
                <a:sym typeface="Wingdings" panose="05000000000000000000" pitchFamily="2" charset="2"/>
              </a:rPr>
              <a:t> 	</a:t>
            </a:r>
            <a:endParaRPr lang="en-US" sz="2000" noProof="0" dirty="0"/>
          </a:p>
        </p:txBody>
      </p:sp>
      <p:sp>
        <p:nvSpPr>
          <p:cNvPr id="5" name="TextBox 4">
            <a:extLst>
              <a:ext uri="{FF2B5EF4-FFF2-40B4-BE49-F238E27FC236}">
                <a16:creationId xmlns:a16="http://schemas.microsoft.com/office/drawing/2014/main" id="{C50785CE-C6B0-296A-A2BB-52C8989AE748}"/>
              </a:ext>
            </a:extLst>
          </p:cNvPr>
          <p:cNvSpPr txBox="1"/>
          <p:nvPr/>
        </p:nvSpPr>
        <p:spPr>
          <a:xfrm>
            <a:off x="231006" y="6123543"/>
            <a:ext cx="10337532" cy="369332"/>
          </a:xfrm>
          <a:prstGeom prst="rect">
            <a:avLst/>
          </a:prstGeom>
          <a:noFill/>
        </p:spPr>
        <p:txBody>
          <a:bodyPr wrap="square">
            <a:spAutoFit/>
          </a:bodyPr>
          <a:lstStyle/>
          <a:p>
            <a:pPr marL="0" indent="0">
              <a:buNone/>
            </a:pPr>
            <a:r>
              <a:rPr lang="en-US" sz="1800" i="1" noProof="0" dirty="0">
                <a:sym typeface="Wingdings" panose="05000000000000000000" pitchFamily="2" charset="2"/>
              </a:rPr>
              <a:t> </a:t>
            </a:r>
            <a:r>
              <a:rPr lang="en-US" sz="1800" i="1" noProof="0" dirty="0"/>
              <a:t>Each method can be used interchangeably based on your</a:t>
            </a:r>
            <a:r>
              <a:rPr lang="en-US" i="1" noProof="0" dirty="0"/>
              <a:t> </a:t>
            </a:r>
            <a:r>
              <a:rPr lang="en-US" sz="1800" i="1" noProof="0" dirty="0"/>
              <a:t>needs and comfort level</a:t>
            </a:r>
            <a:endParaRPr lang="en-US" sz="1800" noProof="0" dirty="0"/>
          </a:p>
        </p:txBody>
      </p:sp>
    </p:spTree>
    <p:extLst>
      <p:ext uri="{BB962C8B-B14F-4D97-AF65-F5344CB8AC3E}">
        <p14:creationId xmlns:p14="http://schemas.microsoft.com/office/powerpoint/2010/main" val="3823091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BA56-A392-F4FF-6D76-FF989A8C997E}"/>
              </a:ext>
            </a:extLst>
          </p:cNvPr>
          <p:cNvSpPr>
            <a:spLocks noGrp="1"/>
          </p:cNvSpPr>
          <p:nvPr>
            <p:ph type="title"/>
          </p:nvPr>
        </p:nvSpPr>
        <p:spPr/>
        <p:txBody>
          <a:bodyPr vert="horz" lIns="91440" tIns="45720" rIns="91440" bIns="45720" rtlCol="0" anchor="t">
            <a:normAutofit fontScale="90000"/>
          </a:bodyPr>
          <a:lstStyle/>
          <a:p>
            <a:r>
              <a:rPr lang="en-US" sz="4400" noProof="0" dirty="0" err="1"/>
              <a:t>Github</a:t>
            </a:r>
            <a:r>
              <a:rPr lang="en-US" sz="4400" noProof="0" dirty="0"/>
              <a:t> Desktop - demo</a:t>
            </a:r>
          </a:p>
        </p:txBody>
      </p:sp>
      <p:sp>
        <p:nvSpPr>
          <p:cNvPr id="3" name="Content Placeholder 2">
            <a:extLst>
              <a:ext uri="{FF2B5EF4-FFF2-40B4-BE49-F238E27FC236}">
                <a16:creationId xmlns:a16="http://schemas.microsoft.com/office/drawing/2014/main" id="{1BA86281-55C3-E394-5E6A-D6460065777B}"/>
              </a:ext>
            </a:extLst>
          </p:cNvPr>
          <p:cNvSpPr>
            <a:spLocks noGrp="1"/>
          </p:cNvSpPr>
          <p:nvPr>
            <p:ph idx="1"/>
          </p:nvPr>
        </p:nvSpPr>
        <p:spPr/>
        <p:txBody>
          <a:bodyPr/>
          <a:lstStyle/>
          <a:p>
            <a:endParaRPr lang="en-US" noProof="0" dirty="0"/>
          </a:p>
        </p:txBody>
      </p:sp>
      <p:pic>
        <p:nvPicPr>
          <p:cNvPr id="5" name="Picture 4">
            <a:extLst>
              <a:ext uri="{FF2B5EF4-FFF2-40B4-BE49-F238E27FC236}">
                <a16:creationId xmlns:a16="http://schemas.microsoft.com/office/drawing/2014/main" id="{AAA51EE6-5E52-7A5C-5BD4-FB62B4670D51}"/>
              </a:ext>
            </a:extLst>
          </p:cNvPr>
          <p:cNvPicPr>
            <a:picLocks noChangeAspect="1"/>
          </p:cNvPicPr>
          <p:nvPr/>
        </p:nvPicPr>
        <p:blipFill>
          <a:blip r:embed="rId3"/>
          <a:stretch>
            <a:fillRect/>
          </a:stretch>
        </p:blipFill>
        <p:spPr>
          <a:xfrm>
            <a:off x="1113020" y="1270000"/>
            <a:ext cx="9965960" cy="5497689"/>
          </a:xfrm>
          <a:prstGeom prst="rect">
            <a:avLst/>
          </a:prstGeom>
        </p:spPr>
      </p:pic>
    </p:spTree>
    <p:extLst>
      <p:ext uri="{BB962C8B-B14F-4D97-AF65-F5344CB8AC3E}">
        <p14:creationId xmlns:p14="http://schemas.microsoft.com/office/powerpoint/2010/main" val="727236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14AFB-F5FA-876C-65E8-90A61F69064E}"/>
              </a:ext>
            </a:extLst>
          </p:cNvPr>
          <p:cNvSpPr>
            <a:spLocks noGrp="1"/>
          </p:cNvSpPr>
          <p:nvPr>
            <p:ph type="title"/>
          </p:nvPr>
        </p:nvSpPr>
        <p:spPr/>
        <p:txBody>
          <a:bodyPr vert="horz" lIns="91440" tIns="45720" rIns="91440" bIns="45720" rtlCol="0" anchor="t">
            <a:noAutofit/>
          </a:bodyPr>
          <a:lstStyle/>
          <a:p>
            <a:r>
              <a:rPr lang="en-US" sz="4000" noProof="0" dirty="0"/>
              <a:t>Common Issues</a:t>
            </a:r>
          </a:p>
        </p:txBody>
      </p:sp>
      <p:sp>
        <p:nvSpPr>
          <p:cNvPr id="8" name="Rectangle 4">
            <a:extLst>
              <a:ext uri="{FF2B5EF4-FFF2-40B4-BE49-F238E27FC236}">
                <a16:creationId xmlns:a16="http://schemas.microsoft.com/office/drawing/2014/main" id="{658AD9EF-FC87-7993-CB3E-F36740F5E7AE}"/>
              </a:ext>
            </a:extLst>
          </p:cNvPr>
          <p:cNvSpPr>
            <a:spLocks noGrp="1" noChangeArrowheads="1"/>
          </p:cNvSpPr>
          <p:nvPr>
            <p:ph idx="1"/>
          </p:nvPr>
        </p:nvSpPr>
        <p:spPr bwMode="auto">
          <a:xfrm>
            <a:off x="533398" y="1393371"/>
            <a:ext cx="11430001" cy="4953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2" anchorCtr="0" compatLnSpc="1">
            <a:prstTxWarp prst="textNoShape">
              <a:avLst/>
            </a:prstTxWarp>
            <a:noAutofit/>
          </a:bodyPr>
          <a:lstStyle/>
          <a:p>
            <a:pPr marL="0" indent="0">
              <a:spcBef>
                <a:spcPts val="0"/>
              </a:spcBef>
              <a:spcAft>
                <a:spcPts val="500"/>
              </a:spcAft>
              <a:buNone/>
            </a:pPr>
            <a:r>
              <a:rPr lang="en-US" sz="1800" b="1" u="sng" noProof="0" dirty="0"/>
              <a:t>Work Protection</a:t>
            </a:r>
          </a:p>
          <a:p>
            <a:pPr marL="0" indent="0">
              <a:spcBef>
                <a:spcPts val="0"/>
              </a:spcBef>
              <a:spcAft>
                <a:spcPts val="500"/>
              </a:spcAft>
              <a:buNone/>
            </a:pPr>
            <a:r>
              <a:rPr lang="en-US" sz="1800" noProof="0" dirty="0"/>
              <a:t>"My computer crashed and I lost all my changes from today!" </a:t>
            </a:r>
          </a:p>
          <a:p>
            <a:pPr marL="0" indent="0">
              <a:spcBef>
                <a:spcPts val="0"/>
              </a:spcBef>
              <a:spcAft>
                <a:spcPts val="500"/>
              </a:spcAft>
              <a:buNone/>
            </a:pPr>
            <a:r>
              <a:rPr lang="en-US" sz="1800" noProof="0" dirty="0"/>
              <a:t>"I deleted something important last week but I can't find it in any of my backups...“</a:t>
            </a:r>
          </a:p>
          <a:p>
            <a:pPr marL="0" indent="0">
              <a:spcBef>
                <a:spcPts val="0"/>
              </a:spcBef>
              <a:spcAft>
                <a:spcPts val="500"/>
              </a:spcAft>
              <a:buNone/>
            </a:pPr>
            <a:endParaRPr lang="en-US" sz="1800" noProof="0" dirty="0"/>
          </a:p>
          <a:p>
            <a:pPr marL="0" indent="0">
              <a:spcBef>
                <a:spcPts val="0"/>
              </a:spcBef>
              <a:spcAft>
                <a:spcPts val="500"/>
              </a:spcAft>
              <a:buNone/>
            </a:pPr>
            <a:r>
              <a:rPr lang="en-US" sz="1800" b="1" u="sng" noProof="0" dirty="0"/>
              <a:t>Research Reproducibility</a:t>
            </a:r>
          </a:p>
          <a:p>
            <a:pPr marL="0" indent="0">
              <a:spcBef>
                <a:spcPts val="0"/>
              </a:spcBef>
              <a:spcAft>
                <a:spcPts val="500"/>
              </a:spcAft>
              <a:buNone/>
            </a:pPr>
            <a:r>
              <a:rPr lang="en-US" sz="1800" noProof="0" dirty="0"/>
              <a:t>"The reviewers want us to modify Figure 3, but I can't remember exactly how I generated it..." </a:t>
            </a:r>
          </a:p>
          <a:p>
            <a:pPr marL="0" indent="0">
              <a:spcBef>
                <a:spcPts val="0"/>
              </a:spcBef>
              <a:spcAft>
                <a:spcPts val="500"/>
              </a:spcAft>
              <a:buNone/>
            </a:pPr>
            <a:r>
              <a:rPr lang="en-US" sz="1800" noProof="0" dirty="0"/>
              <a:t>"Can we reproduce the analysis we did 6 months ago?" </a:t>
            </a:r>
          </a:p>
          <a:p>
            <a:pPr marL="0" indent="0">
              <a:spcBef>
                <a:spcPts val="0"/>
              </a:spcBef>
              <a:spcAft>
                <a:spcPts val="500"/>
              </a:spcAft>
              <a:buNone/>
            </a:pPr>
            <a:r>
              <a:rPr lang="en-US" sz="1800" noProof="0" dirty="0"/>
              <a:t>"Which version of the preprocessing script did we use for the published results?“</a:t>
            </a:r>
          </a:p>
          <a:p>
            <a:pPr marL="0" indent="0">
              <a:spcBef>
                <a:spcPts val="0"/>
              </a:spcBef>
              <a:spcAft>
                <a:spcPts val="500"/>
              </a:spcAft>
              <a:buNone/>
            </a:pPr>
            <a:r>
              <a:rPr lang="en-US" sz="1800" noProof="0" dirty="0"/>
              <a:t>“Can we test the new segmentation method they used in the micro-</a:t>
            </a:r>
            <a:r>
              <a:rPr lang="en-US" sz="1800" noProof="0" dirty="0" err="1"/>
              <a:t>sam</a:t>
            </a:r>
            <a:r>
              <a:rPr lang="en-US" sz="1800" noProof="0" dirty="0"/>
              <a:t> paper on our data?”</a:t>
            </a:r>
          </a:p>
          <a:p>
            <a:pPr marL="0" indent="0">
              <a:spcBef>
                <a:spcPts val="0"/>
              </a:spcBef>
              <a:spcAft>
                <a:spcPts val="500"/>
              </a:spcAft>
              <a:buNone/>
            </a:pPr>
            <a:endParaRPr lang="en-US" sz="1800" noProof="0" dirty="0"/>
          </a:p>
          <a:p>
            <a:pPr marL="0" indent="0">
              <a:spcBef>
                <a:spcPts val="0"/>
              </a:spcBef>
              <a:spcAft>
                <a:spcPts val="500"/>
              </a:spcAft>
              <a:buNone/>
            </a:pPr>
            <a:r>
              <a:rPr lang="en-US" sz="1800" b="1" u="sng" noProof="0" dirty="0"/>
              <a:t>Version Management</a:t>
            </a:r>
          </a:p>
          <a:p>
            <a:pPr marL="0" indent="0">
              <a:spcBef>
                <a:spcPts val="0"/>
              </a:spcBef>
              <a:spcAft>
                <a:spcPts val="500"/>
              </a:spcAft>
              <a:buNone/>
            </a:pPr>
            <a:r>
              <a:rPr lang="en-US" sz="1800" noProof="0" dirty="0"/>
              <a:t>"Which one of these is my latest version? script_v3_final_FINAL_tested.py or script_v3_final_FINAL_tested_new.py?" </a:t>
            </a:r>
          </a:p>
          <a:p>
            <a:pPr marL="0" indent="0">
              <a:spcBef>
                <a:spcPts val="0"/>
              </a:spcBef>
              <a:spcAft>
                <a:spcPts val="500"/>
              </a:spcAft>
              <a:buNone/>
            </a:pPr>
            <a:r>
              <a:rPr lang="en-US" sz="1800" noProof="0" dirty="0"/>
              <a:t>"I know I have the working version somewhere in my Downloads folder...“</a:t>
            </a:r>
          </a:p>
          <a:p>
            <a:pPr marL="0" indent="0">
              <a:spcBef>
                <a:spcPts val="0"/>
              </a:spcBef>
              <a:spcAft>
                <a:spcPts val="500"/>
              </a:spcAft>
              <a:buNone/>
            </a:pPr>
            <a:r>
              <a:rPr lang="en-US" sz="1800" noProof="0" dirty="0"/>
              <a:t> "I need to try a different approach but I don't want to break the working code..."</a:t>
            </a:r>
          </a:p>
          <a:p>
            <a:pPr marL="0" indent="0">
              <a:spcBef>
                <a:spcPts val="0"/>
              </a:spcBef>
              <a:spcAft>
                <a:spcPts val="500"/>
              </a:spcAft>
              <a:buNone/>
            </a:pPr>
            <a:r>
              <a:rPr lang="en-US" sz="1800" b="1" u="sng" noProof="0" dirty="0"/>
              <a:t>Collaboration</a:t>
            </a:r>
          </a:p>
          <a:p>
            <a:pPr marL="0" indent="0">
              <a:spcBef>
                <a:spcPts val="0"/>
              </a:spcBef>
              <a:spcAft>
                <a:spcPts val="500"/>
              </a:spcAft>
              <a:buNone/>
            </a:pPr>
            <a:r>
              <a:rPr lang="en-US" sz="1800" noProof="0" dirty="0"/>
              <a:t>"I'll send you my version via email - just don't edit it until I'm done with my part!“</a:t>
            </a:r>
          </a:p>
          <a:p>
            <a:pPr marL="0" indent="0">
              <a:spcBef>
                <a:spcPts val="0"/>
              </a:spcBef>
              <a:spcAft>
                <a:spcPts val="500"/>
              </a:spcAft>
              <a:buNone/>
            </a:pPr>
            <a:r>
              <a:rPr lang="en-US" sz="1800" noProof="0" dirty="0"/>
              <a:t> "Wait, did you change the code? I was working on that same section...“</a:t>
            </a:r>
          </a:p>
          <a:p>
            <a:pPr marL="0" indent="0">
              <a:spcBef>
                <a:spcPts val="0"/>
              </a:spcBef>
              <a:spcAft>
                <a:spcPts val="500"/>
              </a:spcAft>
              <a:buNone/>
            </a:pPr>
            <a:r>
              <a:rPr lang="en-US" sz="1800" noProof="0" dirty="0"/>
              <a:t>" Can you tell me what you modified? We're going to need to manually compare these two files to merge our work...“</a:t>
            </a:r>
          </a:p>
        </p:txBody>
      </p:sp>
    </p:spTree>
    <p:extLst>
      <p:ext uri="{BB962C8B-B14F-4D97-AF65-F5344CB8AC3E}">
        <p14:creationId xmlns:p14="http://schemas.microsoft.com/office/powerpoint/2010/main" val="190202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AFE249D-6A52-AB8F-396F-4200A94FE7DE}"/>
              </a:ext>
            </a:extLst>
          </p:cNvPr>
          <p:cNvSpPr>
            <a:spLocks noGrp="1" noChangeArrowheads="1"/>
          </p:cNvSpPr>
          <p:nvPr>
            <p:ph idx="1"/>
          </p:nvPr>
        </p:nvSpPr>
        <p:spPr bwMode="auto">
          <a:xfrm>
            <a:off x="677335" y="1807244"/>
            <a:ext cx="10374488" cy="4119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spcBef>
                <a:spcPts val="0"/>
              </a:spcBef>
              <a:spcAft>
                <a:spcPts val="500"/>
              </a:spcAft>
              <a:buNone/>
            </a:pPr>
            <a:r>
              <a:rPr lang="en-US" sz="2000" b="1" noProof="0" dirty="0"/>
              <a:t>What you can say :</a:t>
            </a:r>
          </a:p>
          <a:p>
            <a:pPr marL="0" indent="0">
              <a:spcBef>
                <a:spcPts val="0"/>
              </a:spcBef>
              <a:spcAft>
                <a:spcPts val="500"/>
              </a:spcAft>
              <a:buNone/>
            </a:pPr>
            <a:r>
              <a:rPr lang="en-US" sz="2000" b="1" noProof="0" dirty="0"/>
              <a:t>Version Control &amp; Documentation</a:t>
            </a:r>
          </a:p>
          <a:p>
            <a:pPr marL="0" indent="0">
              <a:spcBef>
                <a:spcPts val="0"/>
              </a:spcBef>
              <a:spcAft>
                <a:spcPts val="500"/>
              </a:spcAft>
              <a:buNone/>
            </a:pPr>
            <a:r>
              <a:rPr lang="en-US" sz="2000" noProof="0" dirty="0"/>
              <a:t>→ Track and document all code changes systematically </a:t>
            </a:r>
          </a:p>
          <a:p>
            <a:pPr marL="0" indent="0">
              <a:spcBef>
                <a:spcPts val="0"/>
              </a:spcBef>
              <a:spcAft>
                <a:spcPts val="500"/>
              </a:spcAft>
              <a:buNone/>
            </a:pPr>
            <a:r>
              <a:rPr lang="en-US" sz="2000" noProof="0" dirty="0"/>
              <a:t>→ Link specific code versions to experimental milestones and data</a:t>
            </a:r>
          </a:p>
          <a:p>
            <a:pPr>
              <a:spcBef>
                <a:spcPts val="0"/>
              </a:spcBef>
              <a:spcAft>
                <a:spcPts val="500"/>
              </a:spcAft>
            </a:pPr>
            <a:r>
              <a:rPr lang="en-US" sz="2000" b="1" noProof="0" dirty="0"/>
              <a:t>Research Reproducibility</a:t>
            </a:r>
          </a:p>
          <a:p>
            <a:pPr marL="0" indent="0">
              <a:spcBef>
                <a:spcPts val="0"/>
              </a:spcBef>
              <a:spcAft>
                <a:spcPts val="500"/>
              </a:spcAft>
              <a:buNone/>
            </a:pPr>
            <a:r>
              <a:rPr lang="en-US" sz="2000" noProof="0" dirty="0"/>
              <a:t>→ Provide permanent links to exact code versions used in publications </a:t>
            </a:r>
          </a:p>
          <a:p>
            <a:pPr marL="0" indent="0">
              <a:spcBef>
                <a:spcPts val="0"/>
              </a:spcBef>
              <a:spcAft>
                <a:spcPts val="500"/>
              </a:spcAft>
              <a:buNone/>
            </a:pPr>
            <a:r>
              <a:rPr lang="en-US" sz="2000" noProof="0" dirty="0"/>
              <a:t>→ Document computational methods transparently with commit history</a:t>
            </a:r>
          </a:p>
          <a:p>
            <a:pPr>
              <a:spcBef>
                <a:spcPts val="0"/>
              </a:spcBef>
              <a:spcAft>
                <a:spcPts val="500"/>
              </a:spcAft>
            </a:pPr>
            <a:r>
              <a:rPr lang="en-US" sz="2000" b="1" noProof="0" dirty="0"/>
              <a:t>Data &amp; Code Preservation</a:t>
            </a:r>
          </a:p>
          <a:p>
            <a:pPr marL="0" indent="0">
              <a:spcBef>
                <a:spcPts val="0"/>
              </a:spcBef>
              <a:spcAft>
                <a:spcPts val="500"/>
              </a:spcAft>
              <a:buNone/>
            </a:pPr>
            <a:r>
              <a:rPr lang="en-US" sz="2000" noProof="0" dirty="0"/>
              <a:t>→ Store analysis scripts and small datasets (&lt;100MB) </a:t>
            </a:r>
          </a:p>
          <a:p>
            <a:pPr marL="0" indent="0">
              <a:spcBef>
                <a:spcPts val="0"/>
              </a:spcBef>
              <a:spcAft>
                <a:spcPts val="500"/>
              </a:spcAft>
              <a:buNone/>
            </a:pPr>
            <a:r>
              <a:rPr lang="en-US" sz="2000" noProof="0" dirty="0"/>
              <a:t>→ Integration with </a:t>
            </a:r>
            <a:r>
              <a:rPr lang="en-US" sz="2000" noProof="0" dirty="0" err="1"/>
              <a:t>Zenodo</a:t>
            </a:r>
            <a:r>
              <a:rPr lang="en-US" sz="2000" noProof="0" dirty="0"/>
              <a:t> for DOIs and long-term archival </a:t>
            </a:r>
          </a:p>
          <a:p>
            <a:pPr marL="0" indent="0">
              <a:spcBef>
                <a:spcPts val="0"/>
              </a:spcBef>
              <a:spcAft>
                <a:spcPts val="500"/>
              </a:spcAft>
              <a:buNone/>
            </a:pPr>
            <a:r>
              <a:rPr lang="en-US" sz="2000" noProof="0" dirty="0"/>
              <a:t>→ Meets many funders' open science requirements</a:t>
            </a:r>
          </a:p>
        </p:txBody>
      </p:sp>
      <p:sp>
        <p:nvSpPr>
          <p:cNvPr id="6" name="Title 1">
            <a:extLst>
              <a:ext uri="{FF2B5EF4-FFF2-40B4-BE49-F238E27FC236}">
                <a16:creationId xmlns:a16="http://schemas.microsoft.com/office/drawing/2014/main" id="{2E16D8E2-803A-5104-33F9-4528A5E17678}"/>
              </a:ext>
            </a:extLst>
          </p:cNvPr>
          <p:cNvSpPr>
            <a:spLocks noGrp="1"/>
          </p:cNvSpPr>
          <p:nvPr>
            <p:ph type="title"/>
          </p:nvPr>
        </p:nvSpPr>
        <p:spPr>
          <a:xfrm>
            <a:off x="444500" y="430609"/>
            <a:ext cx="11210544" cy="557784"/>
          </a:xfrm>
        </p:spPr>
        <p:txBody>
          <a:bodyPr vert="horz" lIns="91440" tIns="45720" rIns="91440" bIns="45720" rtlCol="0" anchor="t">
            <a:normAutofit fontScale="90000"/>
          </a:bodyPr>
          <a:lstStyle/>
          <a:p>
            <a:r>
              <a:rPr lang="en-US" sz="4400" noProof="0" dirty="0"/>
              <a:t>GitHub in Your Data Management Plan</a:t>
            </a:r>
          </a:p>
        </p:txBody>
      </p:sp>
    </p:spTree>
    <p:extLst>
      <p:ext uri="{BB962C8B-B14F-4D97-AF65-F5344CB8AC3E}">
        <p14:creationId xmlns:p14="http://schemas.microsoft.com/office/powerpoint/2010/main" val="1091048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FCC7C-CC93-9129-461A-01BACB1AF1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0490F9-263E-D5E6-995A-37F0D4ADDBB4}"/>
              </a:ext>
            </a:extLst>
          </p:cNvPr>
          <p:cNvSpPr>
            <a:spLocks noGrp="1"/>
          </p:cNvSpPr>
          <p:nvPr>
            <p:ph type="title"/>
          </p:nvPr>
        </p:nvSpPr>
        <p:spPr/>
        <p:txBody>
          <a:bodyPr vert="horz" lIns="91440" tIns="45720" rIns="91440" bIns="45720" rtlCol="0" anchor="t">
            <a:normAutofit fontScale="90000"/>
          </a:bodyPr>
          <a:lstStyle/>
          <a:p>
            <a:r>
              <a:rPr lang="en-US" sz="4400" noProof="0" dirty="0"/>
              <a:t>GitHub in Your Data Management Plan</a:t>
            </a:r>
          </a:p>
        </p:txBody>
      </p:sp>
      <p:sp>
        <p:nvSpPr>
          <p:cNvPr id="4" name="Rectangle 1">
            <a:extLst>
              <a:ext uri="{FF2B5EF4-FFF2-40B4-BE49-F238E27FC236}">
                <a16:creationId xmlns:a16="http://schemas.microsoft.com/office/drawing/2014/main" id="{573B8BEF-07E0-F4D1-D209-A7CEB9DEA245}"/>
              </a:ext>
            </a:extLst>
          </p:cNvPr>
          <p:cNvSpPr>
            <a:spLocks noGrp="1" noChangeArrowheads="1"/>
          </p:cNvSpPr>
          <p:nvPr>
            <p:ph idx="1"/>
          </p:nvPr>
        </p:nvSpPr>
        <p:spPr bwMode="auto">
          <a:xfrm>
            <a:off x="677335" y="2125280"/>
            <a:ext cx="10374488" cy="3483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noProof="0" dirty="0"/>
              <a:t>Planning Recommendations</a:t>
            </a:r>
          </a:p>
          <a:p>
            <a:pPr marL="0" indent="0">
              <a:buNone/>
            </a:pPr>
            <a:r>
              <a:rPr lang="en-US" sz="2000" noProof="0" dirty="0"/>
              <a:t>→ Reference GitHub repositories in your DMP </a:t>
            </a:r>
          </a:p>
          <a:p>
            <a:pPr marL="0" indent="0">
              <a:buNone/>
            </a:pPr>
            <a:r>
              <a:rPr lang="en-US" sz="2000" noProof="0" dirty="0"/>
              <a:t>→ Specify which code and small data will be version-controlled </a:t>
            </a:r>
          </a:p>
          <a:p>
            <a:pPr marL="0" indent="0">
              <a:buNone/>
            </a:pPr>
            <a:r>
              <a:rPr lang="en-US" sz="2000" noProof="0" dirty="0"/>
              <a:t>→ Describe how larger datasets will be stored elsewhere</a:t>
            </a:r>
          </a:p>
          <a:p>
            <a:pPr marL="0" indent="0">
              <a:buNone/>
            </a:pPr>
            <a:endParaRPr lang="en-US" sz="2000" i="1" noProof="0" dirty="0"/>
          </a:p>
          <a:p>
            <a:pPr marL="0" indent="0">
              <a:buNone/>
            </a:pPr>
            <a:r>
              <a:rPr lang="en-US" sz="2000" i="1" noProof="0" dirty="0"/>
              <a:t>Remember: Your DMP should also include plans for storing large datasets in appropriate repositories (e.g., institutional repositories, domain-specific databases)</a:t>
            </a:r>
          </a:p>
          <a:p>
            <a:pPr marL="0" indent="0">
              <a:buNone/>
            </a:pPr>
            <a:endParaRPr kumimoji="0" lang="en-US" sz="2000" b="0" i="1" u="none" strike="noStrike" cap="none" normalizeH="0" baseline="0" noProof="0" dirty="0">
              <a:ln>
                <a:noFill/>
              </a:ln>
              <a:solidFill>
                <a:schemeClr val="tx1"/>
              </a:solidFill>
              <a:effectLst/>
              <a:latin typeface="Arial" panose="020B0604020202020204" pitchFamily="34" charset="0"/>
            </a:endParaRPr>
          </a:p>
          <a:p>
            <a:pPr marL="0" indent="0">
              <a:buNone/>
            </a:pPr>
            <a:r>
              <a:rPr lang="en-US" sz="2000" i="1" noProof="0" dirty="0">
                <a:latin typeface="Arial" panose="020B0604020202020204" pitchFamily="34" charset="0"/>
              </a:rPr>
              <a:t>Template from my grant available in the GitHub repository</a:t>
            </a:r>
            <a:endParaRPr kumimoji="0" lang="en-US" sz="2000" b="0" i="0" u="none" strike="noStrike" cap="none" normalizeH="0" baseline="0" noProof="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3051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5CDC3-7FFF-EC77-9DCC-44876EBBED5E}"/>
              </a:ext>
            </a:extLst>
          </p:cNvPr>
          <p:cNvSpPr>
            <a:spLocks noGrp="1"/>
          </p:cNvSpPr>
          <p:nvPr>
            <p:ph type="title"/>
          </p:nvPr>
        </p:nvSpPr>
        <p:spPr/>
        <p:txBody>
          <a:bodyPr vert="horz" lIns="91440" tIns="45720" rIns="91440" bIns="45720" rtlCol="0" anchor="t">
            <a:normAutofit fontScale="90000"/>
          </a:bodyPr>
          <a:lstStyle/>
          <a:p>
            <a:r>
              <a:rPr lang="en-US" sz="4400" noProof="0" dirty="0"/>
              <a:t>GitHub Benefits for Academia</a:t>
            </a:r>
          </a:p>
        </p:txBody>
      </p:sp>
      <p:sp>
        <p:nvSpPr>
          <p:cNvPr id="4" name="Rectangle 1">
            <a:extLst>
              <a:ext uri="{FF2B5EF4-FFF2-40B4-BE49-F238E27FC236}">
                <a16:creationId xmlns:a16="http://schemas.microsoft.com/office/drawing/2014/main" id="{8BEF4C6C-9D51-7953-DE64-A6AEE1D052EB}"/>
              </a:ext>
            </a:extLst>
          </p:cNvPr>
          <p:cNvSpPr>
            <a:spLocks noGrp="1" noChangeArrowheads="1"/>
          </p:cNvSpPr>
          <p:nvPr>
            <p:ph idx="1"/>
          </p:nvPr>
        </p:nvSpPr>
        <p:spPr bwMode="auto">
          <a:xfrm>
            <a:off x="631106" y="1924257"/>
            <a:ext cx="10837332" cy="4426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Bef>
                <a:spcPts val="0"/>
              </a:spcBef>
              <a:spcAft>
                <a:spcPts val="500"/>
              </a:spcAft>
            </a:pPr>
            <a:r>
              <a:rPr lang="en-US" sz="2000" b="1" noProof="0" dirty="0"/>
              <a:t>Free GitHub Pro for Education</a:t>
            </a:r>
            <a:r>
              <a:rPr lang="en-US" sz="2000" noProof="0" dirty="0"/>
              <a:t> at no cost Available for students, researchers, and teachers</a:t>
            </a:r>
          </a:p>
          <a:p>
            <a:pPr marL="0" indent="0">
              <a:spcBef>
                <a:spcPts val="0"/>
              </a:spcBef>
              <a:spcAft>
                <a:spcPts val="500"/>
              </a:spcAft>
              <a:buNone/>
            </a:pPr>
            <a:r>
              <a:rPr lang="en-US" sz="2000" noProof="0" dirty="0">
                <a:hlinkClick r:id="rId3"/>
              </a:rPr>
              <a:t>https://education.github.com/discount_requests/application</a:t>
            </a:r>
            <a:endParaRPr lang="en-US" sz="2000" noProof="0" dirty="0"/>
          </a:p>
          <a:p>
            <a:pPr>
              <a:spcBef>
                <a:spcPts val="0"/>
              </a:spcBef>
              <a:spcAft>
                <a:spcPts val="500"/>
              </a:spcAft>
            </a:pPr>
            <a:r>
              <a:rPr lang="en-US" sz="2000" b="1" noProof="0" dirty="0"/>
              <a:t>GitHub Copilot Included</a:t>
            </a:r>
          </a:p>
          <a:p>
            <a:pPr marL="0" indent="0">
              <a:spcBef>
                <a:spcPts val="0"/>
              </a:spcBef>
              <a:spcAft>
                <a:spcPts val="500"/>
              </a:spcAft>
              <a:buNone/>
            </a:pPr>
            <a:r>
              <a:rPr lang="en-US" sz="2000" noProof="0" dirty="0"/>
              <a:t>→ Works in GitHub's web editor </a:t>
            </a:r>
          </a:p>
          <a:p>
            <a:pPr marL="0" indent="0">
              <a:spcBef>
                <a:spcPts val="0"/>
              </a:spcBef>
              <a:spcAft>
                <a:spcPts val="500"/>
              </a:spcAft>
              <a:buNone/>
            </a:pPr>
            <a:r>
              <a:rPr lang="en-US" sz="2000" noProof="0" dirty="0"/>
              <a:t>→ Integrates with VS Code and other IDEs for code suggestions in real-time </a:t>
            </a:r>
          </a:p>
          <a:p>
            <a:pPr>
              <a:spcBef>
                <a:spcPts val="0"/>
              </a:spcBef>
              <a:spcAft>
                <a:spcPts val="500"/>
              </a:spcAft>
            </a:pPr>
            <a:r>
              <a:rPr lang="en-US" sz="2000" b="1" noProof="0" dirty="0"/>
              <a:t>What Copilot Can Do</a:t>
            </a:r>
          </a:p>
          <a:p>
            <a:pPr marL="0" indent="0">
              <a:spcBef>
                <a:spcPts val="0"/>
              </a:spcBef>
              <a:spcAft>
                <a:spcPts val="500"/>
              </a:spcAft>
              <a:buNone/>
            </a:pPr>
            <a:r>
              <a:rPr lang="en-US" sz="2000" noProof="0" dirty="0"/>
              <a:t>→ Suggests code completions and whole functions </a:t>
            </a:r>
          </a:p>
          <a:p>
            <a:pPr marL="0" indent="0">
              <a:spcBef>
                <a:spcPts val="0"/>
              </a:spcBef>
              <a:spcAft>
                <a:spcPts val="500"/>
              </a:spcAft>
              <a:buNone/>
            </a:pPr>
            <a:r>
              <a:rPr lang="en-US" sz="2000" noProof="0" dirty="0"/>
              <a:t>→ Helps write documentation and comments </a:t>
            </a:r>
          </a:p>
          <a:p>
            <a:pPr marL="0" indent="0">
              <a:spcBef>
                <a:spcPts val="0"/>
              </a:spcBef>
              <a:spcAft>
                <a:spcPts val="500"/>
              </a:spcAft>
              <a:buNone/>
            </a:pPr>
            <a:r>
              <a:rPr lang="en-US" sz="2000" noProof="0" dirty="0"/>
              <a:t>→ Understands context from your code </a:t>
            </a:r>
          </a:p>
          <a:p>
            <a:pPr marL="0" indent="0">
              <a:spcBef>
                <a:spcPts val="0"/>
              </a:spcBef>
              <a:spcAft>
                <a:spcPts val="500"/>
              </a:spcAft>
              <a:buNone/>
            </a:pPr>
            <a:r>
              <a:rPr lang="en-US" sz="2000" noProof="0" dirty="0"/>
              <a:t>→ Assists with data analysis snippets</a:t>
            </a:r>
          </a:p>
          <a:p>
            <a:pPr>
              <a:spcBef>
                <a:spcPts val="0"/>
              </a:spcBef>
              <a:spcAft>
                <a:spcPts val="500"/>
              </a:spcAft>
            </a:pPr>
            <a:r>
              <a:rPr lang="en-US" sz="2000" b="1" noProof="0" dirty="0"/>
              <a:t>To Get Access : sign up in </a:t>
            </a:r>
            <a:r>
              <a:rPr lang="en-US" sz="2000" noProof="0" dirty="0"/>
              <a:t>GitHub Education, using your </a:t>
            </a:r>
            <a:r>
              <a:rPr lang="en-US" sz="2000" noProof="0" dirty="0" err="1"/>
              <a:t>unistra</a:t>
            </a:r>
            <a:r>
              <a:rPr lang="en-US" sz="2000" noProof="0" dirty="0"/>
              <a:t> mail address. Teachers can get 2 pro accounts for organizations</a:t>
            </a:r>
            <a:endParaRPr kumimoji="0" lang="en-US" sz="2000" b="0" i="0" u="none" strike="noStrike" cap="none" normalizeH="0" baseline="0" noProof="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9012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29E01-BEAE-A4D6-C502-E480201A0624}"/>
              </a:ext>
            </a:extLst>
          </p:cNvPr>
          <p:cNvSpPr>
            <a:spLocks noGrp="1"/>
          </p:cNvSpPr>
          <p:nvPr>
            <p:ph type="title"/>
          </p:nvPr>
        </p:nvSpPr>
        <p:spPr/>
        <p:txBody>
          <a:bodyPr vert="horz" lIns="91440" tIns="45720" rIns="91440" bIns="45720" rtlCol="0" anchor="t">
            <a:normAutofit fontScale="90000"/>
          </a:bodyPr>
          <a:lstStyle/>
          <a:p>
            <a:r>
              <a:rPr lang="en-US" sz="4400" noProof="0" dirty="0"/>
              <a:t>Demo copilot and </a:t>
            </a:r>
            <a:r>
              <a:rPr lang="en-US" sz="4400" noProof="0" dirty="0" err="1"/>
              <a:t>VScode</a:t>
            </a:r>
            <a:endParaRPr lang="en-US" sz="4400" noProof="0" dirty="0"/>
          </a:p>
        </p:txBody>
      </p:sp>
    </p:spTree>
    <p:extLst>
      <p:ext uri="{BB962C8B-B14F-4D97-AF65-F5344CB8AC3E}">
        <p14:creationId xmlns:p14="http://schemas.microsoft.com/office/powerpoint/2010/main" val="1174519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063BE-F0C2-103D-72F3-127D3480B6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66497D-3BDD-003D-6FE0-CED21A997C62}"/>
              </a:ext>
            </a:extLst>
          </p:cNvPr>
          <p:cNvSpPr>
            <a:spLocks noGrp="1"/>
          </p:cNvSpPr>
          <p:nvPr>
            <p:ph type="title"/>
          </p:nvPr>
        </p:nvSpPr>
        <p:spPr/>
        <p:txBody>
          <a:bodyPr vert="horz" lIns="91440" tIns="45720" rIns="91440" bIns="45720" rtlCol="0" anchor="t">
            <a:noAutofit/>
          </a:bodyPr>
          <a:lstStyle/>
          <a:p>
            <a:r>
              <a:rPr lang="en-US" sz="4400" noProof="0" dirty="0"/>
              <a:t>Getting Started with Git</a:t>
            </a:r>
          </a:p>
        </p:txBody>
      </p:sp>
      <p:sp>
        <p:nvSpPr>
          <p:cNvPr id="4" name="Rectangle 1">
            <a:extLst>
              <a:ext uri="{FF2B5EF4-FFF2-40B4-BE49-F238E27FC236}">
                <a16:creationId xmlns:a16="http://schemas.microsoft.com/office/drawing/2014/main" id="{761FB1A8-DE7C-7CEA-511A-232E71C6EF45}"/>
              </a:ext>
            </a:extLst>
          </p:cNvPr>
          <p:cNvSpPr>
            <a:spLocks noGrp="1" noChangeArrowheads="1"/>
          </p:cNvSpPr>
          <p:nvPr>
            <p:ph idx="1"/>
          </p:nvPr>
        </p:nvSpPr>
        <p:spPr bwMode="auto">
          <a:xfrm>
            <a:off x="677334" y="1555530"/>
            <a:ext cx="10837332" cy="4490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Bef>
                <a:spcPts val="0"/>
              </a:spcBef>
              <a:spcAft>
                <a:spcPts val="500"/>
              </a:spcAft>
            </a:pPr>
            <a:r>
              <a:rPr lang="en-US" sz="2000" b="1" noProof="0" dirty="0"/>
              <a:t>Phase 1: Personal Use (our practical)</a:t>
            </a:r>
          </a:p>
          <a:p>
            <a:pPr marL="0" indent="0">
              <a:spcBef>
                <a:spcPts val="0"/>
              </a:spcBef>
              <a:spcAft>
                <a:spcPts val="500"/>
              </a:spcAft>
              <a:buNone/>
            </a:pPr>
            <a:r>
              <a:rPr lang="en-US" sz="2000" noProof="0" dirty="0"/>
              <a:t>Install Git and GitHub Desktop, Create a GitHub account and set up Git locally</a:t>
            </a:r>
          </a:p>
          <a:p>
            <a:pPr marL="0" indent="0">
              <a:spcBef>
                <a:spcPts val="0"/>
              </a:spcBef>
              <a:spcAft>
                <a:spcPts val="500"/>
              </a:spcAft>
              <a:buNone/>
            </a:pPr>
            <a:r>
              <a:rPr lang="en-US" sz="2000" noProof="0" dirty="0"/>
              <a:t>Start with a single personal project, Practice basic commits and readme files</a:t>
            </a:r>
          </a:p>
          <a:p>
            <a:pPr>
              <a:spcBef>
                <a:spcPts val="0"/>
              </a:spcBef>
              <a:spcAft>
                <a:spcPts val="500"/>
              </a:spcAft>
            </a:pPr>
            <a:r>
              <a:rPr lang="en-US" sz="2000" b="1" noProof="0" dirty="0"/>
              <a:t>Phase 2: Basic Workflow</a:t>
            </a:r>
          </a:p>
          <a:p>
            <a:pPr marL="0" indent="0">
              <a:spcBef>
                <a:spcPts val="0"/>
              </a:spcBef>
              <a:spcAft>
                <a:spcPts val="500"/>
              </a:spcAft>
              <a:buNone/>
            </a:pPr>
            <a:r>
              <a:rPr lang="en-US" sz="2000" noProof="0" dirty="0"/>
              <a:t>Begin version controlling your analysis scripts, Learn to use branches for experiments</a:t>
            </a:r>
          </a:p>
          <a:p>
            <a:pPr marL="0" indent="0">
              <a:spcBef>
                <a:spcPts val="0"/>
              </a:spcBef>
              <a:spcAft>
                <a:spcPts val="500"/>
              </a:spcAft>
              <a:buNone/>
            </a:pPr>
            <a:r>
              <a:rPr lang="en-US" sz="2000" noProof="0" dirty="0"/>
              <a:t>Add meaningful commit messages, Create basic documentation</a:t>
            </a:r>
          </a:p>
          <a:p>
            <a:pPr>
              <a:spcBef>
                <a:spcPts val="0"/>
              </a:spcBef>
              <a:spcAft>
                <a:spcPts val="500"/>
              </a:spcAft>
            </a:pPr>
            <a:r>
              <a:rPr lang="en-US" sz="2000" b="1" noProof="0" dirty="0"/>
              <a:t>Phase 3: Project Migration</a:t>
            </a:r>
          </a:p>
          <a:p>
            <a:pPr marL="0" indent="0">
              <a:spcBef>
                <a:spcPts val="0"/>
              </a:spcBef>
              <a:spcAft>
                <a:spcPts val="500"/>
              </a:spcAft>
              <a:buNone/>
            </a:pPr>
            <a:r>
              <a:rPr lang="en-US" sz="2000" noProof="0" dirty="0"/>
              <a:t>Move existing research projects to Git</a:t>
            </a:r>
          </a:p>
          <a:p>
            <a:pPr>
              <a:spcBef>
                <a:spcPts val="0"/>
              </a:spcBef>
              <a:spcAft>
                <a:spcPts val="500"/>
              </a:spcAft>
            </a:pPr>
            <a:r>
              <a:rPr lang="en-US" sz="2000" b="1" noProof="0" dirty="0"/>
              <a:t>Phase 4: Collaboration </a:t>
            </a:r>
          </a:p>
          <a:p>
            <a:pPr marL="0" indent="0">
              <a:spcBef>
                <a:spcPts val="0"/>
              </a:spcBef>
              <a:spcAft>
                <a:spcPts val="500"/>
              </a:spcAft>
              <a:buNone/>
            </a:pPr>
            <a:r>
              <a:rPr lang="en-US" sz="2000" noProof="0" dirty="0"/>
              <a:t>Create groups, Share repositories with lab members,</a:t>
            </a:r>
          </a:p>
          <a:p>
            <a:pPr marL="0" indent="0">
              <a:spcBef>
                <a:spcPts val="0"/>
              </a:spcBef>
              <a:spcAft>
                <a:spcPts val="500"/>
              </a:spcAft>
              <a:buNone/>
            </a:pPr>
            <a:r>
              <a:rPr lang="en-US" sz="2000" noProof="0" dirty="0"/>
              <a:t>Start using issues for task tracking</a:t>
            </a:r>
          </a:p>
          <a:p>
            <a:pPr marL="0" indent="0">
              <a:spcBef>
                <a:spcPts val="0"/>
              </a:spcBef>
              <a:spcAft>
                <a:spcPts val="500"/>
              </a:spcAft>
              <a:buNone/>
            </a:pPr>
            <a:r>
              <a:rPr lang="en-US" sz="2000" noProof="0" dirty="0"/>
              <a:t>Integrate with research tools (R Studio, </a:t>
            </a:r>
            <a:r>
              <a:rPr lang="en-US" sz="2000" noProof="0" dirty="0" err="1"/>
              <a:t>Jupyter</a:t>
            </a:r>
            <a:r>
              <a:rPr lang="en-US" sz="2000" noProof="0" dirty="0"/>
              <a:t>, </a:t>
            </a:r>
            <a:r>
              <a:rPr lang="en-US" sz="2000" noProof="0" dirty="0" err="1"/>
              <a:t>Matlab</a:t>
            </a:r>
            <a:r>
              <a:rPr lang="en-US" sz="2000" noProof="0" dirty="0"/>
              <a:t>, </a:t>
            </a:r>
            <a:r>
              <a:rPr lang="en-US" sz="2000" noProof="0" dirty="0" err="1"/>
              <a:t>VSCode</a:t>
            </a:r>
            <a:r>
              <a:rPr lang="en-US" sz="2000" noProof="0" dirty="0"/>
              <a:t> …)</a:t>
            </a:r>
          </a:p>
        </p:txBody>
      </p:sp>
    </p:spTree>
    <p:extLst>
      <p:ext uri="{BB962C8B-B14F-4D97-AF65-F5344CB8AC3E}">
        <p14:creationId xmlns:p14="http://schemas.microsoft.com/office/powerpoint/2010/main" val="2611634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70D62F-BD17-CFE7-6285-9B492FC02D34}"/>
              </a:ext>
            </a:extLst>
          </p:cNvPr>
          <p:cNvSpPr>
            <a:spLocks noGrp="1"/>
          </p:cNvSpPr>
          <p:nvPr>
            <p:ph idx="1"/>
          </p:nvPr>
        </p:nvSpPr>
        <p:spPr/>
        <p:txBody>
          <a:bodyPr>
            <a:normAutofit/>
          </a:bodyPr>
          <a:lstStyle/>
          <a:p>
            <a:pPr algn="ctr"/>
            <a:r>
              <a:rPr lang="en-US" sz="4400" noProof="0" dirty="0"/>
              <a:t>Thank you for your attention!</a:t>
            </a:r>
          </a:p>
          <a:p>
            <a:pPr algn="ctr"/>
            <a:endParaRPr lang="en-US" sz="4400" noProof="0" dirty="0"/>
          </a:p>
          <a:p>
            <a:pPr algn="ctr"/>
            <a:r>
              <a:rPr lang="en-US" sz="3000" noProof="0" dirty="0"/>
              <a:t>The presentation will be available on </a:t>
            </a:r>
          </a:p>
          <a:p>
            <a:pPr algn="ctr"/>
            <a:r>
              <a:rPr lang="en-US" sz="3000" noProof="0" dirty="0"/>
              <a:t>https://github.com/NeuroStrasbourg/GitHub-presentation-2025</a:t>
            </a:r>
          </a:p>
        </p:txBody>
      </p:sp>
    </p:spTree>
    <p:extLst>
      <p:ext uri="{BB962C8B-B14F-4D97-AF65-F5344CB8AC3E}">
        <p14:creationId xmlns:p14="http://schemas.microsoft.com/office/powerpoint/2010/main" val="3108897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CED8-D856-D418-7C1E-FD027F41FA2C}"/>
              </a:ext>
            </a:extLst>
          </p:cNvPr>
          <p:cNvSpPr>
            <a:spLocks noGrp="1"/>
          </p:cNvSpPr>
          <p:nvPr>
            <p:ph type="title"/>
          </p:nvPr>
        </p:nvSpPr>
        <p:spPr/>
        <p:txBody>
          <a:bodyPr/>
          <a:lstStyle/>
          <a:p>
            <a:endParaRPr lang="en-US" noProof="0" dirty="0"/>
          </a:p>
        </p:txBody>
      </p:sp>
      <p:sp>
        <p:nvSpPr>
          <p:cNvPr id="3" name="Content Placeholder 2">
            <a:extLst>
              <a:ext uri="{FF2B5EF4-FFF2-40B4-BE49-F238E27FC236}">
                <a16:creationId xmlns:a16="http://schemas.microsoft.com/office/drawing/2014/main" id="{EDBE04FA-125C-0F17-C572-1E84483CDD91}"/>
              </a:ext>
            </a:extLst>
          </p:cNvPr>
          <p:cNvSpPr>
            <a:spLocks noGrp="1"/>
          </p:cNvSpPr>
          <p:nvPr>
            <p:ph idx="1"/>
          </p:nvPr>
        </p:nvSpPr>
        <p:spPr/>
        <p:txBody>
          <a:bodyPr/>
          <a:lstStyle/>
          <a:p>
            <a:endParaRPr lang="en-US" noProof="0" dirty="0"/>
          </a:p>
        </p:txBody>
      </p:sp>
    </p:spTree>
    <p:extLst>
      <p:ext uri="{BB962C8B-B14F-4D97-AF65-F5344CB8AC3E}">
        <p14:creationId xmlns:p14="http://schemas.microsoft.com/office/powerpoint/2010/main" val="442794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4F665-DB7F-51E8-71C6-D77FF9CB2E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282BC9-5ED4-6C93-7CC8-0C58F953336A}"/>
              </a:ext>
            </a:extLst>
          </p:cNvPr>
          <p:cNvSpPr>
            <a:spLocks noGrp="1"/>
          </p:cNvSpPr>
          <p:nvPr>
            <p:ph type="title"/>
          </p:nvPr>
        </p:nvSpPr>
        <p:spPr>
          <a:xfrm>
            <a:off x="838200" y="365125"/>
            <a:ext cx="10515600" cy="869315"/>
          </a:xfrm>
        </p:spPr>
        <p:txBody>
          <a:bodyPr vert="horz" lIns="91440" tIns="45720" rIns="91440" bIns="45720" rtlCol="0"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4000" i="0" u="none" strike="noStrike" cap="none" normalizeH="0" baseline="0" noProof="0" dirty="0">
                <a:ln>
                  <a:noFill/>
                </a:ln>
                <a:solidFill>
                  <a:schemeClr val="tx1"/>
                </a:solidFill>
                <a:effectLst/>
              </a:rPr>
              <a:t>Hands-On</a:t>
            </a:r>
            <a:r>
              <a:rPr kumimoji="0" lang="en-US" sz="4400" i="0" u="none" strike="noStrike" cap="none" normalizeH="0" baseline="0" noProof="0" dirty="0">
                <a:ln>
                  <a:noFill/>
                </a:ln>
                <a:solidFill>
                  <a:schemeClr val="tx1"/>
                </a:solidFill>
                <a:effectLst/>
              </a:rPr>
              <a:t> Session Program</a:t>
            </a:r>
          </a:p>
        </p:txBody>
      </p:sp>
      <p:sp>
        <p:nvSpPr>
          <p:cNvPr id="7" name="Rectangle 4">
            <a:extLst>
              <a:ext uri="{FF2B5EF4-FFF2-40B4-BE49-F238E27FC236}">
                <a16:creationId xmlns:a16="http://schemas.microsoft.com/office/drawing/2014/main" id="{59CE4E8D-32E5-87CB-62C4-4549AD097A94}"/>
              </a:ext>
            </a:extLst>
          </p:cNvPr>
          <p:cNvSpPr>
            <a:spLocks noChangeArrowheads="1"/>
          </p:cNvSpPr>
          <p:nvPr/>
        </p:nvSpPr>
        <p:spPr bwMode="auto">
          <a:xfrm>
            <a:off x="631158" y="1268815"/>
            <a:ext cx="10309617" cy="5234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500"/>
              </a:spcAft>
              <a:buClrTx/>
              <a:buSzTx/>
              <a:buFontTx/>
              <a:buAutoNum type="arabicPeriod"/>
              <a:tabLst/>
            </a:pPr>
            <a:r>
              <a:rPr kumimoji="0" lang="en-US" sz="2000" b="1" i="0" u="none" strike="noStrike" cap="none" normalizeH="0" baseline="0" noProof="0" dirty="0">
                <a:ln>
                  <a:noFill/>
                </a:ln>
                <a:solidFill>
                  <a:schemeClr val="tx1"/>
                </a:solidFill>
                <a:effectLst/>
              </a:rPr>
              <a:t>Setup</a:t>
            </a:r>
            <a:r>
              <a:rPr kumimoji="0" lang="en-US" sz="2000" i="0" u="none" strike="noStrike" cap="none" normalizeH="0" baseline="0" noProof="0" dirty="0">
                <a:ln>
                  <a:noFill/>
                </a:ln>
                <a:solidFill>
                  <a:schemeClr val="tx1"/>
                </a:solidFill>
                <a:effectLst/>
              </a:rPr>
              <a:t> (10 min)</a:t>
            </a:r>
          </a:p>
          <a:p>
            <a:pPr marL="457200" marR="0" lvl="1" indent="0" algn="l" defTabSz="914400" rtl="0" eaLnBrk="0" fontAlgn="base" latinLnBrk="0" hangingPunct="0">
              <a:spcBef>
                <a:spcPct val="0"/>
              </a:spcBef>
              <a:spcAft>
                <a:spcPts val="500"/>
              </a:spcAft>
              <a:buClrTx/>
              <a:buSzTx/>
              <a:buFontTx/>
              <a:buChar char="•"/>
              <a:tabLst/>
            </a:pPr>
            <a:r>
              <a:rPr kumimoji="0" lang="en-US" sz="2000" i="0" u="none" strike="noStrike" cap="none" normalizeH="0" baseline="0" noProof="0" dirty="0">
                <a:ln>
                  <a:noFill/>
                </a:ln>
                <a:solidFill>
                  <a:schemeClr val="tx1"/>
                </a:solidFill>
                <a:effectLst/>
              </a:rPr>
              <a:t>Install GitHub Desktop </a:t>
            </a:r>
          </a:p>
          <a:p>
            <a:pPr marL="457200" marR="0" lvl="1" indent="0" algn="l" defTabSz="914400" rtl="0" eaLnBrk="0" fontAlgn="base" latinLnBrk="0" hangingPunct="0">
              <a:spcBef>
                <a:spcPct val="0"/>
              </a:spcBef>
              <a:spcAft>
                <a:spcPts val="500"/>
              </a:spcAft>
              <a:buClrTx/>
              <a:buSzTx/>
              <a:buFontTx/>
              <a:buChar char="•"/>
              <a:tabLst/>
            </a:pPr>
            <a:r>
              <a:rPr kumimoji="0" lang="en-US" sz="2000" i="0" u="none" strike="noStrike" cap="none" normalizeH="0" baseline="0" noProof="0" dirty="0">
                <a:ln>
                  <a:noFill/>
                </a:ln>
                <a:solidFill>
                  <a:schemeClr val="tx1"/>
                </a:solidFill>
                <a:effectLst/>
              </a:rPr>
              <a:t>Create a GitHub account </a:t>
            </a:r>
          </a:p>
          <a:p>
            <a:pPr marL="457200" marR="0" lvl="1" indent="0" algn="l" defTabSz="914400" rtl="0" eaLnBrk="0" fontAlgn="base" latinLnBrk="0" hangingPunct="0">
              <a:spcBef>
                <a:spcPct val="0"/>
              </a:spcBef>
              <a:spcAft>
                <a:spcPts val="500"/>
              </a:spcAft>
              <a:buClrTx/>
              <a:buSzTx/>
              <a:buFontTx/>
              <a:buChar char="•"/>
              <a:tabLst/>
            </a:pPr>
            <a:r>
              <a:rPr kumimoji="0" lang="en-US" sz="2000" i="0" u="none" strike="noStrike" cap="none" normalizeH="0" baseline="0" noProof="0" dirty="0">
                <a:ln>
                  <a:noFill/>
                </a:ln>
                <a:solidFill>
                  <a:schemeClr val="tx1"/>
                </a:solidFill>
                <a:effectLst/>
              </a:rPr>
              <a:t>Sign in to GitHub Desktop </a:t>
            </a:r>
          </a:p>
          <a:p>
            <a:pPr marL="0" marR="0" lvl="0" indent="0" algn="l" defTabSz="914400" rtl="0" eaLnBrk="0" fontAlgn="base" latinLnBrk="0" hangingPunct="0">
              <a:spcBef>
                <a:spcPct val="0"/>
              </a:spcBef>
              <a:spcAft>
                <a:spcPts val="500"/>
              </a:spcAft>
              <a:buClrTx/>
              <a:buSzTx/>
              <a:buFontTx/>
              <a:buAutoNum type="arabicPeriod" startAt="2"/>
              <a:tabLst/>
            </a:pPr>
            <a:r>
              <a:rPr kumimoji="0" lang="en-US" sz="2000" b="1" i="0" u="none" strike="noStrike" cap="none" normalizeH="0" baseline="0" noProof="0" dirty="0">
                <a:ln>
                  <a:noFill/>
                </a:ln>
                <a:solidFill>
                  <a:srgbClr val="00B050"/>
                </a:solidFill>
                <a:effectLst/>
              </a:rPr>
              <a:t>Clone the Repository </a:t>
            </a:r>
            <a:r>
              <a:rPr kumimoji="0" lang="en-US" sz="2000" i="0" u="none" strike="noStrike" cap="none" normalizeH="0" baseline="0" noProof="0" dirty="0">
                <a:ln>
                  <a:noFill/>
                </a:ln>
                <a:solidFill>
                  <a:srgbClr val="00B050"/>
                </a:solidFill>
                <a:effectLst/>
                <a:hlinkClick r:id="rId3">
                  <a:extLst>
                    <a:ext uri="{A12FA001-AC4F-418D-AE19-62706E023703}">
                      <ahyp:hlinkClr xmlns:ahyp="http://schemas.microsoft.com/office/drawing/2018/hyperlinkcolor" val="tx"/>
                    </a:ext>
                  </a:extLst>
                </a:hlinkClick>
              </a:rPr>
              <a:t>https://github.com/NeuroStrasbourg/GitHub-presentation-2025</a:t>
            </a:r>
            <a:r>
              <a:rPr kumimoji="0" lang="en-US" sz="2000" i="0" u="none" strike="noStrike" cap="none" normalizeH="0" baseline="0" noProof="0" dirty="0">
                <a:ln>
                  <a:noFill/>
                </a:ln>
                <a:solidFill>
                  <a:srgbClr val="00B050"/>
                </a:solidFill>
                <a:effectLst/>
              </a:rPr>
              <a:t> </a:t>
            </a:r>
          </a:p>
          <a:p>
            <a:pPr marL="0" marR="0" lvl="0" indent="0" algn="l" defTabSz="914400" rtl="0" eaLnBrk="0" fontAlgn="base" latinLnBrk="0" hangingPunct="0">
              <a:spcBef>
                <a:spcPct val="0"/>
              </a:spcBef>
              <a:spcAft>
                <a:spcPts val="500"/>
              </a:spcAft>
              <a:buClrTx/>
              <a:buSzTx/>
              <a:buFontTx/>
              <a:buAutoNum type="arabicPeriod" startAt="3"/>
              <a:tabLst/>
            </a:pPr>
            <a:r>
              <a:rPr kumimoji="0" lang="en-US" sz="2000" b="1" i="0" u="none" strike="noStrike" cap="none" normalizeH="0" baseline="0" noProof="0" dirty="0">
                <a:ln>
                  <a:noFill/>
                </a:ln>
                <a:solidFill>
                  <a:srgbClr val="00B050"/>
                </a:solidFill>
                <a:effectLst/>
              </a:rPr>
              <a:t>Pull the Latest Changes</a:t>
            </a:r>
          </a:p>
          <a:p>
            <a:pPr marL="0" marR="0" lvl="0" indent="0" algn="l" defTabSz="914400" rtl="0" eaLnBrk="0" fontAlgn="base" latinLnBrk="0" hangingPunct="0">
              <a:spcBef>
                <a:spcPct val="0"/>
              </a:spcBef>
              <a:spcAft>
                <a:spcPts val="500"/>
              </a:spcAft>
              <a:buClrTx/>
              <a:buSzTx/>
              <a:buFontTx/>
              <a:buAutoNum type="arabicPeriod" startAt="4"/>
              <a:tabLst/>
            </a:pPr>
            <a:r>
              <a:rPr kumimoji="0" lang="en-US" sz="2000" b="1" i="0" u="none" strike="noStrike" cap="none" normalizeH="0" baseline="0" noProof="0" dirty="0">
                <a:ln>
                  <a:noFill/>
                </a:ln>
                <a:solidFill>
                  <a:srgbClr val="00B050"/>
                </a:solidFill>
                <a:effectLst/>
              </a:rPr>
              <a:t>Edit a File and Commit</a:t>
            </a:r>
          </a:p>
          <a:p>
            <a:pPr marL="0" marR="0" lvl="0" indent="0" algn="l" defTabSz="914400" rtl="0" eaLnBrk="0" fontAlgn="base" latinLnBrk="0" hangingPunct="0">
              <a:spcBef>
                <a:spcPct val="0"/>
              </a:spcBef>
              <a:spcAft>
                <a:spcPts val="500"/>
              </a:spcAft>
              <a:buClrTx/>
              <a:buSzTx/>
              <a:buFontTx/>
              <a:buAutoNum type="arabicPeriod" startAt="5"/>
              <a:tabLst/>
            </a:pPr>
            <a:r>
              <a:rPr kumimoji="0" lang="en-US" sz="2000" b="1" i="0" u="none" strike="noStrike" cap="none" normalizeH="0" baseline="0" noProof="0" dirty="0">
                <a:ln>
                  <a:noFill/>
                </a:ln>
                <a:solidFill>
                  <a:srgbClr val="00B050"/>
                </a:solidFill>
                <a:effectLst/>
              </a:rPr>
              <a:t>Push Your Changes to GitHub</a:t>
            </a:r>
          </a:p>
          <a:p>
            <a:pPr marL="0" marR="0" lvl="0" indent="0" algn="l" defTabSz="914400" rtl="0" eaLnBrk="0" fontAlgn="base" latinLnBrk="0" hangingPunct="0">
              <a:spcBef>
                <a:spcPct val="0"/>
              </a:spcBef>
              <a:spcAft>
                <a:spcPts val="500"/>
              </a:spcAft>
              <a:buClrTx/>
              <a:buSzTx/>
              <a:buFontTx/>
              <a:buAutoNum type="arabicPeriod" startAt="6"/>
              <a:tabLst/>
            </a:pPr>
            <a:r>
              <a:rPr kumimoji="0" lang="en-US" sz="2000" b="1" i="0" u="none" strike="noStrike" cap="none" normalizeH="0" baseline="0" noProof="0" dirty="0">
                <a:ln>
                  <a:noFill/>
                </a:ln>
                <a:solidFill>
                  <a:srgbClr val="00B050"/>
                </a:solidFill>
                <a:effectLst/>
              </a:rPr>
              <a:t>Pull Other People’s Changes</a:t>
            </a:r>
          </a:p>
          <a:p>
            <a:pPr marL="0" marR="0" lvl="0" indent="0" algn="l" defTabSz="914400" rtl="0" eaLnBrk="0" fontAlgn="base" latinLnBrk="0" hangingPunct="0">
              <a:spcBef>
                <a:spcPct val="0"/>
              </a:spcBef>
              <a:spcAft>
                <a:spcPts val="500"/>
              </a:spcAft>
              <a:buClrTx/>
              <a:buSzTx/>
              <a:buFontTx/>
              <a:buAutoNum type="arabicPeriod" startAt="7"/>
              <a:tabLst/>
            </a:pPr>
            <a:r>
              <a:rPr kumimoji="0" lang="en-US" sz="2000" b="1" i="0" u="none" strike="noStrike" cap="none" normalizeH="0" baseline="0" noProof="0" dirty="0">
                <a:ln>
                  <a:noFill/>
                </a:ln>
                <a:solidFill>
                  <a:srgbClr val="7030A0"/>
                </a:solidFill>
                <a:effectLst/>
              </a:rPr>
              <a:t>Create a New Branch </a:t>
            </a:r>
          </a:p>
          <a:p>
            <a:pPr marL="0" marR="0" lvl="0" indent="0" algn="l" defTabSz="914400" rtl="0" eaLnBrk="0" fontAlgn="base" latinLnBrk="0" hangingPunct="0">
              <a:spcBef>
                <a:spcPct val="0"/>
              </a:spcBef>
              <a:spcAft>
                <a:spcPts val="500"/>
              </a:spcAft>
              <a:buClrTx/>
              <a:buSzTx/>
              <a:buFontTx/>
              <a:buAutoNum type="arabicPeriod" startAt="8"/>
              <a:tabLst/>
            </a:pPr>
            <a:r>
              <a:rPr kumimoji="0" lang="en-US" sz="2000" b="1" i="0" u="none" strike="noStrike" cap="none" normalizeH="0" baseline="0" noProof="0" dirty="0">
                <a:ln>
                  <a:noFill/>
                </a:ln>
                <a:solidFill>
                  <a:srgbClr val="7030A0"/>
                </a:solidFill>
                <a:effectLst/>
              </a:rPr>
              <a:t>Make Changes on Your Branch</a:t>
            </a:r>
          </a:p>
          <a:p>
            <a:pPr marL="0" marR="0" lvl="0" indent="0" algn="l" defTabSz="914400" rtl="0" eaLnBrk="0" fontAlgn="base" latinLnBrk="0" hangingPunct="0">
              <a:spcBef>
                <a:spcPct val="0"/>
              </a:spcBef>
              <a:spcAft>
                <a:spcPts val="500"/>
              </a:spcAft>
              <a:buClrTx/>
              <a:buSzTx/>
              <a:buFontTx/>
              <a:buAutoNum type="arabicPeriod" startAt="9"/>
              <a:tabLst/>
            </a:pPr>
            <a:r>
              <a:rPr kumimoji="0" lang="en-US" sz="2000" b="1" i="0" u="none" strike="noStrike" cap="none" normalizeH="0" baseline="0" noProof="0" dirty="0">
                <a:ln>
                  <a:noFill/>
                </a:ln>
                <a:solidFill>
                  <a:srgbClr val="00B050"/>
                </a:solidFill>
                <a:effectLst/>
              </a:rPr>
              <a:t>Merge Your Branch into Main</a:t>
            </a:r>
          </a:p>
          <a:p>
            <a:pPr marL="0" marR="0" lvl="0" indent="0" algn="l" defTabSz="914400" rtl="0" eaLnBrk="0" fontAlgn="base" latinLnBrk="0" hangingPunct="0">
              <a:spcBef>
                <a:spcPct val="0"/>
              </a:spcBef>
              <a:spcAft>
                <a:spcPts val="500"/>
              </a:spcAft>
              <a:buClrTx/>
              <a:buSzTx/>
              <a:buFontTx/>
              <a:buAutoNum type="arabicPeriod" startAt="10"/>
              <a:tabLst/>
            </a:pPr>
            <a:r>
              <a:rPr kumimoji="0" lang="en-US" sz="2000" b="1" i="0" u="none" strike="noStrike" cap="none" normalizeH="0" baseline="0" noProof="0" dirty="0">
                <a:ln>
                  <a:noFill/>
                </a:ln>
                <a:solidFill>
                  <a:srgbClr val="00B050"/>
                </a:solidFill>
                <a:effectLst/>
              </a:rPr>
              <a:t>Final Step: Verify Everything is Up to Date</a:t>
            </a:r>
          </a:p>
          <a:p>
            <a:pPr marL="0" marR="0" lvl="0" indent="0" algn="l" defTabSz="914400" rtl="0" eaLnBrk="0" fontAlgn="base" latinLnBrk="0" hangingPunct="0">
              <a:spcBef>
                <a:spcPct val="0"/>
              </a:spcBef>
              <a:spcAft>
                <a:spcPts val="500"/>
              </a:spcAft>
              <a:buClrTx/>
              <a:buSzTx/>
              <a:buFontTx/>
              <a:buNone/>
              <a:tabLst/>
            </a:pPr>
            <a:endParaRPr kumimoji="0" lang="en-US" sz="2000" i="0" u="none" strike="noStrike" cap="none" normalizeH="0" baseline="0" noProof="0" dirty="0">
              <a:ln>
                <a:noFill/>
              </a:ln>
              <a:solidFill>
                <a:schemeClr val="tx1"/>
              </a:solidFill>
              <a:effectLst/>
            </a:endParaRPr>
          </a:p>
        </p:txBody>
      </p:sp>
      <p:pic>
        <p:nvPicPr>
          <p:cNvPr id="3" name="Picture 2" descr="What is the best Git branch strategy? | Git Best Practices">
            <a:extLst>
              <a:ext uri="{FF2B5EF4-FFF2-40B4-BE49-F238E27FC236}">
                <a16:creationId xmlns:a16="http://schemas.microsoft.com/office/drawing/2014/main" id="{5989039A-EA7B-4F84-8954-7533DA0559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175" y="3433654"/>
            <a:ext cx="1959453" cy="3104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612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3822-0BBF-1236-43C1-806B035996FE}"/>
              </a:ext>
            </a:extLst>
          </p:cNvPr>
          <p:cNvSpPr>
            <a:spLocks noGrp="1"/>
          </p:cNvSpPr>
          <p:nvPr>
            <p:ph type="title"/>
          </p:nvPr>
        </p:nvSpPr>
        <p:spPr/>
        <p:txBody>
          <a:bodyPr>
            <a:noAutofit/>
          </a:bodyPr>
          <a:lstStyle/>
          <a:p>
            <a:r>
              <a:rPr lang="en-US" sz="4000" noProof="0" dirty="0"/>
              <a:t>1 : Setup</a:t>
            </a:r>
          </a:p>
        </p:txBody>
      </p:sp>
      <p:sp>
        <p:nvSpPr>
          <p:cNvPr id="4" name="Rectangle 1">
            <a:extLst>
              <a:ext uri="{FF2B5EF4-FFF2-40B4-BE49-F238E27FC236}">
                <a16:creationId xmlns:a16="http://schemas.microsoft.com/office/drawing/2014/main" id="{53307E7C-9E04-9B76-A6CB-1283371F6449}"/>
              </a:ext>
            </a:extLst>
          </p:cNvPr>
          <p:cNvSpPr>
            <a:spLocks noGrp="1" noChangeArrowheads="1"/>
          </p:cNvSpPr>
          <p:nvPr>
            <p:ph idx="1"/>
          </p:nvPr>
        </p:nvSpPr>
        <p:spPr bwMode="auto">
          <a:xfrm>
            <a:off x="573024" y="1883664"/>
            <a:ext cx="7949484" cy="4067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a:spcBef>
                <a:spcPts val="500"/>
              </a:spcBef>
              <a:spcAft>
                <a:spcPts val="500"/>
              </a:spcAft>
              <a:buNone/>
            </a:pPr>
            <a:r>
              <a:rPr lang="en-US" sz="2000" b="1" noProof="0" dirty="0">
                <a:solidFill>
                  <a:srgbClr val="C00000"/>
                </a:solidFill>
              </a:rPr>
              <a:t>Install Required Tools</a:t>
            </a:r>
          </a:p>
          <a:p>
            <a:pPr>
              <a:spcBef>
                <a:spcPts val="500"/>
              </a:spcBef>
              <a:spcAft>
                <a:spcPts val="500"/>
              </a:spcAft>
              <a:buFont typeface="+mj-lt"/>
              <a:buAutoNum type="arabicPeriod"/>
            </a:pPr>
            <a:r>
              <a:rPr lang="en-US" sz="2000" noProof="0" dirty="0"/>
              <a:t>Create a GitHub account: </a:t>
            </a:r>
            <a:r>
              <a:rPr lang="en-US" sz="2000" noProof="0" dirty="0">
                <a:hlinkClick r:id="rId2"/>
              </a:rPr>
              <a:t>https://github.com/</a:t>
            </a:r>
            <a:endParaRPr lang="en-US" sz="2000" noProof="0" dirty="0"/>
          </a:p>
          <a:p>
            <a:pPr>
              <a:spcBef>
                <a:spcPts val="500"/>
              </a:spcBef>
              <a:spcAft>
                <a:spcPts val="500"/>
              </a:spcAft>
              <a:buFont typeface="+mj-lt"/>
              <a:buAutoNum type="arabicPeriod"/>
            </a:pPr>
            <a:r>
              <a:rPr lang="en-US" sz="2000" noProof="0" dirty="0"/>
              <a:t>Download and install GitHub Desktop: </a:t>
            </a:r>
            <a:r>
              <a:rPr lang="en-US" sz="2000" noProof="0" dirty="0">
                <a:hlinkClick r:id="rId3"/>
              </a:rPr>
              <a:t>https://desktop.github.com/</a:t>
            </a:r>
            <a:br>
              <a:rPr lang="en-US" sz="2000" noProof="0" dirty="0"/>
            </a:br>
            <a:r>
              <a:rPr lang="en-US" sz="2000" noProof="0" dirty="0"/>
              <a:t>Git is installed automatically with GitHub Desktop</a:t>
            </a:r>
          </a:p>
          <a:p>
            <a:pPr>
              <a:spcBef>
                <a:spcPts val="500"/>
              </a:spcBef>
              <a:spcAft>
                <a:spcPts val="500"/>
              </a:spcAft>
              <a:buFont typeface="+mj-lt"/>
              <a:buAutoNum type="arabicPeriod"/>
            </a:pPr>
            <a:r>
              <a:rPr lang="en-US" sz="2000" noProof="0" dirty="0"/>
              <a:t>Sign in to GitHub Desktop with your GitHub credentials</a:t>
            </a:r>
          </a:p>
          <a:p>
            <a:pPr>
              <a:spcBef>
                <a:spcPts val="500"/>
              </a:spcBef>
              <a:spcAft>
                <a:spcPts val="500"/>
              </a:spcAft>
              <a:buFont typeface="+mj-lt"/>
              <a:buAutoNum type="arabicPeriod"/>
            </a:pPr>
            <a:endParaRPr lang="en-US" sz="2000" noProof="0" dirty="0"/>
          </a:p>
          <a:p>
            <a:pPr marL="0" indent="0">
              <a:spcBef>
                <a:spcPts val="500"/>
              </a:spcBef>
              <a:spcAft>
                <a:spcPts val="500"/>
              </a:spcAft>
              <a:buNone/>
            </a:pPr>
            <a:r>
              <a:rPr lang="en-US" sz="2000" noProof="0" dirty="0"/>
              <a:t>Ideally Verify Git Installation (for command line)</a:t>
            </a:r>
          </a:p>
          <a:p>
            <a:pPr marL="0" indent="0">
              <a:spcBef>
                <a:spcPts val="500"/>
              </a:spcBef>
              <a:spcAft>
                <a:spcPts val="500"/>
              </a:spcAft>
              <a:buNone/>
            </a:pPr>
            <a:br>
              <a:rPr lang="en-US" sz="2000" noProof="0" dirty="0"/>
            </a:br>
            <a:r>
              <a:rPr lang="en-US" sz="2000" noProof="0" dirty="0"/>
              <a:t>Check if Git is installed with</a:t>
            </a:r>
          </a:p>
          <a:p>
            <a:pPr marL="0" indent="0">
              <a:spcBef>
                <a:spcPts val="500"/>
              </a:spcBef>
              <a:spcAft>
                <a:spcPts val="500"/>
              </a:spcAft>
              <a:buNone/>
            </a:pPr>
            <a:r>
              <a:rPr lang="en-US" sz="2000" i="1" noProof="0" dirty="0">
                <a:solidFill>
                  <a:srgbClr val="0070C0"/>
                </a:solidFill>
                <a:latin typeface="Inconsolata" panose="020B0609030003000000" pitchFamily="49" charset="0"/>
              </a:rPr>
              <a:t>git --version</a:t>
            </a:r>
          </a:p>
        </p:txBody>
      </p:sp>
      <p:pic>
        <p:nvPicPr>
          <p:cNvPr id="6" name="Picture 5">
            <a:extLst>
              <a:ext uri="{FF2B5EF4-FFF2-40B4-BE49-F238E27FC236}">
                <a16:creationId xmlns:a16="http://schemas.microsoft.com/office/drawing/2014/main" id="{771394D5-597E-09AF-51F0-2215511442DB}"/>
              </a:ext>
            </a:extLst>
          </p:cNvPr>
          <p:cNvPicPr>
            <a:picLocks noChangeAspect="1"/>
          </p:cNvPicPr>
          <p:nvPr/>
        </p:nvPicPr>
        <p:blipFill>
          <a:blip r:embed="rId4"/>
          <a:stretch>
            <a:fillRect/>
          </a:stretch>
        </p:blipFill>
        <p:spPr>
          <a:xfrm>
            <a:off x="4184552" y="4930461"/>
            <a:ext cx="3596991" cy="1607746"/>
          </a:xfrm>
          <a:prstGeom prst="rect">
            <a:avLst/>
          </a:prstGeom>
        </p:spPr>
      </p:pic>
      <p:pic>
        <p:nvPicPr>
          <p:cNvPr id="8" name="Picture 7">
            <a:extLst>
              <a:ext uri="{FF2B5EF4-FFF2-40B4-BE49-F238E27FC236}">
                <a16:creationId xmlns:a16="http://schemas.microsoft.com/office/drawing/2014/main" id="{F1E9BEDD-7D84-788C-B789-64874CCFA589}"/>
              </a:ext>
            </a:extLst>
          </p:cNvPr>
          <p:cNvPicPr>
            <a:picLocks noChangeAspect="1"/>
          </p:cNvPicPr>
          <p:nvPr/>
        </p:nvPicPr>
        <p:blipFill>
          <a:blip r:embed="rId5"/>
          <a:stretch>
            <a:fillRect/>
          </a:stretch>
        </p:blipFill>
        <p:spPr>
          <a:xfrm>
            <a:off x="7592411" y="584410"/>
            <a:ext cx="3980981" cy="1703238"/>
          </a:xfrm>
          <a:prstGeom prst="rect">
            <a:avLst/>
          </a:prstGeom>
        </p:spPr>
      </p:pic>
      <p:sp>
        <p:nvSpPr>
          <p:cNvPr id="9" name="TextBox 8">
            <a:extLst>
              <a:ext uri="{FF2B5EF4-FFF2-40B4-BE49-F238E27FC236}">
                <a16:creationId xmlns:a16="http://schemas.microsoft.com/office/drawing/2014/main" id="{1A09DF81-7490-A8C6-DAF7-9836DD029FBC}"/>
              </a:ext>
            </a:extLst>
          </p:cNvPr>
          <p:cNvSpPr txBox="1"/>
          <p:nvPr/>
        </p:nvSpPr>
        <p:spPr>
          <a:xfrm>
            <a:off x="7781543" y="2446989"/>
            <a:ext cx="3602718" cy="369332"/>
          </a:xfrm>
          <a:prstGeom prst="rect">
            <a:avLst/>
          </a:prstGeom>
          <a:noFill/>
        </p:spPr>
        <p:txBody>
          <a:bodyPr wrap="none" rtlCol="0">
            <a:spAutoFit/>
          </a:bodyPr>
          <a:lstStyle/>
          <a:p>
            <a:r>
              <a:rPr lang="en-US" i="1" noProof="0" dirty="0">
                <a:solidFill>
                  <a:schemeClr val="bg1">
                    <a:lumMod val="65000"/>
                  </a:schemeClr>
                </a:solidFill>
              </a:rPr>
              <a:t>Options Menu should look like that</a:t>
            </a:r>
          </a:p>
        </p:txBody>
      </p:sp>
      <p:sp>
        <p:nvSpPr>
          <p:cNvPr id="10" name="TextBox 9">
            <a:extLst>
              <a:ext uri="{FF2B5EF4-FFF2-40B4-BE49-F238E27FC236}">
                <a16:creationId xmlns:a16="http://schemas.microsoft.com/office/drawing/2014/main" id="{6020C03F-C912-0B6F-377E-45772A779373}"/>
              </a:ext>
            </a:extLst>
          </p:cNvPr>
          <p:cNvSpPr txBox="1"/>
          <p:nvPr/>
        </p:nvSpPr>
        <p:spPr>
          <a:xfrm>
            <a:off x="4084319" y="6488668"/>
            <a:ext cx="3262688" cy="369332"/>
          </a:xfrm>
          <a:prstGeom prst="rect">
            <a:avLst/>
          </a:prstGeom>
          <a:noFill/>
        </p:spPr>
        <p:txBody>
          <a:bodyPr wrap="none" rtlCol="0">
            <a:spAutoFit/>
          </a:bodyPr>
          <a:lstStyle/>
          <a:p>
            <a:r>
              <a:rPr lang="en-US" i="1" noProof="0" dirty="0">
                <a:solidFill>
                  <a:schemeClr val="bg1">
                    <a:lumMod val="65000"/>
                  </a:schemeClr>
                </a:solidFill>
              </a:rPr>
              <a:t>Windows + R, then type « </a:t>
            </a:r>
            <a:r>
              <a:rPr lang="en-US" i="1" noProof="0" dirty="0" err="1">
                <a:solidFill>
                  <a:schemeClr val="bg1">
                    <a:lumMod val="65000"/>
                  </a:schemeClr>
                </a:solidFill>
              </a:rPr>
              <a:t>cmd</a:t>
            </a:r>
            <a:r>
              <a:rPr lang="en-US" i="1" noProof="0" dirty="0">
                <a:solidFill>
                  <a:schemeClr val="bg1">
                    <a:lumMod val="65000"/>
                  </a:schemeClr>
                </a:solidFill>
              </a:rPr>
              <a:t> »</a:t>
            </a:r>
          </a:p>
        </p:txBody>
      </p:sp>
    </p:spTree>
    <p:extLst>
      <p:ext uri="{BB962C8B-B14F-4D97-AF65-F5344CB8AC3E}">
        <p14:creationId xmlns:p14="http://schemas.microsoft.com/office/powerpoint/2010/main" val="3558479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F72C21C-70EF-4069-9101-629D937FBE38}"/>
              </a:ext>
            </a:extLst>
          </p:cNvPr>
          <p:cNvSpPr>
            <a:spLocks noGrp="1"/>
          </p:cNvSpPr>
          <p:nvPr>
            <p:ph type="title"/>
          </p:nvPr>
        </p:nvSpPr>
        <p:spPr/>
        <p:txBody>
          <a:bodyPr>
            <a:normAutofit fontScale="90000"/>
          </a:bodyPr>
          <a:lstStyle/>
          <a:p>
            <a:r>
              <a:rPr kumimoji="0" lang="en-US" sz="4400" i="0" u="none" strike="noStrike" cap="none" normalizeH="0" baseline="0" noProof="0" dirty="0">
                <a:ln>
                  <a:noFill/>
                </a:ln>
                <a:solidFill>
                  <a:schemeClr val="tx1"/>
                </a:solidFill>
                <a:effectLst/>
              </a:rPr>
              <a:t>2 : Cloning a repository</a:t>
            </a:r>
            <a:endParaRPr lang="en-US" noProof="0" dirty="0"/>
          </a:p>
        </p:txBody>
      </p:sp>
      <p:sp>
        <p:nvSpPr>
          <p:cNvPr id="5" name="Rectangle 2">
            <a:extLst>
              <a:ext uri="{FF2B5EF4-FFF2-40B4-BE49-F238E27FC236}">
                <a16:creationId xmlns:a16="http://schemas.microsoft.com/office/drawing/2014/main" id="{8BD5069F-4A74-4BFA-0965-1D24F0B5EFC9}"/>
              </a:ext>
            </a:extLst>
          </p:cNvPr>
          <p:cNvSpPr>
            <a:spLocks noGrp="1" noChangeArrowheads="1"/>
          </p:cNvSpPr>
          <p:nvPr>
            <p:ph idx="1"/>
          </p:nvPr>
        </p:nvSpPr>
        <p:spPr bwMode="auto">
          <a:xfrm>
            <a:off x="838200" y="2866752"/>
            <a:ext cx="7448514" cy="226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a:buNone/>
            </a:pPr>
            <a:r>
              <a:rPr lang="en-US" sz="2000" b="1" noProof="0" dirty="0">
                <a:solidFill>
                  <a:srgbClr val="C00000"/>
                </a:solidFill>
              </a:rPr>
              <a:t>Cloning your first repo via GitHub Desktop</a:t>
            </a:r>
          </a:p>
          <a:p>
            <a:pPr>
              <a:buFont typeface="+mj-lt"/>
              <a:buAutoNum type="arabicPeriod"/>
            </a:pPr>
            <a:r>
              <a:rPr lang="en-US" sz="2000" noProof="0" dirty="0"/>
              <a:t>Open GitHub Desktop</a:t>
            </a:r>
          </a:p>
          <a:p>
            <a:pPr>
              <a:buFont typeface="+mj-lt"/>
              <a:buAutoNum type="arabicPeriod"/>
            </a:pPr>
            <a:r>
              <a:rPr lang="en-US" sz="2000" noProof="0" dirty="0"/>
              <a:t>Click File → Clone Repository</a:t>
            </a:r>
          </a:p>
          <a:p>
            <a:pPr>
              <a:buFont typeface="+mj-lt"/>
              <a:buAutoNum type="arabicPeriod"/>
            </a:pPr>
            <a:r>
              <a:rPr lang="en-US" sz="2000" noProof="0" dirty="0"/>
              <a:t>In the URL tab, enter</a:t>
            </a:r>
            <a:br>
              <a:rPr lang="en-US" sz="2000" noProof="0" dirty="0"/>
            </a:br>
            <a:r>
              <a:rPr lang="en-US" sz="2000" noProof="0" dirty="0">
                <a:hlinkClick r:id="rId2"/>
              </a:rPr>
              <a:t>https://github.com/NeuroStrasbourg/GitHub-presentation-2025</a:t>
            </a:r>
            <a:endParaRPr lang="en-US" sz="2000" noProof="0" dirty="0"/>
          </a:p>
          <a:p>
            <a:pPr>
              <a:buFont typeface="+mj-lt"/>
              <a:buAutoNum type="arabicPeriod"/>
            </a:pPr>
            <a:r>
              <a:rPr lang="en-US" sz="2000" noProof="0" dirty="0"/>
              <a:t>Choose a local folder and click Clone</a:t>
            </a:r>
          </a:p>
        </p:txBody>
      </p:sp>
    </p:spTree>
    <p:extLst>
      <p:ext uri="{BB962C8B-B14F-4D97-AF65-F5344CB8AC3E}">
        <p14:creationId xmlns:p14="http://schemas.microsoft.com/office/powerpoint/2010/main" val="378737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FDBE3-BCC7-336D-1ABE-E2EB3782A200}"/>
              </a:ext>
            </a:extLst>
          </p:cNvPr>
          <p:cNvSpPr>
            <a:spLocks noGrp="1"/>
          </p:cNvSpPr>
          <p:nvPr>
            <p:ph type="title"/>
          </p:nvPr>
        </p:nvSpPr>
        <p:spPr/>
        <p:txBody>
          <a:bodyPr vert="horz" lIns="91440" tIns="45720" rIns="91440" bIns="45720" rtlCol="0" anchor="t" anchorCtr="0">
            <a:noAutofit/>
          </a:bodyPr>
          <a:lstStyle/>
          <a:p>
            <a:r>
              <a:rPr lang="en-US" sz="4000" noProof="0" dirty="0"/>
              <a:t>Common Issues</a:t>
            </a:r>
          </a:p>
        </p:txBody>
      </p:sp>
      <p:sp>
        <p:nvSpPr>
          <p:cNvPr id="3" name="Content Placeholder 2">
            <a:extLst>
              <a:ext uri="{FF2B5EF4-FFF2-40B4-BE49-F238E27FC236}">
                <a16:creationId xmlns:a16="http://schemas.microsoft.com/office/drawing/2014/main" id="{14C8C753-6607-DE6A-9CA6-17D909B889A2}"/>
              </a:ext>
            </a:extLst>
          </p:cNvPr>
          <p:cNvSpPr>
            <a:spLocks noGrp="1"/>
          </p:cNvSpPr>
          <p:nvPr>
            <p:ph idx="1"/>
          </p:nvPr>
        </p:nvSpPr>
        <p:spPr>
          <a:xfrm>
            <a:off x="838200" y="1929384"/>
            <a:ext cx="10515600" cy="4251960"/>
          </a:xfrm>
        </p:spPr>
        <p:txBody>
          <a:bodyPr>
            <a:normAutofit fontScale="70000" lnSpcReduction="20000"/>
          </a:bodyPr>
          <a:lstStyle/>
          <a:p>
            <a:pPr marL="0" indent="0">
              <a:buNone/>
            </a:pPr>
            <a:r>
              <a:rPr lang="en-US" sz="2200" b="1" u="sng" noProof="0" dirty="0"/>
              <a:t>Work Protection</a:t>
            </a:r>
          </a:p>
          <a:p>
            <a:pPr>
              <a:buFont typeface="Arial" panose="020B0604020202020204" pitchFamily="34" charset="0"/>
              <a:buChar char="•"/>
            </a:pPr>
            <a:r>
              <a:rPr lang="en-US" sz="2200" noProof="0" dirty="0"/>
              <a:t>Reliable backup system, Ability to recover changes, Safe space for experimentation</a:t>
            </a:r>
          </a:p>
          <a:p>
            <a:pPr marL="0" indent="0">
              <a:buNone/>
            </a:pPr>
            <a:r>
              <a:rPr lang="en-US" sz="2200" b="1" u="sng" noProof="0" dirty="0"/>
              <a:t>Research Reproducibility</a:t>
            </a:r>
          </a:p>
          <a:p>
            <a:pPr>
              <a:buFont typeface="Arial" panose="020B0604020202020204" pitchFamily="34" charset="0"/>
              <a:buChar char="•"/>
            </a:pPr>
            <a:r>
              <a:rPr lang="en-US" sz="2200" noProof="0" dirty="0"/>
              <a:t>Ability to replicate experiments exactly, Documentation of analysis steps, Tracing which code produced which results</a:t>
            </a:r>
          </a:p>
          <a:p>
            <a:pPr marL="0" indent="0">
              <a:buNone/>
            </a:pPr>
            <a:r>
              <a:rPr lang="en-US" sz="2200" b="1" u="sng" noProof="0" dirty="0"/>
              <a:t>Version Management</a:t>
            </a:r>
          </a:p>
          <a:p>
            <a:pPr>
              <a:buFont typeface="Arial" panose="020B0604020202020204" pitchFamily="34" charset="0"/>
              <a:buChar char="•"/>
            </a:pPr>
            <a:r>
              <a:rPr lang="en-US" sz="2200" noProof="0" dirty="0"/>
              <a:t>Keeping track of file versions, Managing code evolution</a:t>
            </a:r>
          </a:p>
          <a:p>
            <a:pPr marL="0" indent="0">
              <a:buNone/>
            </a:pPr>
            <a:r>
              <a:rPr lang="en-US" sz="2200" b="1" u="sng" noProof="0" dirty="0"/>
              <a:t>Collaboration</a:t>
            </a:r>
          </a:p>
          <a:p>
            <a:pPr>
              <a:buFont typeface="Arial" panose="020B0604020202020204" pitchFamily="34" charset="0"/>
              <a:buChar char="•"/>
            </a:pPr>
            <a:r>
              <a:rPr lang="en-US" sz="2200" noProof="0" dirty="0"/>
              <a:t>Sharing code effectively, Integrating changes from multiple researchers, Keeping everyone's work synchronized</a:t>
            </a:r>
          </a:p>
          <a:p>
            <a:endParaRPr lang="en-US" sz="2200" noProof="0" dirty="0"/>
          </a:p>
        </p:txBody>
      </p:sp>
    </p:spTree>
    <p:extLst>
      <p:ext uri="{BB962C8B-B14F-4D97-AF65-F5344CB8AC3E}">
        <p14:creationId xmlns:p14="http://schemas.microsoft.com/office/powerpoint/2010/main" val="1854607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DCC121F-D812-3966-2328-D3B52909165A}"/>
              </a:ext>
            </a:extLst>
          </p:cNvPr>
          <p:cNvPicPr>
            <a:picLocks noChangeAspect="1"/>
          </p:cNvPicPr>
          <p:nvPr/>
        </p:nvPicPr>
        <p:blipFill>
          <a:blip r:embed="rId2"/>
          <a:stretch>
            <a:fillRect/>
          </a:stretch>
        </p:blipFill>
        <p:spPr>
          <a:xfrm>
            <a:off x="3455652" y="4744741"/>
            <a:ext cx="2279724" cy="2049836"/>
          </a:xfrm>
          <a:prstGeom prst="rect">
            <a:avLst/>
          </a:prstGeom>
        </p:spPr>
      </p:pic>
      <p:sp>
        <p:nvSpPr>
          <p:cNvPr id="25" name="Title 1">
            <a:extLst>
              <a:ext uri="{FF2B5EF4-FFF2-40B4-BE49-F238E27FC236}">
                <a16:creationId xmlns:a16="http://schemas.microsoft.com/office/drawing/2014/main" id="{0B636FEB-FE10-714F-8FF9-99CEFA3E4DB9}"/>
              </a:ext>
            </a:extLst>
          </p:cNvPr>
          <p:cNvSpPr>
            <a:spLocks noGrp="1"/>
          </p:cNvSpPr>
          <p:nvPr>
            <p:ph type="title"/>
          </p:nvPr>
        </p:nvSpPr>
        <p:spPr/>
        <p:txBody>
          <a:bodyPr>
            <a:normAutofit fontScale="90000"/>
          </a:bodyPr>
          <a:lstStyle/>
          <a:p>
            <a:r>
              <a:rPr kumimoji="0" lang="en-US" sz="4400" i="0" u="none" strike="noStrike" cap="none" normalizeH="0" baseline="0" noProof="0" dirty="0">
                <a:ln>
                  <a:noFill/>
                </a:ln>
                <a:solidFill>
                  <a:schemeClr val="tx1"/>
                </a:solidFill>
                <a:effectLst/>
              </a:rPr>
              <a:t>2 : Cloning a repository</a:t>
            </a:r>
            <a:endParaRPr lang="en-US" noProof="0" dirty="0"/>
          </a:p>
        </p:txBody>
      </p:sp>
      <p:pic>
        <p:nvPicPr>
          <p:cNvPr id="7" name="Content Placeholder 6">
            <a:extLst>
              <a:ext uri="{FF2B5EF4-FFF2-40B4-BE49-F238E27FC236}">
                <a16:creationId xmlns:a16="http://schemas.microsoft.com/office/drawing/2014/main" id="{F7550BE2-0DF8-39AE-BDF2-A8F3907676B2}"/>
              </a:ext>
            </a:extLst>
          </p:cNvPr>
          <p:cNvPicPr>
            <a:picLocks noGrp="1" noChangeAspect="1"/>
          </p:cNvPicPr>
          <p:nvPr>
            <p:ph idx="1"/>
          </p:nvPr>
        </p:nvPicPr>
        <p:blipFill>
          <a:blip r:embed="rId3"/>
          <a:srcRect b="48429"/>
          <a:stretch/>
        </p:blipFill>
        <p:spPr>
          <a:xfrm>
            <a:off x="2877328" y="1413476"/>
            <a:ext cx="2948097" cy="1459657"/>
          </a:xfrm>
        </p:spPr>
      </p:pic>
      <p:pic>
        <p:nvPicPr>
          <p:cNvPr id="5" name="Picture 4">
            <a:extLst>
              <a:ext uri="{FF2B5EF4-FFF2-40B4-BE49-F238E27FC236}">
                <a16:creationId xmlns:a16="http://schemas.microsoft.com/office/drawing/2014/main" id="{827422C8-CD32-0566-9B5D-1C1CF886EB65}"/>
              </a:ext>
            </a:extLst>
          </p:cNvPr>
          <p:cNvPicPr>
            <a:picLocks noChangeAspect="1"/>
          </p:cNvPicPr>
          <p:nvPr/>
        </p:nvPicPr>
        <p:blipFill>
          <a:blip r:embed="rId4"/>
          <a:stretch>
            <a:fillRect/>
          </a:stretch>
        </p:blipFill>
        <p:spPr>
          <a:xfrm>
            <a:off x="551953" y="3019946"/>
            <a:ext cx="2840384" cy="1879416"/>
          </a:xfrm>
          <a:prstGeom prst="rect">
            <a:avLst/>
          </a:prstGeom>
        </p:spPr>
      </p:pic>
      <p:pic>
        <p:nvPicPr>
          <p:cNvPr id="11" name="Picture 10">
            <a:extLst>
              <a:ext uri="{FF2B5EF4-FFF2-40B4-BE49-F238E27FC236}">
                <a16:creationId xmlns:a16="http://schemas.microsoft.com/office/drawing/2014/main" id="{E6935956-9898-45D9-8C31-0FE285948188}"/>
              </a:ext>
            </a:extLst>
          </p:cNvPr>
          <p:cNvPicPr>
            <a:picLocks noChangeAspect="1"/>
          </p:cNvPicPr>
          <p:nvPr/>
        </p:nvPicPr>
        <p:blipFill>
          <a:blip r:embed="rId5"/>
          <a:stretch>
            <a:fillRect/>
          </a:stretch>
        </p:blipFill>
        <p:spPr>
          <a:xfrm>
            <a:off x="6697069" y="4744741"/>
            <a:ext cx="3124260" cy="1833398"/>
          </a:xfrm>
          <a:prstGeom prst="rect">
            <a:avLst/>
          </a:prstGeom>
        </p:spPr>
      </p:pic>
      <p:pic>
        <p:nvPicPr>
          <p:cNvPr id="13" name="Picture 12">
            <a:extLst>
              <a:ext uri="{FF2B5EF4-FFF2-40B4-BE49-F238E27FC236}">
                <a16:creationId xmlns:a16="http://schemas.microsoft.com/office/drawing/2014/main" id="{B0C34F8C-17E9-5459-10D4-BEBF51B5CC7A}"/>
              </a:ext>
            </a:extLst>
          </p:cNvPr>
          <p:cNvPicPr>
            <a:picLocks noChangeAspect="1"/>
          </p:cNvPicPr>
          <p:nvPr/>
        </p:nvPicPr>
        <p:blipFill>
          <a:blip r:embed="rId6"/>
          <a:stretch>
            <a:fillRect/>
          </a:stretch>
        </p:blipFill>
        <p:spPr>
          <a:xfrm>
            <a:off x="9755120" y="3242361"/>
            <a:ext cx="2436880" cy="596098"/>
          </a:xfrm>
          <a:prstGeom prst="rect">
            <a:avLst/>
          </a:prstGeom>
        </p:spPr>
      </p:pic>
      <p:pic>
        <p:nvPicPr>
          <p:cNvPr id="14" name="Content Placeholder 6">
            <a:extLst>
              <a:ext uri="{FF2B5EF4-FFF2-40B4-BE49-F238E27FC236}">
                <a16:creationId xmlns:a16="http://schemas.microsoft.com/office/drawing/2014/main" id="{BE551B3B-CCDB-2302-93F4-7FF887A9022B}"/>
              </a:ext>
            </a:extLst>
          </p:cNvPr>
          <p:cNvPicPr>
            <a:picLocks noChangeAspect="1"/>
          </p:cNvPicPr>
          <p:nvPr/>
        </p:nvPicPr>
        <p:blipFill>
          <a:blip r:embed="rId3"/>
          <a:srcRect t="64555" b="1703"/>
          <a:stretch/>
        </p:blipFill>
        <p:spPr>
          <a:xfrm>
            <a:off x="6726726" y="1568863"/>
            <a:ext cx="2948097" cy="955052"/>
          </a:xfrm>
          <a:prstGeom prst="rect">
            <a:avLst/>
          </a:prstGeom>
        </p:spPr>
      </p:pic>
      <p:sp>
        <p:nvSpPr>
          <p:cNvPr id="15" name="Arrow: Right 14">
            <a:extLst>
              <a:ext uri="{FF2B5EF4-FFF2-40B4-BE49-F238E27FC236}">
                <a16:creationId xmlns:a16="http://schemas.microsoft.com/office/drawing/2014/main" id="{B25F41C5-1E2D-A54F-0D6E-1DABE5A94E6C}"/>
              </a:ext>
            </a:extLst>
          </p:cNvPr>
          <p:cNvSpPr/>
          <p:nvPr/>
        </p:nvSpPr>
        <p:spPr>
          <a:xfrm rot="19364691">
            <a:off x="1832297" y="2530735"/>
            <a:ext cx="889749" cy="2448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Arrow: Right 15">
            <a:extLst>
              <a:ext uri="{FF2B5EF4-FFF2-40B4-BE49-F238E27FC236}">
                <a16:creationId xmlns:a16="http://schemas.microsoft.com/office/drawing/2014/main" id="{587DE19E-FB81-B4A1-F641-D533DC8747D0}"/>
              </a:ext>
            </a:extLst>
          </p:cNvPr>
          <p:cNvSpPr/>
          <p:nvPr/>
        </p:nvSpPr>
        <p:spPr>
          <a:xfrm rot="2700000">
            <a:off x="1859363" y="5178072"/>
            <a:ext cx="889749" cy="2448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Arrow: Right 16">
            <a:extLst>
              <a:ext uri="{FF2B5EF4-FFF2-40B4-BE49-F238E27FC236}">
                <a16:creationId xmlns:a16="http://schemas.microsoft.com/office/drawing/2014/main" id="{C00FBAC0-BA9F-FCB8-F458-556FE2559224}"/>
              </a:ext>
            </a:extLst>
          </p:cNvPr>
          <p:cNvSpPr/>
          <p:nvPr/>
        </p:nvSpPr>
        <p:spPr>
          <a:xfrm>
            <a:off x="5952499" y="2381358"/>
            <a:ext cx="590276" cy="2448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Arrow: Right 17">
            <a:extLst>
              <a:ext uri="{FF2B5EF4-FFF2-40B4-BE49-F238E27FC236}">
                <a16:creationId xmlns:a16="http://schemas.microsoft.com/office/drawing/2014/main" id="{BCE47039-D3A2-748C-1281-8BEA30E4FAF6}"/>
              </a:ext>
            </a:extLst>
          </p:cNvPr>
          <p:cNvSpPr/>
          <p:nvPr/>
        </p:nvSpPr>
        <p:spPr>
          <a:xfrm>
            <a:off x="5925034" y="4776919"/>
            <a:ext cx="590276" cy="2448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Arrow: Right 18">
            <a:extLst>
              <a:ext uri="{FF2B5EF4-FFF2-40B4-BE49-F238E27FC236}">
                <a16:creationId xmlns:a16="http://schemas.microsoft.com/office/drawing/2014/main" id="{DE061C69-260E-A456-2D0C-CD759066725F}"/>
              </a:ext>
            </a:extLst>
          </p:cNvPr>
          <p:cNvSpPr/>
          <p:nvPr/>
        </p:nvSpPr>
        <p:spPr>
          <a:xfrm rot="19364691">
            <a:off x="9668280" y="4155841"/>
            <a:ext cx="889749" cy="2448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Arrow: Right 19">
            <a:extLst>
              <a:ext uri="{FF2B5EF4-FFF2-40B4-BE49-F238E27FC236}">
                <a16:creationId xmlns:a16="http://schemas.microsoft.com/office/drawing/2014/main" id="{7E6AA891-FBB2-941B-59B2-FC510B78B1D6}"/>
              </a:ext>
            </a:extLst>
          </p:cNvPr>
          <p:cNvSpPr/>
          <p:nvPr/>
        </p:nvSpPr>
        <p:spPr>
          <a:xfrm rot="2700000">
            <a:off x="9668282" y="2715356"/>
            <a:ext cx="889749" cy="2448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TextBox 25">
            <a:extLst>
              <a:ext uri="{FF2B5EF4-FFF2-40B4-BE49-F238E27FC236}">
                <a16:creationId xmlns:a16="http://schemas.microsoft.com/office/drawing/2014/main" id="{86B855CB-42EA-F824-0772-A8D7834D28D0}"/>
              </a:ext>
            </a:extLst>
          </p:cNvPr>
          <p:cNvSpPr txBox="1"/>
          <p:nvPr/>
        </p:nvSpPr>
        <p:spPr>
          <a:xfrm>
            <a:off x="3599341" y="2804784"/>
            <a:ext cx="2353158" cy="646331"/>
          </a:xfrm>
          <a:prstGeom prst="rect">
            <a:avLst/>
          </a:prstGeom>
          <a:noFill/>
        </p:spPr>
        <p:txBody>
          <a:bodyPr wrap="square" rtlCol="0">
            <a:spAutoFit/>
          </a:bodyPr>
          <a:lstStyle/>
          <a:p>
            <a:r>
              <a:rPr lang="en-US" i="1" noProof="0" dirty="0">
                <a:solidFill>
                  <a:schemeClr val="bg1">
                    <a:lumMod val="65000"/>
                  </a:schemeClr>
                </a:solidFill>
              </a:rPr>
              <a:t>If it’s a repo from one of your organizations</a:t>
            </a:r>
          </a:p>
        </p:txBody>
      </p:sp>
      <p:sp>
        <p:nvSpPr>
          <p:cNvPr id="27" name="TextBox 26">
            <a:extLst>
              <a:ext uri="{FF2B5EF4-FFF2-40B4-BE49-F238E27FC236}">
                <a16:creationId xmlns:a16="http://schemas.microsoft.com/office/drawing/2014/main" id="{F7DC5D6D-71C5-5349-DF7C-2FF8E6D967D4}"/>
              </a:ext>
            </a:extLst>
          </p:cNvPr>
          <p:cNvSpPr txBox="1"/>
          <p:nvPr/>
        </p:nvSpPr>
        <p:spPr>
          <a:xfrm>
            <a:off x="3599341" y="4302896"/>
            <a:ext cx="2353158" cy="369332"/>
          </a:xfrm>
          <a:prstGeom prst="rect">
            <a:avLst/>
          </a:prstGeom>
          <a:noFill/>
        </p:spPr>
        <p:txBody>
          <a:bodyPr wrap="square" rtlCol="0">
            <a:spAutoFit/>
          </a:bodyPr>
          <a:lstStyle/>
          <a:p>
            <a:r>
              <a:rPr lang="en-US" i="1" noProof="0" dirty="0">
                <a:solidFill>
                  <a:schemeClr val="bg1">
                    <a:lumMod val="65000"/>
                  </a:schemeClr>
                </a:solidFill>
              </a:rPr>
              <a:t>Otherwise</a:t>
            </a:r>
          </a:p>
        </p:txBody>
      </p:sp>
      <p:sp>
        <p:nvSpPr>
          <p:cNvPr id="28" name="TextBox 27">
            <a:extLst>
              <a:ext uri="{FF2B5EF4-FFF2-40B4-BE49-F238E27FC236}">
                <a16:creationId xmlns:a16="http://schemas.microsoft.com/office/drawing/2014/main" id="{D6A521BA-5479-74BF-B6E4-3705CC29BBC3}"/>
              </a:ext>
            </a:extLst>
          </p:cNvPr>
          <p:cNvSpPr txBox="1"/>
          <p:nvPr/>
        </p:nvSpPr>
        <p:spPr>
          <a:xfrm>
            <a:off x="6853800" y="2503801"/>
            <a:ext cx="2557390" cy="369332"/>
          </a:xfrm>
          <a:prstGeom prst="rect">
            <a:avLst/>
          </a:prstGeom>
          <a:noFill/>
        </p:spPr>
        <p:txBody>
          <a:bodyPr wrap="square" rtlCol="0">
            <a:spAutoFit/>
          </a:bodyPr>
          <a:lstStyle/>
          <a:p>
            <a:r>
              <a:rPr lang="en-US" i="1" noProof="0" dirty="0">
                <a:solidFill>
                  <a:schemeClr val="bg1">
                    <a:lumMod val="65000"/>
                  </a:schemeClr>
                </a:solidFill>
              </a:rPr>
              <a:t>Choose where to save it</a:t>
            </a:r>
          </a:p>
        </p:txBody>
      </p:sp>
      <p:sp>
        <p:nvSpPr>
          <p:cNvPr id="29" name="TextBox 28">
            <a:extLst>
              <a:ext uri="{FF2B5EF4-FFF2-40B4-BE49-F238E27FC236}">
                <a16:creationId xmlns:a16="http://schemas.microsoft.com/office/drawing/2014/main" id="{F42525E2-FCA0-9E00-9997-CFE58B378CF5}"/>
              </a:ext>
            </a:extLst>
          </p:cNvPr>
          <p:cNvSpPr txBox="1"/>
          <p:nvPr/>
        </p:nvSpPr>
        <p:spPr>
          <a:xfrm>
            <a:off x="6853800" y="4375408"/>
            <a:ext cx="2557390" cy="369332"/>
          </a:xfrm>
          <a:prstGeom prst="rect">
            <a:avLst/>
          </a:prstGeom>
          <a:noFill/>
        </p:spPr>
        <p:txBody>
          <a:bodyPr wrap="square" rtlCol="0">
            <a:spAutoFit/>
          </a:bodyPr>
          <a:lstStyle/>
          <a:p>
            <a:r>
              <a:rPr lang="en-US" i="1" noProof="0" dirty="0">
                <a:solidFill>
                  <a:schemeClr val="bg1">
                    <a:lumMod val="65000"/>
                  </a:schemeClr>
                </a:solidFill>
              </a:rPr>
              <a:t>Choose where to save it</a:t>
            </a:r>
          </a:p>
        </p:txBody>
      </p:sp>
    </p:spTree>
    <p:extLst>
      <p:ext uri="{BB962C8B-B14F-4D97-AF65-F5344CB8AC3E}">
        <p14:creationId xmlns:p14="http://schemas.microsoft.com/office/powerpoint/2010/main" val="2903854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5BD0-4113-D1EA-5488-1E4D3D4A276A}"/>
              </a:ext>
            </a:extLst>
          </p:cNvPr>
          <p:cNvSpPr>
            <a:spLocks noGrp="1"/>
          </p:cNvSpPr>
          <p:nvPr>
            <p:ph type="title"/>
          </p:nvPr>
        </p:nvSpPr>
        <p:spPr/>
        <p:txBody>
          <a:bodyPr>
            <a:normAutofit fontScale="90000"/>
          </a:bodyPr>
          <a:lstStyle/>
          <a:p>
            <a:r>
              <a:rPr kumimoji="0" lang="en-US" sz="4400" i="0" u="none" strike="noStrike" cap="none" normalizeH="0" baseline="0" noProof="0" dirty="0">
                <a:ln>
                  <a:noFill/>
                </a:ln>
                <a:solidFill>
                  <a:schemeClr val="tx1"/>
                </a:solidFill>
                <a:effectLst/>
              </a:rPr>
              <a:t>2 : Cloning a repository (command line)</a:t>
            </a:r>
            <a:endParaRPr lang="en-US" noProof="0" dirty="0"/>
          </a:p>
        </p:txBody>
      </p:sp>
      <p:sp>
        <p:nvSpPr>
          <p:cNvPr id="3" name="Content Placeholder 2">
            <a:extLst>
              <a:ext uri="{FF2B5EF4-FFF2-40B4-BE49-F238E27FC236}">
                <a16:creationId xmlns:a16="http://schemas.microsoft.com/office/drawing/2014/main" id="{09C841C9-7DA6-BA61-053D-488674DB7DFE}"/>
              </a:ext>
            </a:extLst>
          </p:cNvPr>
          <p:cNvSpPr>
            <a:spLocks noGrp="1"/>
          </p:cNvSpPr>
          <p:nvPr>
            <p:ph idx="1"/>
          </p:nvPr>
        </p:nvSpPr>
        <p:spPr>
          <a:xfrm>
            <a:off x="838200" y="1853057"/>
            <a:ext cx="10515600" cy="4351338"/>
          </a:xfrm>
        </p:spPr>
        <p:txBody>
          <a:bodyPr>
            <a:noAutofit/>
          </a:bodyPr>
          <a:lstStyle/>
          <a:p>
            <a:pPr marL="0" indent="0">
              <a:spcBef>
                <a:spcPts val="0"/>
              </a:spcBef>
              <a:spcAft>
                <a:spcPts val="500"/>
              </a:spcAft>
              <a:buNone/>
            </a:pPr>
            <a:r>
              <a:rPr lang="en-US" sz="2000" b="1" noProof="0" dirty="0">
                <a:solidFill>
                  <a:srgbClr val="C00000"/>
                </a:solidFill>
              </a:rPr>
              <a:t>Cloning via Command Line</a:t>
            </a:r>
          </a:p>
          <a:p>
            <a:pPr marL="0" indent="0">
              <a:spcBef>
                <a:spcPts val="0"/>
              </a:spcBef>
              <a:spcAft>
                <a:spcPts val="500"/>
              </a:spcAft>
              <a:buNone/>
            </a:pPr>
            <a:r>
              <a:rPr lang="en-US" sz="2000" noProof="0" dirty="0"/>
              <a:t>If you follow instructions on a GitHub repo from a paper, you’ll often see that</a:t>
            </a:r>
          </a:p>
          <a:p>
            <a:pPr marL="0" indent="0">
              <a:spcBef>
                <a:spcPts val="0"/>
              </a:spcBef>
              <a:spcAft>
                <a:spcPts val="500"/>
              </a:spcAft>
              <a:buNone/>
            </a:pPr>
            <a:br>
              <a:rPr lang="en-US" sz="2000" noProof="0" dirty="0"/>
            </a:br>
            <a:r>
              <a:rPr lang="en-US" sz="2000" noProof="0" dirty="0">
                <a:solidFill>
                  <a:srgbClr val="0070C0"/>
                </a:solidFill>
                <a:latin typeface="Inconsolata" panose="020B0609030003000000" pitchFamily="49" charset="0"/>
              </a:rPr>
              <a:t>git clone </a:t>
            </a:r>
            <a:r>
              <a:rPr lang="en-US" sz="2000" noProof="0" dirty="0">
                <a:solidFill>
                  <a:srgbClr val="0070C0"/>
                </a:solidFill>
                <a:latin typeface="Inconsolata" panose="020B0609030003000000" pitchFamily="49" charset="0"/>
                <a:hlinkClick r:id="rId2">
                  <a:extLst>
                    <a:ext uri="{A12FA001-AC4F-418D-AE19-62706E023703}">
                      <ahyp:hlinkClr xmlns:ahyp="http://schemas.microsoft.com/office/drawing/2018/hyperlinkcolor" val="tx"/>
                    </a:ext>
                  </a:extLst>
                </a:hlinkClick>
              </a:rPr>
              <a:t>https://github.com/NeuroStrasbourg/GitHub-presentation-2025.git</a:t>
            </a:r>
            <a:br>
              <a:rPr lang="en-US" sz="2000" noProof="0" dirty="0">
                <a:solidFill>
                  <a:srgbClr val="0070C0"/>
                </a:solidFill>
                <a:latin typeface="Inconsolata" panose="020B0609030003000000" pitchFamily="49" charset="0"/>
              </a:rPr>
            </a:br>
            <a:r>
              <a:rPr lang="en-US" sz="2000" noProof="0" dirty="0">
                <a:solidFill>
                  <a:srgbClr val="0070C0"/>
                </a:solidFill>
                <a:latin typeface="Inconsolata" panose="020B0609030003000000" pitchFamily="49" charset="0"/>
              </a:rPr>
              <a:t>cd GitHub-presentation-2025</a:t>
            </a:r>
          </a:p>
          <a:p>
            <a:pPr marL="0" indent="0">
              <a:spcBef>
                <a:spcPts val="0"/>
              </a:spcBef>
              <a:spcAft>
                <a:spcPts val="500"/>
              </a:spcAft>
              <a:buNone/>
            </a:pPr>
            <a:endParaRPr lang="en-US" sz="2000" noProof="0" dirty="0">
              <a:solidFill>
                <a:srgbClr val="0070C0"/>
              </a:solidFill>
              <a:latin typeface="Inconsolata" panose="020B0609030003000000" pitchFamily="49" charset="0"/>
            </a:endParaRPr>
          </a:p>
          <a:p>
            <a:pPr marL="0" indent="0">
              <a:spcBef>
                <a:spcPts val="0"/>
              </a:spcBef>
              <a:spcAft>
                <a:spcPts val="500"/>
              </a:spcAft>
              <a:buNone/>
            </a:pPr>
            <a:r>
              <a:rPr lang="en-US" sz="2000" b="1" noProof="0" dirty="0"/>
              <a:t>Common Issues &amp; Tips</a:t>
            </a:r>
          </a:p>
          <a:p>
            <a:pPr>
              <a:spcBef>
                <a:spcPts val="0"/>
              </a:spcBef>
              <a:spcAft>
                <a:spcPts val="500"/>
              </a:spcAft>
              <a:buFont typeface="Arial" panose="020B0604020202020204" pitchFamily="34" charset="0"/>
              <a:buChar char="•"/>
            </a:pPr>
            <a:r>
              <a:rPr lang="en-US" sz="2000" noProof="0" dirty="0"/>
              <a:t>Ensure the repository URL is correct</a:t>
            </a:r>
          </a:p>
          <a:p>
            <a:pPr>
              <a:spcBef>
                <a:spcPts val="0"/>
              </a:spcBef>
              <a:spcAft>
                <a:spcPts val="500"/>
              </a:spcAft>
              <a:buFont typeface="Arial" panose="020B0604020202020204" pitchFamily="34" charset="0"/>
              <a:buChar char="•"/>
            </a:pPr>
            <a:r>
              <a:rPr lang="en-US" sz="2000" noProof="0" dirty="0"/>
              <a:t>If using SSH instead of HTTPS, replace the URL with (this depends on your git setup)</a:t>
            </a:r>
            <a:br>
              <a:rPr lang="en-US" sz="2000" noProof="0" dirty="0"/>
            </a:br>
            <a:r>
              <a:rPr lang="en-US" sz="2000" noProof="0" dirty="0"/>
              <a:t>git clone </a:t>
            </a:r>
            <a:r>
              <a:rPr lang="en-US" sz="2000" noProof="0" dirty="0" err="1">
                <a:hlinkClick r:id="rId3"/>
              </a:rPr>
              <a:t>git@github.com</a:t>
            </a:r>
            <a:r>
              <a:rPr lang="en-US" sz="2000" noProof="0" dirty="0" err="1"/>
              <a:t>:NeuroStrasbourg</a:t>
            </a:r>
            <a:r>
              <a:rPr lang="en-US" sz="2000" noProof="0" dirty="0"/>
              <a:t>/GitHub-presentation-2025.git</a:t>
            </a:r>
          </a:p>
          <a:p>
            <a:pPr>
              <a:spcBef>
                <a:spcPts val="0"/>
              </a:spcBef>
              <a:spcAft>
                <a:spcPts val="500"/>
              </a:spcAft>
              <a:buFont typeface="Arial" panose="020B0604020202020204" pitchFamily="34" charset="0"/>
              <a:buChar char="•"/>
            </a:pPr>
            <a:r>
              <a:rPr lang="en-US" sz="2000" noProof="0" dirty="0"/>
              <a:t>If cloning fails, check your internet connection and GitHub permissions</a:t>
            </a:r>
          </a:p>
          <a:p>
            <a:pPr marL="0" indent="0">
              <a:spcBef>
                <a:spcPts val="0"/>
              </a:spcBef>
              <a:spcAft>
                <a:spcPts val="500"/>
              </a:spcAft>
              <a:buNone/>
            </a:pPr>
            <a:endParaRPr lang="en-US" sz="2000" noProof="0" dirty="0"/>
          </a:p>
        </p:txBody>
      </p:sp>
    </p:spTree>
    <p:extLst>
      <p:ext uri="{BB962C8B-B14F-4D97-AF65-F5344CB8AC3E}">
        <p14:creationId xmlns:p14="http://schemas.microsoft.com/office/powerpoint/2010/main" val="2054883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F151-9350-7870-F1B2-74852F3039E6}"/>
              </a:ext>
            </a:extLst>
          </p:cNvPr>
          <p:cNvSpPr>
            <a:spLocks noGrp="1"/>
          </p:cNvSpPr>
          <p:nvPr>
            <p:ph type="title"/>
          </p:nvPr>
        </p:nvSpPr>
        <p:spPr/>
        <p:txBody>
          <a:bodyPr>
            <a:noAutofit/>
          </a:bodyPr>
          <a:lstStyle/>
          <a:p>
            <a:r>
              <a:rPr lang="en-US" sz="4000" noProof="0" dirty="0"/>
              <a:t>3 : Pull the latest Changes</a:t>
            </a:r>
          </a:p>
        </p:txBody>
      </p:sp>
      <p:sp>
        <p:nvSpPr>
          <p:cNvPr id="3" name="Content Placeholder 2">
            <a:extLst>
              <a:ext uri="{FF2B5EF4-FFF2-40B4-BE49-F238E27FC236}">
                <a16:creationId xmlns:a16="http://schemas.microsoft.com/office/drawing/2014/main" id="{BAE14F28-C234-39FD-892D-DE5EA141F780}"/>
              </a:ext>
            </a:extLst>
          </p:cNvPr>
          <p:cNvSpPr>
            <a:spLocks noGrp="1"/>
          </p:cNvSpPr>
          <p:nvPr>
            <p:ph idx="1"/>
          </p:nvPr>
        </p:nvSpPr>
        <p:spPr>
          <a:xfrm>
            <a:off x="838200" y="1253745"/>
            <a:ext cx="10515600" cy="1831975"/>
          </a:xfrm>
        </p:spPr>
        <p:txBody>
          <a:bodyPr>
            <a:noAutofit/>
          </a:bodyPr>
          <a:lstStyle/>
          <a:p>
            <a:pPr marL="0" indent="0">
              <a:spcBef>
                <a:spcPts val="0"/>
              </a:spcBef>
              <a:spcAft>
                <a:spcPts val="500"/>
              </a:spcAft>
              <a:buNone/>
            </a:pPr>
            <a:r>
              <a:rPr lang="en-US" sz="2000" noProof="0" dirty="0"/>
              <a:t>Pulling the latest changes ensures your local repository is up to date with the remote version.</a:t>
            </a:r>
          </a:p>
          <a:p>
            <a:pPr>
              <a:spcBef>
                <a:spcPts val="0"/>
              </a:spcBef>
              <a:spcAft>
                <a:spcPts val="500"/>
              </a:spcAft>
              <a:buFont typeface="+mj-lt"/>
              <a:buAutoNum type="arabicPeriod"/>
            </a:pPr>
            <a:r>
              <a:rPr lang="en-US" sz="2000" noProof="0" dirty="0"/>
              <a:t>In GitHub Desktop, select the cloned repository from the list</a:t>
            </a:r>
          </a:p>
          <a:p>
            <a:pPr>
              <a:spcBef>
                <a:spcPts val="0"/>
              </a:spcBef>
              <a:spcAft>
                <a:spcPts val="500"/>
              </a:spcAft>
              <a:buFont typeface="+mj-lt"/>
              <a:buAutoNum type="arabicPeriod"/>
            </a:pPr>
            <a:r>
              <a:rPr lang="en-US" sz="2000" noProof="0" dirty="0"/>
              <a:t>Click on the "Fetch origin" button</a:t>
            </a:r>
          </a:p>
          <a:p>
            <a:pPr>
              <a:spcBef>
                <a:spcPts val="0"/>
              </a:spcBef>
              <a:spcAft>
                <a:spcPts val="500"/>
              </a:spcAft>
              <a:buFont typeface="+mj-lt"/>
              <a:buAutoNum type="arabicPeriod"/>
            </a:pPr>
            <a:r>
              <a:rPr lang="en-US" sz="2000" noProof="0" dirty="0"/>
              <a:t>If updates are available, click "Pull origin“</a:t>
            </a:r>
          </a:p>
          <a:p>
            <a:pPr marL="0" indent="0">
              <a:spcBef>
                <a:spcPts val="0"/>
              </a:spcBef>
              <a:spcAft>
                <a:spcPts val="500"/>
              </a:spcAft>
              <a:buNone/>
            </a:pPr>
            <a:endParaRPr lang="en-US" sz="2000" noProof="0" dirty="0"/>
          </a:p>
        </p:txBody>
      </p:sp>
      <p:pic>
        <p:nvPicPr>
          <p:cNvPr id="9" name="Content Placeholder 8">
            <a:extLst>
              <a:ext uri="{FF2B5EF4-FFF2-40B4-BE49-F238E27FC236}">
                <a16:creationId xmlns:a16="http://schemas.microsoft.com/office/drawing/2014/main" id="{D1D5CDD0-9750-086E-2B1D-8CD98864AB2B}"/>
              </a:ext>
            </a:extLst>
          </p:cNvPr>
          <p:cNvPicPr>
            <a:picLocks noChangeAspect="1"/>
          </p:cNvPicPr>
          <p:nvPr/>
        </p:nvPicPr>
        <p:blipFill>
          <a:blip r:embed="rId2"/>
          <a:stretch>
            <a:fillRect/>
          </a:stretch>
        </p:blipFill>
        <p:spPr>
          <a:xfrm>
            <a:off x="7579616" y="2844062"/>
            <a:ext cx="1581371" cy="466790"/>
          </a:xfrm>
          <a:prstGeom prst="rect">
            <a:avLst/>
          </a:prstGeom>
        </p:spPr>
      </p:pic>
      <p:pic>
        <p:nvPicPr>
          <p:cNvPr id="23" name="Picture 22">
            <a:extLst>
              <a:ext uri="{FF2B5EF4-FFF2-40B4-BE49-F238E27FC236}">
                <a16:creationId xmlns:a16="http://schemas.microsoft.com/office/drawing/2014/main" id="{60F42203-727B-9AB9-C179-544FD5651897}"/>
              </a:ext>
            </a:extLst>
          </p:cNvPr>
          <p:cNvPicPr>
            <a:picLocks noChangeAspect="1"/>
          </p:cNvPicPr>
          <p:nvPr/>
        </p:nvPicPr>
        <p:blipFill>
          <a:blip r:embed="rId3"/>
          <a:stretch>
            <a:fillRect/>
          </a:stretch>
        </p:blipFill>
        <p:spPr>
          <a:xfrm>
            <a:off x="9318941" y="2829772"/>
            <a:ext cx="1754443" cy="472699"/>
          </a:xfrm>
          <a:prstGeom prst="rect">
            <a:avLst/>
          </a:prstGeom>
        </p:spPr>
      </p:pic>
      <p:pic>
        <p:nvPicPr>
          <p:cNvPr id="5" name="Picture 4">
            <a:extLst>
              <a:ext uri="{FF2B5EF4-FFF2-40B4-BE49-F238E27FC236}">
                <a16:creationId xmlns:a16="http://schemas.microsoft.com/office/drawing/2014/main" id="{5B98D2DD-0A2E-F1A1-BECF-83D7E02342D9}"/>
              </a:ext>
            </a:extLst>
          </p:cNvPr>
          <p:cNvPicPr>
            <a:picLocks noChangeAspect="1"/>
          </p:cNvPicPr>
          <p:nvPr/>
        </p:nvPicPr>
        <p:blipFill>
          <a:blip r:embed="rId4"/>
          <a:stretch>
            <a:fillRect/>
          </a:stretch>
        </p:blipFill>
        <p:spPr>
          <a:xfrm>
            <a:off x="5622553" y="3673231"/>
            <a:ext cx="2747748" cy="2005611"/>
          </a:xfrm>
          <a:prstGeom prst="rect">
            <a:avLst/>
          </a:prstGeom>
        </p:spPr>
      </p:pic>
      <p:sp>
        <p:nvSpPr>
          <p:cNvPr id="7" name="TextBox 6">
            <a:extLst>
              <a:ext uri="{FF2B5EF4-FFF2-40B4-BE49-F238E27FC236}">
                <a16:creationId xmlns:a16="http://schemas.microsoft.com/office/drawing/2014/main" id="{03CB0664-EF81-52F3-A4B2-4814DE004992}"/>
              </a:ext>
            </a:extLst>
          </p:cNvPr>
          <p:cNvSpPr txBox="1"/>
          <p:nvPr/>
        </p:nvSpPr>
        <p:spPr>
          <a:xfrm>
            <a:off x="838200" y="3362617"/>
            <a:ext cx="4748784" cy="2862322"/>
          </a:xfrm>
          <a:prstGeom prst="rect">
            <a:avLst/>
          </a:prstGeom>
          <a:noFill/>
        </p:spPr>
        <p:txBody>
          <a:bodyPr wrap="square">
            <a:spAutoFit/>
          </a:bodyPr>
          <a:lstStyle/>
          <a:p>
            <a:pPr>
              <a:buFont typeface="+mj-lt"/>
              <a:buAutoNum type="arabicPeriod"/>
            </a:pPr>
            <a:endParaRPr lang="en-US" sz="1800" noProof="0" dirty="0"/>
          </a:p>
          <a:p>
            <a:pPr>
              <a:buFont typeface="Wingdings" panose="05000000000000000000" pitchFamily="2" charset="2"/>
              <a:buChar char="à"/>
            </a:pPr>
            <a:r>
              <a:rPr lang="en-US" sz="1800" noProof="0" dirty="0">
                <a:sym typeface="Wingdings" panose="05000000000000000000" pitchFamily="2" charset="2"/>
              </a:rPr>
              <a:t>Important Note 1 : If some changes conflict with some non-committed local changes, you will need to solve conflicts (chose what to keep : the local or the remote?)</a:t>
            </a:r>
          </a:p>
          <a:p>
            <a:pPr>
              <a:buFont typeface="Wingdings" panose="05000000000000000000" pitchFamily="2" charset="2"/>
              <a:buChar char="à"/>
            </a:pPr>
            <a:endParaRPr lang="en-US" sz="1800" noProof="0" dirty="0">
              <a:sym typeface="Wingdings" panose="05000000000000000000" pitchFamily="2" charset="2"/>
            </a:endParaRPr>
          </a:p>
          <a:p>
            <a:pPr>
              <a:buFont typeface="Wingdings" panose="05000000000000000000" pitchFamily="2" charset="2"/>
              <a:buChar char="à"/>
            </a:pPr>
            <a:r>
              <a:rPr lang="en-US" sz="1800" noProof="0" dirty="0">
                <a:sym typeface="Wingdings" panose="05000000000000000000" pitchFamily="2" charset="2"/>
              </a:rPr>
              <a:t>Important Note 2 : If you have local changes but you want to put them on the side temporarily, you can stash them (and later </a:t>
            </a:r>
            <a:r>
              <a:rPr lang="en-US" sz="1800" noProof="0" dirty="0" err="1">
                <a:sym typeface="Wingdings" panose="05000000000000000000" pitchFamily="2" charset="2"/>
              </a:rPr>
              <a:t>unstash</a:t>
            </a:r>
            <a:r>
              <a:rPr lang="en-US" sz="1800" noProof="0" dirty="0">
                <a:sym typeface="Wingdings" panose="05000000000000000000" pitchFamily="2" charset="2"/>
              </a:rPr>
              <a:t> them)</a:t>
            </a:r>
            <a:endParaRPr lang="en-US" sz="1800" noProof="0" dirty="0"/>
          </a:p>
        </p:txBody>
      </p:sp>
      <p:pic>
        <p:nvPicPr>
          <p:cNvPr id="10" name="Picture 9">
            <a:extLst>
              <a:ext uri="{FF2B5EF4-FFF2-40B4-BE49-F238E27FC236}">
                <a16:creationId xmlns:a16="http://schemas.microsoft.com/office/drawing/2014/main" id="{F65D8ACF-B9E2-8EE0-5020-02B010A71653}"/>
              </a:ext>
            </a:extLst>
          </p:cNvPr>
          <p:cNvPicPr>
            <a:picLocks noChangeAspect="1"/>
          </p:cNvPicPr>
          <p:nvPr/>
        </p:nvPicPr>
        <p:blipFill>
          <a:blip r:embed="rId5"/>
          <a:stretch>
            <a:fillRect/>
          </a:stretch>
        </p:blipFill>
        <p:spPr>
          <a:xfrm>
            <a:off x="9160987" y="3673231"/>
            <a:ext cx="2824957" cy="949009"/>
          </a:xfrm>
          <a:prstGeom prst="rect">
            <a:avLst/>
          </a:prstGeom>
        </p:spPr>
      </p:pic>
      <p:pic>
        <p:nvPicPr>
          <p:cNvPr id="12" name="Picture 11">
            <a:extLst>
              <a:ext uri="{FF2B5EF4-FFF2-40B4-BE49-F238E27FC236}">
                <a16:creationId xmlns:a16="http://schemas.microsoft.com/office/drawing/2014/main" id="{5472FCEF-BAB5-9721-0687-33A269756F90}"/>
              </a:ext>
            </a:extLst>
          </p:cNvPr>
          <p:cNvPicPr>
            <a:picLocks noChangeAspect="1"/>
          </p:cNvPicPr>
          <p:nvPr/>
        </p:nvPicPr>
        <p:blipFill>
          <a:blip r:embed="rId6"/>
          <a:stretch>
            <a:fillRect/>
          </a:stretch>
        </p:blipFill>
        <p:spPr>
          <a:xfrm>
            <a:off x="9318941" y="4887592"/>
            <a:ext cx="2634729" cy="686593"/>
          </a:xfrm>
          <a:prstGeom prst="rect">
            <a:avLst/>
          </a:prstGeom>
        </p:spPr>
      </p:pic>
      <p:sp>
        <p:nvSpPr>
          <p:cNvPr id="13" name="TextBox 12">
            <a:extLst>
              <a:ext uri="{FF2B5EF4-FFF2-40B4-BE49-F238E27FC236}">
                <a16:creationId xmlns:a16="http://schemas.microsoft.com/office/drawing/2014/main" id="{9759D047-F696-8734-6351-4D7855320CFD}"/>
              </a:ext>
            </a:extLst>
          </p:cNvPr>
          <p:cNvSpPr txBox="1"/>
          <p:nvPr/>
        </p:nvSpPr>
        <p:spPr>
          <a:xfrm>
            <a:off x="5812911" y="5694473"/>
            <a:ext cx="1447425" cy="369332"/>
          </a:xfrm>
          <a:prstGeom prst="rect">
            <a:avLst/>
          </a:prstGeom>
          <a:noFill/>
        </p:spPr>
        <p:txBody>
          <a:bodyPr wrap="square" rtlCol="0">
            <a:spAutoFit/>
          </a:bodyPr>
          <a:lstStyle/>
          <a:p>
            <a:r>
              <a:rPr lang="en-US" i="1" noProof="0" dirty="0">
                <a:solidFill>
                  <a:schemeClr val="bg1">
                    <a:lumMod val="65000"/>
                  </a:schemeClr>
                </a:solidFill>
              </a:rPr>
              <a:t>Stash</a:t>
            </a:r>
          </a:p>
        </p:txBody>
      </p:sp>
      <p:sp>
        <p:nvSpPr>
          <p:cNvPr id="14" name="TextBox 13">
            <a:extLst>
              <a:ext uri="{FF2B5EF4-FFF2-40B4-BE49-F238E27FC236}">
                <a16:creationId xmlns:a16="http://schemas.microsoft.com/office/drawing/2014/main" id="{FB944B65-9967-BD35-EEC3-00E68473D2F5}"/>
              </a:ext>
            </a:extLst>
          </p:cNvPr>
          <p:cNvSpPr txBox="1"/>
          <p:nvPr/>
        </p:nvSpPr>
        <p:spPr>
          <a:xfrm>
            <a:off x="9318941" y="5731298"/>
            <a:ext cx="1447425" cy="369332"/>
          </a:xfrm>
          <a:prstGeom prst="rect">
            <a:avLst/>
          </a:prstGeom>
          <a:noFill/>
        </p:spPr>
        <p:txBody>
          <a:bodyPr wrap="square" rtlCol="0">
            <a:spAutoFit/>
          </a:bodyPr>
          <a:lstStyle/>
          <a:p>
            <a:r>
              <a:rPr lang="en-US" i="1" noProof="0" dirty="0">
                <a:solidFill>
                  <a:schemeClr val="bg1">
                    <a:lumMod val="65000"/>
                  </a:schemeClr>
                </a:solidFill>
              </a:rPr>
              <a:t>Restore</a:t>
            </a:r>
          </a:p>
        </p:txBody>
      </p:sp>
    </p:spTree>
    <p:extLst>
      <p:ext uri="{BB962C8B-B14F-4D97-AF65-F5344CB8AC3E}">
        <p14:creationId xmlns:p14="http://schemas.microsoft.com/office/powerpoint/2010/main" val="297836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6392B-23E2-2A92-4839-340D3ACC9E3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9B6673-ABFA-AC04-7CA7-3282B829723C}"/>
              </a:ext>
            </a:extLst>
          </p:cNvPr>
          <p:cNvSpPr>
            <a:spLocks noGrp="1"/>
          </p:cNvSpPr>
          <p:nvPr>
            <p:ph idx="1"/>
          </p:nvPr>
        </p:nvSpPr>
        <p:spPr/>
        <p:txBody>
          <a:bodyPr>
            <a:noAutofit/>
          </a:bodyPr>
          <a:lstStyle/>
          <a:p>
            <a:pPr marL="0" indent="0">
              <a:spcBef>
                <a:spcPts val="0"/>
              </a:spcBef>
              <a:spcAft>
                <a:spcPts val="500"/>
              </a:spcAft>
              <a:buNone/>
            </a:pPr>
            <a:r>
              <a:rPr lang="en-US" sz="2000" noProof="0" dirty="0"/>
              <a:t>Navigate to the repository folder</a:t>
            </a:r>
          </a:p>
          <a:p>
            <a:pPr marL="0" indent="0">
              <a:spcBef>
                <a:spcPts val="0"/>
              </a:spcBef>
              <a:spcAft>
                <a:spcPts val="500"/>
              </a:spcAft>
              <a:buNone/>
            </a:pPr>
            <a:r>
              <a:rPr lang="en-US" sz="2000" noProof="0" dirty="0">
                <a:solidFill>
                  <a:srgbClr val="0070C0"/>
                </a:solidFill>
                <a:latin typeface="Inconsolata" panose="020B0609030003000000" pitchFamily="49" charset="0"/>
              </a:rPr>
              <a:t>cd path/to/GitHub-presentation-2025</a:t>
            </a:r>
          </a:p>
          <a:p>
            <a:pPr marL="0" indent="0">
              <a:spcBef>
                <a:spcPts val="0"/>
              </a:spcBef>
              <a:spcAft>
                <a:spcPts val="500"/>
              </a:spcAft>
              <a:buNone/>
            </a:pPr>
            <a:endParaRPr lang="en-US" sz="2000" noProof="0" dirty="0"/>
          </a:p>
          <a:p>
            <a:pPr marL="0" indent="0">
              <a:spcBef>
                <a:spcPts val="0"/>
              </a:spcBef>
              <a:spcAft>
                <a:spcPts val="500"/>
              </a:spcAft>
              <a:buNone/>
            </a:pPr>
            <a:r>
              <a:rPr lang="en-US" sz="2000" noProof="0" dirty="0"/>
              <a:t>Run the pull command</a:t>
            </a:r>
          </a:p>
          <a:p>
            <a:pPr marL="0" indent="0">
              <a:spcBef>
                <a:spcPts val="0"/>
              </a:spcBef>
              <a:spcAft>
                <a:spcPts val="500"/>
              </a:spcAft>
              <a:buNone/>
            </a:pPr>
            <a:r>
              <a:rPr lang="en-US" sz="2000" noProof="0" dirty="0">
                <a:solidFill>
                  <a:srgbClr val="0070C0"/>
                </a:solidFill>
                <a:latin typeface="Inconsolata" panose="020B0609030003000000" pitchFamily="49" charset="0"/>
              </a:rPr>
              <a:t>git pull origin main</a:t>
            </a:r>
          </a:p>
          <a:p>
            <a:pPr marL="0" indent="0">
              <a:spcBef>
                <a:spcPts val="0"/>
              </a:spcBef>
              <a:spcAft>
                <a:spcPts val="500"/>
              </a:spcAft>
              <a:buNone/>
            </a:pPr>
            <a:endParaRPr lang="en-US" sz="2000" noProof="0" dirty="0">
              <a:solidFill>
                <a:srgbClr val="0070C0"/>
              </a:solidFill>
              <a:latin typeface="Inconsolata" panose="020B0609030003000000" pitchFamily="49" charset="0"/>
            </a:endParaRPr>
          </a:p>
          <a:p>
            <a:pPr marL="0" indent="0">
              <a:spcBef>
                <a:spcPts val="0"/>
              </a:spcBef>
              <a:spcAft>
                <a:spcPts val="500"/>
              </a:spcAft>
              <a:buNone/>
            </a:pPr>
            <a:r>
              <a:rPr lang="en-US" sz="2000" b="1" noProof="0" dirty="0"/>
              <a:t>Common Issues &amp; Tips</a:t>
            </a:r>
          </a:p>
          <a:p>
            <a:pPr>
              <a:spcBef>
                <a:spcPts val="0"/>
              </a:spcBef>
              <a:spcAft>
                <a:spcPts val="500"/>
              </a:spcAft>
              <a:buFont typeface="Arial" panose="020B0604020202020204" pitchFamily="34" charset="0"/>
              <a:buChar char="•"/>
            </a:pPr>
            <a:r>
              <a:rPr lang="en-US" sz="2000" noProof="0" dirty="0"/>
              <a:t>If you have local changes, commit or stash them before pulling</a:t>
            </a:r>
          </a:p>
          <a:p>
            <a:pPr>
              <a:spcBef>
                <a:spcPts val="0"/>
              </a:spcBef>
              <a:spcAft>
                <a:spcPts val="500"/>
              </a:spcAft>
              <a:buFont typeface="Arial" panose="020B0604020202020204" pitchFamily="34" charset="0"/>
              <a:buChar char="•"/>
            </a:pPr>
            <a:r>
              <a:rPr lang="en-US" sz="2000" noProof="0" dirty="0"/>
              <a:t>If a merge conflict occurs, resolve it manually and commit the changes</a:t>
            </a:r>
          </a:p>
          <a:p>
            <a:pPr>
              <a:spcBef>
                <a:spcPts val="0"/>
              </a:spcBef>
              <a:spcAft>
                <a:spcPts val="500"/>
              </a:spcAft>
              <a:buFont typeface="Arial" panose="020B0604020202020204" pitchFamily="34" charset="0"/>
              <a:buChar char="•"/>
            </a:pPr>
            <a:r>
              <a:rPr lang="en-US" sz="2000" noProof="0" dirty="0"/>
              <a:t>If the branch is different, specify it explicitly with</a:t>
            </a:r>
            <a:br>
              <a:rPr lang="en-US" sz="2000" noProof="0" dirty="0"/>
            </a:br>
            <a:r>
              <a:rPr lang="en-US" sz="2000" noProof="0" dirty="0"/>
              <a:t>git pull origin branch-name</a:t>
            </a:r>
          </a:p>
          <a:p>
            <a:pPr marL="0" indent="0">
              <a:spcBef>
                <a:spcPts val="0"/>
              </a:spcBef>
              <a:spcAft>
                <a:spcPts val="500"/>
              </a:spcAft>
              <a:buNone/>
            </a:pPr>
            <a:endParaRPr lang="en-US" sz="2000" noProof="0" dirty="0"/>
          </a:p>
        </p:txBody>
      </p:sp>
      <p:sp>
        <p:nvSpPr>
          <p:cNvPr id="6" name="Title 1">
            <a:extLst>
              <a:ext uri="{FF2B5EF4-FFF2-40B4-BE49-F238E27FC236}">
                <a16:creationId xmlns:a16="http://schemas.microsoft.com/office/drawing/2014/main" id="{B3D69289-3FC8-BE8F-03D3-F634E310CD58}"/>
              </a:ext>
            </a:extLst>
          </p:cNvPr>
          <p:cNvSpPr>
            <a:spLocks noGrp="1"/>
          </p:cNvSpPr>
          <p:nvPr>
            <p:ph type="title"/>
          </p:nvPr>
        </p:nvSpPr>
        <p:spPr>
          <a:xfrm>
            <a:off x="444500" y="430609"/>
            <a:ext cx="11210544" cy="557784"/>
          </a:xfrm>
        </p:spPr>
        <p:txBody>
          <a:bodyPr>
            <a:noAutofit/>
          </a:bodyPr>
          <a:lstStyle/>
          <a:p>
            <a:r>
              <a:rPr lang="en-US" sz="4000" noProof="0" dirty="0"/>
              <a:t>3 : Pull the latest Changes (Command Line)</a:t>
            </a:r>
          </a:p>
        </p:txBody>
      </p:sp>
    </p:spTree>
    <p:extLst>
      <p:ext uri="{BB962C8B-B14F-4D97-AF65-F5344CB8AC3E}">
        <p14:creationId xmlns:p14="http://schemas.microsoft.com/office/powerpoint/2010/main" val="1515091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4CDE-5EDA-2283-A711-BF196003CCEE}"/>
              </a:ext>
            </a:extLst>
          </p:cNvPr>
          <p:cNvSpPr>
            <a:spLocks noGrp="1"/>
          </p:cNvSpPr>
          <p:nvPr>
            <p:ph type="title"/>
          </p:nvPr>
        </p:nvSpPr>
        <p:spPr/>
        <p:txBody>
          <a:bodyPr>
            <a:noAutofit/>
          </a:bodyPr>
          <a:lstStyle/>
          <a:p>
            <a:r>
              <a:rPr lang="en-US" sz="4000" noProof="0" dirty="0"/>
              <a:t>4 : Edit Changes, Commit</a:t>
            </a:r>
          </a:p>
        </p:txBody>
      </p:sp>
      <p:sp>
        <p:nvSpPr>
          <p:cNvPr id="3" name="Content Placeholder 2">
            <a:extLst>
              <a:ext uri="{FF2B5EF4-FFF2-40B4-BE49-F238E27FC236}">
                <a16:creationId xmlns:a16="http://schemas.microsoft.com/office/drawing/2014/main" id="{855F3031-BD54-0F4C-1073-AC9AF5F843D4}"/>
              </a:ext>
            </a:extLst>
          </p:cNvPr>
          <p:cNvSpPr>
            <a:spLocks noGrp="1"/>
          </p:cNvSpPr>
          <p:nvPr>
            <p:ph idx="1"/>
          </p:nvPr>
        </p:nvSpPr>
        <p:spPr/>
        <p:txBody>
          <a:bodyPr>
            <a:noAutofit/>
          </a:bodyPr>
          <a:lstStyle/>
          <a:p>
            <a:pPr marL="0" indent="0">
              <a:spcBef>
                <a:spcPts val="0"/>
              </a:spcBef>
              <a:spcAft>
                <a:spcPts val="500"/>
              </a:spcAft>
              <a:buNone/>
            </a:pPr>
            <a:r>
              <a:rPr lang="en-US" sz="2000" noProof="0" dirty="0"/>
              <a:t>Making changes and saving them as a commit allows you to track modifications in the repository.</a:t>
            </a:r>
          </a:p>
          <a:p>
            <a:pPr marL="0" indent="0">
              <a:spcBef>
                <a:spcPts val="0"/>
              </a:spcBef>
              <a:spcAft>
                <a:spcPts val="500"/>
              </a:spcAft>
              <a:buNone/>
            </a:pPr>
            <a:endParaRPr lang="en-US" sz="2000" noProof="0" dirty="0"/>
          </a:p>
          <a:p>
            <a:pPr>
              <a:spcBef>
                <a:spcPts val="0"/>
              </a:spcBef>
              <a:spcAft>
                <a:spcPts val="500"/>
              </a:spcAft>
              <a:buFont typeface="+mj-lt"/>
              <a:buAutoNum type="arabicPeriod"/>
            </a:pPr>
            <a:r>
              <a:rPr lang="en-US" sz="2000" noProof="0" dirty="0"/>
              <a:t>Open the file “participants.txt” in the cloned repository in Notepad</a:t>
            </a:r>
          </a:p>
          <a:p>
            <a:pPr>
              <a:spcBef>
                <a:spcPts val="0"/>
              </a:spcBef>
              <a:spcAft>
                <a:spcPts val="500"/>
              </a:spcAft>
              <a:buFont typeface="+mj-lt"/>
              <a:buAutoNum type="arabicPeriod"/>
            </a:pPr>
            <a:r>
              <a:rPr lang="en-US" sz="2000" noProof="0" dirty="0"/>
              <a:t>Make some changes (including your name). Don’t remove other’s additions (please)</a:t>
            </a:r>
          </a:p>
          <a:p>
            <a:pPr>
              <a:spcBef>
                <a:spcPts val="0"/>
              </a:spcBef>
              <a:spcAft>
                <a:spcPts val="500"/>
              </a:spcAft>
              <a:buFont typeface="+mj-lt"/>
              <a:buAutoNum type="arabicPeriod"/>
            </a:pPr>
            <a:r>
              <a:rPr lang="en-US" sz="2000" noProof="0" dirty="0"/>
              <a:t>Go back to GitHub Desktop</a:t>
            </a:r>
          </a:p>
          <a:p>
            <a:pPr>
              <a:spcBef>
                <a:spcPts val="0"/>
              </a:spcBef>
              <a:spcAft>
                <a:spcPts val="500"/>
              </a:spcAft>
              <a:buFont typeface="+mj-lt"/>
              <a:buAutoNum type="arabicPeriod"/>
            </a:pPr>
            <a:r>
              <a:rPr lang="en-US" sz="2000" noProof="0" dirty="0"/>
              <a:t>You will see the changed files listed under “Changes”. Your additions will appear in green</a:t>
            </a:r>
          </a:p>
          <a:p>
            <a:pPr>
              <a:spcBef>
                <a:spcPts val="0"/>
              </a:spcBef>
              <a:spcAft>
                <a:spcPts val="500"/>
              </a:spcAft>
              <a:buFont typeface="+mj-lt"/>
              <a:buAutoNum type="arabicPeriod"/>
            </a:pPr>
            <a:r>
              <a:rPr lang="en-US" sz="2000" noProof="0" dirty="0"/>
              <a:t>Write a short commit message describing the changes</a:t>
            </a:r>
          </a:p>
          <a:p>
            <a:pPr>
              <a:spcBef>
                <a:spcPts val="0"/>
              </a:spcBef>
              <a:spcAft>
                <a:spcPts val="500"/>
              </a:spcAft>
              <a:buFont typeface="+mj-lt"/>
              <a:buAutoNum type="arabicPeriod"/>
            </a:pPr>
            <a:r>
              <a:rPr lang="en-US" sz="2000" noProof="0" dirty="0"/>
              <a:t>Click "Commit to main".</a:t>
            </a:r>
          </a:p>
          <a:p>
            <a:pPr>
              <a:spcBef>
                <a:spcPts val="0"/>
              </a:spcBef>
              <a:spcAft>
                <a:spcPts val="500"/>
              </a:spcAft>
              <a:buFont typeface="+mj-lt"/>
              <a:buAutoNum type="arabicPeriod"/>
            </a:pPr>
            <a:endParaRPr lang="en-US" sz="2000" noProof="0" dirty="0"/>
          </a:p>
          <a:p>
            <a:pPr marL="0" indent="0">
              <a:spcBef>
                <a:spcPts val="0"/>
              </a:spcBef>
              <a:spcAft>
                <a:spcPts val="500"/>
              </a:spcAft>
              <a:buNone/>
            </a:pPr>
            <a:r>
              <a:rPr lang="en-US" sz="2000" noProof="0" dirty="0">
                <a:sym typeface="Wingdings" panose="05000000000000000000" pitchFamily="2" charset="2"/>
              </a:rPr>
              <a:t> At this stage, you committed the change, but they are is still local.</a:t>
            </a:r>
            <a:endParaRPr lang="en-US" sz="2000" noProof="0" dirty="0"/>
          </a:p>
        </p:txBody>
      </p:sp>
    </p:spTree>
    <p:extLst>
      <p:ext uri="{BB962C8B-B14F-4D97-AF65-F5344CB8AC3E}">
        <p14:creationId xmlns:p14="http://schemas.microsoft.com/office/powerpoint/2010/main" val="2652940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F4089-702E-563A-0588-5F08D00A6627}"/>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13DB23B6-D7BD-47AE-7617-42279E00721E}"/>
              </a:ext>
            </a:extLst>
          </p:cNvPr>
          <p:cNvPicPr>
            <a:picLocks noChangeAspect="1"/>
          </p:cNvPicPr>
          <p:nvPr/>
        </p:nvPicPr>
        <p:blipFill>
          <a:blip r:embed="rId2"/>
          <a:stretch>
            <a:fillRect/>
          </a:stretch>
        </p:blipFill>
        <p:spPr>
          <a:xfrm>
            <a:off x="516636" y="1714910"/>
            <a:ext cx="11158728" cy="1131683"/>
          </a:xfrm>
          <a:prstGeom prst="rect">
            <a:avLst/>
          </a:prstGeom>
        </p:spPr>
      </p:pic>
      <p:pic>
        <p:nvPicPr>
          <p:cNvPr id="13" name="Picture 12">
            <a:extLst>
              <a:ext uri="{FF2B5EF4-FFF2-40B4-BE49-F238E27FC236}">
                <a16:creationId xmlns:a16="http://schemas.microsoft.com/office/drawing/2014/main" id="{A7D14D3C-61AF-E888-C4C2-1C5168D1BE4E}"/>
              </a:ext>
            </a:extLst>
          </p:cNvPr>
          <p:cNvPicPr>
            <a:picLocks noChangeAspect="1"/>
          </p:cNvPicPr>
          <p:nvPr/>
        </p:nvPicPr>
        <p:blipFill>
          <a:blip r:embed="rId3"/>
          <a:stretch>
            <a:fillRect/>
          </a:stretch>
        </p:blipFill>
        <p:spPr>
          <a:xfrm>
            <a:off x="516636" y="2883188"/>
            <a:ext cx="3182872" cy="1368139"/>
          </a:xfrm>
          <a:prstGeom prst="rect">
            <a:avLst/>
          </a:prstGeom>
        </p:spPr>
      </p:pic>
      <p:pic>
        <p:nvPicPr>
          <p:cNvPr id="15" name="Picture 14">
            <a:extLst>
              <a:ext uri="{FF2B5EF4-FFF2-40B4-BE49-F238E27FC236}">
                <a16:creationId xmlns:a16="http://schemas.microsoft.com/office/drawing/2014/main" id="{F1C887F5-9B9D-A52C-56ED-966FF25DBCF6}"/>
              </a:ext>
            </a:extLst>
          </p:cNvPr>
          <p:cNvPicPr>
            <a:picLocks noChangeAspect="1"/>
          </p:cNvPicPr>
          <p:nvPr/>
        </p:nvPicPr>
        <p:blipFill>
          <a:blip r:embed="rId4"/>
          <a:stretch>
            <a:fillRect/>
          </a:stretch>
        </p:blipFill>
        <p:spPr>
          <a:xfrm>
            <a:off x="516636" y="4707713"/>
            <a:ext cx="3945636" cy="1933273"/>
          </a:xfrm>
          <a:prstGeom prst="rect">
            <a:avLst/>
          </a:prstGeom>
        </p:spPr>
      </p:pic>
      <p:pic>
        <p:nvPicPr>
          <p:cNvPr id="17" name="Picture 16">
            <a:extLst>
              <a:ext uri="{FF2B5EF4-FFF2-40B4-BE49-F238E27FC236}">
                <a16:creationId xmlns:a16="http://schemas.microsoft.com/office/drawing/2014/main" id="{DF2CDDFA-29F1-D455-12DE-4FDD0CB1D3C9}"/>
              </a:ext>
            </a:extLst>
          </p:cNvPr>
          <p:cNvPicPr>
            <a:picLocks noChangeAspect="1"/>
          </p:cNvPicPr>
          <p:nvPr/>
        </p:nvPicPr>
        <p:blipFill>
          <a:blip r:embed="rId5"/>
          <a:stretch>
            <a:fillRect/>
          </a:stretch>
        </p:blipFill>
        <p:spPr>
          <a:xfrm>
            <a:off x="9865361" y="4283441"/>
            <a:ext cx="1810003" cy="523948"/>
          </a:xfrm>
          <a:prstGeom prst="rect">
            <a:avLst/>
          </a:prstGeom>
        </p:spPr>
      </p:pic>
      <p:sp>
        <p:nvSpPr>
          <p:cNvPr id="7" name="Title 1">
            <a:extLst>
              <a:ext uri="{FF2B5EF4-FFF2-40B4-BE49-F238E27FC236}">
                <a16:creationId xmlns:a16="http://schemas.microsoft.com/office/drawing/2014/main" id="{472CDEA0-2C53-FD84-090E-387C7EBAFE14}"/>
              </a:ext>
            </a:extLst>
          </p:cNvPr>
          <p:cNvSpPr>
            <a:spLocks noGrp="1"/>
          </p:cNvSpPr>
          <p:nvPr>
            <p:ph type="title"/>
          </p:nvPr>
        </p:nvSpPr>
        <p:spPr/>
        <p:txBody>
          <a:bodyPr>
            <a:noAutofit/>
          </a:bodyPr>
          <a:lstStyle/>
          <a:p>
            <a:r>
              <a:rPr lang="en-US" sz="4000" noProof="0" dirty="0"/>
              <a:t>4 : Edit Changes, Commit</a:t>
            </a:r>
          </a:p>
        </p:txBody>
      </p:sp>
      <p:sp>
        <p:nvSpPr>
          <p:cNvPr id="8" name="TextBox 7">
            <a:extLst>
              <a:ext uri="{FF2B5EF4-FFF2-40B4-BE49-F238E27FC236}">
                <a16:creationId xmlns:a16="http://schemas.microsoft.com/office/drawing/2014/main" id="{CD122C2F-DE0B-7CCD-95C3-22CBF6E82DC0}"/>
              </a:ext>
            </a:extLst>
          </p:cNvPr>
          <p:cNvSpPr txBox="1"/>
          <p:nvPr/>
        </p:nvSpPr>
        <p:spPr>
          <a:xfrm>
            <a:off x="458724" y="1363021"/>
            <a:ext cx="3240784" cy="369332"/>
          </a:xfrm>
          <a:prstGeom prst="rect">
            <a:avLst/>
          </a:prstGeom>
          <a:noFill/>
        </p:spPr>
        <p:txBody>
          <a:bodyPr wrap="square" rtlCol="0">
            <a:spAutoFit/>
          </a:bodyPr>
          <a:lstStyle/>
          <a:p>
            <a:r>
              <a:rPr lang="en-US" i="1" noProof="0" dirty="0">
                <a:solidFill>
                  <a:schemeClr val="bg1">
                    <a:lumMod val="65000"/>
                  </a:schemeClr>
                </a:solidFill>
              </a:rPr>
              <a:t>1: I created hello world.txt</a:t>
            </a:r>
          </a:p>
        </p:txBody>
      </p:sp>
      <p:sp>
        <p:nvSpPr>
          <p:cNvPr id="10" name="TextBox 9">
            <a:extLst>
              <a:ext uri="{FF2B5EF4-FFF2-40B4-BE49-F238E27FC236}">
                <a16:creationId xmlns:a16="http://schemas.microsoft.com/office/drawing/2014/main" id="{A648F0D5-47FF-FC1A-8204-F4A251631A96}"/>
              </a:ext>
            </a:extLst>
          </p:cNvPr>
          <p:cNvSpPr txBox="1"/>
          <p:nvPr/>
        </p:nvSpPr>
        <p:spPr>
          <a:xfrm>
            <a:off x="458724" y="2552766"/>
            <a:ext cx="3240784" cy="369332"/>
          </a:xfrm>
          <a:prstGeom prst="rect">
            <a:avLst/>
          </a:prstGeom>
          <a:noFill/>
        </p:spPr>
        <p:txBody>
          <a:bodyPr wrap="square" rtlCol="0">
            <a:spAutoFit/>
          </a:bodyPr>
          <a:lstStyle/>
          <a:p>
            <a:r>
              <a:rPr lang="en-US" i="1" noProof="0" dirty="0">
                <a:solidFill>
                  <a:schemeClr val="bg1">
                    <a:lumMod val="65000"/>
                  </a:schemeClr>
                </a:solidFill>
              </a:rPr>
              <a:t>2: I named the commit</a:t>
            </a:r>
          </a:p>
        </p:txBody>
      </p:sp>
      <p:sp>
        <p:nvSpPr>
          <p:cNvPr id="12" name="TextBox 11">
            <a:extLst>
              <a:ext uri="{FF2B5EF4-FFF2-40B4-BE49-F238E27FC236}">
                <a16:creationId xmlns:a16="http://schemas.microsoft.com/office/drawing/2014/main" id="{EF61461B-2FAC-C9CE-B994-A1782E0E44A1}"/>
              </a:ext>
            </a:extLst>
          </p:cNvPr>
          <p:cNvSpPr txBox="1"/>
          <p:nvPr/>
        </p:nvSpPr>
        <p:spPr>
          <a:xfrm>
            <a:off x="4651757" y="5074185"/>
            <a:ext cx="3641851" cy="1200329"/>
          </a:xfrm>
          <a:prstGeom prst="rect">
            <a:avLst/>
          </a:prstGeom>
          <a:noFill/>
        </p:spPr>
        <p:txBody>
          <a:bodyPr wrap="square" rtlCol="0">
            <a:spAutoFit/>
          </a:bodyPr>
          <a:lstStyle/>
          <a:p>
            <a:r>
              <a:rPr lang="en-US" i="1" noProof="0" dirty="0">
                <a:solidFill>
                  <a:schemeClr val="bg1">
                    <a:lumMod val="65000"/>
                  </a:schemeClr>
                </a:solidFill>
              </a:rPr>
              <a:t>3: Once committed, changes appear in the history tab. Local changes can be seen with the little up arrow next to it</a:t>
            </a:r>
          </a:p>
        </p:txBody>
      </p:sp>
      <p:sp>
        <p:nvSpPr>
          <p:cNvPr id="14" name="TextBox 13">
            <a:extLst>
              <a:ext uri="{FF2B5EF4-FFF2-40B4-BE49-F238E27FC236}">
                <a16:creationId xmlns:a16="http://schemas.microsoft.com/office/drawing/2014/main" id="{D23B1395-71CE-00D4-6698-729110DBEB86}"/>
              </a:ext>
            </a:extLst>
          </p:cNvPr>
          <p:cNvSpPr txBox="1"/>
          <p:nvPr/>
        </p:nvSpPr>
        <p:spPr>
          <a:xfrm>
            <a:off x="9865361" y="4935685"/>
            <a:ext cx="1935480" cy="1477328"/>
          </a:xfrm>
          <a:prstGeom prst="rect">
            <a:avLst/>
          </a:prstGeom>
          <a:noFill/>
        </p:spPr>
        <p:txBody>
          <a:bodyPr wrap="square" rtlCol="0">
            <a:spAutoFit/>
          </a:bodyPr>
          <a:lstStyle/>
          <a:p>
            <a:r>
              <a:rPr lang="en-US" i="1" noProof="0" dirty="0">
                <a:solidFill>
                  <a:schemeClr val="bg1">
                    <a:lumMod val="65000"/>
                  </a:schemeClr>
                </a:solidFill>
              </a:rPr>
              <a:t>4: At this stage, I can push to the online repository, or keep doing changes</a:t>
            </a:r>
          </a:p>
        </p:txBody>
      </p:sp>
      <p:sp>
        <p:nvSpPr>
          <p:cNvPr id="16" name="Arrow: Right 15">
            <a:extLst>
              <a:ext uri="{FF2B5EF4-FFF2-40B4-BE49-F238E27FC236}">
                <a16:creationId xmlns:a16="http://schemas.microsoft.com/office/drawing/2014/main" id="{BE8ADC17-E609-86ED-9679-57C3BBDEAB14}"/>
              </a:ext>
            </a:extLst>
          </p:cNvPr>
          <p:cNvSpPr/>
          <p:nvPr/>
        </p:nvSpPr>
        <p:spPr>
          <a:xfrm rot="14400000">
            <a:off x="5849410" y="2950234"/>
            <a:ext cx="806521" cy="2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423587C6-C259-DC14-A4CC-0CCD9150E387}"/>
              </a:ext>
            </a:extLst>
          </p:cNvPr>
          <p:cNvSpPr txBox="1"/>
          <p:nvPr/>
        </p:nvSpPr>
        <p:spPr>
          <a:xfrm>
            <a:off x="6472682" y="3179450"/>
            <a:ext cx="3517231" cy="369332"/>
          </a:xfrm>
          <a:prstGeom prst="rect">
            <a:avLst/>
          </a:prstGeom>
          <a:noFill/>
        </p:spPr>
        <p:txBody>
          <a:bodyPr wrap="square" rtlCol="0">
            <a:spAutoFit/>
          </a:bodyPr>
          <a:lstStyle/>
          <a:p>
            <a:r>
              <a:rPr lang="en-US" i="1" noProof="0" dirty="0">
                <a:solidFill>
                  <a:schemeClr val="bg1">
                    <a:lumMod val="65000"/>
                  </a:schemeClr>
                </a:solidFill>
              </a:rPr>
              <a:t>Green lines are additions</a:t>
            </a:r>
          </a:p>
        </p:txBody>
      </p:sp>
    </p:spTree>
    <p:extLst>
      <p:ext uri="{BB962C8B-B14F-4D97-AF65-F5344CB8AC3E}">
        <p14:creationId xmlns:p14="http://schemas.microsoft.com/office/powerpoint/2010/main" val="263761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4FD05D-8AAB-4414-A0A3-EA737BA2A11C}"/>
              </a:ext>
            </a:extLst>
          </p:cNvPr>
          <p:cNvPicPr>
            <a:picLocks noChangeAspect="1"/>
          </p:cNvPicPr>
          <p:nvPr/>
        </p:nvPicPr>
        <p:blipFill>
          <a:blip r:embed="rId2"/>
          <a:stretch>
            <a:fillRect/>
          </a:stretch>
        </p:blipFill>
        <p:spPr>
          <a:xfrm>
            <a:off x="3758184" y="1690688"/>
            <a:ext cx="3602651" cy="2964513"/>
          </a:xfrm>
          <a:prstGeom prst="rect">
            <a:avLst/>
          </a:prstGeom>
        </p:spPr>
      </p:pic>
      <p:pic>
        <p:nvPicPr>
          <p:cNvPr id="7" name="Picture 6">
            <a:extLst>
              <a:ext uri="{FF2B5EF4-FFF2-40B4-BE49-F238E27FC236}">
                <a16:creationId xmlns:a16="http://schemas.microsoft.com/office/drawing/2014/main" id="{B3C39979-5CE0-15FF-2739-BE894A6A1EB1}"/>
              </a:ext>
            </a:extLst>
          </p:cNvPr>
          <p:cNvPicPr>
            <a:picLocks noChangeAspect="1"/>
          </p:cNvPicPr>
          <p:nvPr/>
        </p:nvPicPr>
        <p:blipFill>
          <a:blip r:embed="rId3"/>
          <a:stretch>
            <a:fillRect/>
          </a:stretch>
        </p:blipFill>
        <p:spPr>
          <a:xfrm>
            <a:off x="3720460" y="5028126"/>
            <a:ext cx="4751079" cy="1419617"/>
          </a:xfrm>
          <a:prstGeom prst="rect">
            <a:avLst/>
          </a:prstGeom>
        </p:spPr>
      </p:pic>
      <p:sp>
        <p:nvSpPr>
          <p:cNvPr id="9" name="Title 1">
            <a:extLst>
              <a:ext uri="{FF2B5EF4-FFF2-40B4-BE49-F238E27FC236}">
                <a16:creationId xmlns:a16="http://schemas.microsoft.com/office/drawing/2014/main" id="{5B8D9E27-371D-9429-0FB5-1365E1BC0844}"/>
              </a:ext>
            </a:extLst>
          </p:cNvPr>
          <p:cNvSpPr>
            <a:spLocks noGrp="1"/>
          </p:cNvSpPr>
          <p:nvPr>
            <p:ph type="title"/>
          </p:nvPr>
        </p:nvSpPr>
        <p:spPr/>
        <p:txBody>
          <a:bodyPr>
            <a:noAutofit/>
          </a:bodyPr>
          <a:lstStyle/>
          <a:p>
            <a:r>
              <a:rPr lang="en-US" sz="4000" noProof="0" dirty="0"/>
              <a:t>4 : Edit Changes, Commit (Advanced)</a:t>
            </a:r>
          </a:p>
        </p:txBody>
      </p:sp>
      <p:sp>
        <p:nvSpPr>
          <p:cNvPr id="10" name="Arrow: Right 9">
            <a:extLst>
              <a:ext uri="{FF2B5EF4-FFF2-40B4-BE49-F238E27FC236}">
                <a16:creationId xmlns:a16="http://schemas.microsoft.com/office/drawing/2014/main" id="{6072B2C8-7D20-5D1C-65C5-DB4BA14AC2D2}"/>
              </a:ext>
            </a:extLst>
          </p:cNvPr>
          <p:cNvSpPr/>
          <p:nvPr/>
        </p:nvSpPr>
        <p:spPr>
          <a:xfrm rot="20910902">
            <a:off x="2825430" y="3589338"/>
            <a:ext cx="806521" cy="2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Box 10">
            <a:extLst>
              <a:ext uri="{FF2B5EF4-FFF2-40B4-BE49-F238E27FC236}">
                <a16:creationId xmlns:a16="http://schemas.microsoft.com/office/drawing/2014/main" id="{9E77634A-6A7C-E1C1-7EC5-F7A823DC4295}"/>
              </a:ext>
            </a:extLst>
          </p:cNvPr>
          <p:cNvSpPr txBox="1"/>
          <p:nvPr/>
        </p:nvSpPr>
        <p:spPr>
          <a:xfrm>
            <a:off x="131225" y="1483497"/>
            <a:ext cx="3517231" cy="1631216"/>
          </a:xfrm>
          <a:prstGeom prst="rect">
            <a:avLst/>
          </a:prstGeom>
          <a:noFill/>
        </p:spPr>
        <p:txBody>
          <a:bodyPr wrap="square" rtlCol="0">
            <a:spAutoFit/>
          </a:bodyPr>
          <a:lstStyle/>
          <a:p>
            <a:r>
              <a:rPr lang="en-US" sz="2000" noProof="0" dirty="0"/>
              <a:t>You do not have to commit all your changes at once. </a:t>
            </a:r>
          </a:p>
          <a:p>
            <a:r>
              <a:rPr lang="en-US" sz="2000" noProof="0" dirty="0"/>
              <a:t>You can sort them by groups.</a:t>
            </a:r>
          </a:p>
          <a:p>
            <a:r>
              <a:rPr lang="en-US" sz="2000" noProof="0" dirty="0"/>
              <a:t>You can also leave some changes uncommitted</a:t>
            </a:r>
          </a:p>
        </p:txBody>
      </p:sp>
      <p:sp>
        <p:nvSpPr>
          <p:cNvPr id="12" name="TextBox 11">
            <a:extLst>
              <a:ext uri="{FF2B5EF4-FFF2-40B4-BE49-F238E27FC236}">
                <a16:creationId xmlns:a16="http://schemas.microsoft.com/office/drawing/2014/main" id="{C61D7A44-D4E0-62F0-5840-7755EFA3B610}"/>
              </a:ext>
            </a:extLst>
          </p:cNvPr>
          <p:cNvSpPr txBox="1"/>
          <p:nvPr/>
        </p:nvSpPr>
        <p:spPr>
          <a:xfrm>
            <a:off x="398118" y="3346484"/>
            <a:ext cx="2410807" cy="923330"/>
          </a:xfrm>
          <a:prstGeom prst="rect">
            <a:avLst/>
          </a:prstGeom>
          <a:noFill/>
        </p:spPr>
        <p:txBody>
          <a:bodyPr wrap="square" rtlCol="0">
            <a:spAutoFit/>
          </a:bodyPr>
          <a:lstStyle/>
          <a:p>
            <a:r>
              <a:rPr lang="en-US" i="1" noProof="0" dirty="0">
                <a:solidFill>
                  <a:schemeClr val="bg1">
                    <a:lumMod val="65000"/>
                  </a:schemeClr>
                </a:solidFill>
              </a:rPr>
              <a:t>Only files with a blue tick box </a:t>
            </a:r>
            <a:r>
              <a:rPr lang="en-US" i="1" noProof="0" dirty="0" err="1">
                <a:solidFill>
                  <a:schemeClr val="bg1">
                    <a:lumMod val="65000"/>
                  </a:schemeClr>
                </a:solidFill>
              </a:rPr>
              <a:t>arer</a:t>
            </a:r>
            <a:r>
              <a:rPr lang="en-US" i="1" noProof="0" dirty="0">
                <a:solidFill>
                  <a:schemeClr val="bg1">
                    <a:lumMod val="65000"/>
                  </a:schemeClr>
                </a:solidFill>
              </a:rPr>
              <a:t> « added » to the commit</a:t>
            </a:r>
          </a:p>
        </p:txBody>
      </p:sp>
      <p:sp>
        <p:nvSpPr>
          <p:cNvPr id="13" name="TextBox 12">
            <a:extLst>
              <a:ext uri="{FF2B5EF4-FFF2-40B4-BE49-F238E27FC236}">
                <a16:creationId xmlns:a16="http://schemas.microsoft.com/office/drawing/2014/main" id="{999FD72B-43E6-0DDA-6EA5-C797EF3EE04C}"/>
              </a:ext>
            </a:extLst>
          </p:cNvPr>
          <p:cNvSpPr txBox="1"/>
          <p:nvPr/>
        </p:nvSpPr>
        <p:spPr>
          <a:xfrm>
            <a:off x="203229" y="4999270"/>
            <a:ext cx="3517231" cy="646331"/>
          </a:xfrm>
          <a:prstGeom prst="rect">
            <a:avLst/>
          </a:prstGeom>
          <a:noFill/>
        </p:spPr>
        <p:txBody>
          <a:bodyPr wrap="square" rtlCol="0">
            <a:spAutoFit/>
          </a:bodyPr>
          <a:lstStyle>
            <a:defPPr>
              <a:defRPr lang="en-US"/>
            </a:defPPr>
            <a:lvl1pPr>
              <a:defRPr sz="2000"/>
            </a:lvl1pPr>
          </a:lstStyle>
          <a:p>
            <a:r>
              <a:rPr lang="en-US" noProof="0" dirty="0"/>
              <a:t>You can even commit just a part of a file</a:t>
            </a:r>
          </a:p>
        </p:txBody>
      </p:sp>
      <p:sp>
        <p:nvSpPr>
          <p:cNvPr id="14" name="Arrow: Right 13">
            <a:extLst>
              <a:ext uri="{FF2B5EF4-FFF2-40B4-BE49-F238E27FC236}">
                <a16:creationId xmlns:a16="http://schemas.microsoft.com/office/drawing/2014/main" id="{7AFFF728-C265-E3F2-634D-ECB67FC2B3F3}"/>
              </a:ext>
            </a:extLst>
          </p:cNvPr>
          <p:cNvSpPr/>
          <p:nvPr/>
        </p:nvSpPr>
        <p:spPr>
          <a:xfrm rot="9000000">
            <a:off x="8498046" y="6025323"/>
            <a:ext cx="806521" cy="2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extBox 14">
            <a:extLst>
              <a:ext uri="{FF2B5EF4-FFF2-40B4-BE49-F238E27FC236}">
                <a16:creationId xmlns:a16="http://schemas.microsoft.com/office/drawing/2014/main" id="{9A292510-1380-0975-5CE3-52410A2E1F98}"/>
              </a:ext>
            </a:extLst>
          </p:cNvPr>
          <p:cNvSpPr txBox="1"/>
          <p:nvPr/>
        </p:nvSpPr>
        <p:spPr>
          <a:xfrm>
            <a:off x="9312263" y="4999270"/>
            <a:ext cx="2410807" cy="1477328"/>
          </a:xfrm>
          <a:prstGeom prst="rect">
            <a:avLst/>
          </a:prstGeom>
          <a:noFill/>
        </p:spPr>
        <p:txBody>
          <a:bodyPr wrap="square" rtlCol="0">
            <a:spAutoFit/>
          </a:bodyPr>
          <a:lstStyle/>
          <a:p>
            <a:r>
              <a:rPr lang="en-US" i="1" noProof="0" dirty="0">
                <a:solidFill>
                  <a:schemeClr val="bg1">
                    <a:lumMod val="65000"/>
                  </a:schemeClr>
                </a:solidFill>
              </a:rPr>
              <a:t>This line in green was unselected (no blue tick in front) and will therefore not be part of the commit</a:t>
            </a:r>
          </a:p>
        </p:txBody>
      </p:sp>
      <p:sp>
        <p:nvSpPr>
          <p:cNvPr id="16" name="Arrow: Right 15">
            <a:extLst>
              <a:ext uri="{FF2B5EF4-FFF2-40B4-BE49-F238E27FC236}">
                <a16:creationId xmlns:a16="http://schemas.microsoft.com/office/drawing/2014/main" id="{491A1FC4-168E-062A-7EF8-A16CEEC8FC36}"/>
              </a:ext>
            </a:extLst>
          </p:cNvPr>
          <p:cNvSpPr/>
          <p:nvPr/>
        </p:nvSpPr>
        <p:spPr>
          <a:xfrm rot="20910902">
            <a:off x="2727984" y="5716787"/>
            <a:ext cx="806521" cy="2468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Box 16">
            <a:extLst>
              <a:ext uri="{FF2B5EF4-FFF2-40B4-BE49-F238E27FC236}">
                <a16:creationId xmlns:a16="http://schemas.microsoft.com/office/drawing/2014/main" id="{9B15737E-7432-97E8-0000-2E1E36D95C06}"/>
              </a:ext>
            </a:extLst>
          </p:cNvPr>
          <p:cNvSpPr txBox="1"/>
          <p:nvPr/>
        </p:nvSpPr>
        <p:spPr>
          <a:xfrm>
            <a:off x="455670" y="5757862"/>
            <a:ext cx="2410807" cy="923330"/>
          </a:xfrm>
          <a:prstGeom prst="rect">
            <a:avLst/>
          </a:prstGeom>
          <a:noFill/>
        </p:spPr>
        <p:txBody>
          <a:bodyPr wrap="square" rtlCol="0">
            <a:spAutoFit/>
          </a:bodyPr>
          <a:lstStyle/>
          <a:p>
            <a:r>
              <a:rPr lang="en-US" i="1" noProof="0" dirty="0">
                <a:solidFill>
                  <a:schemeClr val="bg1">
                    <a:lumMod val="65000"/>
                  </a:schemeClr>
                </a:solidFill>
              </a:rPr>
              <a:t>« - » means that not all lines will be committed</a:t>
            </a:r>
          </a:p>
        </p:txBody>
      </p:sp>
    </p:spTree>
    <p:extLst>
      <p:ext uri="{BB962C8B-B14F-4D97-AF65-F5344CB8AC3E}">
        <p14:creationId xmlns:p14="http://schemas.microsoft.com/office/powerpoint/2010/main" val="353514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5" grpId="0"/>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D3DFF15-9C2F-40D6-967D-DF2BC1141CB3}"/>
              </a:ext>
            </a:extLst>
          </p:cNvPr>
          <p:cNvSpPr>
            <a:spLocks noGrp="1"/>
          </p:cNvSpPr>
          <p:nvPr>
            <p:ph type="title"/>
          </p:nvPr>
        </p:nvSpPr>
        <p:spPr/>
        <p:txBody>
          <a:bodyPr>
            <a:noAutofit/>
          </a:bodyPr>
          <a:lstStyle/>
          <a:p>
            <a:r>
              <a:rPr lang="en-US" sz="4000" noProof="0" dirty="0"/>
              <a:t>4 : Edit Changes, Commit (Command line)</a:t>
            </a:r>
          </a:p>
        </p:txBody>
      </p:sp>
      <p:sp>
        <p:nvSpPr>
          <p:cNvPr id="3" name="Content Placeholder 2">
            <a:extLst>
              <a:ext uri="{FF2B5EF4-FFF2-40B4-BE49-F238E27FC236}">
                <a16:creationId xmlns:a16="http://schemas.microsoft.com/office/drawing/2014/main" id="{3F5816DC-944F-F09A-F6FE-083F7819FDC7}"/>
              </a:ext>
            </a:extLst>
          </p:cNvPr>
          <p:cNvSpPr>
            <a:spLocks noGrp="1"/>
          </p:cNvSpPr>
          <p:nvPr>
            <p:ph idx="1"/>
          </p:nvPr>
        </p:nvSpPr>
        <p:spPr/>
        <p:txBody>
          <a:bodyPr>
            <a:noAutofit/>
          </a:bodyPr>
          <a:lstStyle/>
          <a:p>
            <a:pPr marL="0" indent="0">
              <a:buNone/>
            </a:pPr>
            <a:r>
              <a:rPr lang="en-US" sz="2000" noProof="0" dirty="0"/>
              <a:t>Edit or create a file in the repository folder</a:t>
            </a:r>
          </a:p>
          <a:p>
            <a:pPr marL="0" indent="0">
              <a:buNone/>
            </a:pPr>
            <a:r>
              <a:rPr lang="en-US" sz="2000" noProof="0" dirty="0"/>
              <a:t>Check which files are modified</a:t>
            </a:r>
            <a:br>
              <a:rPr lang="en-US" sz="2000" noProof="0" dirty="0"/>
            </a:br>
            <a:r>
              <a:rPr lang="en-US" sz="2000" noProof="0" dirty="0">
                <a:solidFill>
                  <a:srgbClr val="0070C0"/>
                </a:solidFill>
                <a:latin typeface="Inconsolata" panose="020B0609030003000000" pitchFamily="49" charset="0"/>
              </a:rPr>
              <a:t>git status</a:t>
            </a:r>
          </a:p>
          <a:p>
            <a:pPr marL="0" indent="0">
              <a:buNone/>
            </a:pPr>
            <a:r>
              <a:rPr lang="en-US" sz="2000" noProof="0" dirty="0"/>
              <a:t>Add the modified files to the commit</a:t>
            </a:r>
            <a:br>
              <a:rPr lang="en-US" sz="2000" noProof="0" dirty="0"/>
            </a:br>
            <a:r>
              <a:rPr lang="en-US" sz="2000" noProof="0" dirty="0">
                <a:solidFill>
                  <a:srgbClr val="0070C0"/>
                </a:solidFill>
                <a:latin typeface="Inconsolata" panose="020B0609030003000000" pitchFamily="49" charset="0"/>
              </a:rPr>
              <a:t>git add </a:t>
            </a:r>
            <a:r>
              <a:rPr kumimoji="0" lang="en-US" sz="2000" b="0" i="0" u="none" strike="noStrike" cap="none" normalizeH="0" baseline="0" noProof="0" dirty="0">
                <a:ln>
                  <a:noFill/>
                </a:ln>
                <a:solidFill>
                  <a:srgbClr val="0070C0"/>
                </a:solidFill>
                <a:effectLst/>
                <a:latin typeface="Inconsolata" panose="020B0609030003000000" pitchFamily="49" charset="0"/>
              </a:rPr>
              <a:t>hello_world.txt </a:t>
            </a:r>
          </a:p>
          <a:p>
            <a:pPr marL="0" indent="0">
              <a:buNone/>
            </a:pPr>
            <a:r>
              <a:rPr lang="en-US" sz="2000" noProof="0" dirty="0"/>
              <a:t>or to add all changes</a:t>
            </a:r>
            <a:br>
              <a:rPr lang="en-US" sz="2000" noProof="0" dirty="0"/>
            </a:br>
            <a:r>
              <a:rPr lang="en-US" sz="2000" noProof="0" dirty="0">
                <a:solidFill>
                  <a:srgbClr val="0070C0"/>
                </a:solidFill>
                <a:latin typeface="Inconsolata" panose="020B0609030003000000" pitchFamily="49" charset="0"/>
              </a:rPr>
              <a:t>git add .</a:t>
            </a:r>
          </a:p>
          <a:p>
            <a:pPr marL="0" indent="0">
              <a:buNone/>
            </a:pPr>
            <a:endParaRPr lang="en-US" sz="2000" noProof="0" dirty="0">
              <a:solidFill>
                <a:srgbClr val="0070C0"/>
              </a:solidFill>
              <a:latin typeface="Inconsolata" panose="020B0609030003000000" pitchFamily="49" charset="0"/>
            </a:endParaRPr>
          </a:p>
          <a:p>
            <a:pPr marL="0" indent="0">
              <a:buNone/>
            </a:pPr>
            <a:r>
              <a:rPr lang="en-US" sz="2000" noProof="0" dirty="0"/>
              <a:t>Verify what will be committed</a:t>
            </a:r>
            <a:br>
              <a:rPr lang="en-US" sz="2000" noProof="0" dirty="0"/>
            </a:br>
            <a:r>
              <a:rPr lang="en-US" sz="2000" noProof="0" dirty="0">
                <a:solidFill>
                  <a:srgbClr val="0070C0"/>
                </a:solidFill>
                <a:latin typeface="Inconsolata" panose="020B0609030003000000" pitchFamily="49" charset="0"/>
              </a:rPr>
              <a:t>git status</a:t>
            </a:r>
          </a:p>
          <a:p>
            <a:pPr marL="0" indent="0">
              <a:buNone/>
            </a:pPr>
            <a:endParaRPr lang="en-US" sz="2000" noProof="0" dirty="0">
              <a:solidFill>
                <a:srgbClr val="0070C0"/>
              </a:solidFill>
              <a:latin typeface="Inconsolata" panose="020B0609030003000000" pitchFamily="49" charset="0"/>
            </a:endParaRPr>
          </a:p>
          <a:p>
            <a:pPr marL="0" indent="0">
              <a:buNone/>
            </a:pPr>
            <a:r>
              <a:rPr lang="en-US" sz="2000" noProof="0" dirty="0"/>
              <a:t>Create a commit with a message</a:t>
            </a:r>
            <a:br>
              <a:rPr lang="en-US" sz="2000" noProof="0" dirty="0">
                <a:solidFill>
                  <a:srgbClr val="0070C0"/>
                </a:solidFill>
                <a:latin typeface="Inconsolata" panose="020B0609030003000000" pitchFamily="49" charset="0"/>
              </a:rPr>
            </a:br>
            <a:r>
              <a:rPr lang="en-US" sz="2000" noProof="0" dirty="0">
                <a:solidFill>
                  <a:srgbClr val="0070C0"/>
                </a:solidFill>
                <a:latin typeface="Inconsolata" panose="020B0609030003000000" pitchFamily="49" charset="0"/>
              </a:rPr>
              <a:t>git commit -m </a:t>
            </a:r>
            <a:r>
              <a:rPr lang="en-US" sz="1400" noProof="0" dirty="0">
                <a:solidFill>
                  <a:srgbClr val="0070C0"/>
                </a:solidFill>
                <a:latin typeface="Inconsolata" panose="020B0609030003000000" pitchFamily="49" charset="0"/>
              </a:rPr>
              <a:t>"Updated hello_world.txt with new content”</a:t>
            </a:r>
          </a:p>
          <a:p>
            <a:endParaRPr lang="en-US" sz="2000" noProof="0" dirty="0"/>
          </a:p>
        </p:txBody>
      </p:sp>
      <p:pic>
        <p:nvPicPr>
          <p:cNvPr id="9" name="Picture 8">
            <a:extLst>
              <a:ext uri="{FF2B5EF4-FFF2-40B4-BE49-F238E27FC236}">
                <a16:creationId xmlns:a16="http://schemas.microsoft.com/office/drawing/2014/main" id="{71B1C176-2663-1755-B3B8-6BB6EF6C8F15}"/>
              </a:ext>
            </a:extLst>
          </p:cNvPr>
          <p:cNvPicPr>
            <a:picLocks noChangeAspect="1"/>
          </p:cNvPicPr>
          <p:nvPr/>
        </p:nvPicPr>
        <p:blipFill>
          <a:blip r:embed="rId2"/>
          <a:stretch>
            <a:fillRect/>
          </a:stretch>
        </p:blipFill>
        <p:spPr>
          <a:xfrm>
            <a:off x="4148328" y="3234295"/>
            <a:ext cx="1162212" cy="285790"/>
          </a:xfrm>
          <a:prstGeom prst="rect">
            <a:avLst/>
          </a:prstGeom>
        </p:spPr>
      </p:pic>
      <p:sp>
        <p:nvSpPr>
          <p:cNvPr id="16" name="TextBox 15">
            <a:extLst>
              <a:ext uri="{FF2B5EF4-FFF2-40B4-BE49-F238E27FC236}">
                <a16:creationId xmlns:a16="http://schemas.microsoft.com/office/drawing/2014/main" id="{5FD8BB43-CBF9-A507-1824-9C8B720BE429}"/>
              </a:ext>
            </a:extLst>
          </p:cNvPr>
          <p:cNvSpPr txBox="1"/>
          <p:nvPr/>
        </p:nvSpPr>
        <p:spPr>
          <a:xfrm>
            <a:off x="7125462" y="3234295"/>
            <a:ext cx="4441698" cy="2585323"/>
          </a:xfrm>
          <a:prstGeom prst="rect">
            <a:avLst/>
          </a:prstGeom>
          <a:noFill/>
        </p:spPr>
        <p:txBody>
          <a:bodyPr wrap="square">
            <a:spAutoFit/>
          </a:bodyPr>
          <a:lstStyle/>
          <a:p>
            <a:r>
              <a:rPr lang="en-US" sz="1800" noProof="0" dirty="0"/>
              <a:t>Common Issues &amp; Tips</a:t>
            </a:r>
          </a:p>
          <a:p>
            <a:endParaRPr lang="en-US" sz="1800" noProof="0" dirty="0"/>
          </a:p>
          <a:p>
            <a:r>
              <a:rPr lang="en-US" sz="1800" noProof="0" dirty="0"/>
              <a:t>Use clear and concise commit messages</a:t>
            </a:r>
          </a:p>
          <a:p>
            <a:endParaRPr lang="en-US" sz="1800" noProof="0" dirty="0"/>
          </a:p>
          <a:p>
            <a:r>
              <a:rPr lang="en-US" sz="1800" noProof="0" dirty="0"/>
              <a:t>If you forget to add a file, use</a:t>
            </a:r>
            <a:br>
              <a:rPr lang="en-US" sz="1800" noProof="0" dirty="0"/>
            </a:br>
            <a:r>
              <a:rPr lang="en-US" sz="1800" noProof="0" dirty="0">
                <a:solidFill>
                  <a:srgbClr val="0070C0"/>
                </a:solidFill>
                <a:latin typeface="Inconsolata" panose="020B0609030003000000" pitchFamily="49" charset="0"/>
              </a:rPr>
              <a:t>git commit –amend</a:t>
            </a:r>
          </a:p>
          <a:p>
            <a:endParaRPr lang="en-US" sz="1800" noProof="0" dirty="0">
              <a:solidFill>
                <a:srgbClr val="0070C0"/>
              </a:solidFill>
              <a:latin typeface="Inconsolata" panose="020B0609030003000000" pitchFamily="49" charset="0"/>
            </a:endParaRPr>
          </a:p>
          <a:p>
            <a:r>
              <a:rPr lang="en-US" sz="1800" noProof="0" dirty="0"/>
              <a:t>If you need to discard local changes, use</a:t>
            </a:r>
            <a:br>
              <a:rPr lang="en-US" sz="1800" noProof="0" dirty="0"/>
            </a:br>
            <a:r>
              <a:rPr lang="en-US" sz="1800" noProof="0" dirty="0">
                <a:solidFill>
                  <a:srgbClr val="0070C0"/>
                </a:solidFill>
                <a:latin typeface="Inconsolata" panose="020B0609030003000000" pitchFamily="49" charset="0"/>
              </a:rPr>
              <a:t>git checkout -- filename</a:t>
            </a:r>
          </a:p>
        </p:txBody>
      </p:sp>
    </p:spTree>
    <p:extLst>
      <p:ext uri="{BB962C8B-B14F-4D97-AF65-F5344CB8AC3E}">
        <p14:creationId xmlns:p14="http://schemas.microsoft.com/office/powerpoint/2010/main" val="8431752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5D40EFB-9878-BFF0-19EA-790115CFC777}"/>
              </a:ext>
            </a:extLst>
          </p:cNvPr>
          <p:cNvSpPr>
            <a:spLocks noGrp="1"/>
          </p:cNvSpPr>
          <p:nvPr>
            <p:ph type="title"/>
          </p:nvPr>
        </p:nvSpPr>
        <p:spPr/>
        <p:txBody>
          <a:bodyPr>
            <a:noAutofit/>
          </a:bodyPr>
          <a:lstStyle/>
          <a:p>
            <a:r>
              <a:rPr lang="en-US" sz="4000" noProof="0" dirty="0"/>
              <a:t>5 : Push your changes to GitHub</a:t>
            </a:r>
          </a:p>
        </p:txBody>
      </p:sp>
      <p:sp>
        <p:nvSpPr>
          <p:cNvPr id="3" name="Content Placeholder 2">
            <a:extLst>
              <a:ext uri="{FF2B5EF4-FFF2-40B4-BE49-F238E27FC236}">
                <a16:creationId xmlns:a16="http://schemas.microsoft.com/office/drawing/2014/main" id="{E0E9684D-CE0F-E084-5883-8082D03AEBBE}"/>
              </a:ext>
            </a:extLst>
          </p:cNvPr>
          <p:cNvSpPr>
            <a:spLocks noGrp="1"/>
          </p:cNvSpPr>
          <p:nvPr>
            <p:ph idx="1"/>
          </p:nvPr>
        </p:nvSpPr>
        <p:spPr>
          <a:xfrm>
            <a:off x="838200" y="1542161"/>
            <a:ext cx="10515600" cy="4351338"/>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noProof="0" dirty="0">
                <a:ln>
                  <a:noFill/>
                </a:ln>
                <a:solidFill>
                  <a:schemeClr val="tx1"/>
                </a:solidFill>
                <a:effectLst/>
              </a:rPr>
              <a:t>After committing changes locally, you need to push them to GitHub so others can see them.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noProof="0" dirty="0">
                <a:ln>
                  <a:noFill/>
                </a:ln>
                <a:solidFill>
                  <a:schemeClr val="tx1"/>
                </a:solidFill>
                <a:effectLst/>
              </a:rPr>
              <a:t>Pushing via GitHub Desktop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noProof="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2000" b="0" i="0" u="none" strike="noStrike" cap="none" normalizeH="0" baseline="0" noProof="0" dirty="0">
                <a:ln>
                  <a:noFill/>
                </a:ln>
                <a:solidFill>
                  <a:schemeClr val="tx1"/>
                </a:solidFill>
                <a:effectLst/>
              </a:rPr>
              <a:t>After committing, click the </a:t>
            </a:r>
            <a:r>
              <a:rPr kumimoji="0" lang="en-US" sz="2000" b="1" i="0" u="none" strike="noStrike" cap="none" normalizeH="0" baseline="0" noProof="0" dirty="0">
                <a:ln>
                  <a:noFill/>
                </a:ln>
                <a:solidFill>
                  <a:schemeClr val="tx1"/>
                </a:solidFill>
                <a:effectLst/>
              </a:rPr>
              <a:t>Push origin</a:t>
            </a:r>
            <a:r>
              <a:rPr kumimoji="0" lang="en-US" sz="2000" b="0" i="0" u="none" strike="noStrike" cap="none" normalizeH="0" baseline="0" noProof="0" dirty="0">
                <a:ln>
                  <a:noFill/>
                </a:ln>
                <a:solidFill>
                  <a:schemeClr val="tx1"/>
                </a:solidFill>
                <a:effectLst/>
              </a:rPr>
              <a:t> button.</a:t>
            </a:r>
          </a:p>
          <a:p>
            <a:pPr marL="0" marR="0" lvl="0" indent="0" algn="l" defTabSz="914400" rtl="0" eaLnBrk="0" fontAlgn="base" latinLnBrk="0" hangingPunct="0">
              <a:lnSpc>
                <a:spcPct val="100000"/>
              </a:lnSpc>
              <a:spcBef>
                <a:spcPct val="0"/>
              </a:spcBef>
              <a:spcAft>
                <a:spcPct val="0"/>
              </a:spcAft>
              <a:buClrTx/>
              <a:buSzTx/>
              <a:buNone/>
              <a:tabLst/>
            </a:pPr>
            <a:r>
              <a:rPr kumimoji="0" lang="en-US" sz="2000" b="0" i="0" u="none" strike="noStrike" cap="none" normalizeH="0" baseline="0" noProof="0" dirty="0">
                <a:ln>
                  <a:noFill/>
                </a:ln>
                <a:solidFill>
                  <a:schemeClr val="tx1"/>
                </a:solidFill>
                <a:effectLst/>
              </a:rPr>
              <a:t>If other changes were done on the remote (by other users that pushed their changes), you’ll have to pull them first…</a:t>
            </a:r>
            <a:endParaRPr lang="en-US" sz="2000" noProof="0" dirty="0"/>
          </a:p>
        </p:txBody>
      </p:sp>
      <p:pic>
        <p:nvPicPr>
          <p:cNvPr id="19" name="Picture 18">
            <a:extLst>
              <a:ext uri="{FF2B5EF4-FFF2-40B4-BE49-F238E27FC236}">
                <a16:creationId xmlns:a16="http://schemas.microsoft.com/office/drawing/2014/main" id="{C68CC2EF-98F1-0BA6-A699-4FC735EAD902}"/>
              </a:ext>
            </a:extLst>
          </p:cNvPr>
          <p:cNvPicPr>
            <a:picLocks noChangeAspect="1"/>
          </p:cNvPicPr>
          <p:nvPr/>
        </p:nvPicPr>
        <p:blipFill>
          <a:blip r:embed="rId2"/>
          <a:stretch>
            <a:fillRect/>
          </a:stretch>
        </p:blipFill>
        <p:spPr>
          <a:xfrm>
            <a:off x="73152" y="3630883"/>
            <a:ext cx="8727065" cy="977694"/>
          </a:xfrm>
          <a:prstGeom prst="rect">
            <a:avLst/>
          </a:prstGeom>
        </p:spPr>
      </p:pic>
      <p:pic>
        <p:nvPicPr>
          <p:cNvPr id="21" name="Picture 20">
            <a:extLst>
              <a:ext uri="{FF2B5EF4-FFF2-40B4-BE49-F238E27FC236}">
                <a16:creationId xmlns:a16="http://schemas.microsoft.com/office/drawing/2014/main" id="{E68F9E16-1206-5611-A7D8-4F865983E17A}"/>
              </a:ext>
            </a:extLst>
          </p:cNvPr>
          <p:cNvPicPr>
            <a:picLocks noChangeAspect="1"/>
          </p:cNvPicPr>
          <p:nvPr/>
        </p:nvPicPr>
        <p:blipFill>
          <a:blip r:embed="rId3"/>
          <a:stretch>
            <a:fillRect/>
          </a:stretch>
        </p:blipFill>
        <p:spPr>
          <a:xfrm>
            <a:off x="36070" y="5067247"/>
            <a:ext cx="4239217" cy="466790"/>
          </a:xfrm>
          <a:prstGeom prst="rect">
            <a:avLst/>
          </a:prstGeom>
        </p:spPr>
      </p:pic>
      <p:pic>
        <p:nvPicPr>
          <p:cNvPr id="5" name="Picture 4">
            <a:extLst>
              <a:ext uri="{FF2B5EF4-FFF2-40B4-BE49-F238E27FC236}">
                <a16:creationId xmlns:a16="http://schemas.microsoft.com/office/drawing/2014/main" id="{161B1410-6D2A-33E6-4B84-F806140D4BF0}"/>
              </a:ext>
            </a:extLst>
          </p:cNvPr>
          <p:cNvPicPr>
            <a:picLocks noChangeAspect="1"/>
          </p:cNvPicPr>
          <p:nvPr/>
        </p:nvPicPr>
        <p:blipFill>
          <a:blip r:embed="rId4"/>
          <a:stretch>
            <a:fillRect/>
          </a:stretch>
        </p:blipFill>
        <p:spPr>
          <a:xfrm>
            <a:off x="4785827" y="4587840"/>
            <a:ext cx="3251749" cy="1948120"/>
          </a:xfrm>
          <a:prstGeom prst="rect">
            <a:avLst/>
          </a:prstGeom>
        </p:spPr>
      </p:pic>
      <p:pic>
        <p:nvPicPr>
          <p:cNvPr id="7" name="Picture 6">
            <a:extLst>
              <a:ext uri="{FF2B5EF4-FFF2-40B4-BE49-F238E27FC236}">
                <a16:creationId xmlns:a16="http://schemas.microsoft.com/office/drawing/2014/main" id="{1D946818-829C-B347-91B0-390BDCE3D752}"/>
              </a:ext>
            </a:extLst>
          </p:cNvPr>
          <p:cNvPicPr>
            <a:picLocks noChangeAspect="1"/>
          </p:cNvPicPr>
          <p:nvPr/>
        </p:nvPicPr>
        <p:blipFill>
          <a:blip r:embed="rId5"/>
          <a:stretch>
            <a:fillRect/>
          </a:stretch>
        </p:blipFill>
        <p:spPr>
          <a:xfrm>
            <a:off x="9487957" y="4740030"/>
            <a:ext cx="1819529" cy="485843"/>
          </a:xfrm>
          <a:prstGeom prst="rect">
            <a:avLst/>
          </a:prstGeom>
        </p:spPr>
      </p:pic>
      <p:sp>
        <p:nvSpPr>
          <p:cNvPr id="11" name="TextBox 10">
            <a:extLst>
              <a:ext uri="{FF2B5EF4-FFF2-40B4-BE49-F238E27FC236}">
                <a16:creationId xmlns:a16="http://schemas.microsoft.com/office/drawing/2014/main" id="{A2004BFA-76DE-0FD8-9C77-C4050074A333}"/>
              </a:ext>
            </a:extLst>
          </p:cNvPr>
          <p:cNvSpPr txBox="1"/>
          <p:nvPr/>
        </p:nvSpPr>
        <p:spPr>
          <a:xfrm>
            <a:off x="8167" y="4467871"/>
            <a:ext cx="2410807" cy="369332"/>
          </a:xfrm>
          <a:prstGeom prst="rect">
            <a:avLst/>
          </a:prstGeom>
          <a:noFill/>
        </p:spPr>
        <p:txBody>
          <a:bodyPr wrap="square" rtlCol="0">
            <a:spAutoFit/>
          </a:bodyPr>
          <a:lstStyle/>
          <a:p>
            <a:r>
              <a:rPr lang="en-US" i="1" noProof="0" dirty="0">
                <a:solidFill>
                  <a:schemeClr val="bg1">
                    <a:lumMod val="65000"/>
                  </a:schemeClr>
                </a:solidFill>
              </a:rPr>
              <a:t>Another commit</a:t>
            </a:r>
          </a:p>
        </p:txBody>
      </p:sp>
      <p:sp>
        <p:nvSpPr>
          <p:cNvPr id="12" name="TextBox 11">
            <a:extLst>
              <a:ext uri="{FF2B5EF4-FFF2-40B4-BE49-F238E27FC236}">
                <a16:creationId xmlns:a16="http://schemas.microsoft.com/office/drawing/2014/main" id="{4B8CB718-4A58-C081-5EAC-17EF58CADC4F}"/>
              </a:ext>
            </a:extLst>
          </p:cNvPr>
          <p:cNvSpPr txBox="1"/>
          <p:nvPr/>
        </p:nvSpPr>
        <p:spPr>
          <a:xfrm>
            <a:off x="0" y="5529102"/>
            <a:ext cx="2410807" cy="369332"/>
          </a:xfrm>
          <a:prstGeom prst="rect">
            <a:avLst/>
          </a:prstGeom>
          <a:noFill/>
        </p:spPr>
        <p:txBody>
          <a:bodyPr wrap="square" rtlCol="0">
            <a:spAutoFit/>
          </a:bodyPr>
          <a:lstStyle/>
          <a:p>
            <a:r>
              <a:rPr lang="en-US" i="1" noProof="0" dirty="0">
                <a:solidFill>
                  <a:schemeClr val="bg1">
                    <a:lumMod val="65000"/>
                  </a:schemeClr>
                </a:solidFill>
              </a:rPr>
              <a:t>Give it a name</a:t>
            </a:r>
          </a:p>
        </p:txBody>
      </p:sp>
      <p:sp>
        <p:nvSpPr>
          <p:cNvPr id="13" name="TextBox 12">
            <a:extLst>
              <a:ext uri="{FF2B5EF4-FFF2-40B4-BE49-F238E27FC236}">
                <a16:creationId xmlns:a16="http://schemas.microsoft.com/office/drawing/2014/main" id="{1A5142CA-D602-E693-184D-64514B284A2C}"/>
              </a:ext>
            </a:extLst>
          </p:cNvPr>
          <p:cNvSpPr txBox="1"/>
          <p:nvPr/>
        </p:nvSpPr>
        <p:spPr>
          <a:xfrm>
            <a:off x="4669536" y="6481124"/>
            <a:ext cx="3669792" cy="369332"/>
          </a:xfrm>
          <a:prstGeom prst="rect">
            <a:avLst/>
          </a:prstGeom>
          <a:noFill/>
        </p:spPr>
        <p:txBody>
          <a:bodyPr wrap="square" rtlCol="0">
            <a:spAutoFit/>
          </a:bodyPr>
          <a:lstStyle/>
          <a:p>
            <a:r>
              <a:rPr lang="en-US" i="1" noProof="0" dirty="0">
                <a:solidFill>
                  <a:schemeClr val="bg1">
                    <a:lumMod val="65000"/>
                  </a:schemeClr>
                </a:solidFill>
              </a:rPr>
              <a:t>Now there are 2 local commits</a:t>
            </a:r>
          </a:p>
        </p:txBody>
      </p:sp>
      <p:sp>
        <p:nvSpPr>
          <p:cNvPr id="14" name="TextBox 13">
            <a:extLst>
              <a:ext uri="{FF2B5EF4-FFF2-40B4-BE49-F238E27FC236}">
                <a16:creationId xmlns:a16="http://schemas.microsoft.com/office/drawing/2014/main" id="{AC42FE10-A0AC-800C-0277-D3E926BB8FBF}"/>
              </a:ext>
            </a:extLst>
          </p:cNvPr>
          <p:cNvSpPr txBox="1"/>
          <p:nvPr/>
        </p:nvSpPr>
        <p:spPr>
          <a:xfrm>
            <a:off x="9823167" y="5344436"/>
            <a:ext cx="1162523" cy="369332"/>
          </a:xfrm>
          <a:prstGeom prst="rect">
            <a:avLst/>
          </a:prstGeom>
          <a:noFill/>
        </p:spPr>
        <p:txBody>
          <a:bodyPr wrap="square" rtlCol="0">
            <a:spAutoFit/>
          </a:bodyPr>
          <a:lstStyle/>
          <a:p>
            <a:r>
              <a:rPr lang="en-US" i="1" noProof="0" dirty="0">
                <a:solidFill>
                  <a:schemeClr val="bg1">
                    <a:lumMod val="65000"/>
                  </a:schemeClr>
                </a:solidFill>
              </a:rPr>
              <a:t>Push!</a:t>
            </a:r>
          </a:p>
        </p:txBody>
      </p:sp>
      <p:pic>
        <p:nvPicPr>
          <p:cNvPr id="15" name="Picture 14">
            <a:extLst>
              <a:ext uri="{FF2B5EF4-FFF2-40B4-BE49-F238E27FC236}">
                <a16:creationId xmlns:a16="http://schemas.microsoft.com/office/drawing/2014/main" id="{83D05BBB-266C-1A37-DFE5-5ED8E77E501C}"/>
              </a:ext>
            </a:extLst>
          </p:cNvPr>
          <p:cNvPicPr>
            <a:picLocks noChangeAspect="1"/>
          </p:cNvPicPr>
          <p:nvPr/>
        </p:nvPicPr>
        <p:blipFill>
          <a:blip r:embed="rId6"/>
          <a:stretch>
            <a:fillRect/>
          </a:stretch>
        </p:blipFill>
        <p:spPr>
          <a:xfrm>
            <a:off x="9487957" y="5772429"/>
            <a:ext cx="1819529" cy="406075"/>
          </a:xfrm>
          <a:prstGeom prst="rect">
            <a:avLst/>
          </a:prstGeom>
        </p:spPr>
      </p:pic>
    </p:spTree>
    <p:extLst>
      <p:ext uri="{BB962C8B-B14F-4D97-AF65-F5344CB8AC3E}">
        <p14:creationId xmlns:p14="http://schemas.microsoft.com/office/powerpoint/2010/main" val="190058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491534E-4757-B011-7308-72610C9ACC42}"/>
              </a:ext>
            </a:extLst>
          </p:cNvPr>
          <p:cNvSpPr>
            <a:spLocks noGrp="1"/>
          </p:cNvSpPr>
          <p:nvPr>
            <p:ph type="title"/>
          </p:nvPr>
        </p:nvSpPr>
        <p:spPr/>
        <p:txBody>
          <a:bodyPr>
            <a:noAutofit/>
          </a:bodyPr>
          <a:lstStyle/>
          <a:p>
            <a:r>
              <a:rPr lang="en-US" sz="4000" noProof="0" dirty="0"/>
              <a:t>5 : Push your changes to GitHub (</a:t>
            </a:r>
            <a:r>
              <a:rPr lang="en-US" sz="4000" noProof="0" dirty="0" err="1"/>
              <a:t>Cmd</a:t>
            </a:r>
            <a:r>
              <a:rPr lang="en-US" sz="4000" noProof="0" dirty="0"/>
              <a:t> Line)</a:t>
            </a:r>
          </a:p>
        </p:txBody>
      </p:sp>
      <p:sp>
        <p:nvSpPr>
          <p:cNvPr id="4" name="Rectangle 1">
            <a:extLst>
              <a:ext uri="{FF2B5EF4-FFF2-40B4-BE49-F238E27FC236}">
                <a16:creationId xmlns:a16="http://schemas.microsoft.com/office/drawing/2014/main" id="{5032B340-8515-56D8-3753-9030D0C6C278}"/>
              </a:ext>
            </a:extLst>
          </p:cNvPr>
          <p:cNvSpPr>
            <a:spLocks noGrp="1" noChangeArrowheads="1"/>
          </p:cNvSpPr>
          <p:nvPr>
            <p:ph idx="1"/>
          </p:nvPr>
        </p:nvSpPr>
        <p:spPr bwMode="auto">
          <a:xfrm>
            <a:off x="838201" y="1600640"/>
            <a:ext cx="1030833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sz="1800" b="0" i="0" u="none" strike="noStrike" cap="none" normalizeH="0" baseline="0" noProof="0" dirty="0">
                <a:ln>
                  <a:noFill/>
                </a:ln>
                <a:solidFill>
                  <a:schemeClr val="tx1"/>
                </a:solidFill>
                <a:effectLst/>
                <a:latin typeface="Arial" panose="020B0604020202020204" pitchFamily="34" charset="0"/>
              </a:rPr>
              <a:t>Push your commits to GitHub</a:t>
            </a:r>
            <a:br>
              <a:rPr kumimoji="0" lang="en-US" sz="1800" b="0" i="0" u="none" strike="noStrike" cap="none" normalizeH="0" baseline="0" noProof="0" dirty="0">
                <a:ln>
                  <a:noFill/>
                </a:ln>
                <a:solidFill>
                  <a:schemeClr val="tx1"/>
                </a:solidFill>
                <a:effectLst/>
                <a:latin typeface="Arial" panose="020B0604020202020204" pitchFamily="34" charset="0"/>
              </a:rPr>
            </a:br>
            <a:r>
              <a:rPr kumimoji="0" lang="en-US" sz="1800" b="0" i="0" u="none" strike="noStrike" cap="none" normalizeH="0" baseline="0" noProof="0" dirty="0">
                <a:ln>
                  <a:noFill/>
                </a:ln>
                <a:solidFill>
                  <a:srgbClr val="0070C0"/>
                </a:solidFill>
                <a:effectLst/>
                <a:latin typeface="Inconsolata" panose="020B0609030003000000" pitchFamily="49" charset="0"/>
              </a:rPr>
              <a:t>git push origin main</a:t>
            </a: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noProof="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800" noProof="0" dirty="0">
                <a:latin typeface="Arial" panose="020B0604020202020204" pitchFamily="34" charset="0"/>
              </a:rPr>
              <a:t>the word "origin" refers to the remote repository (on GitHub, GitLab, etc.) where your local branch will be pushed. This is the default name, but in doubt you can list your remotes.</a:t>
            </a:r>
          </a:p>
          <a:p>
            <a:pPr marL="0" marR="0" lvl="0" indent="0" algn="l" defTabSz="914400" rtl="0" eaLnBrk="0" fontAlgn="base" latinLnBrk="0" hangingPunct="0">
              <a:lnSpc>
                <a:spcPct val="100000"/>
              </a:lnSpc>
              <a:spcBef>
                <a:spcPct val="0"/>
              </a:spcBef>
              <a:spcAft>
                <a:spcPct val="0"/>
              </a:spcAft>
              <a:buClrTx/>
              <a:buSzTx/>
              <a:buNone/>
              <a:tabLst/>
            </a:pPr>
            <a:r>
              <a:rPr lang="en-US" sz="1800" noProof="0" dirty="0">
                <a:solidFill>
                  <a:srgbClr val="0070C0"/>
                </a:solidFill>
                <a:latin typeface="Inconsolata" panose="020B0609030003000000" pitchFamily="49" charset="0"/>
              </a:rPr>
              <a:t>git remote -v</a:t>
            </a:r>
          </a:p>
          <a:p>
            <a:pPr marL="0" marR="0" lvl="0" indent="0" algn="l" defTabSz="914400" rtl="0" eaLnBrk="0" fontAlgn="base" latinLnBrk="0" hangingPunct="0">
              <a:lnSpc>
                <a:spcPct val="100000"/>
              </a:lnSpc>
              <a:spcBef>
                <a:spcPct val="0"/>
              </a:spcBef>
              <a:spcAft>
                <a:spcPct val="0"/>
              </a:spcAft>
              <a:buClrTx/>
              <a:buSzTx/>
              <a:buNone/>
              <a:tabLst/>
            </a:pPr>
            <a:endParaRPr lang="en-US" sz="1800" noProof="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800" b="0" i="0" u="none" strike="noStrike" cap="none" normalizeH="0" baseline="0" noProof="0" dirty="0">
                <a:ln>
                  <a:noFill/>
                </a:ln>
                <a:solidFill>
                  <a:schemeClr val="tx1"/>
                </a:solidFill>
                <a:effectLst/>
                <a:latin typeface="Arial" panose="020B0604020202020204" pitchFamily="34" charset="0"/>
              </a:rPr>
              <a:t>If the push fails, someone else may have updated the branch; Before pushing, always run</a:t>
            </a:r>
          </a:p>
          <a:p>
            <a:pPr marL="0" marR="0" lvl="0" indent="0" algn="l" defTabSz="914400" rtl="0" eaLnBrk="0" fontAlgn="base" latinLnBrk="0" hangingPunct="0">
              <a:lnSpc>
                <a:spcPct val="100000"/>
              </a:lnSpc>
              <a:spcBef>
                <a:spcPct val="0"/>
              </a:spcBef>
              <a:spcAft>
                <a:spcPct val="0"/>
              </a:spcAft>
              <a:buClrTx/>
              <a:buSzTx/>
              <a:buNone/>
              <a:tabLst/>
            </a:pPr>
            <a:r>
              <a:rPr lang="en-US" sz="1800" noProof="0" dirty="0">
                <a:solidFill>
                  <a:srgbClr val="0070C0"/>
                </a:solidFill>
                <a:latin typeface="Inconsolata" panose="020B0609030003000000" pitchFamily="49" charset="0"/>
              </a:rPr>
              <a:t>git pull</a:t>
            </a:r>
          </a:p>
          <a:p>
            <a:pPr marL="0" marR="0" lvl="0" indent="0" algn="l" defTabSz="914400" rtl="0" eaLnBrk="0" fontAlgn="base" latinLnBrk="0" hangingPunct="0">
              <a:lnSpc>
                <a:spcPct val="100000"/>
              </a:lnSpc>
              <a:spcBef>
                <a:spcPct val="0"/>
              </a:spcBef>
              <a:spcAft>
                <a:spcPct val="0"/>
              </a:spcAft>
              <a:buClrTx/>
              <a:buSzTx/>
              <a:buNone/>
              <a:tabLst/>
            </a:pPr>
            <a:endParaRPr lang="en-US" sz="1800" noProof="0" dirty="0">
              <a:solidFill>
                <a:srgbClr val="0070C0"/>
              </a:solidFill>
              <a:latin typeface="Inconsolata" panose="020B0609030003000000"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800" noProof="0" dirty="0">
                <a:latin typeface="Arial" panose="020B0604020202020204" pitchFamily="34" charset="0"/>
              </a:rPr>
              <a:t>If you’re on the wrong branch, Or you’re not sure you can check where you are with</a:t>
            </a:r>
          </a:p>
          <a:p>
            <a:pPr marL="0" marR="0" lvl="0" indent="0" algn="l" defTabSz="914400" rtl="0" eaLnBrk="0" fontAlgn="base" latinLnBrk="0" hangingPunct="0">
              <a:lnSpc>
                <a:spcPct val="100000"/>
              </a:lnSpc>
              <a:spcBef>
                <a:spcPct val="0"/>
              </a:spcBef>
              <a:spcAft>
                <a:spcPct val="0"/>
              </a:spcAft>
              <a:buClrTx/>
              <a:buSzTx/>
              <a:buNone/>
              <a:tabLst/>
            </a:pPr>
            <a:r>
              <a:rPr lang="en-US" sz="1800" noProof="0" dirty="0">
                <a:solidFill>
                  <a:srgbClr val="0070C0"/>
                </a:solidFill>
                <a:latin typeface="Inconsolata" panose="020B0609030003000000" pitchFamily="49" charset="0"/>
              </a:rPr>
              <a:t>git branch</a:t>
            </a:r>
          </a:p>
          <a:p>
            <a:pPr marL="0" marR="0" lvl="0" indent="0" algn="l" defTabSz="914400" rtl="0" eaLnBrk="0" fontAlgn="base" latinLnBrk="0" hangingPunct="0">
              <a:lnSpc>
                <a:spcPct val="100000"/>
              </a:lnSpc>
              <a:spcBef>
                <a:spcPct val="0"/>
              </a:spcBef>
              <a:spcAft>
                <a:spcPct val="0"/>
              </a:spcAft>
              <a:buClrTx/>
              <a:buSzTx/>
              <a:buNone/>
              <a:tabLst/>
            </a:pPr>
            <a:r>
              <a:rPr lang="en-US" sz="1800" noProof="0" dirty="0">
                <a:latin typeface="Arial" panose="020B0604020202020204" pitchFamily="34" charset="0"/>
              </a:rPr>
              <a:t>And change branch with</a:t>
            </a:r>
            <a:br>
              <a:rPr lang="en-US" sz="1800" noProof="0" dirty="0">
                <a:latin typeface="Arial" panose="020B0604020202020204" pitchFamily="34" charset="0"/>
              </a:rPr>
            </a:br>
            <a:r>
              <a:rPr lang="en-US" sz="1800" noProof="0" dirty="0">
                <a:solidFill>
                  <a:srgbClr val="0070C0"/>
                </a:solidFill>
                <a:latin typeface="Inconsolata" panose="020B0609030003000000" pitchFamily="49" charset="0"/>
              </a:rPr>
              <a:t>git checkout main</a:t>
            </a:r>
            <a:br>
              <a:rPr lang="en-US" sz="1800" noProof="0" dirty="0">
                <a:latin typeface="Arial" panose="020B0604020202020204" pitchFamily="34" charset="0"/>
              </a:rPr>
            </a:br>
            <a:endParaRPr lang="en-US" sz="1800" noProof="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800" noProof="0" dirty="0">
                <a:latin typeface="Arial" panose="020B0604020202020204" pitchFamily="34" charset="0"/>
              </a:rPr>
              <a:t>Use </a:t>
            </a:r>
            <a:r>
              <a:rPr lang="en-US" sz="1800" noProof="0" dirty="0">
                <a:solidFill>
                  <a:srgbClr val="0070C0"/>
                </a:solidFill>
                <a:latin typeface="Inconsolata" panose="020B0609030003000000" pitchFamily="49" charset="0"/>
              </a:rPr>
              <a:t>git log --</a:t>
            </a:r>
            <a:r>
              <a:rPr lang="en-US" sz="1800" noProof="0" dirty="0" err="1">
                <a:solidFill>
                  <a:srgbClr val="0070C0"/>
                </a:solidFill>
                <a:latin typeface="Inconsolata" panose="020B0609030003000000" pitchFamily="49" charset="0"/>
              </a:rPr>
              <a:t>oneline</a:t>
            </a:r>
            <a:r>
              <a:rPr lang="en-US" sz="1800" noProof="0" dirty="0">
                <a:solidFill>
                  <a:srgbClr val="0070C0"/>
                </a:solidFill>
                <a:latin typeface="Inconsolata" panose="020B0609030003000000" pitchFamily="49" charset="0"/>
              </a:rPr>
              <a:t> </a:t>
            </a:r>
            <a:r>
              <a:rPr lang="en-US" sz="1800" noProof="0" dirty="0">
                <a:latin typeface="Arial" panose="020B0604020202020204" pitchFamily="34" charset="0"/>
              </a:rPr>
              <a:t>to verify your commits before pushing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noProof="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F32DF82F-1556-5094-D0E8-9E5A84CD7E1F}"/>
              </a:ext>
            </a:extLst>
          </p:cNvPr>
          <p:cNvPicPr>
            <a:picLocks noChangeAspect="1"/>
          </p:cNvPicPr>
          <p:nvPr/>
        </p:nvPicPr>
        <p:blipFill>
          <a:blip r:embed="rId2"/>
          <a:stretch>
            <a:fillRect/>
          </a:stretch>
        </p:blipFill>
        <p:spPr>
          <a:xfrm>
            <a:off x="3710323" y="4727527"/>
            <a:ext cx="3523391" cy="438834"/>
          </a:xfrm>
          <a:prstGeom prst="rect">
            <a:avLst/>
          </a:prstGeom>
        </p:spPr>
      </p:pic>
      <p:pic>
        <p:nvPicPr>
          <p:cNvPr id="11" name="Picture 10">
            <a:extLst>
              <a:ext uri="{FF2B5EF4-FFF2-40B4-BE49-F238E27FC236}">
                <a16:creationId xmlns:a16="http://schemas.microsoft.com/office/drawing/2014/main" id="{CCA230A1-1AC6-4CC0-1290-F7EE35E98E2E}"/>
              </a:ext>
            </a:extLst>
          </p:cNvPr>
          <p:cNvPicPr>
            <a:picLocks noChangeAspect="1"/>
          </p:cNvPicPr>
          <p:nvPr/>
        </p:nvPicPr>
        <p:blipFill>
          <a:blip r:embed="rId3"/>
          <a:stretch>
            <a:fillRect/>
          </a:stretch>
        </p:blipFill>
        <p:spPr>
          <a:xfrm>
            <a:off x="3710323" y="5257360"/>
            <a:ext cx="4018475" cy="438835"/>
          </a:xfrm>
          <a:prstGeom prst="rect">
            <a:avLst/>
          </a:prstGeom>
        </p:spPr>
      </p:pic>
    </p:spTree>
    <p:extLst>
      <p:ext uri="{BB962C8B-B14F-4D97-AF65-F5344CB8AC3E}">
        <p14:creationId xmlns:p14="http://schemas.microsoft.com/office/powerpoint/2010/main" val="1623561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44373-FEA7-E87B-E3AF-041089417C94}"/>
              </a:ext>
            </a:extLst>
          </p:cNvPr>
          <p:cNvSpPr>
            <a:spLocks noGrp="1"/>
          </p:cNvSpPr>
          <p:nvPr>
            <p:ph type="title"/>
          </p:nvPr>
        </p:nvSpPr>
        <p:spPr/>
        <p:txBody>
          <a:bodyPr vert="horz" lIns="91440" tIns="45720" rIns="91440" bIns="45720" rtlCol="0" anchor="t" anchorCtr="0">
            <a:noAutofit/>
          </a:bodyPr>
          <a:lstStyle/>
          <a:p>
            <a:r>
              <a:rPr lang="en-US" sz="4000" noProof="0" dirty="0"/>
              <a:t>What is Version Control? What is Git?</a:t>
            </a:r>
          </a:p>
        </p:txBody>
      </p:sp>
      <p:sp>
        <p:nvSpPr>
          <p:cNvPr id="3" name="Content Placeholder 2">
            <a:extLst>
              <a:ext uri="{FF2B5EF4-FFF2-40B4-BE49-F238E27FC236}">
                <a16:creationId xmlns:a16="http://schemas.microsoft.com/office/drawing/2014/main" id="{4FC53E4E-75D6-C819-08A2-1E4FB7A466D4}"/>
              </a:ext>
            </a:extLst>
          </p:cNvPr>
          <p:cNvSpPr>
            <a:spLocks noGrp="1"/>
          </p:cNvSpPr>
          <p:nvPr>
            <p:ph idx="1"/>
          </p:nvPr>
        </p:nvSpPr>
        <p:spPr>
          <a:xfrm>
            <a:off x="838200" y="1929384"/>
            <a:ext cx="9786257" cy="4251960"/>
          </a:xfrm>
        </p:spPr>
        <p:txBody>
          <a:bodyPr>
            <a:normAutofit fontScale="77500" lnSpcReduction="20000"/>
          </a:bodyPr>
          <a:lstStyle/>
          <a:p>
            <a:pPr marL="0" indent="0">
              <a:buNone/>
            </a:pPr>
            <a:r>
              <a:rPr lang="en-US" sz="2000" b="1" u="sng" noProof="0" dirty="0"/>
              <a:t>Version Control</a:t>
            </a:r>
          </a:p>
          <a:p>
            <a:pPr>
              <a:buFont typeface="Arial" panose="020B0604020202020204" pitchFamily="34" charset="0"/>
              <a:buChar char="•"/>
            </a:pPr>
            <a:r>
              <a:rPr lang="en-US" sz="2000" noProof="0" dirty="0"/>
              <a:t>A system that records changes to files over time (incrementally)</a:t>
            </a:r>
          </a:p>
          <a:p>
            <a:pPr>
              <a:buFont typeface="Arial" panose="020B0604020202020204" pitchFamily="34" charset="0"/>
              <a:buChar char="•"/>
            </a:pPr>
            <a:r>
              <a:rPr lang="en-US" sz="2000" noProof="0" dirty="0"/>
              <a:t>Acts like a "time machine" for your code and documents</a:t>
            </a:r>
          </a:p>
          <a:p>
            <a:pPr>
              <a:buFont typeface="Arial" panose="020B0604020202020204" pitchFamily="34" charset="0"/>
              <a:buChar char="•"/>
            </a:pPr>
            <a:r>
              <a:rPr lang="en-US" sz="2000" noProof="0" dirty="0"/>
              <a:t>Keeps track of who changed what, when, and why</a:t>
            </a:r>
          </a:p>
          <a:p>
            <a:pPr>
              <a:buFont typeface="Arial" panose="020B0604020202020204" pitchFamily="34" charset="0"/>
              <a:buChar char="•"/>
            </a:pPr>
            <a:endParaRPr lang="en-US" sz="2000" noProof="0" dirty="0"/>
          </a:p>
          <a:p>
            <a:pPr marL="0" indent="0">
              <a:buNone/>
            </a:pPr>
            <a:r>
              <a:rPr lang="en-US" sz="2000" b="1" u="sng" noProof="0" dirty="0"/>
              <a:t>Git</a:t>
            </a:r>
          </a:p>
          <a:p>
            <a:pPr>
              <a:buFont typeface="Arial" panose="020B0604020202020204" pitchFamily="34" charset="0"/>
              <a:buChar char="•"/>
            </a:pPr>
            <a:r>
              <a:rPr lang="en-US" sz="2000" noProof="0" dirty="0"/>
              <a:t>The most widely used version control system</a:t>
            </a:r>
          </a:p>
          <a:p>
            <a:pPr>
              <a:buFont typeface="Arial" panose="020B0604020202020204" pitchFamily="34" charset="0"/>
              <a:buChar char="•"/>
            </a:pPr>
            <a:r>
              <a:rPr lang="en-US" sz="2000" noProof="0" dirty="0"/>
              <a:t>Free, open-source, and industry standard</a:t>
            </a:r>
          </a:p>
          <a:p>
            <a:pPr>
              <a:buFont typeface="Arial" panose="020B0604020202020204" pitchFamily="34" charset="0"/>
              <a:buChar char="•"/>
            </a:pPr>
            <a:r>
              <a:rPr lang="en-US" sz="2000" noProof="0" dirty="0"/>
              <a:t>Keep tracking changes in the background while you work</a:t>
            </a:r>
          </a:p>
          <a:p>
            <a:endParaRPr lang="en-US" sz="2000" noProof="0" dirty="0"/>
          </a:p>
        </p:txBody>
      </p:sp>
    </p:spTree>
    <p:extLst>
      <p:ext uri="{BB962C8B-B14F-4D97-AF65-F5344CB8AC3E}">
        <p14:creationId xmlns:p14="http://schemas.microsoft.com/office/powerpoint/2010/main" val="142852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1F6CF-2B76-7D7A-1022-1ECCB69195F1}"/>
              </a:ext>
            </a:extLst>
          </p:cNvPr>
          <p:cNvSpPr>
            <a:spLocks noGrp="1"/>
          </p:cNvSpPr>
          <p:nvPr>
            <p:ph type="title"/>
          </p:nvPr>
        </p:nvSpPr>
        <p:spPr/>
        <p:txBody>
          <a:bodyPr>
            <a:noAutofit/>
          </a:bodyPr>
          <a:lstStyle/>
          <a:p>
            <a:r>
              <a:rPr lang="en-US" sz="4000" noProof="0" dirty="0"/>
              <a:t>Adjusting commits (advanced)</a:t>
            </a:r>
          </a:p>
        </p:txBody>
      </p:sp>
      <p:pic>
        <p:nvPicPr>
          <p:cNvPr id="2050" name="Picture 2" descr="Image chargée">
            <a:extLst>
              <a:ext uri="{FF2B5EF4-FFF2-40B4-BE49-F238E27FC236}">
                <a16:creationId xmlns:a16="http://schemas.microsoft.com/office/drawing/2014/main" id="{920CB6B4-3E8E-8E5F-BFE4-F1ADF753E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38427"/>
            <a:ext cx="9680042" cy="302501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81C6AAC-B805-3B16-AD1B-8C316D047C0A}"/>
              </a:ext>
            </a:extLst>
          </p:cNvPr>
          <p:cNvSpPr txBox="1"/>
          <p:nvPr/>
        </p:nvSpPr>
        <p:spPr>
          <a:xfrm>
            <a:off x="284988" y="4654296"/>
            <a:ext cx="11622024" cy="2042702"/>
          </a:xfrm>
          <a:prstGeom prst="rect">
            <a:avLst/>
          </a:prstGeom>
          <a:noFill/>
        </p:spPr>
        <p:txBody>
          <a:bodyPr wrap="square" numCol="3">
            <a:no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200" b="1" i="0" u="none" strike="noStrike" cap="none" normalizeH="0" baseline="0" noProof="0" dirty="0">
                <a:ln>
                  <a:noFill/>
                </a:ln>
                <a:solidFill>
                  <a:schemeClr val="tx1"/>
                </a:solidFill>
                <a:effectLst/>
                <a:latin typeface="Arial" panose="020B0604020202020204" pitchFamily="34" charset="0"/>
              </a:rPr>
              <a:t>Reset to commit…</a:t>
            </a:r>
            <a:endParaRPr kumimoji="0" lang="en-US" sz="1200" b="0" i="0" u="none" strike="noStrike" cap="none" normalizeH="0" baseline="0" noProof="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noProof="0" dirty="0">
                <a:ln>
                  <a:noFill/>
                </a:ln>
                <a:solidFill>
                  <a:schemeClr val="tx1"/>
                </a:solidFill>
                <a:effectLst/>
                <a:latin typeface="Arial" panose="020B0604020202020204" pitchFamily="34" charset="0"/>
              </a:rPr>
              <a:t>Moves the branch pointer back to this commit, discarding all commits after it.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noProof="0" dirty="0">
                <a:ln>
                  <a:noFill/>
                </a:ln>
                <a:solidFill>
                  <a:schemeClr val="tx1"/>
                </a:solidFill>
                <a:effectLst/>
                <a:latin typeface="Arial" panose="020B0604020202020204" pitchFamily="34" charset="0"/>
              </a:rPr>
              <a:t>You can choose whether to keep changes (</a:t>
            </a:r>
            <a:r>
              <a:rPr kumimoji="0" lang="en-US" sz="1200" b="0" i="0" u="none" strike="noStrike" cap="none" normalizeH="0" baseline="0" noProof="0" dirty="0">
                <a:ln>
                  <a:noFill/>
                </a:ln>
                <a:solidFill>
                  <a:schemeClr val="tx1"/>
                </a:solidFill>
                <a:effectLst/>
                <a:latin typeface="Arial Unicode MS"/>
              </a:rPr>
              <a:t>soft</a:t>
            </a:r>
            <a:r>
              <a:rPr kumimoji="0" lang="en-US" sz="1200" b="0" i="0" u="none" strike="noStrike" cap="none" normalizeH="0" baseline="0" noProof="0" dirty="0">
                <a:ln>
                  <a:noFill/>
                </a:ln>
                <a:solidFill>
                  <a:schemeClr val="tx1"/>
                </a:solidFill>
                <a:effectLst/>
              </a:rPr>
              <a:t>), remove them from the staging area (</a:t>
            </a:r>
            <a:r>
              <a:rPr kumimoji="0" lang="en-US" sz="1200" b="0" i="0" u="none" strike="noStrike" cap="none" normalizeH="0" baseline="0" noProof="0" dirty="0">
                <a:ln>
                  <a:noFill/>
                </a:ln>
                <a:solidFill>
                  <a:schemeClr val="tx1"/>
                </a:solidFill>
                <a:effectLst/>
                <a:latin typeface="Arial Unicode MS"/>
              </a:rPr>
              <a:t>mixed</a:t>
            </a:r>
            <a:r>
              <a:rPr kumimoji="0" lang="en-US" sz="1200" b="0" i="0" u="none" strike="noStrike" cap="none" normalizeH="0" baseline="0" noProof="0" dirty="0">
                <a:ln>
                  <a:noFill/>
                </a:ln>
                <a:solidFill>
                  <a:schemeClr val="tx1"/>
                </a:solidFill>
                <a:effectLst/>
              </a:rPr>
              <a:t>), or completely discard them (</a:t>
            </a:r>
            <a:r>
              <a:rPr kumimoji="0" lang="en-US" sz="1200" b="0" i="0" u="none" strike="noStrike" cap="none" normalizeH="0" baseline="0" noProof="0" dirty="0">
                <a:ln>
                  <a:noFill/>
                </a:ln>
                <a:solidFill>
                  <a:schemeClr val="tx1"/>
                </a:solidFill>
                <a:effectLst/>
                <a:latin typeface="Arial Unicode MS"/>
              </a:rPr>
              <a:t>hard</a:t>
            </a:r>
            <a:r>
              <a:rPr kumimoji="0" lang="en-US" sz="1200" b="0" i="0" u="none" strike="noStrike" cap="none" normalizeH="0" baseline="0" noProof="0" dirty="0">
                <a:ln>
                  <a:noFill/>
                </a:ln>
                <a:solidFill>
                  <a:schemeClr val="tx1"/>
                </a:solidFill>
                <a:effectLst/>
              </a:rPr>
              <a:t>).</a:t>
            </a:r>
            <a:endParaRPr kumimoji="0" lang="en-US" sz="1200" b="0" i="0" u="none" strike="noStrike" cap="none" normalizeH="0" baseline="0" noProof="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200" b="1" i="0" u="none" strike="noStrike" cap="none" normalizeH="0" baseline="0" noProof="0" dirty="0">
                <a:ln>
                  <a:noFill/>
                </a:ln>
                <a:solidFill>
                  <a:schemeClr val="tx1"/>
                </a:solidFill>
                <a:effectLst/>
                <a:latin typeface="Arial" panose="020B0604020202020204" pitchFamily="34" charset="0"/>
              </a:rPr>
              <a:t>Checkout commit</a:t>
            </a:r>
            <a:endParaRPr kumimoji="0" lang="en-US" sz="1200" b="0" i="0" u="none" strike="noStrike" cap="none" normalizeH="0" baseline="0" noProof="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noProof="0" dirty="0">
                <a:ln>
                  <a:noFill/>
                </a:ln>
                <a:solidFill>
                  <a:schemeClr val="tx1"/>
                </a:solidFill>
                <a:effectLst/>
                <a:latin typeface="Arial" panose="020B0604020202020204" pitchFamily="34" charset="0"/>
              </a:rPr>
              <a:t>Moves your working directory to the selected commit, detaching the HEAD.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noProof="0" dirty="0">
                <a:ln>
                  <a:noFill/>
                </a:ln>
                <a:solidFill>
                  <a:schemeClr val="tx1"/>
                </a:solidFill>
                <a:effectLst/>
                <a:latin typeface="Arial" panose="020B0604020202020204" pitchFamily="34" charset="0"/>
              </a:rPr>
              <a:t>You won’t be on a branch anymore until you check out a branch again.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200" b="1" i="0" u="none" strike="noStrike" cap="none" normalizeH="0" baseline="0" noProof="0" dirty="0">
                <a:ln>
                  <a:noFill/>
                </a:ln>
                <a:solidFill>
                  <a:schemeClr val="tx1"/>
                </a:solidFill>
                <a:effectLst/>
                <a:latin typeface="Arial" panose="020B0604020202020204" pitchFamily="34" charset="0"/>
              </a:rPr>
              <a:t>Reorder commit</a:t>
            </a:r>
            <a:endParaRPr kumimoji="0" lang="en-US" sz="1200" b="0" i="0" u="none" strike="noStrike" cap="none" normalizeH="0" baseline="0" noProof="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noProof="0" dirty="0">
                <a:ln>
                  <a:noFill/>
                </a:ln>
                <a:solidFill>
                  <a:schemeClr val="tx1"/>
                </a:solidFill>
                <a:effectLst/>
                <a:latin typeface="Arial" panose="020B0604020202020204" pitchFamily="34" charset="0"/>
              </a:rPr>
              <a:t>Allows you to change the sequence of commits in history.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200" b="1" i="0" u="none" strike="noStrike" cap="none" normalizeH="0" baseline="0" noProof="0" dirty="0">
                <a:ln>
                  <a:noFill/>
                </a:ln>
                <a:solidFill>
                  <a:schemeClr val="tx1"/>
                </a:solidFill>
                <a:effectLst/>
                <a:latin typeface="Arial" panose="020B0604020202020204" pitchFamily="34" charset="0"/>
              </a:rPr>
              <a:t>Revert changes in commit</a:t>
            </a:r>
            <a:endParaRPr kumimoji="0" lang="en-US" sz="1200" b="0" i="0" u="none" strike="noStrike" cap="none" normalizeH="0" baseline="0" noProof="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noProof="0" dirty="0">
                <a:ln>
                  <a:noFill/>
                </a:ln>
                <a:solidFill>
                  <a:schemeClr val="tx1"/>
                </a:solidFill>
                <a:effectLst/>
                <a:latin typeface="Arial" panose="020B0604020202020204" pitchFamily="34" charset="0"/>
              </a:rPr>
              <a:t>Creates a new commit that undoes the changes made in the selected commit.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200" b="1" i="0" u="none" strike="noStrike" cap="none" normalizeH="0" baseline="0" noProof="0" dirty="0">
                <a:ln>
                  <a:noFill/>
                </a:ln>
                <a:solidFill>
                  <a:schemeClr val="tx1"/>
                </a:solidFill>
                <a:effectLst/>
                <a:latin typeface="Arial" panose="020B0604020202020204" pitchFamily="34" charset="0"/>
              </a:rPr>
              <a:t>Create branch from commit</a:t>
            </a:r>
            <a:endParaRPr kumimoji="0" lang="en-US" sz="1200" b="0" i="0" u="none" strike="noStrike" cap="none" normalizeH="0" baseline="0" noProof="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noProof="0" dirty="0">
                <a:ln>
                  <a:noFill/>
                </a:ln>
                <a:solidFill>
                  <a:schemeClr val="tx1"/>
                </a:solidFill>
                <a:effectLst/>
                <a:latin typeface="Arial" panose="020B0604020202020204" pitchFamily="34" charset="0"/>
              </a:rPr>
              <a:t>Creates a new branch from this specific commit.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1200" b="1" i="0" u="none" strike="noStrike" cap="none" normalizeH="0" baseline="0" noProof="0" dirty="0">
                <a:ln>
                  <a:noFill/>
                </a:ln>
                <a:solidFill>
                  <a:schemeClr val="tx1"/>
                </a:solidFill>
                <a:effectLst/>
                <a:latin typeface="Arial" panose="020B0604020202020204" pitchFamily="34" charset="0"/>
              </a:rPr>
              <a:t>Create Tag…</a:t>
            </a:r>
            <a:endParaRPr kumimoji="0" lang="en-US" sz="1200" b="0" i="0" u="none" strike="noStrike" cap="none" normalizeH="0" baseline="0" noProof="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noProof="0" dirty="0">
                <a:ln>
                  <a:noFill/>
                </a:ln>
                <a:solidFill>
                  <a:schemeClr val="tx1"/>
                </a:solidFill>
                <a:effectLst/>
                <a:latin typeface="Arial" panose="020B0604020202020204" pitchFamily="34" charset="0"/>
              </a:rPr>
              <a:t>Tags the commit with a name, often for versioning.</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sz="1200" b="1" i="0" u="none" strike="noStrike" cap="none" normalizeH="0" baseline="0" noProof="0" dirty="0">
                <a:ln>
                  <a:noFill/>
                </a:ln>
                <a:solidFill>
                  <a:schemeClr val="tx1"/>
                </a:solidFill>
                <a:effectLst/>
                <a:latin typeface="Arial" panose="020B0604020202020204" pitchFamily="34" charset="0"/>
              </a:rPr>
              <a:t>Cherry-pick commit…</a:t>
            </a:r>
            <a:endParaRPr kumimoji="0" lang="en-US" sz="1200" b="0" i="0" u="none" strike="noStrike" cap="none" normalizeH="0" baseline="0" noProof="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noProof="0" dirty="0">
                <a:ln>
                  <a:noFill/>
                </a:ln>
                <a:solidFill>
                  <a:schemeClr val="tx1"/>
                </a:solidFill>
                <a:effectLst/>
                <a:latin typeface="Arial" panose="020B0604020202020204" pitchFamily="34" charset="0"/>
              </a:rPr>
              <a:t>Applies the selected commit on top of another branch.</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sz="1200" b="1" i="0" u="none" strike="noStrike" cap="none" normalizeH="0" baseline="0" noProof="0" dirty="0">
                <a:ln>
                  <a:noFill/>
                </a:ln>
                <a:solidFill>
                  <a:schemeClr val="tx1"/>
                </a:solidFill>
                <a:effectLst/>
                <a:latin typeface="Arial" panose="020B0604020202020204" pitchFamily="34" charset="0"/>
              </a:rPr>
              <a:t>Copy SHA</a:t>
            </a:r>
            <a:endParaRPr kumimoji="0" lang="en-US" sz="1200" b="0" i="0" u="none" strike="noStrike" cap="none" normalizeH="0" baseline="0" noProof="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noProof="0" dirty="0">
                <a:ln>
                  <a:noFill/>
                </a:ln>
                <a:solidFill>
                  <a:schemeClr val="tx1"/>
                </a:solidFill>
                <a:effectLst/>
                <a:latin typeface="Arial" panose="020B0604020202020204" pitchFamily="34" charset="0"/>
              </a:rPr>
              <a:t>Copies the unique commit identifier.</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sz="1200" b="1" i="0" u="none" strike="noStrike" cap="none" normalizeH="0" baseline="0" noProof="0" dirty="0">
                <a:ln>
                  <a:noFill/>
                </a:ln>
                <a:solidFill>
                  <a:schemeClr val="tx1"/>
                </a:solidFill>
                <a:effectLst/>
                <a:latin typeface="Arial" panose="020B0604020202020204" pitchFamily="34" charset="0"/>
              </a:rPr>
              <a:t>Copy tag</a:t>
            </a:r>
            <a:endParaRPr kumimoji="0" lang="en-US" sz="1200" b="0" i="0" u="none" strike="noStrike" cap="none" normalizeH="0" baseline="0" noProof="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noProof="0" dirty="0">
                <a:ln>
                  <a:noFill/>
                </a:ln>
                <a:solidFill>
                  <a:schemeClr val="tx1"/>
                </a:solidFill>
                <a:effectLst/>
                <a:latin typeface="Arial" panose="020B0604020202020204" pitchFamily="34" charset="0"/>
              </a:rPr>
              <a:t>Copies the tag associated with the commit (if any).</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sz="1200" b="1" i="0" u="none" strike="noStrike" cap="none" normalizeH="0" baseline="0" noProof="0" dirty="0">
                <a:ln>
                  <a:noFill/>
                </a:ln>
                <a:solidFill>
                  <a:schemeClr val="tx1"/>
                </a:solidFill>
                <a:effectLst/>
                <a:latin typeface="Arial" panose="020B0604020202020204" pitchFamily="34" charset="0"/>
              </a:rPr>
              <a:t>View on GitHub</a:t>
            </a:r>
            <a:endParaRPr kumimoji="0" lang="en-US" sz="1200" b="0" i="0" u="none" strike="noStrike" cap="none" normalizeH="0" baseline="0" noProof="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noProof="0" dirty="0">
                <a:ln>
                  <a:noFill/>
                </a:ln>
                <a:solidFill>
                  <a:schemeClr val="tx1"/>
                </a:solidFill>
                <a:effectLst/>
                <a:latin typeface="Arial" panose="020B0604020202020204" pitchFamily="34" charset="0"/>
              </a:rPr>
              <a:t>Opens the commit in the GitHub repository.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noProof="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1103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4BD10-72AC-A7A7-C8A0-E465791F9D39}"/>
              </a:ext>
            </a:extLst>
          </p:cNvPr>
          <p:cNvSpPr>
            <a:spLocks noGrp="1"/>
          </p:cNvSpPr>
          <p:nvPr>
            <p:ph type="title"/>
          </p:nvPr>
        </p:nvSpPr>
        <p:spPr/>
        <p:txBody>
          <a:bodyPr>
            <a:noAutofit/>
          </a:bodyPr>
          <a:lstStyle/>
          <a:p>
            <a:r>
              <a:rPr lang="en-US" sz="4000" noProof="0" dirty="0"/>
              <a:t>Adjusting commits (advanced)</a:t>
            </a:r>
          </a:p>
        </p:txBody>
      </p:sp>
      <p:sp>
        <p:nvSpPr>
          <p:cNvPr id="6" name="AutoShape 6" descr="Image chargée">
            <a:extLst>
              <a:ext uri="{FF2B5EF4-FFF2-40B4-BE49-F238E27FC236}">
                <a16:creationId xmlns:a16="http://schemas.microsoft.com/office/drawing/2014/main" id="{66D2F9D1-D7D3-DC7D-86A4-1A6FBF6A60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pic>
        <p:nvPicPr>
          <p:cNvPr id="9" name="Picture 8">
            <a:extLst>
              <a:ext uri="{FF2B5EF4-FFF2-40B4-BE49-F238E27FC236}">
                <a16:creationId xmlns:a16="http://schemas.microsoft.com/office/drawing/2014/main" id="{D3FB3F50-6003-1679-EFB0-E3490198A403}"/>
              </a:ext>
            </a:extLst>
          </p:cNvPr>
          <p:cNvPicPr>
            <a:picLocks noChangeAspect="1"/>
          </p:cNvPicPr>
          <p:nvPr/>
        </p:nvPicPr>
        <p:blipFill>
          <a:blip r:embed="rId2"/>
          <a:stretch>
            <a:fillRect/>
          </a:stretch>
        </p:blipFill>
        <p:spPr>
          <a:xfrm>
            <a:off x="709599" y="1642513"/>
            <a:ext cx="9805416" cy="3572973"/>
          </a:xfrm>
          <a:prstGeom prst="rect">
            <a:avLst/>
          </a:prstGeom>
        </p:spPr>
      </p:pic>
      <p:sp>
        <p:nvSpPr>
          <p:cNvPr id="13" name="Rectangle 13">
            <a:extLst>
              <a:ext uri="{FF2B5EF4-FFF2-40B4-BE49-F238E27FC236}">
                <a16:creationId xmlns:a16="http://schemas.microsoft.com/office/drawing/2014/main" id="{44E68C0C-6556-2545-ED8F-E0ED564CD5BA}"/>
              </a:ext>
            </a:extLst>
          </p:cNvPr>
          <p:cNvSpPr>
            <a:spLocks noChangeArrowheads="1"/>
          </p:cNvSpPr>
          <p:nvPr/>
        </p:nvSpPr>
        <p:spPr bwMode="auto">
          <a:xfrm>
            <a:off x="5309616" y="4107490"/>
            <a:ext cx="4929555"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eaLnBrk="0" fontAlgn="base" hangingPunct="0">
              <a:spcBef>
                <a:spcPct val="0"/>
              </a:spcBef>
              <a:spcAft>
                <a:spcPct val="0"/>
              </a:spcAft>
            </a:pPr>
            <a:endParaRPr lang="en-US" sz="1200" b="1" noProof="0" dirty="0">
              <a:latin typeface="Arial" panose="020B0604020202020204" pitchFamily="34" charset="0"/>
            </a:endParaRPr>
          </a:p>
          <a:p>
            <a:pPr marL="0" lvl="0" eaLnBrk="0" fontAlgn="base" hangingPunct="0">
              <a:spcBef>
                <a:spcPct val="0"/>
              </a:spcBef>
              <a:spcAft>
                <a:spcPct val="0"/>
              </a:spcAft>
            </a:pPr>
            <a:r>
              <a:rPr lang="en-US" sz="1200" b="1" noProof="0" dirty="0">
                <a:latin typeface="Arial" panose="020B0604020202020204" pitchFamily="34" charset="0"/>
              </a:rPr>
              <a:t>The same + </a:t>
            </a:r>
          </a:p>
          <a:p>
            <a:pPr marL="0" lvl="0" eaLnBrk="0" fontAlgn="base" hangingPunct="0">
              <a:spcBef>
                <a:spcPct val="0"/>
              </a:spcBef>
              <a:spcAft>
                <a:spcPct val="0"/>
              </a:spcAft>
            </a:pPr>
            <a:endParaRPr lang="en-US" sz="1200" b="1" noProof="0" dirty="0">
              <a:latin typeface="Arial" panose="020B0604020202020204" pitchFamily="34" charset="0"/>
            </a:endParaRPr>
          </a:p>
          <a:p>
            <a:pPr marL="0" lvl="0" eaLnBrk="0" fontAlgn="base" hangingPunct="0">
              <a:spcBef>
                <a:spcPct val="0"/>
              </a:spcBef>
              <a:spcAft>
                <a:spcPct val="0"/>
              </a:spcAft>
            </a:pPr>
            <a:r>
              <a:rPr lang="en-US" sz="1200" b="1" noProof="0" dirty="0">
                <a:latin typeface="Arial" panose="020B0604020202020204" pitchFamily="34" charset="0"/>
              </a:rPr>
              <a:t>Amend commit…</a:t>
            </a:r>
          </a:p>
          <a:p>
            <a:pPr marL="0" lvl="0" eaLnBrk="0" fontAlgn="base" hangingPunct="0">
              <a:spcBef>
                <a:spcPct val="0"/>
              </a:spcBef>
              <a:spcAft>
                <a:spcPct val="0"/>
              </a:spcAft>
            </a:pPr>
            <a:r>
              <a:rPr lang="en-US" sz="1200" noProof="0" dirty="0">
                <a:latin typeface="Arial" panose="020B0604020202020204" pitchFamily="34" charset="0"/>
              </a:rPr>
              <a:t>Modifies the latest commit without creating a new one.</a:t>
            </a:r>
          </a:p>
          <a:p>
            <a:pPr marL="0" lvl="0" eaLnBrk="0" fontAlgn="base" hangingPunct="0">
              <a:spcBef>
                <a:spcPct val="0"/>
              </a:spcBef>
              <a:spcAft>
                <a:spcPct val="0"/>
              </a:spcAft>
            </a:pPr>
            <a:r>
              <a:rPr lang="en-US" sz="1200" noProof="0" dirty="0">
                <a:latin typeface="Arial" panose="020B0604020202020204" pitchFamily="34" charset="0"/>
              </a:rPr>
              <a:t>Useful for fixing mistakes like commit messages or small file changes.</a:t>
            </a:r>
          </a:p>
          <a:p>
            <a:pPr marL="0" lvl="0" eaLnBrk="0" fontAlgn="base" hangingPunct="0">
              <a:spcBef>
                <a:spcPct val="0"/>
              </a:spcBef>
              <a:spcAft>
                <a:spcPct val="0"/>
              </a:spcAft>
            </a:pPr>
            <a:endParaRPr lang="en-US" sz="1200" b="1" noProof="0" dirty="0">
              <a:latin typeface="Arial" panose="020B0604020202020204" pitchFamily="34" charset="0"/>
            </a:endParaRPr>
          </a:p>
          <a:p>
            <a:pPr marL="0" lvl="0" eaLnBrk="0" fontAlgn="base" hangingPunct="0">
              <a:spcBef>
                <a:spcPct val="0"/>
              </a:spcBef>
              <a:spcAft>
                <a:spcPct val="0"/>
              </a:spcAft>
            </a:pPr>
            <a:r>
              <a:rPr lang="en-US" sz="1200" b="1" noProof="0" dirty="0">
                <a:latin typeface="Arial" panose="020B0604020202020204" pitchFamily="34" charset="0"/>
              </a:rPr>
              <a:t>Undo commit…</a:t>
            </a:r>
          </a:p>
          <a:p>
            <a:pPr marL="0" lvl="0" eaLnBrk="0" fontAlgn="base" hangingPunct="0">
              <a:spcBef>
                <a:spcPct val="0"/>
              </a:spcBef>
              <a:spcAft>
                <a:spcPct val="0"/>
              </a:spcAft>
            </a:pPr>
            <a:r>
              <a:rPr lang="en-US" sz="1200" noProof="0" dirty="0">
                <a:latin typeface="Arial" panose="020B0604020202020204" pitchFamily="34" charset="0"/>
              </a:rPr>
              <a:t>Moves changes back to staging but removes the commit from history.</a:t>
            </a:r>
          </a:p>
          <a:p>
            <a:pPr marL="0" lvl="0" eaLnBrk="0" fontAlgn="base" hangingPunct="0">
              <a:spcBef>
                <a:spcPct val="0"/>
              </a:spcBef>
              <a:spcAft>
                <a:spcPct val="0"/>
              </a:spcAft>
            </a:pPr>
            <a:r>
              <a:rPr lang="en-US" sz="1200" noProof="0" dirty="0">
                <a:latin typeface="Arial" panose="020B0604020202020204" pitchFamily="34" charset="0"/>
              </a:rPr>
              <a:t>The changes remain intact for editing or re-committing.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noProof="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44170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8A45-7739-3314-CDE8-1DBA12A6ABDF}"/>
              </a:ext>
            </a:extLst>
          </p:cNvPr>
          <p:cNvSpPr>
            <a:spLocks noGrp="1"/>
          </p:cNvSpPr>
          <p:nvPr>
            <p:ph type="title"/>
          </p:nvPr>
        </p:nvSpPr>
        <p:spPr/>
        <p:txBody>
          <a:bodyPr>
            <a:noAutofit/>
          </a:bodyPr>
          <a:lstStyle/>
          <a:p>
            <a:r>
              <a:rPr lang="en-US" sz="4000" noProof="0" dirty="0"/>
              <a:t>Did it work? Verify Changes on GitHub</a:t>
            </a:r>
          </a:p>
        </p:txBody>
      </p:sp>
      <p:sp>
        <p:nvSpPr>
          <p:cNvPr id="3" name="Content Placeholder 2">
            <a:extLst>
              <a:ext uri="{FF2B5EF4-FFF2-40B4-BE49-F238E27FC236}">
                <a16:creationId xmlns:a16="http://schemas.microsoft.com/office/drawing/2014/main" id="{FD278D13-ACE9-8720-81FA-0D259E1E5A4C}"/>
              </a:ext>
            </a:extLst>
          </p:cNvPr>
          <p:cNvSpPr>
            <a:spLocks noGrp="1"/>
          </p:cNvSpPr>
          <p:nvPr>
            <p:ph idx="1"/>
          </p:nvPr>
        </p:nvSpPr>
        <p:spPr/>
        <p:txBody>
          <a:bodyPr>
            <a:normAutofit/>
          </a:bodyPr>
          <a:lstStyle/>
          <a:p>
            <a:pPr marL="0" indent="0">
              <a:buNone/>
            </a:pPr>
            <a:r>
              <a:rPr lang="en-US" sz="2000" noProof="0" dirty="0"/>
              <a:t>Now that we have pushed our changes, let's check if they appear on GitHub.</a:t>
            </a:r>
          </a:p>
          <a:p>
            <a:pPr>
              <a:buFont typeface="+mj-lt"/>
              <a:buAutoNum type="arabicPeriod"/>
            </a:pPr>
            <a:r>
              <a:rPr lang="en-US" sz="2000" noProof="0" dirty="0"/>
              <a:t>Open a web browser and go to your repository:</a:t>
            </a:r>
            <a:br>
              <a:rPr lang="en-US" sz="2000" noProof="0" dirty="0"/>
            </a:br>
            <a:r>
              <a:rPr lang="en-US" sz="2000" noProof="0" dirty="0">
                <a:hlinkClick r:id="rId2"/>
              </a:rPr>
              <a:t>https://github.com/NeuroStrasbourg/GitHub-presentation-2025</a:t>
            </a:r>
            <a:endParaRPr lang="en-US" sz="2000" noProof="0" dirty="0"/>
          </a:p>
          <a:p>
            <a:pPr>
              <a:buFont typeface="+mj-lt"/>
              <a:buAutoNum type="arabicPeriod"/>
            </a:pPr>
            <a:r>
              <a:rPr lang="en-US" sz="2000" noProof="0" dirty="0"/>
              <a:t>Navigate to the </a:t>
            </a:r>
            <a:r>
              <a:rPr lang="en-US" sz="2000" b="1" noProof="0" dirty="0"/>
              <a:t>Code</a:t>
            </a:r>
            <a:r>
              <a:rPr lang="en-US" sz="2000" noProof="0" dirty="0"/>
              <a:t> tab, Find the modified file and check that the changes are there</a:t>
            </a:r>
          </a:p>
          <a:p>
            <a:pPr>
              <a:buFont typeface="+mj-lt"/>
              <a:buAutoNum type="arabicPeriod"/>
            </a:pPr>
            <a:r>
              <a:rPr lang="en-US" sz="2000" noProof="0" dirty="0"/>
              <a:t>Click on the file to view the modifications. Use the “blame” option to see when each part of a file was changed (or by whom)</a:t>
            </a:r>
          </a:p>
          <a:p>
            <a:pPr>
              <a:buFont typeface="+mj-lt"/>
              <a:buAutoNum type="arabicPeriod"/>
            </a:pPr>
            <a:r>
              <a:rPr lang="en-US" sz="2000" noProof="0" dirty="0"/>
              <a:t>Go to the </a:t>
            </a:r>
            <a:r>
              <a:rPr lang="en-US" sz="2000" b="1" noProof="0" dirty="0"/>
              <a:t>Commits</a:t>
            </a:r>
            <a:r>
              <a:rPr lang="en-US" sz="2000" noProof="0" dirty="0"/>
              <a:t> section to see the history of changes</a:t>
            </a:r>
          </a:p>
          <a:p>
            <a:endParaRPr lang="en-US" sz="2000" noProof="0" dirty="0"/>
          </a:p>
        </p:txBody>
      </p:sp>
      <p:pic>
        <p:nvPicPr>
          <p:cNvPr id="5" name="Picture 4">
            <a:extLst>
              <a:ext uri="{FF2B5EF4-FFF2-40B4-BE49-F238E27FC236}">
                <a16:creationId xmlns:a16="http://schemas.microsoft.com/office/drawing/2014/main" id="{58307981-B599-3C11-0A4C-E2964EE74E8C}"/>
              </a:ext>
            </a:extLst>
          </p:cNvPr>
          <p:cNvPicPr>
            <a:picLocks noChangeAspect="1"/>
          </p:cNvPicPr>
          <p:nvPr/>
        </p:nvPicPr>
        <p:blipFill>
          <a:blip r:embed="rId3"/>
          <a:stretch>
            <a:fillRect/>
          </a:stretch>
        </p:blipFill>
        <p:spPr>
          <a:xfrm>
            <a:off x="316992" y="4368834"/>
            <a:ext cx="4042835" cy="2207859"/>
          </a:xfrm>
          <a:prstGeom prst="rect">
            <a:avLst/>
          </a:prstGeom>
        </p:spPr>
      </p:pic>
      <p:pic>
        <p:nvPicPr>
          <p:cNvPr id="9" name="Picture 8">
            <a:extLst>
              <a:ext uri="{FF2B5EF4-FFF2-40B4-BE49-F238E27FC236}">
                <a16:creationId xmlns:a16="http://schemas.microsoft.com/office/drawing/2014/main" id="{1966CC96-6760-568D-482B-B53590E0E6C4}"/>
              </a:ext>
            </a:extLst>
          </p:cNvPr>
          <p:cNvPicPr>
            <a:picLocks noChangeAspect="1"/>
          </p:cNvPicPr>
          <p:nvPr/>
        </p:nvPicPr>
        <p:blipFill>
          <a:blip r:embed="rId4"/>
          <a:stretch>
            <a:fillRect/>
          </a:stretch>
        </p:blipFill>
        <p:spPr>
          <a:xfrm>
            <a:off x="6967728" y="4309288"/>
            <a:ext cx="4042835" cy="2326952"/>
          </a:xfrm>
          <a:prstGeom prst="rect">
            <a:avLst/>
          </a:prstGeom>
        </p:spPr>
      </p:pic>
      <p:sp>
        <p:nvSpPr>
          <p:cNvPr id="10" name="TextBox 9">
            <a:extLst>
              <a:ext uri="{FF2B5EF4-FFF2-40B4-BE49-F238E27FC236}">
                <a16:creationId xmlns:a16="http://schemas.microsoft.com/office/drawing/2014/main" id="{1D227AEE-0499-4CD2-E74D-8D48C4DF36A5}"/>
              </a:ext>
            </a:extLst>
          </p:cNvPr>
          <p:cNvSpPr txBox="1"/>
          <p:nvPr/>
        </p:nvSpPr>
        <p:spPr>
          <a:xfrm>
            <a:off x="4458374" y="5347644"/>
            <a:ext cx="2410807" cy="369332"/>
          </a:xfrm>
          <a:prstGeom prst="rect">
            <a:avLst/>
          </a:prstGeom>
          <a:noFill/>
        </p:spPr>
        <p:txBody>
          <a:bodyPr wrap="square" rtlCol="0">
            <a:spAutoFit/>
          </a:bodyPr>
          <a:lstStyle/>
          <a:p>
            <a:r>
              <a:rPr lang="en-US" i="1" noProof="0" dirty="0">
                <a:solidFill>
                  <a:schemeClr val="bg1">
                    <a:lumMod val="65000"/>
                  </a:schemeClr>
                </a:solidFill>
                <a:sym typeface="Wingdings" panose="05000000000000000000" pitchFamily="2" charset="2"/>
              </a:rPr>
              <a:t></a:t>
            </a:r>
            <a:r>
              <a:rPr lang="en-US" i="1" noProof="0" dirty="0">
                <a:solidFill>
                  <a:schemeClr val="bg1">
                    <a:lumMod val="65000"/>
                  </a:schemeClr>
                </a:solidFill>
              </a:rPr>
              <a:t> Before          After </a:t>
            </a:r>
            <a:r>
              <a:rPr lang="en-US" i="1" noProof="0" dirty="0">
                <a:solidFill>
                  <a:schemeClr val="bg1">
                    <a:lumMod val="65000"/>
                  </a:schemeClr>
                </a:solidFill>
                <a:sym typeface="Wingdings" panose="05000000000000000000" pitchFamily="2" charset="2"/>
              </a:rPr>
              <a:t></a:t>
            </a:r>
            <a:endParaRPr lang="en-US" i="1" noProof="0" dirty="0">
              <a:solidFill>
                <a:schemeClr val="bg1">
                  <a:lumMod val="65000"/>
                </a:schemeClr>
              </a:solidFill>
            </a:endParaRPr>
          </a:p>
        </p:txBody>
      </p:sp>
    </p:spTree>
    <p:extLst>
      <p:ext uri="{BB962C8B-B14F-4D97-AF65-F5344CB8AC3E}">
        <p14:creationId xmlns:p14="http://schemas.microsoft.com/office/powerpoint/2010/main" val="128017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99A2-7FA5-5A42-C238-85CDC56570D0}"/>
              </a:ext>
            </a:extLst>
          </p:cNvPr>
          <p:cNvSpPr>
            <a:spLocks noGrp="1"/>
          </p:cNvSpPr>
          <p:nvPr>
            <p:ph type="title"/>
          </p:nvPr>
        </p:nvSpPr>
        <p:spPr/>
        <p:txBody>
          <a:bodyPr>
            <a:noAutofit/>
          </a:bodyPr>
          <a:lstStyle/>
          <a:p>
            <a:r>
              <a:rPr lang="en-US" sz="4000" noProof="0" dirty="0"/>
              <a:t>6: Pull Other People’s Changes</a:t>
            </a:r>
          </a:p>
        </p:txBody>
      </p:sp>
      <p:sp>
        <p:nvSpPr>
          <p:cNvPr id="6" name="Rectangle 1">
            <a:extLst>
              <a:ext uri="{FF2B5EF4-FFF2-40B4-BE49-F238E27FC236}">
                <a16:creationId xmlns:a16="http://schemas.microsoft.com/office/drawing/2014/main" id="{49B77944-6736-5B6A-5858-C8EEA634B4CB}"/>
              </a:ext>
            </a:extLst>
          </p:cNvPr>
          <p:cNvSpPr>
            <a:spLocks noGrp="1" noChangeArrowheads="1"/>
          </p:cNvSpPr>
          <p:nvPr>
            <p:ph idx="1"/>
          </p:nvPr>
        </p:nvSpPr>
        <p:spPr bwMode="auto">
          <a:xfrm>
            <a:off x="652814" y="1924123"/>
            <a:ext cx="1060040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noProof="0" dirty="0">
                <a:ln>
                  <a:noFill/>
                </a:ln>
                <a:solidFill>
                  <a:schemeClr val="tx1"/>
                </a:solidFill>
                <a:effectLst/>
              </a:rPr>
              <a:t>If others have made updates to the repository, you need to pull their changes to stay up to date.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noProof="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000" b="0" i="0" u="none" strike="noStrike" cap="none" normalizeH="0" baseline="0" noProof="0" dirty="0">
                <a:ln>
                  <a:noFill/>
                </a:ln>
                <a:solidFill>
                  <a:schemeClr val="tx1"/>
                </a:solidFill>
                <a:effectLst/>
              </a:rPr>
              <a:t>Click </a:t>
            </a:r>
            <a:r>
              <a:rPr kumimoji="0" lang="en-US" sz="2000" b="1" i="0" u="none" strike="noStrike" cap="none" normalizeH="0" baseline="0" noProof="0" dirty="0">
                <a:ln>
                  <a:noFill/>
                </a:ln>
                <a:solidFill>
                  <a:schemeClr val="tx1"/>
                </a:solidFill>
                <a:effectLst/>
              </a:rPr>
              <a:t>Fetch origin</a:t>
            </a:r>
            <a:r>
              <a:rPr kumimoji="0" lang="en-US" sz="2000" b="0" i="0" u="none" strike="noStrike" cap="none" normalizeH="0" baseline="0" noProof="0" dirty="0">
                <a:ln>
                  <a:noFill/>
                </a:ln>
                <a:solidFill>
                  <a:schemeClr val="tx1"/>
                </a:solidFill>
                <a:effectLst/>
              </a:rPr>
              <a:t> to check for new changes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000" b="0" i="0" u="none" strike="noStrike" cap="none" normalizeH="0" baseline="0" noProof="0" dirty="0">
                <a:ln>
                  <a:noFill/>
                </a:ln>
                <a:solidFill>
                  <a:schemeClr val="tx1"/>
                </a:solidFill>
                <a:effectLst/>
              </a:rPr>
              <a:t>If updates are available, click </a:t>
            </a:r>
            <a:r>
              <a:rPr kumimoji="0" lang="en-US" sz="2000" b="1" i="0" u="none" strike="noStrike" cap="none" normalizeH="0" baseline="0" noProof="0" dirty="0">
                <a:ln>
                  <a:noFill/>
                </a:ln>
                <a:solidFill>
                  <a:schemeClr val="tx1"/>
                </a:solidFill>
                <a:effectLst/>
              </a:rPr>
              <a:t>Pull origin</a:t>
            </a:r>
            <a:endParaRPr kumimoji="0" lang="en-US" sz="2000" b="0" i="0" u="none" strike="noStrike" cap="none" normalizeH="0" baseline="0" noProof="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000" b="0" i="0" u="none" strike="noStrike" cap="none" normalizeH="0" baseline="0" noProof="0" dirty="0">
                <a:ln>
                  <a:noFill/>
                </a:ln>
                <a:solidFill>
                  <a:schemeClr val="tx1"/>
                </a:solidFill>
                <a:effectLst/>
              </a:rPr>
              <a:t>GitHub Desktop will update your local files</a:t>
            </a:r>
          </a:p>
          <a:p>
            <a:pPr marL="0" marR="0" lvl="0" indent="0" algn="l" defTabSz="914400" rtl="0" eaLnBrk="0" fontAlgn="base" latinLnBrk="0" hangingPunct="0">
              <a:lnSpc>
                <a:spcPct val="100000"/>
              </a:lnSpc>
              <a:spcBef>
                <a:spcPct val="0"/>
              </a:spcBef>
              <a:spcAft>
                <a:spcPct val="0"/>
              </a:spcAft>
              <a:buClrTx/>
              <a:buSzTx/>
              <a:buNone/>
              <a:tabLst/>
            </a:pPr>
            <a:r>
              <a:rPr lang="en-US" sz="2000" noProof="0" dirty="0"/>
              <a:t>If there are conflicts with your local files you may want to stash them, or solve the conflict</a:t>
            </a:r>
            <a:endParaRPr kumimoji="0" lang="en-US" sz="2000" b="0" i="0" u="none" strike="noStrike" cap="none" normalizeH="0" baseline="0" noProof="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noProof="0" dirty="0">
              <a:ln>
                <a:noFill/>
              </a:ln>
              <a:solidFill>
                <a:schemeClr val="tx1"/>
              </a:solidFill>
              <a:effectLst/>
            </a:endParaRPr>
          </a:p>
        </p:txBody>
      </p:sp>
      <p:pic>
        <p:nvPicPr>
          <p:cNvPr id="7" name="Picture 6">
            <a:extLst>
              <a:ext uri="{FF2B5EF4-FFF2-40B4-BE49-F238E27FC236}">
                <a16:creationId xmlns:a16="http://schemas.microsoft.com/office/drawing/2014/main" id="{23679E5D-15BB-36A2-9CFC-07156BB8129E}"/>
              </a:ext>
            </a:extLst>
          </p:cNvPr>
          <p:cNvPicPr>
            <a:picLocks noChangeAspect="1"/>
          </p:cNvPicPr>
          <p:nvPr/>
        </p:nvPicPr>
        <p:blipFill>
          <a:blip r:embed="rId2"/>
          <a:stretch>
            <a:fillRect/>
          </a:stretch>
        </p:blipFill>
        <p:spPr>
          <a:xfrm>
            <a:off x="6096000" y="2721113"/>
            <a:ext cx="1754443" cy="472699"/>
          </a:xfrm>
          <a:prstGeom prst="rect">
            <a:avLst/>
          </a:prstGeom>
        </p:spPr>
      </p:pic>
    </p:spTree>
    <p:extLst>
      <p:ext uri="{BB962C8B-B14F-4D97-AF65-F5344CB8AC3E}">
        <p14:creationId xmlns:p14="http://schemas.microsoft.com/office/powerpoint/2010/main" val="2374841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B95BC-DC47-8DD6-5150-5722B64430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74CFFF-69B2-C9BC-2E28-BD9E9F594004}"/>
              </a:ext>
            </a:extLst>
          </p:cNvPr>
          <p:cNvSpPr>
            <a:spLocks noGrp="1"/>
          </p:cNvSpPr>
          <p:nvPr>
            <p:ph type="title"/>
          </p:nvPr>
        </p:nvSpPr>
        <p:spPr/>
        <p:txBody>
          <a:bodyPr>
            <a:noAutofit/>
          </a:bodyPr>
          <a:lstStyle/>
          <a:p>
            <a:r>
              <a:rPr lang="en-US" sz="4000" noProof="0" dirty="0"/>
              <a:t>6: Pull Other People’s Changes (Command line)</a:t>
            </a:r>
          </a:p>
        </p:txBody>
      </p:sp>
      <p:sp>
        <p:nvSpPr>
          <p:cNvPr id="6" name="Rectangle 1">
            <a:extLst>
              <a:ext uri="{FF2B5EF4-FFF2-40B4-BE49-F238E27FC236}">
                <a16:creationId xmlns:a16="http://schemas.microsoft.com/office/drawing/2014/main" id="{C8320D97-51EC-7AB1-B3ED-33B04DCBE545}"/>
              </a:ext>
            </a:extLst>
          </p:cNvPr>
          <p:cNvSpPr>
            <a:spLocks noGrp="1" noChangeArrowheads="1"/>
          </p:cNvSpPr>
          <p:nvPr>
            <p:ph idx="1"/>
          </p:nvPr>
        </p:nvSpPr>
        <p:spPr bwMode="auto">
          <a:xfrm>
            <a:off x="625382" y="2600779"/>
            <a:ext cx="467307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sz="2000" b="0" i="0" u="none" strike="noStrike" cap="none" normalizeH="0" baseline="0" noProof="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000" b="0" i="0" u="none" strike="noStrike" cap="none" normalizeH="0" baseline="0" noProof="0" dirty="0">
                <a:ln>
                  <a:noFill/>
                </a:ln>
                <a:solidFill>
                  <a:schemeClr val="tx1"/>
                </a:solidFill>
                <a:effectLst/>
              </a:rPr>
              <a:t>Navigate to the repository folder</a:t>
            </a:r>
            <a:br>
              <a:rPr kumimoji="0" lang="en-US" sz="2000" b="0" i="0" u="none" strike="noStrike" cap="none" normalizeH="0" baseline="0" noProof="0" dirty="0">
                <a:ln>
                  <a:noFill/>
                </a:ln>
                <a:solidFill>
                  <a:schemeClr val="tx1"/>
                </a:solidFill>
                <a:effectLst/>
              </a:rPr>
            </a:br>
            <a:r>
              <a:rPr kumimoji="0" lang="en-US" sz="2000" b="0" i="0" u="none" strike="noStrike" cap="none" normalizeH="0" baseline="0" noProof="0" dirty="0">
                <a:ln>
                  <a:noFill/>
                </a:ln>
                <a:solidFill>
                  <a:srgbClr val="0070C0"/>
                </a:solidFill>
                <a:effectLst/>
                <a:latin typeface="Inconsolata" panose="020B0609030003000000" pitchFamily="49" charset="0"/>
              </a:rPr>
              <a:t>cd path/to/GitHub-presentation-2025</a:t>
            </a:r>
          </a:p>
          <a:p>
            <a:pPr marL="0" indent="0" eaLnBrk="0" fontAlgn="base" hangingPunct="0">
              <a:lnSpc>
                <a:spcPct val="100000"/>
              </a:lnSpc>
              <a:spcBef>
                <a:spcPct val="0"/>
              </a:spcBef>
              <a:spcAft>
                <a:spcPct val="0"/>
              </a:spcAft>
              <a:buFontTx/>
              <a:buAutoNum type="arabicPeriod"/>
            </a:pPr>
            <a:r>
              <a:rPr kumimoji="0" lang="en-US" sz="2000" b="0" i="0" u="none" strike="noStrike" cap="none" normalizeH="0" baseline="0" noProof="0" dirty="0">
                <a:ln>
                  <a:noFill/>
                </a:ln>
                <a:solidFill>
                  <a:schemeClr val="tx1"/>
                </a:solidFill>
                <a:effectLst/>
              </a:rPr>
              <a:t>Pull the latest changes</a:t>
            </a:r>
            <a:br>
              <a:rPr kumimoji="0" lang="en-US" sz="2000" b="0" i="0" u="none" strike="noStrike" cap="none" normalizeH="0" baseline="0" noProof="0" dirty="0">
                <a:ln>
                  <a:noFill/>
                </a:ln>
                <a:solidFill>
                  <a:schemeClr val="tx1"/>
                </a:solidFill>
                <a:effectLst/>
              </a:rPr>
            </a:br>
            <a:r>
              <a:rPr lang="en-US" sz="2000" noProof="0" dirty="0">
                <a:solidFill>
                  <a:srgbClr val="0070C0"/>
                </a:solidFill>
                <a:latin typeface="Inconsolata" panose="020B0609030003000000" pitchFamily="49" charset="0"/>
              </a:rPr>
              <a:t>git pull origin main</a:t>
            </a:r>
          </a:p>
          <a:p>
            <a:pPr marL="0" indent="0" eaLnBrk="0" fontAlgn="base" hangingPunct="0">
              <a:lnSpc>
                <a:spcPct val="100000"/>
              </a:lnSpc>
              <a:spcBef>
                <a:spcPct val="0"/>
              </a:spcBef>
              <a:spcAft>
                <a:spcPct val="0"/>
              </a:spcAft>
              <a:buFontTx/>
              <a:buAutoNum type="arabicPeriod"/>
            </a:pPr>
            <a:endParaRPr lang="en-US" sz="2000" noProof="0" dirty="0">
              <a:solidFill>
                <a:srgbClr val="0070C0"/>
              </a:solidFill>
              <a:latin typeface="Inconsolata" panose="020B0609030003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noProof="0" dirty="0">
              <a:ln>
                <a:noFill/>
              </a:ln>
              <a:solidFill>
                <a:schemeClr val="tx1"/>
              </a:solidFill>
              <a:effectLst/>
            </a:endParaRPr>
          </a:p>
        </p:txBody>
      </p:sp>
    </p:spTree>
    <p:extLst>
      <p:ext uri="{BB962C8B-B14F-4D97-AF65-F5344CB8AC3E}">
        <p14:creationId xmlns:p14="http://schemas.microsoft.com/office/powerpoint/2010/main" val="1223082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B8168-75EB-A4A6-9830-1AD34588C3BF}"/>
              </a:ext>
            </a:extLst>
          </p:cNvPr>
          <p:cNvSpPr>
            <a:spLocks noGrp="1"/>
          </p:cNvSpPr>
          <p:nvPr>
            <p:ph type="title"/>
          </p:nvPr>
        </p:nvSpPr>
        <p:spPr/>
        <p:txBody>
          <a:bodyPr>
            <a:noAutofit/>
          </a:bodyPr>
          <a:lstStyle/>
          <a:p>
            <a:r>
              <a:rPr lang="en-US" sz="4000" noProof="0" dirty="0"/>
              <a:t>7: Create a New Branch</a:t>
            </a:r>
          </a:p>
        </p:txBody>
      </p:sp>
      <p:sp>
        <p:nvSpPr>
          <p:cNvPr id="4" name="Rectangle 1">
            <a:extLst>
              <a:ext uri="{FF2B5EF4-FFF2-40B4-BE49-F238E27FC236}">
                <a16:creationId xmlns:a16="http://schemas.microsoft.com/office/drawing/2014/main" id="{64D30564-6032-3FE5-96D8-26D30F2B2A1E}"/>
              </a:ext>
            </a:extLst>
          </p:cNvPr>
          <p:cNvSpPr>
            <a:spLocks noGrp="1" noChangeArrowheads="1"/>
          </p:cNvSpPr>
          <p:nvPr>
            <p:ph idx="1"/>
          </p:nvPr>
        </p:nvSpPr>
        <p:spPr bwMode="auto">
          <a:xfrm>
            <a:off x="838200" y="1377500"/>
            <a:ext cx="10209245" cy="524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500"/>
              </a:spcAft>
              <a:buClrTx/>
              <a:buSzTx/>
              <a:buFontTx/>
              <a:buNone/>
              <a:tabLst/>
            </a:pPr>
            <a:r>
              <a:rPr kumimoji="0" lang="en-US" sz="2000" b="0" i="0" u="none" strike="noStrike" cap="none" normalizeH="0" baseline="0" noProof="0" dirty="0">
                <a:ln>
                  <a:noFill/>
                </a:ln>
                <a:solidFill>
                  <a:schemeClr val="tx1"/>
                </a:solidFill>
                <a:effectLst/>
              </a:rPr>
              <a:t>A branch allows you to work on changes separately without affecting the main branch.</a:t>
            </a:r>
          </a:p>
          <a:p>
            <a:pPr marL="0" marR="0" lvl="0" indent="0" algn="l" defTabSz="914400" rtl="0" eaLnBrk="0" fontAlgn="base" latinLnBrk="0" hangingPunct="0">
              <a:lnSpc>
                <a:spcPct val="100000"/>
              </a:lnSpc>
              <a:spcBef>
                <a:spcPct val="0"/>
              </a:spcBef>
              <a:spcAft>
                <a:spcPts val="500"/>
              </a:spcAft>
              <a:buClrTx/>
              <a:buSzTx/>
              <a:buFontTx/>
              <a:buAutoNum type="arabicPeriod"/>
              <a:tabLst/>
            </a:pPr>
            <a:r>
              <a:rPr kumimoji="0" lang="en-US" sz="2000" b="0" i="0" u="none" strike="noStrike" cap="none" normalizeH="0" baseline="0" noProof="0" dirty="0">
                <a:ln>
                  <a:noFill/>
                </a:ln>
                <a:solidFill>
                  <a:schemeClr val="tx1"/>
                </a:solidFill>
                <a:effectLst/>
              </a:rPr>
              <a:t>Click on the </a:t>
            </a:r>
            <a:r>
              <a:rPr kumimoji="0" lang="en-US" sz="2000" b="1" i="0" u="none" strike="noStrike" cap="none" normalizeH="0" baseline="0" noProof="0" dirty="0">
                <a:ln>
                  <a:noFill/>
                </a:ln>
                <a:solidFill>
                  <a:schemeClr val="tx1"/>
                </a:solidFill>
                <a:effectLst/>
              </a:rPr>
              <a:t>Current Branch</a:t>
            </a:r>
            <a:r>
              <a:rPr kumimoji="0" lang="en-US" sz="2000" b="0" i="0" u="none" strike="noStrike" cap="none" normalizeH="0" baseline="0" noProof="0" dirty="0">
                <a:ln>
                  <a:noFill/>
                </a:ln>
                <a:solidFill>
                  <a:schemeClr val="tx1"/>
                </a:solidFill>
                <a:effectLst/>
              </a:rPr>
              <a:t> dropdown</a:t>
            </a:r>
          </a:p>
          <a:p>
            <a:pPr marL="0" marR="0" lvl="0" indent="0" algn="l" defTabSz="914400" rtl="0" eaLnBrk="0" fontAlgn="base" latinLnBrk="0" hangingPunct="0">
              <a:lnSpc>
                <a:spcPct val="100000"/>
              </a:lnSpc>
              <a:spcBef>
                <a:spcPct val="0"/>
              </a:spcBef>
              <a:spcAft>
                <a:spcPts val="500"/>
              </a:spcAft>
              <a:buClrTx/>
              <a:buSzTx/>
              <a:buFontTx/>
              <a:buAutoNum type="arabicPeriod" startAt="2"/>
              <a:tabLst/>
            </a:pPr>
            <a:r>
              <a:rPr kumimoji="0" lang="en-US" sz="2000" b="0" i="0" u="none" strike="noStrike" cap="none" normalizeH="0" baseline="0" noProof="0" dirty="0">
                <a:ln>
                  <a:noFill/>
                </a:ln>
                <a:solidFill>
                  <a:schemeClr val="tx1"/>
                </a:solidFill>
                <a:effectLst/>
              </a:rPr>
              <a:t>Click </a:t>
            </a:r>
            <a:r>
              <a:rPr kumimoji="0" lang="en-US" sz="2000" b="1" i="0" u="none" strike="noStrike" cap="none" normalizeH="0" baseline="0" noProof="0" dirty="0">
                <a:ln>
                  <a:noFill/>
                </a:ln>
                <a:solidFill>
                  <a:schemeClr val="tx1"/>
                </a:solidFill>
                <a:effectLst/>
              </a:rPr>
              <a:t>New Branch, </a:t>
            </a:r>
            <a:r>
              <a:rPr kumimoji="0" lang="en-US" sz="2000" b="0" i="0" u="none" strike="noStrike" cap="none" normalizeH="0" baseline="0" noProof="0" dirty="0">
                <a:ln>
                  <a:noFill/>
                </a:ln>
                <a:solidFill>
                  <a:schemeClr val="tx1"/>
                </a:solidFill>
                <a:effectLst/>
              </a:rPr>
              <a:t>Enter a branch name and click </a:t>
            </a:r>
            <a:r>
              <a:rPr kumimoji="0" lang="en-US" sz="2000" b="1" i="0" u="none" strike="noStrike" cap="none" normalizeH="0" baseline="0" noProof="0" dirty="0">
                <a:ln>
                  <a:noFill/>
                </a:ln>
                <a:solidFill>
                  <a:schemeClr val="tx1"/>
                </a:solidFill>
                <a:effectLst/>
              </a:rPr>
              <a:t>Create Branch</a:t>
            </a:r>
            <a:endParaRPr lang="en-US" sz="2000" noProof="0" dirty="0"/>
          </a:p>
          <a:p>
            <a:pPr marL="0" marR="0" lvl="0" indent="0" algn="l" defTabSz="914400" rtl="0" eaLnBrk="0" fontAlgn="base" latinLnBrk="0" hangingPunct="0">
              <a:lnSpc>
                <a:spcPct val="100000"/>
              </a:lnSpc>
              <a:spcBef>
                <a:spcPct val="0"/>
              </a:spcBef>
              <a:spcAft>
                <a:spcPts val="500"/>
              </a:spcAft>
              <a:buClrTx/>
              <a:buSzTx/>
              <a:buFontTx/>
              <a:buAutoNum type="arabicPeriod" startAt="2"/>
              <a:tabLst/>
            </a:pPr>
            <a:r>
              <a:rPr kumimoji="0" lang="en-US" sz="2000" b="0" i="0" u="none" strike="noStrike" cap="none" normalizeH="0" baseline="0" noProof="0" dirty="0">
                <a:ln>
                  <a:noFill/>
                </a:ln>
                <a:solidFill>
                  <a:schemeClr val="tx1"/>
                </a:solidFill>
                <a:effectLst/>
              </a:rPr>
              <a:t>GitHub Desktop automatically switches to the new branch. </a:t>
            </a:r>
          </a:p>
          <a:p>
            <a:pPr marL="0" indent="0">
              <a:lnSpc>
                <a:spcPct val="100000"/>
              </a:lnSpc>
              <a:spcAft>
                <a:spcPts val="500"/>
              </a:spcAft>
              <a:buNone/>
            </a:pPr>
            <a:r>
              <a:rPr lang="en-US" sz="2000" noProof="0" dirty="0">
                <a:sym typeface="Wingdings" panose="05000000000000000000" pitchFamily="2" charset="2"/>
              </a:rPr>
              <a:t> </a:t>
            </a:r>
            <a:r>
              <a:rPr lang="en-US" sz="2000" noProof="0" dirty="0"/>
              <a:t>If you have uncommitted changes, GitHub Desktop will ask whether to leave them on the previous branch or bring them with you.</a:t>
            </a:r>
          </a:p>
          <a:p>
            <a:pPr marL="0" indent="0">
              <a:lnSpc>
                <a:spcPct val="100000"/>
              </a:lnSpc>
              <a:spcAft>
                <a:spcPts val="500"/>
              </a:spcAft>
              <a:buNone/>
            </a:pPr>
            <a:r>
              <a:rPr lang="en-US" sz="2000" noProof="0" dirty="0">
                <a:sym typeface="Wingdings" panose="05000000000000000000" pitchFamily="2" charset="2"/>
              </a:rPr>
              <a:t> </a:t>
            </a:r>
            <a:r>
              <a:rPr lang="en-US" sz="2000" noProof="0" dirty="0"/>
              <a:t>Commits made after creating the branch will belong to the new branch.</a:t>
            </a:r>
          </a:p>
          <a:p>
            <a:pPr marL="0" indent="0">
              <a:lnSpc>
                <a:spcPct val="100000"/>
              </a:lnSpc>
              <a:spcAft>
                <a:spcPts val="500"/>
              </a:spcAft>
              <a:buNone/>
            </a:pPr>
            <a:r>
              <a:rPr lang="en-US" sz="2000" noProof="0" dirty="0">
                <a:sym typeface="Wingdings" panose="05000000000000000000" pitchFamily="2" charset="2"/>
              </a:rPr>
              <a:t> </a:t>
            </a:r>
            <a:r>
              <a:rPr lang="en-US" sz="2000" noProof="0" dirty="0"/>
              <a:t>Commits made before creating the branch remain on the previous branch unless pushed.</a:t>
            </a:r>
          </a:p>
          <a:p>
            <a:pPr marL="0" indent="0">
              <a:lnSpc>
                <a:spcPct val="100000"/>
              </a:lnSpc>
              <a:spcAft>
                <a:spcPts val="500"/>
              </a:spcAft>
              <a:buNone/>
            </a:pPr>
            <a:r>
              <a:rPr lang="en-US" sz="2000" b="1" noProof="0" dirty="0"/>
              <a:t>Best Practice: </a:t>
            </a:r>
            <a:r>
              <a:rPr lang="en-US" sz="2000" noProof="0" dirty="0"/>
              <a:t>Push Before Branching. Always push all local commits first, then create the branch to avoid losing track of work.</a:t>
            </a:r>
          </a:p>
          <a:p>
            <a:pPr marL="0" indent="0">
              <a:lnSpc>
                <a:spcPct val="100000"/>
              </a:lnSpc>
              <a:spcAft>
                <a:spcPts val="500"/>
              </a:spcAft>
              <a:buNone/>
            </a:pPr>
            <a:r>
              <a:rPr lang="en-US" sz="2000" b="1" noProof="0" dirty="0"/>
              <a:t>Publishing the Branch : </a:t>
            </a:r>
            <a:r>
              <a:rPr lang="en-US" sz="2000" noProof="0" dirty="0"/>
              <a:t>A newly created branch exists only locally. It will only appear online after you publish it in GitHub Desktop.</a:t>
            </a:r>
            <a:endParaRPr kumimoji="0" lang="en-US" sz="2000" i="0" u="none" strike="noStrike" cap="none" normalizeH="0" baseline="0" noProof="0" dirty="0">
              <a:ln>
                <a:noFill/>
              </a:ln>
              <a:solidFill>
                <a:schemeClr val="tx1"/>
              </a:solidFill>
              <a:effectLst/>
            </a:endParaRPr>
          </a:p>
        </p:txBody>
      </p:sp>
    </p:spTree>
    <p:extLst>
      <p:ext uri="{BB962C8B-B14F-4D97-AF65-F5344CB8AC3E}">
        <p14:creationId xmlns:p14="http://schemas.microsoft.com/office/powerpoint/2010/main" val="31037972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56442C6-FE59-B285-44C0-62CCD775FE0A}"/>
              </a:ext>
            </a:extLst>
          </p:cNvPr>
          <p:cNvSpPr>
            <a:spLocks noGrp="1"/>
          </p:cNvSpPr>
          <p:nvPr>
            <p:ph type="title"/>
          </p:nvPr>
        </p:nvSpPr>
        <p:spPr/>
        <p:txBody>
          <a:bodyPr>
            <a:noAutofit/>
          </a:bodyPr>
          <a:lstStyle/>
          <a:p>
            <a:r>
              <a:rPr lang="en-US" sz="4000" noProof="0" dirty="0"/>
              <a:t>7: Create a New Branch</a:t>
            </a:r>
          </a:p>
        </p:txBody>
      </p:sp>
      <p:pic>
        <p:nvPicPr>
          <p:cNvPr id="11" name="Content Placeholder 10">
            <a:extLst>
              <a:ext uri="{FF2B5EF4-FFF2-40B4-BE49-F238E27FC236}">
                <a16:creationId xmlns:a16="http://schemas.microsoft.com/office/drawing/2014/main" id="{9D204485-66BA-5D66-1660-8CDE4394A291}"/>
              </a:ext>
            </a:extLst>
          </p:cNvPr>
          <p:cNvPicPr>
            <a:picLocks noGrp="1" noChangeAspect="1"/>
          </p:cNvPicPr>
          <p:nvPr>
            <p:ph idx="1"/>
          </p:nvPr>
        </p:nvPicPr>
        <p:blipFill>
          <a:blip r:embed="rId2"/>
          <a:stretch>
            <a:fillRect/>
          </a:stretch>
        </p:blipFill>
        <p:spPr>
          <a:xfrm>
            <a:off x="6853793" y="4199715"/>
            <a:ext cx="4439270" cy="514422"/>
          </a:xfrm>
        </p:spPr>
      </p:pic>
      <p:pic>
        <p:nvPicPr>
          <p:cNvPr id="5" name="Picture 4">
            <a:extLst>
              <a:ext uri="{FF2B5EF4-FFF2-40B4-BE49-F238E27FC236}">
                <a16:creationId xmlns:a16="http://schemas.microsoft.com/office/drawing/2014/main" id="{4C0C89F5-AC7E-DF80-7F71-664354A4E0FF}"/>
              </a:ext>
            </a:extLst>
          </p:cNvPr>
          <p:cNvPicPr>
            <a:picLocks noChangeAspect="1"/>
          </p:cNvPicPr>
          <p:nvPr/>
        </p:nvPicPr>
        <p:blipFill>
          <a:blip r:embed="rId3"/>
          <a:stretch>
            <a:fillRect/>
          </a:stretch>
        </p:blipFill>
        <p:spPr>
          <a:xfrm>
            <a:off x="312048" y="1974152"/>
            <a:ext cx="2922867" cy="3319960"/>
          </a:xfrm>
          <a:prstGeom prst="rect">
            <a:avLst/>
          </a:prstGeom>
        </p:spPr>
      </p:pic>
      <p:pic>
        <p:nvPicPr>
          <p:cNvPr id="7" name="Picture 6">
            <a:extLst>
              <a:ext uri="{FF2B5EF4-FFF2-40B4-BE49-F238E27FC236}">
                <a16:creationId xmlns:a16="http://schemas.microsoft.com/office/drawing/2014/main" id="{43C267F3-1ED4-8A94-7BC7-105FA70AFA58}"/>
              </a:ext>
            </a:extLst>
          </p:cNvPr>
          <p:cNvPicPr>
            <a:picLocks noChangeAspect="1"/>
          </p:cNvPicPr>
          <p:nvPr/>
        </p:nvPicPr>
        <p:blipFill>
          <a:blip r:embed="rId4"/>
          <a:stretch>
            <a:fillRect/>
          </a:stretch>
        </p:blipFill>
        <p:spPr>
          <a:xfrm>
            <a:off x="3418783" y="1835295"/>
            <a:ext cx="3559014" cy="1908788"/>
          </a:xfrm>
          <a:prstGeom prst="rect">
            <a:avLst/>
          </a:prstGeom>
        </p:spPr>
      </p:pic>
      <p:pic>
        <p:nvPicPr>
          <p:cNvPr id="9" name="Picture 8">
            <a:extLst>
              <a:ext uri="{FF2B5EF4-FFF2-40B4-BE49-F238E27FC236}">
                <a16:creationId xmlns:a16="http://schemas.microsoft.com/office/drawing/2014/main" id="{6FE0A221-1FEC-DA4F-1792-C73FB6AEECB5}"/>
              </a:ext>
            </a:extLst>
          </p:cNvPr>
          <p:cNvPicPr>
            <a:picLocks noChangeAspect="1"/>
          </p:cNvPicPr>
          <p:nvPr/>
        </p:nvPicPr>
        <p:blipFill>
          <a:blip r:embed="rId5"/>
          <a:stretch>
            <a:fillRect/>
          </a:stretch>
        </p:blipFill>
        <p:spPr>
          <a:xfrm>
            <a:off x="7487863" y="1675874"/>
            <a:ext cx="2591131" cy="1810512"/>
          </a:xfrm>
          <a:prstGeom prst="rect">
            <a:avLst/>
          </a:prstGeom>
        </p:spPr>
      </p:pic>
      <p:sp>
        <p:nvSpPr>
          <p:cNvPr id="15" name="TextBox 14">
            <a:extLst>
              <a:ext uri="{FF2B5EF4-FFF2-40B4-BE49-F238E27FC236}">
                <a16:creationId xmlns:a16="http://schemas.microsoft.com/office/drawing/2014/main" id="{19EF0572-D3B2-7602-E15C-A2B9334CD4EB}"/>
              </a:ext>
            </a:extLst>
          </p:cNvPr>
          <p:cNvSpPr txBox="1"/>
          <p:nvPr/>
        </p:nvSpPr>
        <p:spPr>
          <a:xfrm>
            <a:off x="270068" y="5340836"/>
            <a:ext cx="3641851" cy="1200329"/>
          </a:xfrm>
          <a:prstGeom prst="rect">
            <a:avLst/>
          </a:prstGeom>
          <a:noFill/>
        </p:spPr>
        <p:txBody>
          <a:bodyPr wrap="square" rtlCol="0">
            <a:spAutoFit/>
          </a:bodyPr>
          <a:lstStyle/>
          <a:p>
            <a:r>
              <a:rPr lang="en-US" i="1" noProof="0" dirty="0">
                <a:solidFill>
                  <a:schemeClr val="bg1">
                    <a:lumMod val="65000"/>
                  </a:schemeClr>
                </a:solidFill>
              </a:rPr>
              <a:t>I did a new commit, but after thinking about it, it seems quite </a:t>
            </a:r>
            <a:r>
              <a:rPr lang="en-US" i="1" noProof="0" dirty="0" err="1">
                <a:solidFill>
                  <a:schemeClr val="bg1">
                    <a:lumMod val="65000"/>
                  </a:schemeClr>
                </a:solidFill>
              </a:rPr>
              <a:t>invovled</a:t>
            </a:r>
            <a:r>
              <a:rPr lang="en-US" i="1" noProof="0" dirty="0">
                <a:solidFill>
                  <a:schemeClr val="bg1">
                    <a:lumMod val="65000"/>
                  </a:schemeClr>
                </a:solidFill>
              </a:rPr>
              <a:t>. Maybe </a:t>
            </a:r>
            <a:r>
              <a:rPr lang="en-US" i="1" noProof="0" dirty="0" err="1">
                <a:solidFill>
                  <a:schemeClr val="bg1">
                    <a:lumMod val="65000"/>
                  </a:schemeClr>
                </a:solidFill>
              </a:rPr>
              <a:t>i</a:t>
            </a:r>
            <a:r>
              <a:rPr lang="en-US" i="1" noProof="0" dirty="0">
                <a:solidFill>
                  <a:schemeClr val="bg1">
                    <a:lumMod val="65000"/>
                  </a:schemeClr>
                </a:solidFill>
              </a:rPr>
              <a:t> should create a new branch</a:t>
            </a:r>
          </a:p>
        </p:txBody>
      </p:sp>
      <p:sp>
        <p:nvSpPr>
          <p:cNvPr id="16" name="TextBox 15">
            <a:extLst>
              <a:ext uri="{FF2B5EF4-FFF2-40B4-BE49-F238E27FC236}">
                <a16:creationId xmlns:a16="http://schemas.microsoft.com/office/drawing/2014/main" id="{82F1235A-3262-5CFB-B092-D5A35B51DD31}"/>
              </a:ext>
            </a:extLst>
          </p:cNvPr>
          <p:cNvSpPr txBox="1"/>
          <p:nvPr/>
        </p:nvSpPr>
        <p:spPr>
          <a:xfrm>
            <a:off x="3377364" y="3790807"/>
            <a:ext cx="3641851" cy="923330"/>
          </a:xfrm>
          <a:prstGeom prst="rect">
            <a:avLst/>
          </a:prstGeom>
          <a:noFill/>
        </p:spPr>
        <p:txBody>
          <a:bodyPr wrap="square" rtlCol="0">
            <a:spAutoFit/>
          </a:bodyPr>
          <a:lstStyle/>
          <a:p>
            <a:r>
              <a:rPr lang="en-US" i="1" noProof="0" dirty="0">
                <a:solidFill>
                  <a:schemeClr val="bg1">
                    <a:lumMod val="65000"/>
                  </a:schemeClr>
                </a:solidFill>
              </a:rPr>
              <a:t>Create a new branch from the commit (alternatively, you can do it from the top menu)</a:t>
            </a:r>
          </a:p>
        </p:txBody>
      </p:sp>
      <p:sp>
        <p:nvSpPr>
          <p:cNvPr id="17" name="TextBox 16">
            <a:extLst>
              <a:ext uri="{FF2B5EF4-FFF2-40B4-BE49-F238E27FC236}">
                <a16:creationId xmlns:a16="http://schemas.microsoft.com/office/drawing/2014/main" id="{A3BE827B-0986-27D7-FA8E-A76C19ACB357}"/>
              </a:ext>
            </a:extLst>
          </p:cNvPr>
          <p:cNvSpPr txBox="1"/>
          <p:nvPr/>
        </p:nvSpPr>
        <p:spPr>
          <a:xfrm>
            <a:off x="7487863" y="3429713"/>
            <a:ext cx="3641851" cy="369332"/>
          </a:xfrm>
          <a:prstGeom prst="rect">
            <a:avLst/>
          </a:prstGeom>
          <a:noFill/>
        </p:spPr>
        <p:txBody>
          <a:bodyPr wrap="square" rtlCol="0">
            <a:spAutoFit/>
          </a:bodyPr>
          <a:lstStyle/>
          <a:p>
            <a:r>
              <a:rPr lang="en-US" i="1" noProof="0" dirty="0">
                <a:solidFill>
                  <a:schemeClr val="bg1">
                    <a:lumMod val="65000"/>
                  </a:schemeClr>
                </a:solidFill>
              </a:rPr>
              <a:t>Find a clear and useful name</a:t>
            </a:r>
          </a:p>
        </p:txBody>
      </p:sp>
      <p:sp>
        <p:nvSpPr>
          <p:cNvPr id="18" name="TextBox 17">
            <a:extLst>
              <a:ext uri="{FF2B5EF4-FFF2-40B4-BE49-F238E27FC236}">
                <a16:creationId xmlns:a16="http://schemas.microsoft.com/office/drawing/2014/main" id="{11165C12-A9DE-93B0-A767-0648A7418720}"/>
              </a:ext>
            </a:extLst>
          </p:cNvPr>
          <p:cNvSpPr txBox="1"/>
          <p:nvPr/>
        </p:nvSpPr>
        <p:spPr>
          <a:xfrm>
            <a:off x="7487862" y="4812794"/>
            <a:ext cx="3641851" cy="646331"/>
          </a:xfrm>
          <a:prstGeom prst="rect">
            <a:avLst/>
          </a:prstGeom>
          <a:noFill/>
        </p:spPr>
        <p:txBody>
          <a:bodyPr wrap="square" rtlCol="0">
            <a:spAutoFit/>
          </a:bodyPr>
          <a:lstStyle/>
          <a:p>
            <a:r>
              <a:rPr lang="en-US" i="1" noProof="0" dirty="0">
                <a:solidFill>
                  <a:schemeClr val="bg1">
                    <a:lumMod val="65000"/>
                  </a:schemeClr>
                </a:solidFill>
              </a:rPr>
              <a:t>Publish (it creates the branch online)</a:t>
            </a:r>
          </a:p>
        </p:txBody>
      </p:sp>
    </p:spTree>
    <p:extLst>
      <p:ext uri="{BB962C8B-B14F-4D97-AF65-F5344CB8AC3E}">
        <p14:creationId xmlns:p14="http://schemas.microsoft.com/office/powerpoint/2010/main" val="135711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F71259C-BFC0-60B2-FE98-1CF7E3519069}"/>
              </a:ext>
            </a:extLst>
          </p:cNvPr>
          <p:cNvSpPr>
            <a:spLocks noGrp="1"/>
          </p:cNvSpPr>
          <p:nvPr>
            <p:ph type="title"/>
          </p:nvPr>
        </p:nvSpPr>
        <p:spPr/>
        <p:txBody>
          <a:bodyPr>
            <a:noAutofit/>
          </a:bodyPr>
          <a:lstStyle/>
          <a:p>
            <a:r>
              <a:rPr lang="en-US" sz="4000" noProof="0" dirty="0"/>
              <a:t>Did it work? Verify Changes on GitHub</a:t>
            </a:r>
          </a:p>
        </p:txBody>
      </p:sp>
      <p:pic>
        <p:nvPicPr>
          <p:cNvPr id="7" name="Content Placeholder 6">
            <a:extLst>
              <a:ext uri="{FF2B5EF4-FFF2-40B4-BE49-F238E27FC236}">
                <a16:creationId xmlns:a16="http://schemas.microsoft.com/office/drawing/2014/main" id="{424CED61-A2FE-042F-34D5-427743E376D3}"/>
              </a:ext>
            </a:extLst>
          </p:cNvPr>
          <p:cNvPicPr>
            <a:picLocks noGrp="1" noChangeAspect="1"/>
          </p:cNvPicPr>
          <p:nvPr>
            <p:ph idx="1"/>
          </p:nvPr>
        </p:nvPicPr>
        <p:blipFill>
          <a:blip r:embed="rId2"/>
          <a:stretch>
            <a:fillRect/>
          </a:stretch>
        </p:blipFill>
        <p:spPr>
          <a:xfrm>
            <a:off x="7251701" y="2203415"/>
            <a:ext cx="2151891" cy="1994436"/>
          </a:xfrm>
        </p:spPr>
      </p:pic>
      <p:pic>
        <p:nvPicPr>
          <p:cNvPr id="5" name="Picture 4">
            <a:extLst>
              <a:ext uri="{FF2B5EF4-FFF2-40B4-BE49-F238E27FC236}">
                <a16:creationId xmlns:a16="http://schemas.microsoft.com/office/drawing/2014/main" id="{681C74C5-C628-B7B6-FAEE-489E15AF4034}"/>
              </a:ext>
            </a:extLst>
          </p:cNvPr>
          <p:cNvPicPr>
            <a:picLocks noChangeAspect="1"/>
          </p:cNvPicPr>
          <p:nvPr/>
        </p:nvPicPr>
        <p:blipFill>
          <a:blip r:embed="rId3"/>
          <a:stretch>
            <a:fillRect/>
          </a:stretch>
        </p:blipFill>
        <p:spPr>
          <a:xfrm>
            <a:off x="977007" y="1468288"/>
            <a:ext cx="5368930" cy="1960712"/>
          </a:xfrm>
          <a:prstGeom prst="rect">
            <a:avLst/>
          </a:prstGeom>
        </p:spPr>
      </p:pic>
      <p:pic>
        <p:nvPicPr>
          <p:cNvPr id="9" name="Picture 8">
            <a:extLst>
              <a:ext uri="{FF2B5EF4-FFF2-40B4-BE49-F238E27FC236}">
                <a16:creationId xmlns:a16="http://schemas.microsoft.com/office/drawing/2014/main" id="{2EA2E5D0-577E-4C00-D0FF-51C06A526FE2}"/>
              </a:ext>
            </a:extLst>
          </p:cNvPr>
          <p:cNvPicPr>
            <a:picLocks noChangeAspect="1"/>
          </p:cNvPicPr>
          <p:nvPr/>
        </p:nvPicPr>
        <p:blipFill>
          <a:blip r:embed="rId4"/>
          <a:stretch>
            <a:fillRect/>
          </a:stretch>
        </p:blipFill>
        <p:spPr>
          <a:xfrm>
            <a:off x="1039427" y="4083427"/>
            <a:ext cx="5306509" cy="1977703"/>
          </a:xfrm>
          <a:prstGeom prst="rect">
            <a:avLst/>
          </a:prstGeom>
        </p:spPr>
      </p:pic>
      <p:sp>
        <p:nvSpPr>
          <p:cNvPr id="13" name="TextBox 12">
            <a:extLst>
              <a:ext uri="{FF2B5EF4-FFF2-40B4-BE49-F238E27FC236}">
                <a16:creationId xmlns:a16="http://schemas.microsoft.com/office/drawing/2014/main" id="{0851AC74-F3BC-A537-EE6D-FA94B74D7738}"/>
              </a:ext>
            </a:extLst>
          </p:cNvPr>
          <p:cNvSpPr txBox="1"/>
          <p:nvPr/>
        </p:nvSpPr>
        <p:spPr>
          <a:xfrm>
            <a:off x="977007" y="3425797"/>
            <a:ext cx="3641851" cy="369332"/>
          </a:xfrm>
          <a:prstGeom prst="rect">
            <a:avLst/>
          </a:prstGeom>
          <a:noFill/>
        </p:spPr>
        <p:txBody>
          <a:bodyPr wrap="square" rtlCol="0">
            <a:spAutoFit/>
          </a:bodyPr>
          <a:lstStyle/>
          <a:p>
            <a:r>
              <a:rPr lang="en-US" i="1" noProof="0" dirty="0">
                <a:solidFill>
                  <a:schemeClr val="bg1">
                    <a:lumMod val="65000"/>
                  </a:schemeClr>
                </a:solidFill>
              </a:rPr>
              <a:t>The main branch</a:t>
            </a:r>
          </a:p>
        </p:txBody>
      </p:sp>
      <p:sp>
        <p:nvSpPr>
          <p:cNvPr id="14" name="TextBox 13">
            <a:extLst>
              <a:ext uri="{FF2B5EF4-FFF2-40B4-BE49-F238E27FC236}">
                <a16:creationId xmlns:a16="http://schemas.microsoft.com/office/drawing/2014/main" id="{4CE2D0DD-1600-86DD-C6B4-24CB3C7A0172}"/>
              </a:ext>
            </a:extLst>
          </p:cNvPr>
          <p:cNvSpPr txBox="1"/>
          <p:nvPr/>
        </p:nvSpPr>
        <p:spPr>
          <a:xfrm>
            <a:off x="977007" y="6061130"/>
            <a:ext cx="3641851" cy="369332"/>
          </a:xfrm>
          <a:prstGeom prst="rect">
            <a:avLst/>
          </a:prstGeom>
          <a:noFill/>
        </p:spPr>
        <p:txBody>
          <a:bodyPr wrap="square" rtlCol="0">
            <a:spAutoFit/>
          </a:bodyPr>
          <a:lstStyle/>
          <a:p>
            <a:r>
              <a:rPr lang="en-US" i="1" noProof="0" dirty="0">
                <a:solidFill>
                  <a:schemeClr val="bg1">
                    <a:lumMod val="65000"/>
                  </a:schemeClr>
                </a:solidFill>
              </a:rPr>
              <a:t>The new branch</a:t>
            </a:r>
          </a:p>
        </p:txBody>
      </p:sp>
      <p:sp>
        <p:nvSpPr>
          <p:cNvPr id="15" name="TextBox 14">
            <a:extLst>
              <a:ext uri="{FF2B5EF4-FFF2-40B4-BE49-F238E27FC236}">
                <a16:creationId xmlns:a16="http://schemas.microsoft.com/office/drawing/2014/main" id="{EAAFC1EA-9275-F5AB-2416-B550D0014A8B}"/>
              </a:ext>
            </a:extLst>
          </p:cNvPr>
          <p:cNvSpPr txBox="1"/>
          <p:nvPr/>
        </p:nvSpPr>
        <p:spPr>
          <a:xfrm>
            <a:off x="7850756" y="1289683"/>
            <a:ext cx="3641851" cy="369332"/>
          </a:xfrm>
          <a:prstGeom prst="rect">
            <a:avLst/>
          </a:prstGeom>
          <a:noFill/>
        </p:spPr>
        <p:txBody>
          <a:bodyPr wrap="square" rtlCol="0">
            <a:spAutoFit/>
          </a:bodyPr>
          <a:lstStyle/>
          <a:p>
            <a:r>
              <a:rPr lang="en-US" i="1" noProof="0" dirty="0">
                <a:solidFill>
                  <a:schemeClr val="bg1">
                    <a:lumMod val="65000"/>
                  </a:schemeClr>
                </a:solidFill>
              </a:rPr>
              <a:t>Use this to switch in the website</a:t>
            </a:r>
          </a:p>
        </p:txBody>
      </p:sp>
      <p:sp>
        <p:nvSpPr>
          <p:cNvPr id="16" name="Arrow: Right 15">
            <a:extLst>
              <a:ext uri="{FF2B5EF4-FFF2-40B4-BE49-F238E27FC236}">
                <a16:creationId xmlns:a16="http://schemas.microsoft.com/office/drawing/2014/main" id="{E39844E6-D1F8-936B-D482-C7060D471C6A}"/>
              </a:ext>
            </a:extLst>
          </p:cNvPr>
          <p:cNvSpPr/>
          <p:nvPr/>
        </p:nvSpPr>
        <p:spPr>
          <a:xfrm rot="8100000">
            <a:off x="7540487" y="1803717"/>
            <a:ext cx="631325" cy="2970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Arrow: Right 17">
            <a:extLst>
              <a:ext uri="{FF2B5EF4-FFF2-40B4-BE49-F238E27FC236}">
                <a16:creationId xmlns:a16="http://schemas.microsoft.com/office/drawing/2014/main" id="{909D9410-99C8-FBEB-A302-2C9B60B8B1DE}"/>
              </a:ext>
            </a:extLst>
          </p:cNvPr>
          <p:cNvSpPr/>
          <p:nvPr/>
        </p:nvSpPr>
        <p:spPr>
          <a:xfrm rot="11185666">
            <a:off x="2631684" y="4776204"/>
            <a:ext cx="4475174"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extBox 18">
            <a:extLst>
              <a:ext uri="{FF2B5EF4-FFF2-40B4-BE49-F238E27FC236}">
                <a16:creationId xmlns:a16="http://schemas.microsoft.com/office/drawing/2014/main" id="{5051113F-F67F-E744-3FFD-5C4EAF7509D7}"/>
              </a:ext>
            </a:extLst>
          </p:cNvPr>
          <p:cNvSpPr txBox="1"/>
          <p:nvPr/>
        </p:nvSpPr>
        <p:spPr>
          <a:xfrm>
            <a:off x="7251701" y="4887612"/>
            <a:ext cx="3641851" cy="646331"/>
          </a:xfrm>
          <a:prstGeom prst="rect">
            <a:avLst/>
          </a:prstGeom>
          <a:noFill/>
        </p:spPr>
        <p:txBody>
          <a:bodyPr wrap="square" rtlCol="0">
            <a:spAutoFit/>
          </a:bodyPr>
          <a:lstStyle/>
          <a:p>
            <a:r>
              <a:rPr lang="en-US" i="1" noProof="0" dirty="0">
                <a:solidFill>
                  <a:schemeClr val="bg1">
                    <a:lumMod val="65000"/>
                  </a:schemeClr>
                </a:solidFill>
              </a:rPr>
              <a:t>Very useful to know how different branches are</a:t>
            </a:r>
          </a:p>
        </p:txBody>
      </p:sp>
    </p:spTree>
    <p:extLst>
      <p:ext uri="{BB962C8B-B14F-4D97-AF65-F5344CB8AC3E}">
        <p14:creationId xmlns:p14="http://schemas.microsoft.com/office/powerpoint/2010/main" val="189835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DA4022-C44A-9B1F-EDFF-107A642DE1D1}"/>
              </a:ext>
            </a:extLst>
          </p:cNvPr>
          <p:cNvSpPr>
            <a:spLocks noGrp="1"/>
          </p:cNvSpPr>
          <p:nvPr>
            <p:ph type="title"/>
          </p:nvPr>
        </p:nvSpPr>
        <p:spPr/>
        <p:txBody>
          <a:bodyPr>
            <a:noAutofit/>
          </a:bodyPr>
          <a:lstStyle/>
          <a:p>
            <a:r>
              <a:rPr lang="en-US" sz="4000" noProof="0" dirty="0"/>
              <a:t>7: Create a New Branch (Command Line)</a:t>
            </a:r>
          </a:p>
        </p:txBody>
      </p:sp>
      <p:sp>
        <p:nvSpPr>
          <p:cNvPr id="3" name="Content Placeholder 2">
            <a:extLst>
              <a:ext uri="{FF2B5EF4-FFF2-40B4-BE49-F238E27FC236}">
                <a16:creationId xmlns:a16="http://schemas.microsoft.com/office/drawing/2014/main" id="{58874D11-91B4-11CF-A1BB-1CEF408375BD}"/>
              </a:ext>
            </a:extLst>
          </p:cNvPr>
          <p:cNvSpPr>
            <a:spLocks noGrp="1"/>
          </p:cNvSpPr>
          <p:nvPr>
            <p:ph idx="1"/>
          </p:nvPr>
        </p:nvSpPr>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sz="2000" b="0" i="0" u="none" strike="noStrike" cap="none" normalizeH="0" baseline="0" noProof="0" dirty="0">
                <a:ln>
                  <a:noFill/>
                </a:ln>
                <a:solidFill>
                  <a:schemeClr val="tx1"/>
                </a:solidFill>
                <a:effectLst/>
              </a:rPr>
              <a:t>Create a new branch</a:t>
            </a:r>
            <a:br>
              <a:rPr kumimoji="0" lang="en-US" sz="2000" b="0" i="0" u="none" strike="noStrike" cap="none" normalizeH="0" baseline="0" noProof="0" dirty="0">
                <a:ln>
                  <a:noFill/>
                </a:ln>
                <a:solidFill>
                  <a:schemeClr val="tx1"/>
                </a:solidFill>
                <a:effectLst/>
              </a:rPr>
            </a:br>
            <a:r>
              <a:rPr kumimoji="0" lang="en-US" sz="2000" b="0" i="0" u="none" strike="noStrike" cap="none" normalizeH="0" baseline="0" noProof="0" dirty="0">
                <a:ln>
                  <a:noFill/>
                </a:ln>
                <a:solidFill>
                  <a:srgbClr val="0070C0"/>
                </a:solidFill>
                <a:effectLst/>
                <a:latin typeface="Inconsolata" panose="020B0609030003000000" pitchFamily="49" charset="0"/>
              </a:rPr>
              <a:t>git branch my-new-branch</a:t>
            </a:r>
          </a:p>
          <a:p>
            <a:pPr marL="0" marR="0" lvl="0" indent="0" algn="l" defTabSz="914400" rtl="0" eaLnBrk="0" fontAlgn="base" latinLnBrk="0" hangingPunct="0">
              <a:lnSpc>
                <a:spcPct val="100000"/>
              </a:lnSpc>
              <a:spcBef>
                <a:spcPct val="0"/>
              </a:spcBef>
              <a:spcAft>
                <a:spcPct val="0"/>
              </a:spcAft>
              <a:buClrTx/>
              <a:buSzTx/>
              <a:buNone/>
              <a:tabLst/>
            </a:pPr>
            <a:endParaRPr kumimoji="0" lang="en-US" sz="2000" b="0" i="0" u="none" strike="noStrike" cap="none" normalizeH="0" baseline="0" noProof="0" dirty="0">
              <a:ln>
                <a:noFill/>
              </a:ln>
              <a:solidFill>
                <a:srgbClr val="0070C0"/>
              </a:solidFill>
              <a:effectLst/>
              <a:latin typeface="Inconsolata" panose="020B0609030003000000"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2000" b="0" i="0" u="none" strike="noStrike" cap="none" normalizeH="0" baseline="0" noProof="0" dirty="0">
                <a:ln>
                  <a:noFill/>
                </a:ln>
                <a:solidFill>
                  <a:schemeClr val="tx1"/>
                </a:solidFill>
                <a:effectLst/>
              </a:rPr>
              <a:t>Switch to the new branch</a:t>
            </a:r>
            <a:br>
              <a:rPr kumimoji="0" lang="en-US" sz="2000" b="0" i="0" u="none" strike="noStrike" cap="none" normalizeH="0" baseline="0" noProof="0" dirty="0">
                <a:ln>
                  <a:noFill/>
                </a:ln>
                <a:solidFill>
                  <a:schemeClr val="tx1"/>
                </a:solidFill>
                <a:effectLst/>
              </a:rPr>
            </a:br>
            <a:r>
              <a:rPr lang="en-US" sz="2000" noProof="0" dirty="0">
                <a:solidFill>
                  <a:srgbClr val="0070C0"/>
                </a:solidFill>
                <a:latin typeface="Inconsolata" panose="020B0609030003000000" pitchFamily="49" charset="0"/>
              </a:rPr>
              <a:t>git checkout my-new-branch</a:t>
            </a:r>
            <a:br>
              <a:rPr kumimoji="0" lang="en-US" sz="2000" b="0" i="0" u="none" strike="noStrike" cap="none" normalizeH="0" baseline="0" noProof="0" dirty="0">
                <a:ln>
                  <a:noFill/>
                </a:ln>
                <a:solidFill>
                  <a:schemeClr val="tx1"/>
                </a:solidFill>
                <a:effectLst/>
              </a:rPr>
            </a:br>
            <a:r>
              <a:rPr kumimoji="0" lang="en-US" sz="2000" b="0" i="0" u="none" strike="noStrike" cap="none" normalizeH="0" baseline="0" noProof="0" dirty="0">
                <a:ln>
                  <a:noFill/>
                </a:ln>
                <a:solidFill>
                  <a:schemeClr val="tx1"/>
                </a:solidFill>
                <a:effectLst/>
              </a:rPr>
              <a:t>or</a:t>
            </a:r>
            <a:br>
              <a:rPr kumimoji="0" lang="en-US" sz="2000" b="0" i="0" u="none" strike="noStrike" cap="none" normalizeH="0" baseline="0" noProof="0" dirty="0">
                <a:ln>
                  <a:noFill/>
                </a:ln>
                <a:solidFill>
                  <a:schemeClr val="tx1"/>
                </a:solidFill>
                <a:effectLst/>
              </a:rPr>
            </a:br>
            <a:r>
              <a:rPr lang="en-US" sz="2000" noProof="0" dirty="0">
                <a:solidFill>
                  <a:srgbClr val="0070C0"/>
                </a:solidFill>
                <a:latin typeface="Inconsolata" panose="020B0609030003000000" pitchFamily="49" charset="0"/>
              </a:rPr>
              <a:t>git switch my-new-branch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noProof="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noProof="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2000" b="0" i="0" u="none" strike="noStrike" cap="none" normalizeH="0" baseline="0" noProof="0" dirty="0">
                <a:ln>
                  <a:noFill/>
                </a:ln>
                <a:solidFill>
                  <a:schemeClr val="tx1"/>
                </a:solidFill>
                <a:effectLst/>
              </a:rPr>
              <a:t>Use </a:t>
            </a:r>
            <a:r>
              <a:rPr lang="en-US" sz="2000" noProof="0" dirty="0">
                <a:solidFill>
                  <a:srgbClr val="0070C0"/>
                </a:solidFill>
                <a:latin typeface="Inconsolata" panose="020B0609030003000000" pitchFamily="49" charset="0"/>
              </a:rPr>
              <a:t>git branch </a:t>
            </a:r>
            <a:r>
              <a:rPr kumimoji="0" lang="en-US" sz="2000" b="0" i="0" u="none" strike="noStrike" cap="none" normalizeH="0" baseline="0" noProof="0" dirty="0">
                <a:ln>
                  <a:noFill/>
                </a:ln>
                <a:solidFill>
                  <a:schemeClr val="tx1"/>
                </a:solidFill>
                <a:effectLst/>
              </a:rPr>
              <a:t>to list all branches</a:t>
            </a:r>
          </a:p>
          <a:p>
            <a:pPr marL="0" marR="0" lvl="0" indent="0" algn="l" defTabSz="914400" rtl="0" eaLnBrk="0" fontAlgn="base" latinLnBrk="0" hangingPunct="0">
              <a:lnSpc>
                <a:spcPct val="100000"/>
              </a:lnSpc>
              <a:spcBef>
                <a:spcPct val="0"/>
              </a:spcBef>
              <a:spcAft>
                <a:spcPct val="0"/>
              </a:spcAft>
              <a:buClrTx/>
              <a:buSzTx/>
              <a:buNone/>
              <a:tabLst/>
            </a:pPr>
            <a:r>
              <a:rPr kumimoji="0" lang="en-US" sz="2000" b="0" i="0" u="none" strike="noStrike" cap="none" normalizeH="0" baseline="0" noProof="0" dirty="0">
                <a:ln>
                  <a:noFill/>
                </a:ln>
                <a:solidFill>
                  <a:schemeClr val="tx1"/>
                </a:solidFill>
                <a:effectLst/>
              </a:rPr>
              <a:t>Use </a:t>
            </a:r>
            <a:r>
              <a:rPr lang="en-US" sz="2000" noProof="0" dirty="0">
                <a:solidFill>
                  <a:srgbClr val="0070C0"/>
                </a:solidFill>
                <a:latin typeface="Inconsolata" panose="020B0609030003000000" pitchFamily="49" charset="0"/>
              </a:rPr>
              <a:t>git checkout -b my-new-branch </a:t>
            </a:r>
            <a:r>
              <a:rPr kumimoji="0" lang="en-US" sz="2000" b="0" i="0" u="none" strike="noStrike" cap="none" normalizeH="0" baseline="0" noProof="0" dirty="0">
                <a:ln>
                  <a:noFill/>
                </a:ln>
                <a:solidFill>
                  <a:schemeClr val="tx1"/>
                </a:solidFill>
                <a:effectLst/>
              </a:rPr>
              <a:t>to create and switch in one step</a:t>
            </a:r>
          </a:p>
          <a:p>
            <a:pPr marL="457200" lvl="1" indent="0" eaLnBrk="0" fontAlgn="base" hangingPunct="0">
              <a:lnSpc>
                <a:spcPct val="100000"/>
              </a:lnSpc>
              <a:spcBef>
                <a:spcPct val="0"/>
              </a:spcBef>
              <a:spcAft>
                <a:spcPct val="0"/>
              </a:spcAft>
              <a:buFontTx/>
              <a:buChar char="•"/>
            </a:pPr>
            <a:r>
              <a:rPr lang="en-US" sz="1600" noProof="0" dirty="0"/>
              <a:t>Uncommitted changes will come with you by default, unless you stash them first</a:t>
            </a:r>
            <a:endParaRPr kumimoji="0" lang="en-US" sz="1600" b="0" i="0" u="none" strike="noStrike" cap="none" normalizeH="0" baseline="0" noProof="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2000" b="0" i="0" u="none" strike="noStrike" cap="none" normalizeH="0" baseline="0" noProof="0" dirty="0">
                <a:ln>
                  <a:noFill/>
                </a:ln>
                <a:solidFill>
                  <a:schemeClr val="tx1"/>
                </a:solidFill>
                <a:effectLst/>
              </a:rPr>
              <a:t>Always name branches clearly, e.g., feature-update-text or bugfix-fix-typo</a:t>
            </a:r>
          </a:p>
          <a:p>
            <a:endParaRPr lang="en-US" sz="2000" noProof="0" dirty="0"/>
          </a:p>
        </p:txBody>
      </p:sp>
    </p:spTree>
    <p:extLst>
      <p:ext uri="{BB962C8B-B14F-4D97-AF65-F5344CB8AC3E}">
        <p14:creationId xmlns:p14="http://schemas.microsoft.com/office/powerpoint/2010/main" val="10439016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71B5-25DA-EECB-12E2-9C874C5D21EB}"/>
              </a:ext>
            </a:extLst>
          </p:cNvPr>
          <p:cNvSpPr>
            <a:spLocks noGrp="1"/>
          </p:cNvSpPr>
          <p:nvPr>
            <p:ph type="title"/>
          </p:nvPr>
        </p:nvSpPr>
        <p:spPr/>
        <p:txBody>
          <a:bodyPr>
            <a:noAutofit/>
          </a:bodyPr>
          <a:lstStyle/>
          <a:p>
            <a:r>
              <a:rPr lang="en-US" sz="4000" noProof="0" dirty="0"/>
              <a:t>8 : Make Changes on Your Branch</a:t>
            </a:r>
          </a:p>
        </p:txBody>
      </p:sp>
      <p:pic>
        <p:nvPicPr>
          <p:cNvPr id="9" name="Content Placeholder 8">
            <a:extLst>
              <a:ext uri="{FF2B5EF4-FFF2-40B4-BE49-F238E27FC236}">
                <a16:creationId xmlns:a16="http://schemas.microsoft.com/office/drawing/2014/main" id="{E7190F27-AAA6-1C00-97B8-6D20DEF956B1}"/>
              </a:ext>
            </a:extLst>
          </p:cNvPr>
          <p:cNvPicPr>
            <a:picLocks noGrp="1" noChangeAspect="1"/>
          </p:cNvPicPr>
          <p:nvPr>
            <p:ph idx="1"/>
          </p:nvPr>
        </p:nvPicPr>
        <p:blipFill>
          <a:blip r:embed="rId2"/>
          <a:stretch>
            <a:fillRect/>
          </a:stretch>
        </p:blipFill>
        <p:spPr>
          <a:xfrm>
            <a:off x="411480" y="5453295"/>
            <a:ext cx="4315427" cy="533474"/>
          </a:xfrm>
        </p:spPr>
      </p:pic>
      <p:pic>
        <p:nvPicPr>
          <p:cNvPr id="5" name="Picture 4">
            <a:extLst>
              <a:ext uri="{FF2B5EF4-FFF2-40B4-BE49-F238E27FC236}">
                <a16:creationId xmlns:a16="http://schemas.microsoft.com/office/drawing/2014/main" id="{5721A562-5BB5-944F-FBA8-6DFFD538FDF1}"/>
              </a:ext>
            </a:extLst>
          </p:cNvPr>
          <p:cNvPicPr>
            <a:picLocks noChangeAspect="1"/>
          </p:cNvPicPr>
          <p:nvPr/>
        </p:nvPicPr>
        <p:blipFill>
          <a:blip r:embed="rId3"/>
          <a:stretch>
            <a:fillRect/>
          </a:stretch>
        </p:blipFill>
        <p:spPr>
          <a:xfrm>
            <a:off x="411480" y="2066004"/>
            <a:ext cx="8211696" cy="1143160"/>
          </a:xfrm>
          <a:prstGeom prst="rect">
            <a:avLst/>
          </a:prstGeom>
        </p:spPr>
      </p:pic>
      <p:pic>
        <p:nvPicPr>
          <p:cNvPr id="7" name="Picture 6">
            <a:extLst>
              <a:ext uri="{FF2B5EF4-FFF2-40B4-BE49-F238E27FC236}">
                <a16:creationId xmlns:a16="http://schemas.microsoft.com/office/drawing/2014/main" id="{3B325316-F7F0-578E-D7D7-EFD3362638B1}"/>
              </a:ext>
            </a:extLst>
          </p:cNvPr>
          <p:cNvPicPr>
            <a:picLocks noChangeAspect="1"/>
          </p:cNvPicPr>
          <p:nvPr/>
        </p:nvPicPr>
        <p:blipFill>
          <a:blip r:embed="rId4"/>
          <a:stretch>
            <a:fillRect/>
          </a:stretch>
        </p:blipFill>
        <p:spPr>
          <a:xfrm>
            <a:off x="411480" y="3584480"/>
            <a:ext cx="12192000" cy="1297799"/>
          </a:xfrm>
          <a:prstGeom prst="rect">
            <a:avLst/>
          </a:prstGeom>
        </p:spPr>
      </p:pic>
    </p:spTree>
    <p:extLst>
      <p:ext uri="{BB962C8B-B14F-4D97-AF65-F5344CB8AC3E}">
        <p14:creationId xmlns:p14="http://schemas.microsoft.com/office/powerpoint/2010/main" val="2413769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C007A71A-3AD3-2853-AA80-AAFA126FFD92}"/>
            </a:ext>
          </a:extLst>
        </p:cNvPr>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10DE9EA-4A13-0FB5-E8BD-F28F2C3E209C}"/>
              </a:ext>
            </a:extLst>
          </p:cNvPr>
          <p:cNvSpPr/>
          <p:nvPr/>
        </p:nvSpPr>
        <p:spPr>
          <a:xfrm>
            <a:off x="6283150" y="3998980"/>
            <a:ext cx="3239911" cy="2689687"/>
          </a:xfrm>
          <a:prstGeom prst="roundRect">
            <a:avLst/>
          </a:prstGeom>
          <a:solidFill>
            <a:srgbClr val="FDFDFD"/>
          </a:solidFill>
          <a:ln>
            <a:solidFill>
              <a:schemeClr val="bg2">
                <a:lumMod val="9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Rounded Corners 23">
            <a:extLst>
              <a:ext uri="{FF2B5EF4-FFF2-40B4-BE49-F238E27FC236}">
                <a16:creationId xmlns:a16="http://schemas.microsoft.com/office/drawing/2014/main" id="{EE5E4C08-20FF-BF19-A87F-D2F9227AC585}"/>
              </a:ext>
            </a:extLst>
          </p:cNvPr>
          <p:cNvSpPr/>
          <p:nvPr/>
        </p:nvSpPr>
        <p:spPr>
          <a:xfrm>
            <a:off x="6287911" y="169333"/>
            <a:ext cx="3239911" cy="3660537"/>
          </a:xfrm>
          <a:prstGeom prst="roundRect">
            <a:avLst/>
          </a:prstGeom>
          <a:solidFill>
            <a:srgbClr val="FDFDFD"/>
          </a:solidFill>
          <a:ln>
            <a:solidFill>
              <a:schemeClr val="bg2">
                <a:lumMod val="9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CF16A04-A044-E2DC-0996-36A9C252574B}"/>
              </a:ext>
            </a:extLst>
          </p:cNvPr>
          <p:cNvSpPr>
            <a:spLocks noGrp="1"/>
          </p:cNvSpPr>
          <p:nvPr>
            <p:ph type="title"/>
          </p:nvPr>
        </p:nvSpPr>
        <p:spPr>
          <a:xfrm>
            <a:off x="573652" y="225225"/>
            <a:ext cx="4818888" cy="1060704"/>
          </a:xfrm>
        </p:spPr>
        <p:txBody>
          <a:bodyPr vert="horz" lIns="91440" tIns="45720" rIns="91440" bIns="45720" rtlCol="0" anchor="t" anchorCtr="0">
            <a:noAutofit/>
          </a:bodyPr>
          <a:lstStyle/>
          <a:p>
            <a:r>
              <a:rPr lang="en-US" sz="4000" noProof="0" dirty="0"/>
              <a:t>How git works</a:t>
            </a:r>
          </a:p>
        </p:txBody>
      </p:sp>
      <p:sp>
        <p:nvSpPr>
          <p:cNvPr id="4" name="Rectangle 1">
            <a:extLst>
              <a:ext uri="{FF2B5EF4-FFF2-40B4-BE49-F238E27FC236}">
                <a16:creationId xmlns:a16="http://schemas.microsoft.com/office/drawing/2014/main" id="{D87FDD22-3DFB-D4D7-D0C2-61813C351A15}"/>
              </a:ext>
            </a:extLst>
          </p:cNvPr>
          <p:cNvSpPr>
            <a:spLocks noGrp="1" noChangeArrowheads="1"/>
          </p:cNvSpPr>
          <p:nvPr>
            <p:ph idx="1"/>
          </p:nvPr>
        </p:nvSpPr>
        <p:spPr bwMode="auto">
          <a:xfrm>
            <a:off x="630935" y="2121408"/>
            <a:ext cx="5300255" cy="35478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a:buFont typeface="Arial" panose="020B0604020202020204" pitchFamily="34" charset="0"/>
              <a:buChar char="•"/>
            </a:pPr>
            <a:r>
              <a:rPr lang="en-US" sz="2000" noProof="0" dirty="0"/>
              <a:t>You save snapshots ("commits") of your files</a:t>
            </a:r>
          </a:p>
          <a:p>
            <a:pPr>
              <a:buFont typeface="Arial" panose="020B0604020202020204" pitchFamily="34" charset="0"/>
              <a:buChar char="•"/>
            </a:pPr>
            <a:r>
              <a:rPr lang="en-US" sz="2000" noProof="0" dirty="0"/>
              <a:t>Each snapshot has a message explaining the changes</a:t>
            </a:r>
          </a:p>
          <a:p>
            <a:pPr>
              <a:buFont typeface="Arial" panose="020B0604020202020204" pitchFamily="34" charset="0"/>
              <a:buChar char="•"/>
            </a:pPr>
            <a:r>
              <a:rPr lang="en-US" sz="2000" noProof="0" dirty="0"/>
              <a:t>You can go back to any previous snapshot</a:t>
            </a:r>
          </a:p>
        </p:txBody>
      </p:sp>
      <p:sp>
        <p:nvSpPr>
          <p:cNvPr id="7" name="TextBox 6">
            <a:extLst>
              <a:ext uri="{FF2B5EF4-FFF2-40B4-BE49-F238E27FC236}">
                <a16:creationId xmlns:a16="http://schemas.microsoft.com/office/drawing/2014/main" id="{67E7F7F5-AEB8-9914-552A-123413E5BC21}"/>
              </a:ext>
            </a:extLst>
          </p:cNvPr>
          <p:cNvSpPr txBox="1"/>
          <p:nvPr/>
        </p:nvSpPr>
        <p:spPr>
          <a:xfrm>
            <a:off x="6479822" y="1232233"/>
            <a:ext cx="3352800" cy="646331"/>
          </a:xfrm>
          <a:prstGeom prst="rect">
            <a:avLst/>
          </a:prstGeom>
          <a:noFill/>
        </p:spPr>
        <p:txBody>
          <a:bodyPr wrap="square" rtlCol="0">
            <a:spAutoFit/>
          </a:bodyPr>
          <a:lstStyle/>
          <a:p>
            <a:r>
              <a:rPr lang="en-US" noProof="0" dirty="0"/>
              <a:t>🤓 You at work : 	</a:t>
            </a:r>
            <a:r>
              <a:rPr lang="en-US" noProof="0" dirty="0">
                <a:solidFill>
                  <a:srgbClr val="00B050"/>
                </a:solidFill>
              </a:rPr>
              <a:t>File 1 V2</a:t>
            </a:r>
            <a:br>
              <a:rPr lang="en-US" noProof="0" dirty="0"/>
            </a:br>
            <a:r>
              <a:rPr lang="en-US" noProof="0" dirty="0"/>
              <a:t>		File 2 V1 …</a:t>
            </a:r>
          </a:p>
        </p:txBody>
      </p:sp>
      <p:sp>
        <p:nvSpPr>
          <p:cNvPr id="9" name="TextBox 8">
            <a:extLst>
              <a:ext uri="{FF2B5EF4-FFF2-40B4-BE49-F238E27FC236}">
                <a16:creationId xmlns:a16="http://schemas.microsoft.com/office/drawing/2014/main" id="{023DC3A9-14BC-9172-184E-D26C446B5B69}"/>
              </a:ext>
            </a:extLst>
          </p:cNvPr>
          <p:cNvSpPr txBox="1"/>
          <p:nvPr/>
        </p:nvSpPr>
        <p:spPr>
          <a:xfrm>
            <a:off x="7191584" y="1888357"/>
            <a:ext cx="1369734" cy="369332"/>
          </a:xfrm>
          <a:prstGeom prst="rect">
            <a:avLst/>
          </a:prstGeom>
          <a:noFill/>
        </p:spPr>
        <p:txBody>
          <a:bodyPr wrap="square" rtlCol="0">
            <a:spAutoFit/>
          </a:bodyPr>
          <a:lstStyle/>
          <a:p>
            <a:r>
              <a:rPr lang="en-US" i="1" noProof="0" dirty="0">
                <a:latin typeface="Amasis MT Pro Medium" panose="020F0502020204030204" pitchFamily="18" charset="0"/>
              </a:rPr>
              <a:t>Git commit</a:t>
            </a:r>
          </a:p>
        </p:txBody>
      </p:sp>
      <p:sp>
        <p:nvSpPr>
          <p:cNvPr id="10" name="TextBox 9">
            <a:extLst>
              <a:ext uri="{FF2B5EF4-FFF2-40B4-BE49-F238E27FC236}">
                <a16:creationId xmlns:a16="http://schemas.microsoft.com/office/drawing/2014/main" id="{505A603E-2C0A-0481-DF51-19A11AA2D2C0}"/>
              </a:ext>
            </a:extLst>
          </p:cNvPr>
          <p:cNvSpPr txBox="1"/>
          <p:nvPr/>
        </p:nvSpPr>
        <p:spPr>
          <a:xfrm>
            <a:off x="6479822" y="432412"/>
            <a:ext cx="3352800" cy="646331"/>
          </a:xfrm>
          <a:prstGeom prst="rect">
            <a:avLst/>
          </a:prstGeom>
          <a:noFill/>
        </p:spPr>
        <p:txBody>
          <a:bodyPr wrap="square" rtlCol="0">
            <a:spAutoFit/>
          </a:bodyPr>
          <a:lstStyle/>
          <a:p>
            <a:r>
              <a:rPr lang="en-US" noProof="0" dirty="0"/>
              <a:t>🤓 You at work : 	File 1 V1</a:t>
            </a:r>
            <a:br>
              <a:rPr lang="en-US" noProof="0" dirty="0"/>
            </a:br>
            <a:r>
              <a:rPr lang="en-US" noProof="0" dirty="0"/>
              <a:t>		File 2 V1 …</a:t>
            </a:r>
          </a:p>
        </p:txBody>
      </p:sp>
      <p:sp>
        <p:nvSpPr>
          <p:cNvPr id="12" name="TextBox 11">
            <a:extLst>
              <a:ext uri="{FF2B5EF4-FFF2-40B4-BE49-F238E27FC236}">
                <a16:creationId xmlns:a16="http://schemas.microsoft.com/office/drawing/2014/main" id="{EB31569B-979C-E318-7625-F68E97EAA5D7}"/>
              </a:ext>
            </a:extLst>
          </p:cNvPr>
          <p:cNvSpPr txBox="1"/>
          <p:nvPr/>
        </p:nvSpPr>
        <p:spPr>
          <a:xfrm>
            <a:off x="6465637" y="2378822"/>
            <a:ext cx="3352800" cy="646331"/>
          </a:xfrm>
          <a:prstGeom prst="rect">
            <a:avLst/>
          </a:prstGeom>
          <a:noFill/>
        </p:spPr>
        <p:txBody>
          <a:bodyPr wrap="square" rtlCol="0">
            <a:spAutoFit/>
          </a:bodyPr>
          <a:lstStyle/>
          <a:p>
            <a:r>
              <a:rPr lang="en-US" noProof="0" dirty="0"/>
              <a:t>🤓 You at work : 	</a:t>
            </a:r>
            <a:r>
              <a:rPr lang="en-US" noProof="0" dirty="0">
                <a:solidFill>
                  <a:srgbClr val="00B050"/>
                </a:solidFill>
              </a:rPr>
              <a:t>File 1 V3</a:t>
            </a:r>
            <a:br>
              <a:rPr lang="en-US" noProof="0" dirty="0"/>
            </a:br>
            <a:r>
              <a:rPr lang="en-US" noProof="0" dirty="0"/>
              <a:t>		</a:t>
            </a:r>
            <a:r>
              <a:rPr lang="en-US" noProof="0" dirty="0">
                <a:solidFill>
                  <a:srgbClr val="00B050"/>
                </a:solidFill>
              </a:rPr>
              <a:t>File 2 V2 …</a:t>
            </a:r>
          </a:p>
        </p:txBody>
      </p:sp>
      <p:sp>
        <p:nvSpPr>
          <p:cNvPr id="13" name="TextBox 12">
            <a:extLst>
              <a:ext uri="{FF2B5EF4-FFF2-40B4-BE49-F238E27FC236}">
                <a16:creationId xmlns:a16="http://schemas.microsoft.com/office/drawing/2014/main" id="{378808EE-F88A-CE2E-0F11-1716569F05AC}"/>
              </a:ext>
            </a:extLst>
          </p:cNvPr>
          <p:cNvSpPr txBox="1"/>
          <p:nvPr/>
        </p:nvSpPr>
        <p:spPr>
          <a:xfrm>
            <a:off x="7162140" y="2939386"/>
            <a:ext cx="1682320" cy="369332"/>
          </a:xfrm>
          <a:prstGeom prst="rect">
            <a:avLst/>
          </a:prstGeom>
          <a:noFill/>
        </p:spPr>
        <p:txBody>
          <a:bodyPr wrap="square" rtlCol="0">
            <a:spAutoFit/>
          </a:bodyPr>
          <a:lstStyle/>
          <a:p>
            <a:r>
              <a:rPr lang="en-US" i="1" noProof="0" dirty="0">
                <a:latin typeface="Amasis MT Pro Medium" panose="020F0502020204030204" pitchFamily="18" charset="0"/>
              </a:rPr>
              <a:t>Git commit</a:t>
            </a:r>
          </a:p>
        </p:txBody>
      </p:sp>
      <p:pic>
        <p:nvPicPr>
          <p:cNvPr id="1026" name="Picture 2" descr="Internet Cloud Icons - Free SVG &amp; PNG Internet Cloud Images ...">
            <a:extLst>
              <a:ext uri="{FF2B5EF4-FFF2-40B4-BE49-F238E27FC236}">
                <a16:creationId xmlns:a16="http://schemas.microsoft.com/office/drawing/2014/main" id="{BB020E1C-4FAB-2167-0B9A-D0FF09681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619" y="2675939"/>
            <a:ext cx="1607723" cy="1607723"/>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99A9D284-6D62-CDF4-0ACF-666CD6E3A8F5}"/>
              </a:ext>
            </a:extLst>
          </p:cNvPr>
          <p:cNvSpPr/>
          <p:nvPr/>
        </p:nvSpPr>
        <p:spPr>
          <a:xfrm>
            <a:off x="8337791" y="3461356"/>
            <a:ext cx="1461940" cy="1699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extBox 14">
            <a:extLst>
              <a:ext uri="{FF2B5EF4-FFF2-40B4-BE49-F238E27FC236}">
                <a16:creationId xmlns:a16="http://schemas.microsoft.com/office/drawing/2014/main" id="{81DD214F-64B4-6AAD-4B97-E1E897187EF3}"/>
              </a:ext>
            </a:extLst>
          </p:cNvPr>
          <p:cNvSpPr txBox="1"/>
          <p:nvPr/>
        </p:nvSpPr>
        <p:spPr>
          <a:xfrm>
            <a:off x="6407714" y="4577202"/>
            <a:ext cx="3352800" cy="646331"/>
          </a:xfrm>
          <a:prstGeom prst="rect">
            <a:avLst/>
          </a:prstGeom>
          <a:noFill/>
        </p:spPr>
        <p:txBody>
          <a:bodyPr wrap="square" rtlCol="0">
            <a:spAutoFit/>
          </a:bodyPr>
          <a:lstStyle/>
          <a:p>
            <a:r>
              <a:rPr lang="en-US" noProof="0" dirty="0"/>
              <a:t>🦉 You at home : 	</a:t>
            </a:r>
            <a:r>
              <a:rPr lang="en-US" noProof="0" dirty="0">
                <a:solidFill>
                  <a:srgbClr val="00B050"/>
                </a:solidFill>
              </a:rPr>
              <a:t>File 1 V3</a:t>
            </a:r>
            <a:br>
              <a:rPr lang="en-US" noProof="0" dirty="0"/>
            </a:br>
            <a:r>
              <a:rPr lang="en-US" noProof="0" dirty="0"/>
              <a:t>		</a:t>
            </a:r>
            <a:r>
              <a:rPr lang="en-US" noProof="0" dirty="0">
                <a:solidFill>
                  <a:srgbClr val="00B050"/>
                </a:solidFill>
              </a:rPr>
              <a:t>File 2 V2 …</a:t>
            </a:r>
          </a:p>
        </p:txBody>
      </p:sp>
      <p:sp>
        <p:nvSpPr>
          <p:cNvPr id="16" name="TextBox 15">
            <a:extLst>
              <a:ext uri="{FF2B5EF4-FFF2-40B4-BE49-F238E27FC236}">
                <a16:creationId xmlns:a16="http://schemas.microsoft.com/office/drawing/2014/main" id="{91783CE4-EE79-770D-94EC-86F8D58EDBBE}"/>
              </a:ext>
            </a:extLst>
          </p:cNvPr>
          <p:cNvSpPr txBox="1"/>
          <p:nvPr/>
        </p:nvSpPr>
        <p:spPr>
          <a:xfrm>
            <a:off x="7235699" y="3325428"/>
            <a:ext cx="1682320" cy="369332"/>
          </a:xfrm>
          <a:prstGeom prst="rect">
            <a:avLst/>
          </a:prstGeom>
          <a:noFill/>
        </p:spPr>
        <p:txBody>
          <a:bodyPr wrap="square" rtlCol="0">
            <a:spAutoFit/>
          </a:bodyPr>
          <a:lstStyle/>
          <a:p>
            <a:r>
              <a:rPr lang="en-US" i="1" noProof="0" dirty="0">
                <a:latin typeface="Amasis MT Pro Medium" panose="020F0502020204030204" pitchFamily="18" charset="0"/>
              </a:rPr>
              <a:t>Git push</a:t>
            </a:r>
          </a:p>
        </p:txBody>
      </p:sp>
      <p:sp>
        <p:nvSpPr>
          <p:cNvPr id="18" name="TextBox 17">
            <a:extLst>
              <a:ext uri="{FF2B5EF4-FFF2-40B4-BE49-F238E27FC236}">
                <a16:creationId xmlns:a16="http://schemas.microsoft.com/office/drawing/2014/main" id="{E8DB936C-CEAB-F4B1-78F7-6B194AD4E032}"/>
              </a:ext>
            </a:extLst>
          </p:cNvPr>
          <p:cNvSpPr txBox="1"/>
          <p:nvPr/>
        </p:nvSpPr>
        <p:spPr>
          <a:xfrm>
            <a:off x="7306295" y="4260088"/>
            <a:ext cx="958845" cy="369332"/>
          </a:xfrm>
          <a:prstGeom prst="rect">
            <a:avLst/>
          </a:prstGeom>
          <a:noFill/>
        </p:spPr>
        <p:txBody>
          <a:bodyPr wrap="square" rtlCol="0">
            <a:spAutoFit/>
          </a:bodyPr>
          <a:lstStyle/>
          <a:p>
            <a:r>
              <a:rPr lang="en-US" i="1" noProof="0" dirty="0">
                <a:latin typeface="Amasis MT Pro Medium" panose="020F0502020204030204" pitchFamily="18" charset="0"/>
              </a:rPr>
              <a:t>Git pull</a:t>
            </a:r>
          </a:p>
        </p:txBody>
      </p:sp>
      <p:sp>
        <p:nvSpPr>
          <p:cNvPr id="19" name="TextBox 18">
            <a:extLst>
              <a:ext uri="{FF2B5EF4-FFF2-40B4-BE49-F238E27FC236}">
                <a16:creationId xmlns:a16="http://schemas.microsoft.com/office/drawing/2014/main" id="{AFF6D106-0685-0C80-90A4-E97BCFFE9FCF}"/>
              </a:ext>
            </a:extLst>
          </p:cNvPr>
          <p:cNvSpPr txBox="1"/>
          <p:nvPr/>
        </p:nvSpPr>
        <p:spPr>
          <a:xfrm>
            <a:off x="6400459" y="5278140"/>
            <a:ext cx="3352800" cy="646331"/>
          </a:xfrm>
          <a:prstGeom prst="rect">
            <a:avLst/>
          </a:prstGeom>
          <a:noFill/>
        </p:spPr>
        <p:txBody>
          <a:bodyPr wrap="square" rtlCol="0">
            <a:spAutoFit/>
          </a:bodyPr>
          <a:lstStyle/>
          <a:p>
            <a:r>
              <a:rPr lang="en-US" noProof="0" dirty="0"/>
              <a:t>😱 You at home : 	</a:t>
            </a:r>
            <a:r>
              <a:rPr lang="en-US" noProof="0" dirty="0">
                <a:solidFill>
                  <a:srgbClr val="FF0000"/>
                </a:solidFill>
              </a:rPr>
              <a:t>File 1 V2</a:t>
            </a:r>
            <a:br>
              <a:rPr lang="en-US" noProof="0" dirty="0"/>
            </a:br>
            <a:r>
              <a:rPr lang="en-US" noProof="0" dirty="0"/>
              <a:t>		</a:t>
            </a:r>
            <a:r>
              <a:rPr lang="en-US" noProof="0" dirty="0">
                <a:solidFill>
                  <a:srgbClr val="00B050"/>
                </a:solidFill>
              </a:rPr>
              <a:t>File 2 V2 …</a:t>
            </a:r>
          </a:p>
        </p:txBody>
      </p:sp>
      <p:sp>
        <p:nvSpPr>
          <p:cNvPr id="20" name="TextBox 19">
            <a:extLst>
              <a:ext uri="{FF2B5EF4-FFF2-40B4-BE49-F238E27FC236}">
                <a16:creationId xmlns:a16="http://schemas.microsoft.com/office/drawing/2014/main" id="{42506912-3118-0E79-8EAD-681855E77047}"/>
              </a:ext>
            </a:extLst>
          </p:cNvPr>
          <p:cNvSpPr txBox="1"/>
          <p:nvPr/>
        </p:nvSpPr>
        <p:spPr>
          <a:xfrm>
            <a:off x="7515952" y="5890791"/>
            <a:ext cx="1328508" cy="369332"/>
          </a:xfrm>
          <a:prstGeom prst="rect">
            <a:avLst/>
          </a:prstGeom>
          <a:noFill/>
        </p:spPr>
        <p:txBody>
          <a:bodyPr wrap="square" rtlCol="0">
            <a:spAutoFit/>
          </a:bodyPr>
          <a:lstStyle/>
          <a:p>
            <a:r>
              <a:rPr lang="en-US" i="1" noProof="0" dirty="0">
                <a:latin typeface="Amasis MT Pro Medium" panose="020F0502020204030204" pitchFamily="18" charset="0"/>
              </a:rPr>
              <a:t>Git commit</a:t>
            </a:r>
          </a:p>
        </p:txBody>
      </p:sp>
      <p:sp>
        <p:nvSpPr>
          <p:cNvPr id="21" name="TextBox 20">
            <a:extLst>
              <a:ext uri="{FF2B5EF4-FFF2-40B4-BE49-F238E27FC236}">
                <a16:creationId xmlns:a16="http://schemas.microsoft.com/office/drawing/2014/main" id="{7069F2CF-7396-30BF-3967-775D6AA0D5F6}"/>
              </a:ext>
            </a:extLst>
          </p:cNvPr>
          <p:cNvSpPr txBox="1"/>
          <p:nvPr/>
        </p:nvSpPr>
        <p:spPr>
          <a:xfrm>
            <a:off x="7634889" y="6226152"/>
            <a:ext cx="1075974" cy="369332"/>
          </a:xfrm>
          <a:prstGeom prst="rect">
            <a:avLst/>
          </a:prstGeom>
          <a:noFill/>
        </p:spPr>
        <p:txBody>
          <a:bodyPr wrap="square" rtlCol="0">
            <a:spAutoFit/>
          </a:bodyPr>
          <a:lstStyle/>
          <a:p>
            <a:r>
              <a:rPr lang="en-US" i="1" noProof="0" dirty="0">
                <a:latin typeface="Amasis MT Pro Medium" panose="020F0502020204030204" pitchFamily="18" charset="0"/>
              </a:rPr>
              <a:t>Git push</a:t>
            </a:r>
          </a:p>
        </p:txBody>
      </p:sp>
      <p:sp>
        <p:nvSpPr>
          <p:cNvPr id="23" name="Arrow: Bent-Up 22">
            <a:extLst>
              <a:ext uri="{FF2B5EF4-FFF2-40B4-BE49-F238E27FC236}">
                <a16:creationId xmlns:a16="http://schemas.microsoft.com/office/drawing/2014/main" id="{A5F3142B-2225-03C1-5B5F-5AE987484B0B}"/>
              </a:ext>
            </a:extLst>
          </p:cNvPr>
          <p:cNvSpPr/>
          <p:nvPr/>
        </p:nvSpPr>
        <p:spPr>
          <a:xfrm>
            <a:off x="8784025" y="4195018"/>
            <a:ext cx="1952978" cy="2298942"/>
          </a:xfrm>
          <a:prstGeom prst="bentUpArrow">
            <a:avLst>
              <a:gd name="adj1" fmla="val 3035"/>
              <a:gd name="adj2" fmla="val 4025"/>
              <a:gd name="adj3" fmla="val 118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Box 2">
            <a:extLst>
              <a:ext uri="{FF2B5EF4-FFF2-40B4-BE49-F238E27FC236}">
                <a16:creationId xmlns:a16="http://schemas.microsoft.com/office/drawing/2014/main" id="{5E8A03C6-AAD2-4AB3-35B5-5856D22638E1}"/>
              </a:ext>
            </a:extLst>
          </p:cNvPr>
          <p:cNvSpPr txBox="1"/>
          <p:nvPr/>
        </p:nvSpPr>
        <p:spPr>
          <a:xfrm>
            <a:off x="7191584" y="29645"/>
            <a:ext cx="1369734" cy="369332"/>
          </a:xfrm>
          <a:prstGeom prst="rect">
            <a:avLst/>
          </a:prstGeom>
          <a:solidFill>
            <a:srgbClr val="FDFDFD"/>
          </a:solidFill>
        </p:spPr>
        <p:txBody>
          <a:bodyPr wrap="none" rtlCol="0">
            <a:spAutoFit/>
          </a:bodyPr>
          <a:lstStyle/>
          <a:p>
            <a:r>
              <a:rPr lang="en-US" noProof="0" dirty="0">
                <a:solidFill>
                  <a:schemeClr val="bg1">
                    <a:lumMod val="50000"/>
                  </a:schemeClr>
                </a:solidFill>
              </a:rPr>
              <a:t>Computer 1</a:t>
            </a:r>
          </a:p>
        </p:txBody>
      </p:sp>
      <p:sp>
        <p:nvSpPr>
          <p:cNvPr id="5" name="TextBox 4">
            <a:extLst>
              <a:ext uri="{FF2B5EF4-FFF2-40B4-BE49-F238E27FC236}">
                <a16:creationId xmlns:a16="http://schemas.microsoft.com/office/drawing/2014/main" id="{8413AC12-614C-3705-9DCA-4A8ACCF8B6AF}"/>
              </a:ext>
            </a:extLst>
          </p:cNvPr>
          <p:cNvSpPr txBox="1"/>
          <p:nvPr/>
        </p:nvSpPr>
        <p:spPr>
          <a:xfrm>
            <a:off x="7146977" y="3905780"/>
            <a:ext cx="1369734" cy="369332"/>
          </a:xfrm>
          <a:prstGeom prst="rect">
            <a:avLst/>
          </a:prstGeom>
          <a:solidFill>
            <a:srgbClr val="FDFDFD"/>
          </a:solidFill>
        </p:spPr>
        <p:txBody>
          <a:bodyPr wrap="none" rtlCol="0">
            <a:spAutoFit/>
          </a:bodyPr>
          <a:lstStyle/>
          <a:p>
            <a:r>
              <a:rPr lang="en-US" noProof="0" dirty="0">
                <a:solidFill>
                  <a:schemeClr val="bg1">
                    <a:lumMod val="50000"/>
                  </a:schemeClr>
                </a:solidFill>
              </a:rPr>
              <a:t>Computer 2</a:t>
            </a:r>
          </a:p>
        </p:txBody>
      </p:sp>
      <p:sp>
        <p:nvSpPr>
          <p:cNvPr id="17" name="Arrow: Right 16">
            <a:extLst>
              <a:ext uri="{FF2B5EF4-FFF2-40B4-BE49-F238E27FC236}">
                <a16:creationId xmlns:a16="http://schemas.microsoft.com/office/drawing/2014/main" id="{458A8DB7-AA7A-575D-0375-0EEF3B657E7F}"/>
              </a:ext>
            </a:extLst>
          </p:cNvPr>
          <p:cNvSpPr/>
          <p:nvPr/>
        </p:nvSpPr>
        <p:spPr>
          <a:xfrm rot="9297268">
            <a:off x="8226720" y="3942452"/>
            <a:ext cx="1589858" cy="1716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extBox 5">
            <a:extLst>
              <a:ext uri="{FF2B5EF4-FFF2-40B4-BE49-F238E27FC236}">
                <a16:creationId xmlns:a16="http://schemas.microsoft.com/office/drawing/2014/main" id="{1B0FF8BD-1579-D8B9-A61C-9DE01C14DC33}"/>
              </a:ext>
            </a:extLst>
          </p:cNvPr>
          <p:cNvSpPr txBox="1"/>
          <p:nvPr/>
        </p:nvSpPr>
        <p:spPr>
          <a:xfrm>
            <a:off x="11388405" y="3244664"/>
            <a:ext cx="817468" cy="369332"/>
          </a:xfrm>
          <a:prstGeom prst="rect">
            <a:avLst/>
          </a:prstGeom>
          <a:noFill/>
        </p:spPr>
        <p:txBody>
          <a:bodyPr wrap="none" rtlCol="0">
            <a:spAutoFit/>
          </a:bodyPr>
          <a:lstStyle/>
          <a:p>
            <a:r>
              <a:rPr lang="en-US" noProof="0" dirty="0">
                <a:solidFill>
                  <a:schemeClr val="bg1">
                    <a:lumMod val="50000"/>
                  </a:schemeClr>
                </a:solidFill>
              </a:rPr>
              <a:t>Server</a:t>
            </a:r>
          </a:p>
        </p:txBody>
      </p:sp>
      <p:sp>
        <p:nvSpPr>
          <p:cNvPr id="8" name="TextBox 7">
            <a:extLst>
              <a:ext uri="{FF2B5EF4-FFF2-40B4-BE49-F238E27FC236}">
                <a16:creationId xmlns:a16="http://schemas.microsoft.com/office/drawing/2014/main" id="{C9403021-8672-E211-850D-28E32E3BBE87}"/>
              </a:ext>
            </a:extLst>
          </p:cNvPr>
          <p:cNvSpPr txBox="1"/>
          <p:nvPr/>
        </p:nvSpPr>
        <p:spPr>
          <a:xfrm>
            <a:off x="4707673" y="391058"/>
            <a:ext cx="1369734" cy="369332"/>
          </a:xfrm>
          <a:prstGeom prst="rect">
            <a:avLst/>
          </a:prstGeom>
          <a:noFill/>
        </p:spPr>
        <p:txBody>
          <a:bodyPr wrap="square" rtlCol="0">
            <a:spAutoFit/>
          </a:bodyPr>
          <a:lstStyle/>
          <a:p>
            <a:r>
              <a:rPr lang="en-US" i="1" noProof="0" dirty="0">
                <a:latin typeface="Amasis MT Pro Medium" panose="020F0502020204030204" pitchFamily="18" charset="0"/>
              </a:rPr>
              <a:t>Git clone</a:t>
            </a:r>
          </a:p>
        </p:txBody>
      </p:sp>
      <p:sp>
        <p:nvSpPr>
          <p:cNvPr id="11" name="Arrow: Right 10">
            <a:extLst>
              <a:ext uri="{FF2B5EF4-FFF2-40B4-BE49-F238E27FC236}">
                <a16:creationId xmlns:a16="http://schemas.microsoft.com/office/drawing/2014/main" id="{3C6D08FE-556C-5A7F-30C3-230B250A521E}"/>
              </a:ext>
            </a:extLst>
          </p:cNvPr>
          <p:cNvSpPr/>
          <p:nvPr/>
        </p:nvSpPr>
        <p:spPr>
          <a:xfrm>
            <a:off x="5770975" y="470970"/>
            <a:ext cx="612891" cy="264695"/>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8282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p:bldP spid="13" grpId="0"/>
      <p:bldP spid="14" grpId="0" animBg="1"/>
      <p:bldP spid="15" grpId="0"/>
      <p:bldP spid="16" grpId="0"/>
      <p:bldP spid="18" grpId="0"/>
      <p:bldP spid="19" grpId="0"/>
      <p:bldP spid="20" grpId="0"/>
      <p:bldP spid="21" grpId="0"/>
      <p:bldP spid="23" grpId="0" animBg="1"/>
      <p:bldP spid="17" grpId="0" animBg="1"/>
      <p:bldP spid="8" grpId="0"/>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707B1CA-1854-34CB-D86B-A06B656E2F0B}"/>
              </a:ext>
            </a:extLst>
          </p:cNvPr>
          <p:cNvSpPr>
            <a:spLocks noGrp="1"/>
          </p:cNvSpPr>
          <p:nvPr>
            <p:ph type="title"/>
          </p:nvPr>
        </p:nvSpPr>
        <p:spPr/>
        <p:txBody>
          <a:bodyPr>
            <a:noAutofit/>
          </a:bodyPr>
          <a:lstStyle/>
          <a:p>
            <a:r>
              <a:rPr lang="en-US" sz="4000" noProof="0" dirty="0"/>
              <a:t>8 : Make Changes on Your Branch (</a:t>
            </a:r>
            <a:r>
              <a:rPr lang="en-US" sz="4000" noProof="0" dirty="0" err="1"/>
              <a:t>Cmd</a:t>
            </a:r>
            <a:r>
              <a:rPr lang="en-US" sz="4000" noProof="0" dirty="0"/>
              <a:t> Line)</a:t>
            </a:r>
          </a:p>
        </p:txBody>
      </p:sp>
      <p:sp>
        <p:nvSpPr>
          <p:cNvPr id="4" name="Rectangle 1">
            <a:extLst>
              <a:ext uri="{FF2B5EF4-FFF2-40B4-BE49-F238E27FC236}">
                <a16:creationId xmlns:a16="http://schemas.microsoft.com/office/drawing/2014/main" id="{82B2E65E-AD0B-7F6C-E46F-CA8DF692AD5A}"/>
              </a:ext>
            </a:extLst>
          </p:cNvPr>
          <p:cNvSpPr>
            <a:spLocks noGrp="1" noChangeArrowheads="1"/>
          </p:cNvSpPr>
          <p:nvPr>
            <p:ph idx="1"/>
          </p:nvPr>
        </p:nvSpPr>
        <p:spPr bwMode="auto">
          <a:xfrm>
            <a:off x="838200" y="2108467"/>
            <a:ext cx="936205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noProof="0" dirty="0">
                <a:ln>
                  <a:noFill/>
                </a:ln>
                <a:solidFill>
                  <a:schemeClr val="tx1"/>
                </a:solidFill>
                <a:effectLst/>
              </a:rPr>
              <a:t>Before committing, always check that you are on the correct branch. Use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noProof="0" dirty="0">
                <a:ln>
                  <a:noFill/>
                </a:ln>
                <a:solidFill>
                  <a:srgbClr val="0070C0"/>
                </a:solidFill>
                <a:effectLst/>
                <a:latin typeface="Inconsolata" panose="020B0609030003000000" pitchFamily="49" charset="0"/>
              </a:rPr>
              <a:t>git branch</a:t>
            </a:r>
          </a:p>
          <a:p>
            <a:pPr marL="0" indent="0" eaLnBrk="0" fontAlgn="base" hangingPunct="0">
              <a:lnSpc>
                <a:spcPct val="100000"/>
              </a:lnSpc>
              <a:spcBef>
                <a:spcPct val="0"/>
              </a:spcBef>
              <a:spcAft>
                <a:spcPct val="0"/>
              </a:spcAft>
              <a:buNone/>
            </a:pPr>
            <a:r>
              <a:rPr kumimoji="0" lang="en-US" sz="2000" b="0" i="0" u="none" strike="noStrike" cap="none" normalizeH="0" baseline="0" noProof="0" dirty="0">
                <a:ln>
                  <a:noFill/>
                </a:ln>
                <a:solidFill>
                  <a:schemeClr val="tx1"/>
                </a:solidFill>
                <a:effectLst/>
              </a:rPr>
              <a:t>The active branch will have an asterisk (*) next to it. If needed, switch to your branch</a:t>
            </a:r>
            <a:br>
              <a:rPr kumimoji="0" lang="en-US" sz="2000" b="0" i="0" u="none" strike="noStrike" cap="none" normalizeH="0" baseline="0" noProof="0" dirty="0">
                <a:ln>
                  <a:noFill/>
                </a:ln>
                <a:solidFill>
                  <a:schemeClr val="tx1"/>
                </a:solidFill>
                <a:effectLst/>
              </a:rPr>
            </a:br>
            <a:r>
              <a:rPr lang="en-US" sz="2000" noProof="0" dirty="0">
                <a:solidFill>
                  <a:srgbClr val="0070C0"/>
                </a:solidFill>
                <a:latin typeface="Inconsolata" panose="020B0609030003000000" pitchFamily="49" charset="0"/>
              </a:rPr>
              <a:t>git checkout little-branch</a:t>
            </a:r>
            <a:br>
              <a:rPr kumimoji="0" lang="en-US" sz="2000" b="0" i="0" u="none" strike="noStrike" cap="none" normalizeH="0" baseline="0" noProof="0" dirty="0">
                <a:ln>
                  <a:noFill/>
                </a:ln>
                <a:solidFill>
                  <a:schemeClr val="tx1"/>
                </a:solidFill>
                <a:effectLst/>
              </a:rPr>
            </a:br>
            <a:r>
              <a:rPr kumimoji="0" lang="en-US" sz="2000" b="0" i="0" u="none" strike="noStrike" cap="none" normalizeH="0" baseline="0" noProof="0" dirty="0">
                <a:ln>
                  <a:noFill/>
                </a:ln>
                <a:solidFill>
                  <a:schemeClr val="tx1"/>
                </a:solidFill>
                <a:effectLst/>
              </a:rPr>
              <a:t>Verify again with </a:t>
            </a:r>
            <a:r>
              <a:rPr lang="en-US" sz="2000" noProof="0" dirty="0">
                <a:solidFill>
                  <a:srgbClr val="0070C0"/>
                </a:solidFill>
                <a:latin typeface="Inconsolata" panose="020B0609030003000000" pitchFamily="49" charset="0"/>
              </a:rPr>
              <a:t>git branch</a:t>
            </a:r>
          </a:p>
          <a:p>
            <a:pPr marL="0" marR="0" lvl="0" indent="0" algn="l" defTabSz="914400" rtl="0" eaLnBrk="0" fontAlgn="base" latinLnBrk="0" hangingPunct="0">
              <a:lnSpc>
                <a:spcPct val="100000"/>
              </a:lnSpc>
              <a:spcBef>
                <a:spcPct val="0"/>
              </a:spcBef>
              <a:spcAft>
                <a:spcPct val="0"/>
              </a:spcAft>
              <a:buClrTx/>
              <a:buSzTx/>
              <a:buNone/>
              <a:tabLst/>
            </a:pPr>
            <a:r>
              <a:rPr kumimoji="0" lang="en-US" sz="2000" b="0" i="0" u="none" strike="noStrike" cap="none" normalizeH="0" baseline="0" noProof="0" dirty="0">
                <a:ln>
                  <a:noFill/>
                </a:ln>
                <a:solidFill>
                  <a:schemeClr val="tx1"/>
                </a:solidFill>
                <a:effectLst/>
              </a:rPr>
              <a:t>Commit your changes</a:t>
            </a:r>
            <a:br>
              <a:rPr kumimoji="0" lang="en-US" sz="2000" b="0" i="0" u="none" strike="noStrike" cap="none" normalizeH="0" baseline="0" noProof="0" dirty="0">
                <a:ln>
                  <a:noFill/>
                </a:ln>
                <a:solidFill>
                  <a:schemeClr val="tx1"/>
                </a:solidFill>
                <a:effectLst/>
              </a:rPr>
            </a:br>
            <a:r>
              <a:rPr lang="en-US" sz="2000" noProof="0" dirty="0">
                <a:solidFill>
                  <a:srgbClr val="0070C0"/>
                </a:solidFill>
                <a:latin typeface="Inconsolata" panose="020B0609030003000000" pitchFamily="49" charset="0"/>
              </a:rPr>
              <a:t>git add .</a:t>
            </a:r>
            <a:br>
              <a:rPr lang="en-US" sz="2000" noProof="0" dirty="0">
                <a:solidFill>
                  <a:srgbClr val="0070C0"/>
                </a:solidFill>
                <a:latin typeface="Inconsolata" panose="020B0609030003000000" pitchFamily="49" charset="0"/>
              </a:rPr>
            </a:br>
            <a:r>
              <a:rPr lang="en-US" sz="2000" noProof="0" dirty="0">
                <a:solidFill>
                  <a:srgbClr val="0070C0"/>
                </a:solidFill>
                <a:latin typeface="Inconsolata" panose="020B0609030003000000" pitchFamily="49" charset="0"/>
              </a:rPr>
              <a:t>git commit -m "Your commit message"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noProof="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noProof="0" dirty="0">
                <a:ln>
                  <a:noFill/>
                </a:ln>
                <a:solidFill>
                  <a:schemeClr val="tx1"/>
                </a:solidFill>
                <a:effectLst/>
              </a:rPr>
              <a:t>If you accidentally committed on main, switch to little-branch and use </a:t>
            </a:r>
          </a:p>
          <a:p>
            <a:pPr marL="0" marR="0" lvl="0" indent="0" algn="l" defTabSz="914400" rtl="0" eaLnBrk="0" fontAlgn="base" latinLnBrk="0" hangingPunct="0">
              <a:lnSpc>
                <a:spcPct val="100000"/>
              </a:lnSpc>
              <a:spcBef>
                <a:spcPct val="0"/>
              </a:spcBef>
              <a:spcAft>
                <a:spcPct val="0"/>
              </a:spcAft>
              <a:buClrTx/>
              <a:buSzTx/>
              <a:buNone/>
              <a:tabLst/>
            </a:pPr>
            <a:r>
              <a:rPr lang="en-US" sz="2000" noProof="0" dirty="0">
                <a:solidFill>
                  <a:srgbClr val="0070C0"/>
                </a:solidFill>
                <a:latin typeface="Inconsolata" panose="020B0609030003000000" pitchFamily="49" charset="0"/>
              </a:rPr>
              <a:t>git cherry-pick </a:t>
            </a:r>
            <a:r>
              <a:rPr kumimoji="0" lang="en-US" sz="2000" b="0" i="0" u="none" strike="noStrike" cap="none" normalizeH="0" baseline="0" noProof="0" dirty="0">
                <a:ln>
                  <a:noFill/>
                </a:ln>
                <a:solidFill>
                  <a:schemeClr val="tx1"/>
                </a:solidFill>
                <a:effectLst/>
              </a:rPr>
              <a:t>to move the commit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noProof="0" dirty="0">
              <a:ln>
                <a:noFill/>
              </a:ln>
              <a:solidFill>
                <a:schemeClr val="tx1"/>
              </a:solidFill>
              <a:effectLst/>
            </a:endParaRPr>
          </a:p>
        </p:txBody>
      </p:sp>
    </p:spTree>
    <p:extLst>
      <p:ext uri="{BB962C8B-B14F-4D97-AF65-F5344CB8AC3E}">
        <p14:creationId xmlns:p14="http://schemas.microsoft.com/office/powerpoint/2010/main" val="3731806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340C2-35F1-90D7-7F22-70458D5936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9E066C-B958-D69F-FFD2-48E96EE95EE6}"/>
              </a:ext>
            </a:extLst>
          </p:cNvPr>
          <p:cNvSpPr>
            <a:spLocks noGrp="1"/>
          </p:cNvSpPr>
          <p:nvPr>
            <p:ph type="title"/>
          </p:nvPr>
        </p:nvSpPr>
        <p:spPr/>
        <p:txBody>
          <a:bodyPr>
            <a:noAutofit/>
          </a:bodyPr>
          <a:lstStyle/>
          <a:p>
            <a:r>
              <a:rPr lang="en-US" sz="4000" noProof="0" dirty="0"/>
              <a:t>9 : Merge Your Branch into Main</a:t>
            </a:r>
          </a:p>
        </p:txBody>
      </p:sp>
      <p:sp>
        <p:nvSpPr>
          <p:cNvPr id="5" name="Rectangle 2">
            <a:extLst>
              <a:ext uri="{FF2B5EF4-FFF2-40B4-BE49-F238E27FC236}">
                <a16:creationId xmlns:a16="http://schemas.microsoft.com/office/drawing/2014/main" id="{A734EEBE-27E9-AD7F-8ABE-DEBB8E58914A}"/>
              </a:ext>
            </a:extLst>
          </p:cNvPr>
          <p:cNvSpPr>
            <a:spLocks noGrp="1" noChangeArrowheads="1"/>
          </p:cNvSpPr>
          <p:nvPr>
            <p:ph idx="1"/>
          </p:nvPr>
        </p:nvSpPr>
        <p:spPr bwMode="auto">
          <a:xfrm>
            <a:off x="838200" y="1646805"/>
            <a:ext cx="1095756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noProof="0" dirty="0">
                <a:ln>
                  <a:noFill/>
                </a:ln>
                <a:solidFill>
                  <a:schemeClr val="tx1"/>
                </a:solidFill>
                <a:effectLst/>
              </a:rPr>
              <a:t>Now that you’ve committed and pushed changes on your branch, it's time to merge them into main.</a:t>
            </a:r>
            <a:endParaRPr kumimoji="0" lang="en-US" sz="2000" b="1" i="0" u="none" strike="noStrike" cap="none" normalizeH="0" baseline="0" noProof="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noProof="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noProof="0" dirty="0">
                <a:ln>
                  <a:noFill/>
                </a:ln>
                <a:solidFill>
                  <a:srgbClr val="C00000"/>
                </a:solidFill>
                <a:effectLst/>
              </a:rPr>
              <a:t>Merging Without a Pull Request (For Small Projects)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noProof="0" dirty="0">
                <a:ln>
                  <a:noFill/>
                </a:ln>
                <a:solidFill>
                  <a:schemeClr val="tx1"/>
                </a:solidFill>
                <a:effectLst/>
              </a:rPr>
              <a:t>If everyone can push directly to main: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000" b="0" i="0" u="none" strike="noStrike" cap="none" normalizeH="0" baseline="0" noProof="0" dirty="0">
                <a:ln>
                  <a:noFill/>
                </a:ln>
                <a:solidFill>
                  <a:schemeClr val="tx1"/>
                </a:solidFill>
                <a:effectLst/>
              </a:rPr>
              <a:t>In </a:t>
            </a:r>
            <a:r>
              <a:rPr kumimoji="0" lang="en-US" sz="2000" b="1" i="0" u="none" strike="noStrike" cap="none" normalizeH="0" baseline="0" noProof="0" dirty="0">
                <a:ln>
                  <a:noFill/>
                </a:ln>
                <a:solidFill>
                  <a:schemeClr val="tx1"/>
                </a:solidFill>
                <a:effectLst/>
              </a:rPr>
              <a:t>GitHub Desktop</a:t>
            </a:r>
            <a:r>
              <a:rPr kumimoji="0" lang="en-US" sz="2000" b="0" i="0" u="none" strike="noStrike" cap="none" normalizeH="0" baseline="0" noProof="0" dirty="0">
                <a:ln>
                  <a:noFill/>
                </a:ln>
                <a:solidFill>
                  <a:schemeClr val="tx1"/>
                </a:solidFill>
                <a:effectLst/>
              </a:rPr>
              <a:t>, go to the </a:t>
            </a:r>
            <a:r>
              <a:rPr kumimoji="0" lang="en-US" sz="2000" b="1" i="0" u="none" strike="noStrike" cap="none" normalizeH="0" baseline="0" noProof="0" dirty="0">
                <a:ln>
                  <a:noFill/>
                </a:ln>
                <a:solidFill>
                  <a:schemeClr val="tx1"/>
                </a:solidFill>
                <a:effectLst/>
              </a:rPr>
              <a:t>Current Branch</a:t>
            </a:r>
            <a:r>
              <a:rPr kumimoji="0" lang="en-US" sz="2000" b="0" i="0" u="none" strike="noStrike" cap="none" normalizeH="0" baseline="0" noProof="0" dirty="0">
                <a:ln>
                  <a:noFill/>
                </a:ln>
                <a:solidFill>
                  <a:schemeClr val="tx1"/>
                </a:solidFill>
                <a:effectLst/>
              </a:rPr>
              <a:t> dropdown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000" b="0" i="0" u="none" strike="noStrike" cap="none" normalizeH="0" baseline="0" noProof="0" dirty="0">
                <a:ln>
                  <a:noFill/>
                </a:ln>
                <a:solidFill>
                  <a:schemeClr val="tx1"/>
                </a:solidFill>
                <a:effectLst/>
              </a:rPr>
              <a:t>Switch to </a:t>
            </a:r>
            <a:r>
              <a:rPr kumimoji="0" lang="en-US" sz="2000" b="1" i="0" u="none" strike="noStrike" cap="none" normalizeH="0" baseline="0" noProof="0" dirty="0">
                <a:ln>
                  <a:noFill/>
                </a:ln>
                <a:solidFill>
                  <a:schemeClr val="tx1"/>
                </a:solidFill>
                <a:effectLst/>
              </a:rPr>
              <a:t>main</a:t>
            </a:r>
            <a:endParaRPr kumimoji="0" lang="en-US" sz="2000" b="0" i="0" u="none" strike="noStrike" cap="none" normalizeH="0" baseline="0" noProof="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000" b="0" i="0" u="none" strike="noStrike" cap="none" normalizeH="0" baseline="0" noProof="0" dirty="0">
                <a:ln>
                  <a:noFill/>
                </a:ln>
                <a:solidFill>
                  <a:schemeClr val="tx1"/>
                </a:solidFill>
                <a:effectLst/>
              </a:rPr>
              <a:t>Click </a:t>
            </a:r>
            <a:r>
              <a:rPr kumimoji="0" lang="en-US" sz="2000" b="1" i="0" u="none" strike="noStrike" cap="none" normalizeH="0" baseline="0" noProof="0" dirty="0">
                <a:ln>
                  <a:noFill/>
                </a:ln>
                <a:solidFill>
                  <a:schemeClr val="tx1"/>
                </a:solidFill>
                <a:effectLst/>
              </a:rPr>
              <a:t>Fetch origin</a:t>
            </a:r>
            <a:r>
              <a:rPr kumimoji="0" lang="en-US" sz="2000" b="0" i="0" u="none" strike="noStrike" cap="none" normalizeH="0" baseline="0" noProof="0" dirty="0">
                <a:ln>
                  <a:noFill/>
                </a:ln>
                <a:solidFill>
                  <a:schemeClr val="tx1"/>
                </a:solidFill>
                <a:effectLst/>
              </a:rPr>
              <a:t> and then </a:t>
            </a:r>
            <a:r>
              <a:rPr kumimoji="0" lang="en-US" sz="2000" b="1" i="0" u="none" strike="noStrike" cap="none" normalizeH="0" baseline="0" noProof="0" dirty="0">
                <a:ln>
                  <a:noFill/>
                </a:ln>
                <a:solidFill>
                  <a:schemeClr val="tx1"/>
                </a:solidFill>
                <a:effectLst/>
              </a:rPr>
              <a:t>Pull origin</a:t>
            </a:r>
            <a:r>
              <a:rPr kumimoji="0" lang="en-US" sz="2000" b="0" i="0" u="none" strike="noStrike" cap="none" normalizeH="0" baseline="0" noProof="0" dirty="0">
                <a:ln>
                  <a:noFill/>
                </a:ln>
                <a:solidFill>
                  <a:schemeClr val="tx1"/>
                </a:solidFill>
                <a:effectLst/>
              </a:rPr>
              <a:t> to get the latest updates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2000" b="0" i="0" u="none" strike="noStrike" cap="none" normalizeH="0" baseline="0" noProof="0" dirty="0">
                <a:ln>
                  <a:noFill/>
                </a:ln>
                <a:solidFill>
                  <a:schemeClr val="tx1"/>
                </a:solidFill>
                <a:effectLst/>
              </a:rPr>
              <a:t>Open the </a:t>
            </a:r>
            <a:r>
              <a:rPr kumimoji="0" lang="en-US" sz="2000" b="1" i="0" u="none" strike="noStrike" cap="none" normalizeH="0" baseline="0" noProof="0" dirty="0">
                <a:ln>
                  <a:noFill/>
                </a:ln>
                <a:solidFill>
                  <a:schemeClr val="tx1"/>
                </a:solidFill>
                <a:effectLst/>
              </a:rPr>
              <a:t>Current Branch</a:t>
            </a:r>
            <a:r>
              <a:rPr kumimoji="0" lang="en-US" sz="2000" b="0" i="0" u="none" strike="noStrike" cap="none" normalizeH="0" baseline="0" noProof="0" dirty="0">
                <a:ln>
                  <a:noFill/>
                </a:ln>
                <a:solidFill>
                  <a:schemeClr val="tx1"/>
                </a:solidFill>
                <a:effectLst/>
              </a:rPr>
              <a:t> dropdown again and select </a:t>
            </a:r>
            <a:r>
              <a:rPr kumimoji="0" lang="en-US" sz="2000" b="1" i="0" u="none" strike="noStrike" cap="none" normalizeH="0" baseline="0" noProof="0" dirty="0">
                <a:ln>
                  <a:noFill/>
                </a:ln>
                <a:solidFill>
                  <a:schemeClr val="tx1"/>
                </a:solidFill>
                <a:effectLst/>
              </a:rPr>
              <a:t>Merge into main</a:t>
            </a:r>
            <a:endParaRPr kumimoji="0" lang="en-US" sz="2000" b="0" i="0" u="none" strike="noStrike" cap="none" normalizeH="0" baseline="0" noProof="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2000" b="0" i="0" u="none" strike="noStrike" cap="none" normalizeH="0" baseline="0" noProof="0" dirty="0">
                <a:ln>
                  <a:noFill/>
                </a:ln>
                <a:solidFill>
                  <a:schemeClr val="tx1"/>
                </a:solidFill>
                <a:effectLst/>
              </a:rPr>
              <a:t>Select </a:t>
            </a:r>
            <a:r>
              <a:rPr kumimoji="0" lang="en-US" sz="2000" b="1" i="0" u="none" strike="noStrike" cap="none" normalizeH="0" baseline="0" noProof="0" dirty="0">
                <a:ln>
                  <a:noFill/>
                </a:ln>
                <a:solidFill>
                  <a:schemeClr val="tx1"/>
                </a:solidFill>
                <a:effectLst/>
              </a:rPr>
              <a:t>little-branch</a:t>
            </a:r>
            <a:r>
              <a:rPr kumimoji="0" lang="en-US" sz="2000" b="0" i="0" u="none" strike="noStrike" cap="none" normalizeH="0" baseline="0" noProof="0" dirty="0">
                <a:ln>
                  <a:noFill/>
                </a:ln>
                <a:solidFill>
                  <a:schemeClr val="tx1"/>
                </a:solidFill>
                <a:effectLst/>
              </a:rPr>
              <a:t> and click </a:t>
            </a:r>
            <a:r>
              <a:rPr kumimoji="0" lang="en-US" sz="2000" b="1" i="0" u="none" strike="noStrike" cap="none" normalizeH="0" baseline="0" noProof="0" dirty="0">
                <a:ln>
                  <a:noFill/>
                </a:ln>
                <a:solidFill>
                  <a:schemeClr val="tx1"/>
                </a:solidFill>
                <a:effectLst/>
              </a:rPr>
              <a:t>Merge little-branch into main</a:t>
            </a:r>
            <a:endParaRPr kumimoji="0" lang="en-US" sz="2000" b="0" i="0" u="none" strike="noStrike" cap="none" normalizeH="0" baseline="0" noProof="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2000" b="0" i="0" u="none" strike="noStrike" cap="none" normalizeH="0" baseline="0" noProof="0" dirty="0">
                <a:ln>
                  <a:noFill/>
                </a:ln>
                <a:solidFill>
                  <a:schemeClr val="tx1"/>
                </a:solidFill>
                <a:effectLst/>
              </a:rPr>
              <a:t>Click </a:t>
            </a:r>
            <a:r>
              <a:rPr kumimoji="0" lang="en-US" sz="2000" b="1" i="0" u="none" strike="noStrike" cap="none" normalizeH="0" baseline="0" noProof="0" dirty="0">
                <a:ln>
                  <a:noFill/>
                </a:ln>
                <a:solidFill>
                  <a:schemeClr val="tx1"/>
                </a:solidFill>
                <a:effectLst/>
              </a:rPr>
              <a:t>Push origin</a:t>
            </a:r>
            <a:r>
              <a:rPr kumimoji="0" lang="en-US" sz="2000" b="0" i="0" u="none" strike="noStrike" cap="none" normalizeH="0" baseline="0" noProof="0" dirty="0">
                <a:ln>
                  <a:noFill/>
                </a:ln>
                <a:solidFill>
                  <a:schemeClr val="tx1"/>
                </a:solidFill>
                <a:effectLst/>
              </a:rPr>
              <a:t> to update the remote repository</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endParaRPr lang="en-US" sz="2000" noProof="0" dirty="0"/>
          </a:p>
          <a:p>
            <a:pPr marL="0" marR="0" lvl="0" indent="0" algn="l" defTabSz="914400" rtl="0" eaLnBrk="0" fontAlgn="base" latinLnBrk="0" hangingPunct="0">
              <a:lnSpc>
                <a:spcPct val="100000"/>
              </a:lnSpc>
              <a:spcBef>
                <a:spcPct val="0"/>
              </a:spcBef>
              <a:spcAft>
                <a:spcPct val="0"/>
              </a:spcAft>
              <a:buClrTx/>
              <a:buSzTx/>
              <a:buNone/>
              <a:tabLst/>
            </a:pPr>
            <a:r>
              <a:rPr kumimoji="0" lang="en-US" sz="2000" b="0" i="0" u="none" strike="noStrike" cap="none" normalizeH="0" baseline="0" noProof="0" dirty="0">
                <a:ln>
                  <a:noFill/>
                </a:ln>
                <a:solidFill>
                  <a:schemeClr val="tx1"/>
                </a:solidFill>
                <a:effectLst/>
              </a:rPr>
              <a:t>For larger teams and more regulated process, there is a mechanism called pull request. We’re not doing that today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noProof="0" dirty="0">
              <a:ln>
                <a:noFill/>
              </a:ln>
              <a:solidFill>
                <a:schemeClr val="tx1"/>
              </a:solidFill>
              <a:effectLst/>
            </a:endParaRPr>
          </a:p>
        </p:txBody>
      </p:sp>
    </p:spTree>
    <p:extLst>
      <p:ext uri="{BB962C8B-B14F-4D97-AF65-F5344CB8AC3E}">
        <p14:creationId xmlns:p14="http://schemas.microsoft.com/office/powerpoint/2010/main" val="39366225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3772B8-8261-EC50-56D1-27479AF5C8A0}"/>
              </a:ext>
            </a:extLst>
          </p:cNvPr>
          <p:cNvPicPr>
            <a:picLocks noChangeAspect="1"/>
          </p:cNvPicPr>
          <p:nvPr/>
        </p:nvPicPr>
        <p:blipFill>
          <a:blip r:embed="rId2"/>
          <a:stretch>
            <a:fillRect/>
          </a:stretch>
        </p:blipFill>
        <p:spPr>
          <a:xfrm>
            <a:off x="4188472" y="1690688"/>
            <a:ext cx="2760968" cy="4763428"/>
          </a:xfrm>
          <a:prstGeom prst="rect">
            <a:avLst/>
          </a:prstGeom>
        </p:spPr>
      </p:pic>
      <p:pic>
        <p:nvPicPr>
          <p:cNvPr id="7" name="Picture 6">
            <a:extLst>
              <a:ext uri="{FF2B5EF4-FFF2-40B4-BE49-F238E27FC236}">
                <a16:creationId xmlns:a16="http://schemas.microsoft.com/office/drawing/2014/main" id="{75159FD9-904E-D076-001E-AF7DB6C96C30}"/>
              </a:ext>
            </a:extLst>
          </p:cNvPr>
          <p:cNvPicPr>
            <a:picLocks noChangeAspect="1"/>
          </p:cNvPicPr>
          <p:nvPr/>
        </p:nvPicPr>
        <p:blipFill>
          <a:blip r:embed="rId3"/>
          <a:stretch>
            <a:fillRect/>
          </a:stretch>
        </p:blipFill>
        <p:spPr>
          <a:xfrm>
            <a:off x="7372331" y="1990087"/>
            <a:ext cx="3000794" cy="3400900"/>
          </a:xfrm>
          <a:prstGeom prst="rect">
            <a:avLst/>
          </a:prstGeom>
        </p:spPr>
      </p:pic>
      <p:sp>
        <p:nvSpPr>
          <p:cNvPr id="10" name="Title 1">
            <a:extLst>
              <a:ext uri="{FF2B5EF4-FFF2-40B4-BE49-F238E27FC236}">
                <a16:creationId xmlns:a16="http://schemas.microsoft.com/office/drawing/2014/main" id="{E2A3F2F5-2478-76BF-428B-3C40D274E286}"/>
              </a:ext>
            </a:extLst>
          </p:cNvPr>
          <p:cNvSpPr>
            <a:spLocks noGrp="1"/>
          </p:cNvSpPr>
          <p:nvPr>
            <p:ph type="title"/>
          </p:nvPr>
        </p:nvSpPr>
        <p:spPr/>
        <p:txBody>
          <a:bodyPr>
            <a:noAutofit/>
          </a:bodyPr>
          <a:lstStyle/>
          <a:p>
            <a:r>
              <a:rPr lang="en-US" sz="4000" noProof="0" dirty="0"/>
              <a:t>9 : Merge Your Branch into Main</a:t>
            </a:r>
          </a:p>
        </p:txBody>
      </p:sp>
      <p:sp>
        <p:nvSpPr>
          <p:cNvPr id="11" name="TextBox 10">
            <a:extLst>
              <a:ext uri="{FF2B5EF4-FFF2-40B4-BE49-F238E27FC236}">
                <a16:creationId xmlns:a16="http://schemas.microsoft.com/office/drawing/2014/main" id="{6EFDFD7A-4B6D-CBD0-A09C-CF1B2701F01C}"/>
              </a:ext>
            </a:extLst>
          </p:cNvPr>
          <p:cNvSpPr txBox="1"/>
          <p:nvPr/>
        </p:nvSpPr>
        <p:spPr>
          <a:xfrm>
            <a:off x="546621" y="3105834"/>
            <a:ext cx="3641851" cy="1477328"/>
          </a:xfrm>
          <a:prstGeom prst="rect">
            <a:avLst/>
          </a:prstGeom>
          <a:noFill/>
        </p:spPr>
        <p:txBody>
          <a:bodyPr wrap="square" rtlCol="0">
            <a:spAutoFit/>
          </a:bodyPr>
          <a:lstStyle/>
          <a:p>
            <a:r>
              <a:rPr lang="en-US" i="1" noProof="0" dirty="0">
                <a:solidFill>
                  <a:schemeClr val="bg1">
                    <a:lumMod val="65000"/>
                  </a:schemeClr>
                </a:solidFill>
              </a:rPr>
              <a:t>You do not merge your current branch to another. You merge into your current branch.</a:t>
            </a:r>
          </a:p>
          <a:p>
            <a:endParaRPr lang="en-US" i="1" noProof="0" dirty="0">
              <a:solidFill>
                <a:schemeClr val="bg1">
                  <a:lumMod val="65000"/>
                </a:schemeClr>
              </a:solidFill>
            </a:endParaRPr>
          </a:p>
          <a:p>
            <a:r>
              <a:rPr lang="en-US" i="1" noProof="0" dirty="0">
                <a:solidFill>
                  <a:schemeClr val="bg1">
                    <a:lumMod val="65000"/>
                  </a:schemeClr>
                </a:solidFill>
              </a:rPr>
              <a:t>Here we’re still on little-branch</a:t>
            </a:r>
          </a:p>
        </p:txBody>
      </p:sp>
    </p:spTree>
    <p:extLst>
      <p:ext uri="{BB962C8B-B14F-4D97-AF65-F5344CB8AC3E}">
        <p14:creationId xmlns:p14="http://schemas.microsoft.com/office/powerpoint/2010/main" val="418486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BBA53C-F41D-4703-E50B-77A0872B8143}"/>
              </a:ext>
            </a:extLst>
          </p:cNvPr>
          <p:cNvPicPr>
            <a:picLocks noChangeAspect="1"/>
          </p:cNvPicPr>
          <p:nvPr/>
        </p:nvPicPr>
        <p:blipFill>
          <a:blip r:embed="rId2"/>
          <a:stretch>
            <a:fillRect/>
          </a:stretch>
        </p:blipFill>
        <p:spPr>
          <a:xfrm>
            <a:off x="8032871" y="2875639"/>
            <a:ext cx="3714722" cy="1422042"/>
          </a:xfrm>
          <a:prstGeom prst="rect">
            <a:avLst/>
          </a:prstGeom>
        </p:spPr>
      </p:pic>
      <p:pic>
        <p:nvPicPr>
          <p:cNvPr id="7" name="Picture 6">
            <a:extLst>
              <a:ext uri="{FF2B5EF4-FFF2-40B4-BE49-F238E27FC236}">
                <a16:creationId xmlns:a16="http://schemas.microsoft.com/office/drawing/2014/main" id="{05C27252-8231-C697-7076-2C0184DBD276}"/>
              </a:ext>
            </a:extLst>
          </p:cNvPr>
          <p:cNvPicPr>
            <a:picLocks noChangeAspect="1"/>
          </p:cNvPicPr>
          <p:nvPr/>
        </p:nvPicPr>
        <p:blipFill>
          <a:blip r:embed="rId3"/>
          <a:stretch>
            <a:fillRect/>
          </a:stretch>
        </p:blipFill>
        <p:spPr>
          <a:xfrm>
            <a:off x="565434" y="1712065"/>
            <a:ext cx="3723431" cy="994559"/>
          </a:xfrm>
          <a:prstGeom prst="rect">
            <a:avLst/>
          </a:prstGeom>
        </p:spPr>
      </p:pic>
      <p:pic>
        <p:nvPicPr>
          <p:cNvPr id="9" name="Picture 8">
            <a:extLst>
              <a:ext uri="{FF2B5EF4-FFF2-40B4-BE49-F238E27FC236}">
                <a16:creationId xmlns:a16="http://schemas.microsoft.com/office/drawing/2014/main" id="{396E4FAE-4D32-E60C-F70D-393A442BD80C}"/>
              </a:ext>
            </a:extLst>
          </p:cNvPr>
          <p:cNvPicPr>
            <a:picLocks noChangeAspect="1"/>
          </p:cNvPicPr>
          <p:nvPr/>
        </p:nvPicPr>
        <p:blipFill>
          <a:blip r:embed="rId4"/>
          <a:stretch>
            <a:fillRect/>
          </a:stretch>
        </p:blipFill>
        <p:spPr>
          <a:xfrm>
            <a:off x="565433" y="3718657"/>
            <a:ext cx="3562847" cy="876422"/>
          </a:xfrm>
          <a:prstGeom prst="rect">
            <a:avLst/>
          </a:prstGeom>
        </p:spPr>
      </p:pic>
      <p:pic>
        <p:nvPicPr>
          <p:cNvPr id="11" name="Picture 10">
            <a:extLst>
              <a:ext uri="{FF2B5EF4-FFF2-40B4-BE49-F238E27FC236}">
                <a16:creationId xmlns:a16="http://schemas.microsoft.com/office/drawing/2014/main" id="{2C744746-B7B9-D914-39EF-58AF0D8B71DF}"/>
              </a:ext>
            </a:extLst>
          </p:cNvPr>
          <p:cNvPicPr>
            <a:picLocks noChangeAspect="1"/>
          </p:cNvPicPr>
          <p:nvPr/>
        </p:nvPicPr>
        <p:blipFill>
          <a:blip r:embed="rId5"/>
          <a:stretch>
            <a:fillRect/>
          </a:stretch>
        </p:blipFill>
        <p:spPr>
          <a:xfrm>
            <a:off x="4370401" y="1576659"/>
            <a:ext cx="3306613" cy="3425771"/>
          </a:xfrm>
          <a:prstGeom prst="rect">
            <a:avLst/>
          </a:prstGeom>
        </p:spPr>
      </p:pic>
      <p:sp>
        <p:nvSpPr>
          <p:cNvPr id="16" name="Title 1">
            <a:extLst>
              <a:ext uri="{FF2B5EF4-FFF2-40B4-BE49-F238E27FC236}">
                <a16:creationId xmlns:a16="http://schemas.microsoft.com/office/drawing/2014/main" id="{06120ACE-EAAC-C95E-709A-A84F8613B33D}"/>
              </a:ext>
            </a:extLst>
          </p:cNvPr>
          <p:cNvSpPr>
            <a:spLocks noGrp="1"/>
          </p:cNvSpPr>
          <p:nvPr>
            <p:ph type="title"/>
          </p:nvPr>
        </p:nvSpPr>
        <p:spPr/>
        <p:txBody>
          <a:bodyPr>
            <a:noAutofit/>
          </a:bodyPr>
          <a:lstStyle/>
          <a:p>
            <a:r>
              <a:rPr lang="en-US" sz="4000" noProof="0" dirty="0"/>
              <a:t>9 : Merge Your Branch into Main</a:t>
            </a:r>
          </a:p>
        </p:txBody>
      </p:sp>
      <p:sp>
        <p:nvSpPr>
          <p:cNvPr id="17" name="TextBox 16">
            <a:extLst>
              <a:ext uri="{FF2B5EF4-FFF2-40B4-BE49-F238E27FC236}">
                <a16:creationId xmlns:a16="http://schemas.microsoft.com/office/drawing/2014/main" id="{6E9EF295-E179-55A1-C8AD-C0865335329A}"/>
              </a:ext>
            </a:extLst>
          </p:cNvPr>
          <p:cNvSpPr txBox="1"/>
          <p:nvPr/>
        </p:nvSpPr>
        <p:spPr>
          <a:xfrm>
            <a:off x="565433" y="2734654"/>
            <a:ext cx="3641851" cy="646331"/>
          </a:xfrm>
          <a:prstGeom prst="rect">
            <a:avLst/>
          </a:prstGeom>
          <a:noFill/>
        </p:spPr>
        <p:txBody>
          <a:bodyPr wrap="square" rtlCol="0">
            <a:spAutoFit/>
          </a:bodyPr>
          <a:lstStyle/>
          <a:p>
            <a:r>
              <a:rPr lang="en-US" i="1" noProof="0" dirty="0">
                <a:solidFill>
                  <a:schemeClr val="bg1">
                    <a:lumMod val="65000"/>
                  </a:schemeClr>
                </a:solidFill>
              </a:rPr>
              <a:t>Move to main. Our recent updates are not visible (yet)</a:t>
            </a:r>
          </a:p>
        </p:txBody>
      </p:sp>
      <p:sp>
        <p:nvSpPr>
          <p:cNvPr id="18" name="TextBox 17">
            <a:extLst>
              <a:ext uri="{FF2B5EF4-FFF2-40B4-BE49-F238E27FC236}">
                <a16:creationId xmlns:a16="http://schemas.microsoft.com/office/drawing/2014/main" id="{49DEB6DA-D6A7-7755-6E23-4EDBD7F7F46B}"/>
              </a:ext>
            </a:extLst>
          </p:cNvPr>
          <p:cNvSpPr txBox="1"/>
          <p:nvPr/>
        </p:nvSpPr>
        <p:spPr>
          <a:xfrm>
            <a:off x="565433" y="4822769"/>
            <a:ext cx="3641851" cy="646331"/>
          </a:xfrm>
          <a:prstGeom prst="rect">
            <a:avLst/>
          </a:prstGeom>
          <a:noFill/>
        </p:spPr>
        <p:txBody>
          <a:bodyPr wrap="square" rtlCol="0">
            <a:spAutoFit/>
          </a:bodyPr>
          <a:lstStyle/>
          <a:p>
            <a:r>
              <a:rPr lang="en-US" i="1" noProof="0" dirty="0">
                <a:solidFill>
                  <a:schemeClr val="bg1">
                    <a:lumMod val="65000"/>
                  </a:schemeClr>
                </a:solidFill>
              </a:rPr>
              <a:t>Chose the branch to merge into main</a:t>
            </a:r>
          </a:p>
        </p:txBody>
      </p:sp>
      <p:sp>
        <p:nvSpPr>
          <p:cNvPr id="19" name="TextBox 18">
            <a:extLst>
              <a:ext uri="{FF2B5EF4-FFF2-40B4-BE49-F238E27FC236}">
                <a16:creationId xmlns:a16="http://schemas.microsoft.com/office/drawing/2014/main" id="{035FCD7A-CBED-EB5B-5D7A-F659DEBB0AC6}"/>
              </a:ext>
            </a:extLst>
          </p:cNvPr>
          <p:cNvSpPr txBox="1"/>
          <p:nvPr/>
        </p:nvSpPr>
        <p:spPr>
          <a:xfrm>
            <a:off x="4370401" y="5089180"/>
            <a:ext cx="3306613" cy="923330"/>
          </a:xfrm>
          <a:prstGeom prst="rect">
            <a:avLst/>
          </a:prstGeom>
          <a:noFill/>
        </p:spPr>
        <p:txBody>
          <a:bodyPr wrap="square" rtlCol="0">
            <a:spAutoFit/>
          </a:bodyPr>
          <a:lstStyle/>
          <a:p>
            <a:r>
              <a:rPr lang="en-US" i="1" noProof="0" dirty="0">
                <a:solidFill>
                  <a:schemeClr val="bg1">
                    <a:lumMod val="65000"/>
                  </a:schemeClr>
                </a:solidFill>
              </a:rPr>
              <a:t>The GUI will tell you if there will be conflict to solve. If you are ready, merge</a:t>
            </a:r>
          </a:p>
        </p:txBody>
      </p:sp>
      <p:sp>
        <p:nvSpPr>
          <p:cNvPr id="20" name="TextBox 19">
            <a:extLst>
              <a:ext uri="{FF2B5EF4-FFF2-40B4-BE49-F238E27FC236}">
                <a16:creationId xmlns:a16="http://schemas.microsoft.com/office/drawing/2014/main" id="{9F0A6DF6-DE91-41FD-76A2-AF7017E5B3DD}"/>
              </a:ext>
            </a:extLst>
          </p:cNvPr>
          <p:cNvSpPr txBox="1"/>
          <p:nvPr/>
        </p:nvSpPr>
        <p:spPr>
          <a:xfrm>
            <a:off x="8236925" y="4361104"/>
            <a:ext cx="3306613" cy="369332"/>
          </a:xfrm>
          <a:prstGeom prst="rect">
            <a:avLst/>
          </a:prstGeom>
          <a:noFill/>
        </p:spPr>
        <p:txBody>
          <a:bodyPr wrap="square" rtlCol="0">
            <a:spAutoFit/>
          </a:bodyPr>
          <a:lstStyle/>
          <a:p>
            <a:r>
              <a:rPr lang="en-US" i="1" noProof="0" dirty="0">
                <a:solidFill>
                  <a:schemeClr val="bg1">
                    <a:lumMod val="65000"/>
                  </a:schemeClr>
                </a:solidFill>
              </a:rPr>
              <a:t>Our new file appeared on main</a:t>
            </a:r>
          </a:p>
        </p:txBody>
      </p:sp>
    </p:spTree>
    <p:extLst>
      <p:ext uri="{BB962C8B-B14F-4D97-AF65-F5344CB8AC3E}">
        <p14:creationId xmlns:p14="http://schemas.microsoft.com/office/powerpoint/2010/main" val="191084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0E517B-06FC-0563-7B7D-433F17788DA0}"/>
              </a:ext>
            </a:extLst>
          </p:cNvPr>
          <p:cNvPicPr>
            <a:picLocks noChangeAspect="1"/>
          </p:cNvPicPr>
          <p:nvPr/>
        </p:nvPicPr>
        <p:blipFill>
          <a:blip r:embed="rId2"/>
          <a:stretch>
            <a:fillRect/>
          </a:stretch>
        </p:blipFill>
        <p:spPr>
          <a:xfrm>
            <a:off x="1894888" y="1904787"/>
            <a:ext cx="8402223" cy="3048425"/>
          </a:xfrm>
          <a:prstGeom prst="rect">
            <a:avLst/>
          </a:prstGeom>
        </p:spPr>
      </p:pic>
      <p:sp>
        <p:nvSpPr>
          <p:cNvPr id="6" name="Title 1">
            <a:extLst>
              <a:ext uri="{FF2B5EF4-FFF2-40B4-BE49-F238E27FC236}">
                <a16:creationId xmlns:a16="http://schemas.microsoft.com/office/drawing/2014/main" id="{C2F1E073-3D39-4A80-E59F-E2CF4B3E8683}"/>
              </a:ext>
            </a:extLst>
          </p:cNvPr>
          <p:cNvSpPr>
            <a:spLocks noGrp="1"/>
          </p:cNvSpPr>
          <p:nvPr>
            <p:ph type="title"/>
          </p:nvPr>
        </p:nvSpPr>
        <p:spPr/>
        <p:txBody>
          <a:bodyPr>
            <a:noAutofit/>
          </a:bodyPr>
          <a:lstStyle/>
          <a:p>
            <a:r>
              <a:rPr lang="en-US" sz="4000" noProof="0" dirty="0"/>
              <a:t>9 : Merge Your Branch into Main</a:t>
            </a:r>
          </a:p>
        </p:txBody>
      </p:sp>
      <p:sp>
        <p:nvSpPr>
          <p:cNvPr id="7" name="TextBox 6">
            <a:extLst>
              <a:ext uri="{FF2B5EF4-FFF2-40B4-BE49-F238E27FC236}">
                <a16:creationId xmlns:a16="http://schemas.microsoft.com/office/drawing/2014/main" id="{BF34B453-FA87-C822-93F9-E8CFF48F1A61}"/>
              </a:ext>
            </a:extLst>
          </p:cNvPr>
          <p:cNvSpPr txBox="1"/>
          <p:nvPr/>
        </p:nvSpPr>
        <p:spPr>
          <a:xfrm>
            <a:off x="1894888" y="5231319"/>
            <a:ext cx="3641851" cy="369332"/>
          </a:xfrm>
          <a:prstGeom prst="rect">
            <a:avLst/>
          </a:prstGeom>
          <a:noFill/>
        </p:spPr>
        <p:txBody>
          <a:bodyPr wrap="square" rtlCol="0">
            <a:spAutoFit/>
          </a:bodyPr>
          <a:lstStyle/>
          <a:p>
            <a:r>
              <a:rPr lang="en-US" i="1" noProof="0" dirty="0">
                <a:solidFill>
                  <a:schemeClr val="bg1">
                    <a:lumMod val="65000"/>
                  </a:schemeClr>
                </a:solidFill>
              </a:rPr>
              <a:t>Do not forget to push</a:t>
            </a:r>
          </a:p>
        </p:txBody>
      </p:sp>
    </p:spTree>
    <p:extLst>
      <p:ext uri="{BB962C8B-B14F-4D97-AF65-F5344CB8AC3E}">
        <p14:creationId xmlns:p14="http://schemas.microsoft.com/office/powerpoint/2010/main" val="199498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729EE967-A195-4E54-0B07-2AC07FC380C4}"/>
              </a:ext>
            </a:extLst>
          </p:cNvPr>
          <p:cNvSpPr>
            <a:spLocks noGrp="1"/>
          </p:cNvSpPr>
          <p:nvPr>
            <p:ph type="title"/>
          </p:nvPr>
        </p:nvSpPr>
        <p:spPr>
          <a:xfrm>
            <a:off x="386991" y="151179"/>
            <a:ext cx="3806952" cy="1308227"/>
          </a:xfrm>
        </p:spPr>
        <p:txBody>
          <a:bodyPr>
            <a:noAutofit/>
          </a:bodyPr>
          <a:lstStyle/>
          <a:p>
            <a:r>
              <a:rPr lang="en-US" sz="4000" noProof="0" dirty="0"/>
              <a:t>9 : Advanced merging  concepts</a:t>
            </a:r>
          </a:p>
        </p:txBody>
      </p:sp>
      <p:pic>
        <p:nvPicPr>
          <p:cNvPr id="7" name="Content Placeholder 6">
            <a:extLst>
              <a:ext uri="{FF2B5EF4-FFF2-40B4-BE49-F238E27FC236}">
                <a16:creationId xmlns:a16="http://schemas.microsoft.com/office/drawing/2014/main" id="{32EE3C5D-FBBA-2B1D-F114-2FFCC5901080}"/>
              </a:ext>
            </a:extLst>
          </p:cNvPr>
          <p:cNvPicPr>
            <a:picLocks noGrp="1" noChangeAspect="1"/>
          </p:cNvPicPr>
          <p:nvPr>
            <p:ph idx="1"/>
          </p:nvPr>
        </p:nvPicPr>
        <p:blipFill>
          <a:blip r:embed="rId2"/>
          <a:stretch>
            <a:fillRect/>
          </a:stretch>
        </p:blipFill>
        <p:spPr>
          <a:xfrm>
            <a:off x="609520" y="2897723"/>
            <a:ext cx="3877216" cy="2324424"/>
          </a:xfrm>
        </p:spPr>
      </p:pic>
      <p:sp>
        <p:nvSpPr>
          <p:cNvPr id="25" name="TextBox 24">
            <a:extLst>
              <a:ext uri="{FF2B5EF4-FFF2-40B4-BE49-F238E27FC236}">
                <a16:creationId xmlns:a16="http://schemas.microsoft.com/office/drawing/2014/main" id="{34E06FC4-B621-B6DE-1886-7B5BB7E40B4F}"/>
              </a:ext>
            </a:extLst>
          </p:cNvPr>
          <p:cNvSpPr txBox="1"/>
          <p:nvPr/>
        </p:nvSpPr>
        <p:spPr>
          <a:xfrm>
            <a:off x="5141214" y="151179"/>
            <a:ext cx="5950458" cy="6555641"/>
          </a:xfrm>
          <a:prstGeom prst="rect">
            <a:avLst/>
          </a:prstGeom>
          <a:noFill/>
        </p:spPr>
        <p:txBody>
          <a:bodyPr wrap="square">
            <a:spAutoFit/>
          </a:bodyPr>
          <a:lstStyle/>
          <a:p>
            <a:pPr eaLnBrk="0" fontAlgn="base" hangingPunct="0">
              <a:spcBef>
                <a:spcPct val="0"/>
              </a:spcBef>
              <a:spcAft>
                <a:spcPct val="0"/>
              </a:spcAft>
            </a:pPr>
            <a:r>
              <a:rPr lang="en-US" sz="1200" b="1" noProof="0" dirty="0">
                <a:latin typeface="Arial" panose="020B0604020202020204" pitchFamily="34" charset="0"/>
              </a:rPr>
              <a:t>Scenario: Commit on main between new commit and commit on little branch</a:t>
            </a:r>
          </a:p>
          <a:p>
            <a:pPr eaLnBrk="0" fontAlgn="base" hangingPunct="0">
              <a:spcBef>
                <a:spcPct val="0"/>
              </a:spcBef>
              <a:spcAft>
                <a:spcPct val="0"/>
              </a:spcAft>
            </a:pPr>
            <a:r>
              <a:rPr lang="en-US" sz="1200" b="1" noProof="0" dirty="0">
                <a:latin typeface="Arial" panose="020B0604020202020204" pitchFamily="34" charset="0"/>
              </a:rPr>
              <a:t> </a:t>
            </a:r>
          </a:p>
          <a:p>
            <a:pPr eaLnBrk="0" fontAlgn="base" hangingPunct="0">
              <a:spcBef>
                <a:spcPct val="0"/>
              </a:spcBef>
              <a:spcAft>
                <a:spcPct val="0"/>
              </a:spcAft>
            </a:pPr>
            <a:r>
              <a:rPr lang="en-US" sz="1200" b="1" noProof="0" dirty="0">
                <a:latin typeface="Arial" panose="020B0604020202020204" pitchFamily="34" charset="0"/>
              </a:rPr>
              <a:t>Merge Commit: </a:t>
            </a:r>
            <a:r>
              <a:rPr lang="en-US" sz="1200" noProof="0" dirty="0">
                <a:latin typeface="Arial" panose="020B0604020202020204" pitchFamily="34" charset="0"/>
              </a:rPr>
              <a:t>A new merge commit is created, preserving branch history. If conflicts exist, manual resolution is required.</a:t>
            </a:r>
          </a:p>
          <a:p>
            <a:pPr eaLnBrk="0" fontAlgn="base" hangingPunct="0">
              <a:spcBef>
                <a:spcPct val="0"/>
              </a:spcBef>
              <a:spcAft>
                <a:spcPct val="0"/>
              </a:spcAft>
            </a:pPr>
            <a:r>
              <a:rPr lang="en-US" sz="1200" b="1" noProof="0" dirty="0">
                <a:latin typeface="Arial" panose="020B0604020202020204" pitchFamily="34" charset="0"/>
              </a:rPr>
              <a:t> </a:t>
            </a:r>
          </a:p>
          <a:p>
            <a:pPr marL="228600" eaLnBrk="0" fontAlgn="base" hangingPunct="0">
              <a:spcBef>
                <a:spcPct val="0"/>
              </a:spcBef>
              <a:spcAft>
                <a:spcPct val="0"/>
              </a:spcAft>
            </a:pPr>
            <a:r>
              <a:rPr lang="en-US" sz="1200" b="1" noProof="0" dirty="0">
                <a:solidFill>
                  <a:srgbClr val="0070C0"/>
                </a:solidFill>
                <a:latin typeface="Arial" panose="020B0604020202020204" pitchFamily="34" charset="0"/>
              </a:rPr>
              <a:t> Merge little-branch into main</a:t>
            </a:r>
          </a:p>
          <a:p>
            <a:pPr marL="228600" eaLnBrk="0" fontAlgn="base" hangingPunct="0">
              <a:spcBef>
                <a:spcPct val="0"/>
              </a:spcBef>
              <a:spcAft>
                <a:spcPct val="0"/>
              </a:spcAft>
            </a:pPr>
            <a:r>
              <a:rPr lang="en-US" sz="1200" b="1" noProof="0" dirty="0">
                <a:solidFill>
                  <a:srgbClr val="0070C0"/>
                </a:solidFill>
                <a:latin typeface="Arial" panose="020B0604020202020204" pitchFamily="34" charset="0"/>
              </a:rPr>
              <a:t> commit on little branch</a:t>
            </a:r>
          </a:p>
          <a:p>
            <a:pPr marL="228600" eaLnBrk="0" fontAlgn="base" hangingPunct="0">
              <a:spcBef>
                <a:spcPct val="0"/>
              </a:spcBef>
              <a:spcAft>
                <a:spcPct val="0"/>
              </a:spcAft>
            </a:pPr>
            <a:r>
              <a:rPr lang="en-US" sz="1200" b="1" noProof="0" dirty="0">
                <a:solidFill>
                  <a:srgbClr val="00B050"/>
                </a:solidFill>
                <a:latin typeface="Arial" panose="020B0604020202020204" pitchFamily="34" charset="0"/>
              </a:rPr>
              <a:t> [New commit added in main]</a:t>
            </a:r>
          </a:p>
          <a:p>
            <a:pPr marL="228600" eaLnBrk="0" fontAlgn="base" hangingPunct="0">
              <a:spcBef>
                <a:spcPct val="0"/>
              </a:spcBef>
              <a:spcAft>
                <a:spcPct val="0"/>
              </a:spcAft>
            </a:pPr>
            <a:r>
              <a:rPr lang="en-US" sz="1200" b="1" noProof="0" dirty="0">
                <a:solidFill>
                  <a:srgbClr val="0070C0"/>
                </a:solidFill>
                <a:latin typeface="Arial" panose="020B0604020202020204" pitchFamily="34" charset="0"/>
              </a:rPr>
              <a:t> new commit</a:t>
            </a:r>
          </a:p>
          <a:p>
            <a:pPr marL="228600" eaLnBrk="0" fontAlgn="base" hangingPunct="0">
              <a:spcBef>
                <a:spcPct val="0"/>
              </a:spcBef>
              <a:spcAft>
                <a:spcPct val="0"/>
              </a:spcAft>
            </a:pPr>
            <a:r>
              <a:rPr lang="en-US" sz="1200" b="1" noProof="0" dirty="0">
                <a:solidFill>
                  <a:srgbClr val="00B050"/>
                </a:solidFill>
                <a:latin typeface="Arial" panose="020B0604020202020204" pitchFamily="34" charset="0"/>
              </a:rPr>
              <a:t> optimistic edit</a:t>
            </a:r>
          </a:p>
          <a:p>
            <a:pPr marL="228600" eaLnBrk="0" fontAlgn="base" hangingPunct="0">
              <a:spcBef>
                <a:spcPct val="0"/>
              </a:spcBef>
              <a:spcAft>
                <a:spcPct val="0"/>
              </a:spcAft>
            </a:pPr>
            <a:r>
              <a:rPr lang="en-US" sz="1200" b="1" noProof="0" dirty="0">
                <a:solidFill>
                  <a:srgbClr val="00B050"/>
                </a:solidFill>
                <a:latin typeface="Arial" panose="020B0604020202020204" pitchFamily="34" charset="0"/>
              </a:rPr>
              <a:t> Create hello world.txt</a:t>
            </a:r>
          </a:p>
          <a:p>
            <a:pPr marL="228600" eaLnBrk="0" fontAlgn="base" hangingPunct="0">
              <a:spcBef>
                <a:spcPct val="0"/>
              </a:spcBef>
              <a:spcAft>
                <a:spcPct val="0"/>
              </a:spcAft>
            </a:pPr>
            <a:r>
              <a:rPr lang="en-US" sz="1200" b="1" noProof="0" dirty="0">
                <a:solidFill>
                  <a:srgbClr val="00B050"/>
                </a:solidFill>
                <a:latin typeface="Arial" panose="020B0604020202020204" pitchFamily="34" charset="0"/>
              </a:rPr>
              <a:t> Add files via upload</a:t>
            </a:r>
          </a:p>
          <a:p>
            <a:pPr marL="228600" eaLnBrk="0" fontAlgn="base" hangingPunct="0">
              <a:spcBef>
                <a:spcPct val="0"/>
              </a:spcBef>
              <a:spcAft>
                <a:spcPct val="0"/>
              </a:spcAft>
            </a:pPr>
            <a:r>
              <a:rPr lang="en-US" sz="1200" b="1" noProof="0" dirty="0">
                <a:solidFill>
                  <a:srgbClr val="00B050"/>
                </a:solidFill>
                <a:latin typeface="Arial" panose="020B0604020202020204" pitchFamily="34" charset="0"/>
              </a:rPr>
              <a:t> Initial commit</a:t>
            </a:r>
          </a:p>
          <a:p>
            <a:pPr marL="228600" eaLnBrk="0" fontAlgn="base" hangingPunct="0">
              <a:spcBef>
                <a:spcPct val="0"/>
              </a:spcBef>
              <a:spcAft>
                <a:spcPct val="0"/>
              </a:spcAft>
            </a:pPr>
            <a:r>
              <a:rPr lang="en-US" sz="1200" b="1" noProof="0" dirty="0">
                <a:latin typeface="Arial" panose="020B0604020202020204" pitchFamily="34" charset="0"/>
              </a:rPr>
              <a:t> </a:t>
            </a:r>
          </a:p>
          <a:p>
            <a:pPr eaLnBrk="0" fontAlgn="base" hangingPunct="0">
              <a:spcBef>
                <a:spcPct val="0"/>
              </a:spcBef>
              <a:spcAft>
                <a:spcPct val="0"/>
              </a:spcAft>
            </a:pPr>
            <a:r>
              <a:rPr lang="en-US" sz="1200" b="1" noProof="0" dirty="0">
                <a:latin typeface="Arial" panose="020B0604020202020204" pitchFamily="34" charset="0"/>
              </a:rPr>
              <a:t>Squash and Merge: </a:t>
            </a:r>
            <a:r>
              <a:rPr lang="en-US" sz="1200" noProof="0" dirty="0">
                <a:latin typeface="Arial" panose="020B0604020202020204" pitchFamily="34" charset="0"/>
              </a:rPr>
              <a:t>All commits from little-branch are combined into a single commit. The new commit is placed after [New commit added in main].</a:t>
            </a:r>
          </a:p>
          <a:p>
            <a:pPr eaLnBrk="0" fontAlgn="base" hangingPunct="0">
              <a:spcBef>
                <a:spcPct val="0"/>
              </a:spcBef>
              <a:spcAft>
                <a:spcPct val="0"/>
              </a:spcAft>
            </a:pPr>
            <a:r>
              <a:rPr lang="en-US" sz="1200" noProof="0" dirty="0">
                <a:latin typeface="Arial" panose="020B0604020202020204" pitchFamily="34" charset="0"/>
              </a:rPr>
              <a:t> </a:t>
            </a:r>
          </a:p>
          <a:p>
            <a:pPr marL="228600" eaLnBrk="0" fontAlgn="base" hangingPunct="0">
              <a:spcBef>
                <a:spcPct val="0"/>
              </a:spcBef>
              <a:spcAft>
                <a:spcPct val="0"/>
              </a:spcAft>
            </a:pPr>
            <a:r>
              <a:rPr lang="en-US" sz="1200" b="1" noProof="0" dirty="0">
                <a:solidFill>
                  <a:srgbClr val="0070C0"/>
                </a:solidFill>
                <a:latin typeface="Arial" panose="020B0604020202020204" pitchFamily="34" charset="0"/>
              </a:rPr>
              <a:t> Squashed commit (all little-branch changes)</a:t>
            </a:r>
          </a:p>
          <a:p>
            <a:pPr marL="228600" eaLnBrk="0" fontAlgn="base" hangingPunct="0">
              <a:spcBef>
                <a:spcPct val="0"/>
              </a:spcBef>
              <a:spcAft>
                <a:spcPct val="0"/>
              </a:spcAft>
            </a:pPr>
            <a:r>
              <a:rPr lang="en-US" sz="1200" b="1" noProof="0" dirty="0">
                <a:solidFill>
                  <a:srgbClr val="00B050"/>
                </a:solidFill>
                <a:latin typeface="Arial" panose="020B0604020202020204" pitchFamily="34" charset="0"/>
              </a:rPr>
              <a:t> [New commit added in main]</a:t>
            </a:r>
          </a:p>
          <a:p>
            <a:pPr marL="228600" eaLnBrk="0" fontAlgn="base" hangingPunct="0">
              <a:spcBef>
                <a:spcPct val="0"/>
              </a:spcBef>
              <a:spcAft>
                <a:spcPct val="0"/>
              </a:spcAft>
            </a:pPr>
            <a:r>
              <a:rPr lang="en-US" sz="1200" b="1" noProof="0" dirty="0">
                <a:solidFill>
                  <a:srgbClr val="00B050"/>
                </a:solidFill>
                <a:latin typeface="Arial" panose="020B0604020202020204" pitchFamily="34" charset="0"/>
              </a:rPr>
              <a:t> optimistic edit</a:t>
            </a:r>
          </a:p>
          <a:p>
            <a:pPr marL="228600" eaLnBrk="0" fontAlgn="base" hangingPunct="0">
              <a:spcBef>
                <a:spcPct val="0"/>
              </a:spcBef>
              <a:spcAft>
                <a:spcPct val="0"/>
              </a:spcAft>
            </a:pPr>
            <a:r>
              <a:rPr lang="en-US" sz="1200" b="1" noProof="0" dirty="0">
                <a:solidFill>
                  <a:srgbClr val="00B050"/>
                </a:solidFill>
                <a:latin typeface="Arial" panose="020B0604020202020204" pitchFamily="34" charset="0"/>
              </a:rPr>
              <a:t> Create hello world.txt</a:t>
            </a:r>
          </a:p>
          <a:p>
            <a:pPr marL="228600" eaLnBrk="0" fontAlgn="base" hangingPunct="0">
              <a:spcBef>
                <a:spcPct val="0"/>
              </a:spcBef>
              <a:spcAft>
                <a:spcPct val="0"/>
              </a:spcAft>
            </a:pPr>
            <a:r>
              <a:rPr lang="en-US" sz="1200" b="1" noProof="0" dirty="0">
                <a:solidFill>
                  <a:srgbClr val="00B050"/>
                </a:solidFill>
                <a:latin typeface="Arial" panose="020B0604020202020204" pitchFamily="34" charset="0"/>
              </a:rPr>
              <a:t> Add files via upload</a:t>
            </a:r>
          </a:p>
          <a:p>
            <a:pPr marL="228600" eaLnBrk="0" fontAlgn="base" hangingPunct="0">
              <a:spcBef>
                <a:spcPct val="0"/>
              </a:spcBef>
              <a:spcAft>
                <a:spcPct val="0"/>
              </a:spcAft>
            </a:pPr>
            <a:r>
              <a:rPr lang="en-US" sz="1200" b="1" noProof="0" dirty="0">
                <a:solidFill>
                  <a:srgbClr val="00B050"/>
                </a:solidFill>
                <a:latin typeface="Arial" panose="020B0604020202020204" pitchFamily="34" charset="0"/>
              </a:rPr>
              <a:t> Initial commit</a:t>
            </a:r>
          </a:p>
          <a:p>
            <a:pPr marL="228600" eaLnBrk="0" fontAlgn="base" hangingPunct="0">
              <a:spcBef>
                <a:spcPct val="0"/>
              </a:spcBef>
              <a:spcAft>
                <a:spcPct val="0"/>
              </a:spcAft>
            </a:pPr>
            <a:r>
              <a:rPr lang="en-US" sz="1200" b="1" noProof="0" dirty="0">
                <a:latin typeface="Arial" panose="020B0604020202020204" pitchFamily="34" charset="0"/>
              </a:rPr>
              <a:t> </a:t>
            </a:r>
          </a:p>
          <a:p>
            <a:pPr eaLnBrk="0" fontAlgn="base" hangingPunct="0">
              <a:spcBef>
                <a:spcPct val="0"/>
              </a:spcBef>
              <a:spcAft>
                <a:spcPct val="0"/>
              </a:spcAft>
            </a:pPr>
            <a:r>
              <a:rPr lang="en-US" sz="1200" b="1" noProof="0" dirty="0">
                <a:latin typeface="Arial" panose="020B0604020202020204" pitchFamily="34" charset="0"/>
              </a:rPr>
              <a:t>Rebase: </a:t>
            </a:r>
            <a:r>
              <a:rPr lang="en-US" sz="1200" noProof="0" dirty="0">
                <a:latin typeface="Arial" panose="020B0604020202020204" pitchFamily="34" charset="0"/>
              </a:rPr>
              <a:t>little-branch commits are replayed on top of main. [New commit added in main] stays in its original position. Conflicts, if any, must be resolved manually.</a:t>
            </a:r>
          </a:p>
          <a:p>
            <a:pPr marL="228600" eaLnBrk="0" fontAlgn="base" hangingPunct="0">
              <a:spcBef>
                <a:spcPct val="0"/>
              </a:spcBef>
              <a:spcAft>
                <a:spcPct val="0"/>
              </a:spcAft>
            </a:pPr>
            <a:r>
              <a:rPr lang="en-US" sz="1200" noProof="0" dirty="0">
                <a:latin typeface="Arial" panose="020B0604020202020204" pitchFamily="34" charset="0"/>
              </a:rPr>
              <a:t> </a:t>
            </a:r>
          </a:p>
          <a:p>
            <a:pPr marL="228600" eaLnBrk="0" fontAlgn="base" hangingPunct="0">
              <a:spcBef>
                <a:spcPct val="0"/>
              </a:spcBef>
              <a:spcAft>
                <a:spcPct val="0"/>
              </a:spcAft>
            </a:pPr>
            <a:r>
              <a:rPr lang="en-US" sz="1200" b="1" noProof="0" dirty="0">
                <a:solidFill>
                  <a:srgbClr val="0070C0"/>
                </a:solidFill>
                <a:latin typeface="Arial" panose="020B0604020202020204" pitchFamily="34" charset="0"/>
              </a:rPr>
              <a:t> commit on little branch</a:t>
            </a:r>
          </a:p>
          <a:p>
            <a:pPr marL="228600" eaLnBrk="0" fontAlgn="base" hangingPunct="0">
              <a:spcBef>
                <a:spcPct val="0"/>
              </a:spcBef>
              <a:spcAft>
                <a:spcPct val="0"/>
              </a:spcAft>
            </a:pPr>
            <a:r>
              <a:rPr lang="en-US" sz="1200" b="1" noProof="0" dirty="0">
                <a:solidFill>
                  <a:srgbClr val="0070C0"/>
                </a:solidFill>
                <a:latin typeface="Arial" panose="020B0604020202020204" pitchFamily="34" charset="0"/>
              </a:rPr>
              <a:t> new commit</a:t>
            </a:r>
          </a:p>
          <a:p>
            <a:pPr marL="228600" eaLnBrk="0" fontAlgn="base" hangingPunct="0">
              <a:spcBef>
                <a:spcPct val="0"/>
              </a:spcBef>
              <a:spcAft>
                <a:spcPct val="0"/>
              </a:spcAft>
            </a:pPr>
            <a:r>
              <a:rPr lang="en-US" sz="1200" b="1" noProof="0" dirty="0">
                <a:solidFill>
                  <a:srgbClr val="00B050"/>
                </a:solidFill>
                <a:latin typeface="Arial" panose="020B0604020202020204" pitchFamily="34" charset="0"/>
              </a:rPr>
              <a:t> [New commit added in main]</a:t>
            </a:r>
          </a:p>
          <a:p>
            <a:pPr marL="228600" eaLnBrk="0" fontAlgn="base" hangingPunct="0">
              <a:spcBef>
                <a:spcPct val="0"/>
              </a:spcBef>
              <a:spcAft>
                <a:spcPct val="0"/>
              </a:spcAft>
            </a:pPr>
            <a:r>
              <a:rPr lang="en-US" sz="1200" b="1" noProof="0" dirty="0">
                <a:solidFill>
                  <a:srgbClr val="00B050"/>
                </a:solidFill>
                <a:latin typeface="Arial" panose="020B0604020202020204" pitchFamily="34" charset="0"/>
              </a:rPr>
              <a:t> optimistic edit</a:t>
            </a:r>
          </a:p>
          <a:p>
            <a:pPr marL="228600" eaLnBrk="0" fontAlgn="base" hangingPunct="0">
              <a:spcBef>
                <a:spcPct val="0"/>
              </a:spcBef>
              <a:spcAft>
                <a:spcPct val="0"/>
              </a:spcAft>
            </a:pPr>
            <a:r>
              <a:rPr lang="en-US" sz="1200" b="1" noProof="0" dirty="0">
                <a:solidFill>
                  <a:srgbClr val="00B050"/>
                </a:solidFill>
                <a:latin typeface="Arial" panose="020B0604020202020204" pitchFamily="34" charset="0"/>
              </a:rPr>
              <a:t> Create hello world.txt</a:t>
            </a:r>
          </a:p>
          <a:p>
            <a:pPr marL="228600" eaLnBrk="0" fontAlgn="base" hangingPunct="0">
              <a:spcBef>
                <a:spcPct val="0"/>
              </a:spcBef>
              <a:spcAft>
                <a:spcPct val="0"/>
              </a:spcAft>
            </a:pPr>
            <a:r>
              <a:rPr lang="en-US" sz="1200" b="1" noProof="0" dirty="0">
                <a:solidFill>
                  <a:srgbClr val="00B050"/>
                </a:solidFill>
                <a:latin typeface="Arial" panose="020B0604020202020204" pitchFamily="34" charset="0"/>
              </a:rPr>
              <a:t> Add files via upload</a:t>
            </a:r>
          </a:p>
          <a:p>
            <a:pPr marL="228600" eaLnBrk="0" fontAlgn="base" hangingPunct="0">
              <a:spcBef>
                <a:spcPct val="0"/>
              </a:spcBef>
              <a:spcAft>
                <a:spcPct val="0"/>
              </a:spcAft>
            </a:pPr>
            <a:r>
              <a:rPr lang="en-US" sz="1200" b="1" noProof="0" dirty="0">
                <a:solidFill>
                  <a:srgbClr val="00B050"/>
                </a:solidFill>
                <a:latin typeface="Arial" panose="020B0604020202020204" pitchFamily="34" charset="0"/>
              </a:rPr>
              <a:t> Initial commit</a:t>
            </a:r>
          </a:p>
        </p:txBody>
      </p:sp>
    </p:spTree>
    <p:extLst>
      <p:ext uri="{BB962C8B-B14F-4D97-AF65-F5344CB8AC3E}">
        <p14:creationId xmlns:p14="http://schemas.microsoft.com/office/powerpoint/2010/main" val="2662096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7CD0CCC-9604-B1EC-2A3D-F92639E5D2B1}"/>
              </a:ext>
            </a:extLst>
          </p:cNvPr>
          <p:cNvSpPr>
            <a:spLocks noGrp="1"/>
          </p:cNvSpPr>
          <p:nvPr>
            <p:ph type="title"/>
          </p:nvPr>
        </p:nvSpPr>
        <p:spPr/>
        <p:txBody>
          <a:bodyPr/>
          <a:lstStyle/>
          <a:p>
            <a:r>
              <a:rPr lang="en-US" noProof="0" dirty="0"/>
              <a:t>9 : Merge Your Branch into Main (Command line)</a:t>
            </a:r>
          </a:p>
        </p:txBody>
      </p:sp>
      <p:sp>
        <p:nvSpPr>
          <p:cNvPr id="4" name="Rectangle 1">
            <a:extLst>
              <a:ext uri="{FF2B5EF4-FFF2-40B4-BE49-F238E27FC236}">
                <a16:creationId xmlns:a16="http://schemas.microsoft.com/office/drawing/2014/main" id="{6F47CDAF-C5C8-C4DD-1E3A-3F02264898E2}"/>
              </a:ext>
            </a:extLst>
          </p:cNvPr>
          <p:cNvSpPr>
            <a:spLocks noGrp="1" noChangeArrowheads="1"/>
          </p:cNvSpPr>
          <p:nvPr>
            <p:ph idx="1"/>
          </p:nvPr>
        </p:nvSpPr>
        <p:spPr bwMode="auto">
          <a:xfrm>
            <a:off x="838200" y="1783894"/>
            <a:ext cx="8816068"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noProof="0" dirty="0">
                <a:ln>
                  <a:noFill/>
                </a:ln>
                <a:solidFill>
                  <a:srgbClr val="C00000"/>
                </a:solidFill>
                <a:effectLst/>
              </a:rPr>
              <a:t>Merging Without a Pull Request (For Small Projects)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noProof="0" dirty="0">
                <a:ln>
                  <a:noFill/>
                </a:ln>
                <a:solidFill>
                  <a:schemeClr val="tx1"/>
                </a:solidFill>
                <a:effectLst/>
              </a:rPr>
              <a:t>If you are working on a small project where everyone can push directly to main:</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sz="2000" b="0" i="0" u="none" strike="noStrike" cap="none" normalizeH="0" baseline="0" noProof="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000" b="0" i="0" u="none" strike="noStrike" cap="none" normalizeH="0" baseline="0" noProof="0" dirty="0">
                <a:ln>
                  <a:noFill/>
                </a:ln>
                <a:solidFill>
                  <a:schemeClr val="tx1"/>
                </a:solidFill>
                <a:effectLst/>
              </a:rPr>
              <a:t>Switch to main</a:t>
            </a:r>
            <a:br>
              <a:rPr kumimoji="0" lang="en-US" sz="2000" b="0" i="0" u="none" strike="noStrike" cap="none" normalizeH="0" baseline="0" noProof="0" dirty="0">
                <a:ln>
                  <a:noFill/>
                </a:ln>
                <a:solidFill>
                  <a:schemeClr val="tx1"/>
                </a:solidFill>
                <a:effectLst/>
              </a:rPr>
            </a:br>
            <a:r>
              <a:rPr kumimoji="0" lang="en-US" sz="2000" b="0" i="0" u="none" strike="noStrike" cap="none" normalizeH="0" baseline="0" noProof="0" dirty="0">
                <a:ln>
                  <a:noFill/>
                </a:ln>
                <a:solidFill>
                  <a:srgbClr val="0070C0"/>
                </a:solidFill>
                <a:effectLst/>
                <a:latin typeface="Inconsolata" panose="020B0609030003000000" pitchFamily="49" charset="0"/>
              </a:rPr>
              <a:t>git checkout main</a:t>
            </a:r>
            <a:br>
              <a:rPr kumimoji="0" lang="en-US" sz="2000" b="0" i="0" u="none" strike="noStrike" cap="none" normalizeH="0" baseline="0" noProof="0" dirty="0">
                <a:ln>
                  <a:noFill/>
                </a:ln>
                <a:solidFill>
                  <a:schemeClr val="tx1"/>
                </a:solidFill>
                <a:effectLst/>
              </a:rPr>
            </a:br>
            <a:r>
              <a:rPr kumimoji="0" lang="en-US" sz="2000" b="0" i="0" u="none" strike="noStrike" cap="none" normalizeH="0" baseline="0" noProof="0" dirty="0">
                <a:ln>
                  <a:noFill/>
                </a:ln>
                <a:solidFill>
                  <a:schemeClr val="tx1"/>
                </a:solidFill>
                <a:effectLst/>
              </a:rPr>
              <a:t>or</a:t>
            </a:r>
            <a:br>
              <a:rPr kumimoji="0" lang="en-US" sz="2000" b="0" i="0" u="none" strike="noStrike" cap="none" normalizeH="0" baseline="0" noProof="0" dirty="0">
                <a:ln>
                  <a:noFill/>
                </a:ln>
                <a:solidFill>
                  <a:schemeClr val="tx1"/>
                </a:solidFill>
                <a:effectLst/>
              </a:rPr>
            </a:br>
            <a:r>
              <a:rPr lang="en-US" sz="2000" noProof="0" dirty="0">
                <a:solidFill>
                  <a:srgbClr val="0070C0"/>
                </a:solidFill>
                <a:latin typeface="Inconsolata" panose="020B0609030003000000" pitchFamily="49" charset="0"/>
              </a:rPr>
              <a:t>git switch main</a:t>
            </a:r>
          </a:p>
          <a:p>
            <a:pPr marL="0" indent="0" eaLnBrk="0" fontAlgn="base" hangingPunct="0">
              <a:lnSpc>
                <a:spcPct val="100000"/>
              </a:lnSpc>
              <a:spcBef>
                <a:spcPct val="0"/>
              </a:spcBef>
              <a:spcAft>
                <a:spcPct val="0"/>
              </a:spcAft>
              <a:buFontTx/>
              <a:buAutoNum type="arabicPeriod"/>
            </a:pPr>
            <a:r>
              <a:rPr kumimoji="0" lang="en-US" sz="2000" b="0" i="0" u="none" strike="noStrike" cap="none" normalizeH="0" baseline="0" noProof="0" dirty="0">
                <a:ln>
                  <a:noFill/>
                </a:ln>
                <a:solidFill>
                  <a:schemeClr val="tx1"/>
                </a:solidFill>
                <a:effectLst/>
              </a:rPr>
              <a:t>Get the latest updates</a:t>
            </a:r>
            <a:br>
              <a:rPr kumimoji="0" lang="en-US" sz="2000" b="0" i="0" u="none" strike="noStrike" cap="none" normalizeH="0" baseline="0" noProof="0" dirty="0">
                <a:ln>
                  <a:noFill/>
                </a:ln>
                <a:solidFill>
                  <a:schemeClr val="tx1"/>
                </a:solidFill>
                <a:effectLst/>
              </a:rPr>
            </a:br>
            <a:r>
              <a:rPr lang="en-US" sz="2000" noProof="0" dirty="0">
                <a:solidFill>
                  <a:srgbClr val="0070C0"/>
                </a:solidFill>
                <a:latin typeface="Inconsolata" panose="020B0609030003000000" pitchFamily="49" charset="0"/>
              </a:rPr>
              <a:t>git pull origin main</a:t>
            </a:r>
          </a:p>
          <a:p>
            <a:pPr marL="0" marR="0" lvl="0" indent="0" eaLnBrk="0" fontAlgn="base" hangingPunct="0">
              <a:lnSpc>
                <a:spcPct val="100000"/>
              </a:lnSpc>
              <a:spcBef>
                <a:spcPct val="0"/>
              </a:spcBef>
              <a:spcAft>
                <a:spcPct val="0"/>
              </a:spcAft>
              <a:buClrTx/>
              <a:buSzTx/>
              <a:buFontTx/>
              <a:buAutoNum type="arabicPeriod"/>
              <a:tabLst/>
            </a:pPr>
            <a:r>
              <a:rPr kumimoji="0" lang="en-US" sz="2000" b="0" i="0" u="none" strike="noStrike" cap="none" normalizeH="0" baseline="0" noProof="0" dirty="0">
                <a:ln>
                  <a:noFill/>
                </a:ln>
                <a:solidFill>
                  <a:schemeClr val="tx1"/>
                </a:solidFill>
                <a:effectLst/>
              </a:rPr>
              <a:t>Merge your branch into main</a:t>
            </a:r>
            <a:br>
              <a:rPr kumimoji="0" lang="en-US" sz="2000" b="0" i="0" u="none" strike="noStrike" cap="none" normalizeH="0" baseline="0" noProof="0" dirty="0">
                <a:ln>
                  <a:noFill/>
                </a:ln>
                <a:solidFill>
                  <a:schemeClr val="tx1"/>
                </a:solidFill>
                <a:effectLst/>
              </a:rPr>
            </a:br>
            <a:r>
              <a:rPr lang="en-US" sz="2000" noProof="0" dirty="0">
                <a:solidFill>
                  <a:srgbClr val="0070C0"/>
                </a:solidFill>
                <a:latin typeface="Inconsolata" panose="020B0609030003000000" pitchFamily="49" charset="0"/>
              </a:rPr>
              <a:t>git merge little-branch</a:t>
            </a:r>
          </a:p>
          <a:p>
            <a:pPr marL="0" indent="0" eaLnBrk="0" fontAlgn="base" hangingPunct="0">
              <a:lnSpc>
                <a:spcPct val="100000"/>
              </a:lnSpc>
              <a:spcBef>
                <a:spcPct val="0"/>
              </a:spcBef>
              <a:spcAft>
                <a:spcPct val="0"/>
              </a:spcAft>
              <a:buFontTx/>
              <a:buAutoNum type="arabicPeriod"/>
            </a:pPr>
            <a:r>
              <a:rPr kumimoji="0" lang="en-US" sz="2000" b="0" i="0" u="none" strike="noStrike" cap="none" normalizeH="0" baseline="0" noProof="0" dirty="0">
                <a:ln>
                  <a:noFill/>
                </a:ln>
                <a:solidFill>
                  <a:schemeClr val="tx1"/>
                </a:solidFill>
                <a:effectLst/>
              </a:rPr>
              <a:t>Push the updated main branch</a:t>
            </a:r>
            <a:br>
              <a:rPr kumimoji="0" lang="en-US" sz="2000" b="0" i="0" u="none" strike="noStrike" cap="none" normalizeH="0" baseline="0" noProof="0" dirty="0">
                <a:ln>
                  <a:noFill/>
                </a:ln>
                <a:solidFill>
                  <a:schemeClr val="tx1"/>
                </a:solidFill>
                <a:effectLst/>
              </a:rPr>
            </a:br>
            <a:r>
              <a:rPr lang="en-US" sz="2000" noProof="0" dirty="0">
                <a:solidFill>
                  <a:srgbClr val="0070C0"/>
                </a:solidFill>
                <a:latin typeface="Inconsolata" panose="020B0609030003000000" pitchFamily="49" charset="0"/>
              </a:rPr>
              <a:t>git push origin main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noProof="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noProof="0" dirty="0">
              <a:ln>
                <a:noFill/>
              </a:ln>
              <a:solidFill>
                <a:schemeClr val="tx1"/>
              </a:solidFill>
              <a:effectLst/>
            </a:endParaRPr>
          </a:p>
        </p:txBody>
      </p:sp>
    </p:spTree>
    <p:extLst>
      <p:ext uri="{BB962C8B-B14F-4D97-AF65-F5344CB8AC3E}">
        <p14:creationId xmlns:p14="http://schemas.microsoft.com/office/powerpoint/2010/main" val="42158352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D5533-39A9-717A-1961-74160C2683A5}"/>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F703ACAE-DC1D-284F-08BC-022E014E3E17}"/>
              </a:ext>
            </a:extLst>
          </p:cNvPr>
          <p:cNvSpPr>
            <a:spLocks noGrp="1"/>
          </p:cNvSpPr>
          <p:nvPr>
            <p:ph type="title"/>
          </p:nvPr>
        </p:nvSpPr>
        <p:spPr/>
        <p:txBody>
          <a:bodyPr>
            <a:noAutofit/>
          </a:bodyPr>
          <a:lstStyle/>
          <a:p>
            <a:r>
              <a:rPr lang="en-US" sz="3600" noProof="0" dirty="0"/>
              <a:t>9 : Merge Your Branch into Main (</a:t>
            </a:r>
            <a:r>
              <a:rPr lang="en-US" sz="3600" noProof="0" dirty="0" err="1"/>
              <a:t>Cmd</a:t>
            </a:r>
            <a:r>
              <a:rPr lang="en-US" sz="3600" noProof="0" dirty="0"/>
              <a:t> line + Web)</a:t>
            </a:r>
          </a:p>
        </p:txBody>
      </p:sp>
      <p:sp>
        <p:nvSpPr>
          <p:cNvPr id="4" name="Rectangle 1">
            <a:extLst>
              <a:ext uri="{FF2B5EF4-FFF2-40B4-BE49-F238E27FC236}">
                <a16:creationId xmlns:a16="http://schemas.microsoft.com/office/drawing/2014/main" id="{8D4E9F84-0361-212C-0B99-B0F6BDD2C244}"/>
              </a:ext>
            </a:extLst>
          </p:cNvPr>
          <p:cNvSpPr>
            <a:spLocks noGrp="1" noChangeArrowheads="1"/>
          </p:cNvSpPr>
          <p:nvPr>
            <p:ph idx="1"/>
          </p:nvPr>
        </p:nvSpPr>
        <p:spPr bwMode="auto">
          <a:xfrm>
            <a:off x="838200" y="1998464"/>
            <a:ext cx="974401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noProof="0" dirty="0">
                <a:ln>
                  <a:noFill/>
                </a:ln>
                <a:solidFill>
                  <a:srgbClr val="C00000"/>
                </a:solidFill>
                <a:effectLst/>
              </a:rPr>
              <a:t>Using a Pull Request (For Larger Teams or Managed Main Branch)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noProof="0" dirty="0">
                <a:ln>
                  <a:noFill/>
                </a:ln>
                <a:solidFill>
                  <a:schemeClr val="tx1"/>
                </a:solidFill>
                <a:effectLst/>
              </a:rPr>
              <a:t>If someone is responsible for main or you want to review changes before merging: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noProof="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000" b="0" i="0" u="none" strike="noStrike" cap="none" normalizeH="0" baseline="0" noProof="0" dirty="0">
                <a:ln>
                  <a:noFill/>
                </a:ln>
                <a:solidFill>
                  <a:schemeClr val="tx1"/>
                </a:solidFill>
                <a:effectLst/>
              </a:rPr>
              <a:t>Push your branch</a:t>
            </a:r>
            <a:br>
              <a:rPr kumimoji="0" lang="en-US" sz="2000" b="0" i="0" u="none" strike="noStrike" cap="none" normalizeH="0" baseline="0" noProof="0" dirty="0">
                <a:ln>
                  <a:noFill/>
                </a:ln>
                <a:solidFill>
                  <a:schemeClr val="tx1"/>
                </a:solidFill>
                <a:effectLst/>
              </a:rPr>
            </a:br>
            <a:r>
              <a:rPr kumimoji="0" lang="en-US" sz="2000" b="0" i="0" u="none" strike="noStrike" cap="none" normalizeH="0" baseline="0" noProof="0" dirty="0">
                <a:ln>
                  <a:noFill/>
                </a:ln>
                <a:solidFill>
                  <a:srgbClr val="0070C0"/>
                </a:solidFill>
                <a:effectLst/>
                <a:latin typeface="Inconsolata" panose="020B0609030003000000" pitchFamily="49" charset="0"/>
              </a:rPr>
              <a:t>git push origin little-branch</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000" b="0" i="0" u="none" strike="noStrike" cap="none" normalizeH="0" baseline="0" noProof="0" dirty="0">
                <a:ln>
                  <a:noFill/>
                </a:ln>
                <a:solidFill>
                  <a:schemeClr val="tx1"/>
                </a:solidFill>
                <a:effectLst/>
              </a:rPr>
              <a:t>Go to your GitHub repository</a:t>
            </a:r>
            <a:br>
              <a:rPr kumimoji="0" lang="en-US" sz="2000" b="0" i="0" u="none" strike="noStrike" cap="none" normalizeH="0" baseline="0" noProof="0" dirty="0">
                <a:ln>
                  <a:noFill/>
                </a:ln>
                <a:solidFill>
                  <a:schemeClr val="tx1"/>
                </a:solidFill>
                <a:effectLst/>
              </a:rPr>
            </a:br>
            <a:r>
              <a:rPr kumimoji="0" lang="en-US" sz="2000" b="0" i="0" u="none" strike="noStrike" cap="none" normalizeH="0" baseline="0" noProof="0" dirty="0">
                <a:ln>
                  <a:noFill/>
                </a:ln>
                <a:solidFill>
                  <a:schemeClr val="tx1"/>
                </a:solidFill>
                <a:effectLst/>
                <a:hlinkClick r:id="rId2"/>
              </a:rPr>
              <a:t>https://github.com/NeuroStrasbourg/GitHub-presentation-2025</a:t>
            </a:r>
            <a:endParaRPr kumimoji="0" lang="en-US" sz="2000" b="0" i="0" u="none" strike="noStrike" cap="none" normalizeH="0" baseline="0" noProof="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000" b="0" i="0" u="none" strike="noStrike" cap="none" normalizeH="0" baseline="0" noProof="0" dirty="0">
                <a:ln>
                  <a:noFill/>
                </a:ln>
                <a:solidFill>
                  <a:schemeClr val="tx1"/>
                </a:solidFill>
                <a:effectLst/>
              </a:rPr>
              <a:t>Click </a:t>
            </a:r>
            <a:r>
              <a:rPr kumimoji="0" lang="en-US" sz="2000" b="1" i="0" u="none" strike="noStrike" cap="none" normalizeH="0" baseline="0" noProof="0" dirty="0">
                <a:ln>
                  <a:noFill/>
                </a:ln>
                <a:solidFill>
                  <a:schemeClr val="tx1"/>
                </a:solidFill>
                <a:effectLst/>
              </a:rPr>
              <a:t>Compare &amp; pull request</a:t>
            </a:r>
            <a:endParaRPr kumimoji="0" lang="en-US" sz="2000" b="0" i="0" u="none" strike="noStrike" cap="none" normalizeH="0" baseline="0" noProof="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2000" b="0" i="0" u="none" strike="noStrike" cap="none" normalizeH="0" baseline="0" noProof="0" dirty="0">
                <a:ln>
                  <a:noFill/>
                </a:ln>
                <a:solidFill>
                  <a:schemeClr val="tx1"/>
                </a:solidFill>
                <a:effectLst/>
              </a:rPr>
              <a:t>Review changes, then </a:t>
            </a:r>
            <a:r>
              <a:rPr kumimoji="0" lang="en-US" sz="2000" b="1" i="0" u="none" strike="noStrike" cap="none" normalizeH="0" baseline="0" noProof="0" dirty="0">
                <a:ln>
                  <a:noFill/>
                </a:ln>
                <a:solidFill>
                  <a:schemeClr val="tx1"/>
                </a:solidFill>
                <a:effectLst/>
              </a:rPr>
              <a:t>Create pull request</a:t>
            </a:r>
            <a:endParaRPr kumimoji="0" lang="en-US" sz="2000" b="0" i="0" u="none" strike="noStrike" cap="none" normalizeH="0" baseline="0" noProof="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2000" b="0" i="0" u="none" strike="noStrike" cap="none" normalizeH="0" baseline="0" noProof="0" dirty="0">
                <a:ln>
                  <a:noFill/>
                </a:ln>
                <a:solidFill>
                  <a:schemeClr val="tx1"/>
                </a:solidFill>
                <a:effectLst/>
              </a:rPr>
              <a:t>The person managing main will review and merge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noProof="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noProof="0" dirty="0">
                <a:ln>
                  <a:noFill/>
                </a:ln>
                <a:solidFill>
                  <a:schemeClr val="tx1"/>
                </a:solidFill>
                <a:effectLst/>
              </a:rPr>
              <a:t>Common Issues &amp; Tips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noProof="0" dirty="0">
                <a:ln>
                  <a:noFill/>
                </a:ln>
                <a:solidFill>
                  <a:schemeClr val="tx1"/>
                </a:solidFill>
                <a:effectLst/>
              </a:rPr>
              <a:t>Always pull the latest main before merging to avoid conflicts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noProof="0" dirty="0">
                <a:ln>
                  <a:noFill/>
                </a:ln>
                <a:solidFill>
                  <a:schemeClr val="tx1"/>
                </a:solidFill>
                <a:effectLst/>
              </a:rPr>
              <a:t>If there are merge conflicts, Git will notify you—resolve them manually, then commit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noProof="0" dirty="0">
                <a:ln>
                  <a:noFill/>
                </a:ln>
                <a:solidFill>
                  <a:schemeClr val="tx1"/>
                </a:solidFill>
                <a:effectLst/>
              </a:rPr>
              <a:t>For team projects, pull requests help track changes and prevent accidental overwrites</a:t>
            </a:r>
          </a:p>
        </p:txBody>
      </p:sp>
    </p:spTree>
    <p:extLst>
      <p:ext uri="{BB962C8B-B14F-4D97-AF65-F5344CB8AC3E}">
        <p14:creationId xmlns:p14="http://schemas.microsoft.com/office/powerpoint/2010/main" val="41857383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6CE392-E552-276F-2DCB-91A213D737C2}"/>
              </a:ext>
            </a:extLst>
          </p:cNvPr>
          <p:cNvSpPr>
            <a:spLocks noGrp="1"/>
          </p:cNvSpPr>
          <p:nvPr>
            <p:ph idx="1"/>
          </p:nvPr>
        </p:nvSpPr>
        <p:spPr>
          <a:xfrm>
            <a:off x="408432" y="1661033"/>
            <a:ext cx="10515600" cy="4351338"/>
          </a:xfrm>
        </p:spPr>
        <p:txBody>
          <a:bodyPr>
            <a:normAutofit/>
          </a:bodyPr>
          <a:lstStyle/>
          <a:p>
            <a:pPr marL="0" indent="0" algn="ctr">
              <a:buNone/>
            </a:pPr>
            <a:r>
              <a:rPr lang="en-US" sz="4400" noProof="0" dirty="0"/>
              <a:t>Thank you and congratulations if you made it there!</a:t>
            </a:r>
          </a:p>
        </p:txBody>
      </p:sp>
      <p:sp>
        <p:nvSpPr>
          <p:cNvPr id="5" name="TextBox 4">
            <a:extLst>
              <a:ext uri="{FF2B5EF4-FFF2-40B4-BE49-F238E27FC236}">
                <a16:creationId xmlns:a16="http://schemas.microsoft.com/office/drawing/2014/main" id="{E3B6A9F1-7FEE-F031-626B-DF30354A3A04}"/>
              </a:ext>
            </a:extLst>
          </p:cNvPr>
          <p:cNvSpPr txBox="1"/>
          <p:nvPr/>
        </p:nvSpPr>
        <p:spPr>
          <a:xfrm>
            <a:off x="1911927" y="4308916"/>
            <a:ext cx="7786254" cy="646331"/>
          </a:xfrm>
          <a:prstGeom prst="rect">
            <a:avLst/>
          </a:prstGeom>
          <a:noFill/>
        </p:spPr>
        <p:txBody>
          <a:bodyPr wrap="square">
            <a:spAutoFit/>
          </a:bodyPr>
          <a:lstStyle/>
          <a:p>
            <a:pPr algn="ctr"/>
            <a:r>
              <a:rPr lang="en-US" sz="1800" noProof="0" dirty="0"/>
              <a:t>The presentation will be available on </a:t>
            </a:r>
          </a:p>
          <a:p>
            <a:pPr algn="ctr"/>
            <a:r>
              <a:rPr lang="en-US" sz="1800" noProof="0" dirty="0"/>
              <a:t>https://github.com/NeuroStrasbourg/GitHub-presentation-2025</a:t>
            </a:r>
          </a:p>
        </p:txBody>
      </p:sp>
    </p:spTree>
    <p:extLst>
      <p:ext uri="{BB962C8B-B14F-4D97-AF65-F5344CB8AC3E}">
        <p14:creationId xmlns:p14="http://schemas.microsoft.com/office/powerpoint/2010/main" val="63874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40AE565-65E1-EAA1-4535-4D26FCD1766C}"/>
            </a:ext>
          </a:extLst>
        </p:cNvPr>
        <p:cNvGrpSpPr/>
        <p:nvPr/>
      </p:nvGrpSpPr>
      <p:grpSpPr>
        <a:xfrm>
          <a:off x="0" y="0"/>
          <a:ext cx="0" cy="0"/>
          <a:chOff x="0" y="0"/>
          <a:chExt cx="0" cy="0"/>
        </a:xfrm>
      </p:grpSpPr>
      <p:grpSp>
        <p:nvGrpSpPr>
          <p:cNvPr id="28" name="Group 27">
            <a:extLst>
              <a:ext uri="{FF2B5EF4-FFF2-40B4-BE49-F238E27FC236}">
                <a16:creationId xmlns:a16="http://schemas.microsoft.com/office/drawing/2014/main" id="{6187B674-970A-7495-C7B7-3DE728A9418E}"/>
              </a:ext>
            </a:extLst>
          </p:cNvPr>
          <p:cNvGrpSpPr/>
          <p:nvPr/>
        </p:nvGrpSpPr>
        <p:grpSpPr>
          <a:xfrm>
            <a:off x="4707673" y="29645"/>
            <a:ext cx="7498200" cy="6659022"/>
            <a:chOff x="4707673" y="29645"/>
            <a:chExt cx="7498200" cy="6659022"/>
          </a:xfrm>
        </p:grpSpPr>
        <p:sp>
          <p:nvSpPr>
            <p:cNvPr id="25" name="Rectangle: Rounded Corners 24">
              <a:extLst>
                <a:ext uri="{FF2B5EF4-FFF2-40B4-BE49-F238E27FC236}">
                  <a16:creationId xmlns:a16="http://schemas.microsoft.com/office/drawing/2014/main" id="{BF813981-8A0A-D15E-A925-75BC99637865}"/>
                </a:ext>
              </a:extLst>
            </p:cNvPr>
            <p:cNvSpPr/>
            <p:nvPr/>
          </p:nvSpPr>
          <p:spPr>
            <a:xfrm>
              <a:off x="6283150" y="3998980"/>
              <a:ext cx="3239911" cy="2689687"/>
            </a:xfrm>
            <a:prstGeom prst="roundRect">
              <a:avLst/>
            </a:prstGeom>
            <a:solidFill>
              <a:srgbClr val="FDFDFD"/>
            </a:solidFill>
            <a:ln>
              <a:solidFill>
                <a:schemeClr val="bg2">
                  <a:lumMod val="9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Rounded Corners 23">
              <a:extLst>
                <a:ext uri="{FF2B5EF4-FFF2-40B4-BE49-F238E27FC236}">
                  <a16:creationId xmlns:a16="http://schemas.microsoft.com/office/drawing/2014/main" id="{C90B7CBE-050D-FD36-BA0A-A777D4ADDFD6}"/>
                </a:ext>
              </a:extLst>
            </p:cNvPr>
            <p:cNvSpPr/>
            <p:nvPr/>
          </p:nvSpPr>
          <p:spPr>
            <a:xfrm>
              <a:off x="6287911" y="169333"/>
              <a:ext cx="3239911" cy="3660537"/>
            </a:xfrm>
            <a:prstGeom prst="roundRect">
              <a:avLst/>
            </a:prstGeom>
            <a:solidFill>
              <a:srgbClr val="FDFDFD"/>
            </a:solidFill>
            <a:ln>
              <a:solidFill>
                <a:schemeClr val="bg2">
                  <a:lumMod val="9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extBox 6">
              <a:extLst>
                <a:ext uri="{FF2B5EF4-FFF2-40B4-BE49-F238E27FC236}">
                  <a16:creationId xmlns:a16="http://schemas.microsoft.com/office/drawing/2014/main" id="{93A86598-9A13-D322-B4B0-3B35E87D8AB7}"/>
                </a:ext>
              </a:extLst>
            </p:cNvPr>
            <p:cNvSpPr txBox="1"/>
            <p:nvPr/>
          </p:nvSpPr>
          <p:spPr>
            <a:xfrm>
              <a:off x="6479822" y="1232233"/>
              <a:ext cx="3352800" cy="646331"/>
            </a:xfrm>
            <a:prstGeom prst="rect">
              <a:avLst/>
            </a:prstGeom>
            <a:noFill/>
          </p:spPr>
          <p:txBody>
            <a:bodyPr wrap="square" rtlCol="0">
              <a:spAutoFit/>
            </a:bodyPr>
            <a:lstStyle/>
            <a:p>
              <a:r>
                <a:rPr lang="en-US" noProof="0" dirty="0"/>
                <a:t>🤓 You at work : 	</a:t>
              </a:r>
              <a:r>
                <a:rPr lang="en-US" noProof="0" dirty="0">
                  <a:solidFill>
                    <a:srgbClr val="00B050"/>
                  </a:solidFill>
                </a:rPr>
                <a:t>File 1 V2</a:t>
              </a:r>
              <a:br>
                <a:rPr lang="en-US" noProof="0" dirty="0"/>
              </a:br>
              <a:r>
                <a:rPr lang="en-US" noProof="0" dirty="0"/>
                <a:t>		File 2 V1 …</a:t>
              </a:r>
            </a:p>
          </p:txBody>
        </p:sp>
        <p:sp>
          <p:nvSpPr>
            <p:cNvPr id="9" name="TextBox 8">
              <a:extLst>
                <a:ext uri="{FF2B5EF4-FFF2-40B4-BE49-F238E27FC236}">
                  <a16:creationId xmlns:a16="http://schemas.microsoft.com/office/drawing/2014/main" id="{E7EFBF12-3B06-21FF-16BC-65C527AC7DF3}"/>
                </a:ext>
              </a:extLst>
            </p:cNvPr>
            <p:cNvSpPr txBox="1"/>
            <p:nvPr/>
          </p:nvSpPr>
          <p:spPr>
            <a:xfrm>
              <a:off x="7191584" y="1888357"/>
              <a:ext cx="1369734" cy="369332"/>
            </a:xfrm>
            <a:prstGeom prst="rect">
              <a:avLst/>
            </a:prstGeom>
            <a:noFill/>
          </p:spPr>
          <p:txBody>
            <a:bodyPr wrap="square" rtlCol="0">
              <a:spAutoFit/>
            </a:bodyPr>
            <a:lstStyle/>
            <a:p>
              <a:r>
                <a:rPr lang="en-US" i="1" noProof="0" dirty="0">
                  <a:latin typeface="Amasis MT Pro Medium" panose="020F0502020204030204" pitchFamily="18" charset="0"/>
                </a:rPr>
                <a:t>Git commit</a:t>
              </a:r>
            </a:p>
          </p:txBody>
        </p:sp>
        <p:sp>
          <p:nvSpPr>
            <p:cNvPr id="10" name="TextBox 9">
              <a:extLst>
                <a:ext uri="{FF2B5EF4-FFF2-40B4-BE49-F238E27FC236}">
                  <a16:creationId xmlns:a16="http://schemas.microsoft.com/office/drawing/2014/main" id="{078155F5-181D-5E36-D85F-E2B47B95A1DF}"/>
                </a:ext>
              </a:extLst>
            </p:cNvPr>
            <p:cNvSpPr txBox="1"/>
            <p:nvPr/>
          </p:nvSpPr>
          <p:spPr>
            <a:xfrm>
              <a:off x="6479822" y="432412"/>
              <a:ext cx="3352800" cy="646331"/>
            </a:xfrm>
            <a:prstGeom prst="rect">
              <a:avLst/>
            </a:prstGeom>
            <a:noFill/>
          </p:spPr>
          <p:txBody>
            <a:bodyPr wrap="square" rtlCol="0">
              <a:spAutoFit/>
            </a:bodyPr>
            <a:lstStyle/>
            <a:p>
              <a:r>
                <a:rPr lang="en-US" noProof="0" dirty="0"/>
                <a:t>🤓 You at work : 	File 1 V1</a:t>
              </a:r>
              <a:br>
                <a:rPr lang="en-US" noProof="0" dirty="0"/>
              </a:br>
              <a:r>
                <a:rPr lang="en-US" noProof="0" dirty="0"/>
                <a:t>		File 2 V1 …</a:t>
              </a:r>
            </a:p>
          </p:txBody>
        </p:sp>
        <p:sp>
          <p:nvSpPr>
            <p:cNvPr id="12" name="TextBox 11">
              <a:extLst>
                <a:ext uri="{FF2B5EF4-FFF2-40B4-BE49-F238E27FC236}">
                  <a16:creationId xmlns:a16="http://schemas.microsoft.com/office/drawing/2014/main" id="{0F193E52-5317-DD2F-0D3B-7DB8B882016F}"/>
                </a:ext>
              </a:extLst>
            </p:cNvPr>
            <p:cNvSpPr txBox="1"/>
            <p:nvPr/>
          </p:nvSpPr>
          <p:spPr>
            <a:xfrm>
              <a:off x="6465637" y="2378822"/>
              <a:ext cx="3352800" cy="646331"/>
            </a:xfrm>
            <a:prstGeom prst="rect">
              <a:avLst/>
            </a:prstGeom>
            <a:noFill/>
          </p:spPr>
          <p:txBody>
            <a:bodyPr wrap="square" rtlCol="0">
              <a:spAutoFit/>
            </a:bodyPr>
            <a:lstStyle/>
            <a:p>
              <a:r>
                <a:rPr lang="en-US" noProof="0" dirty="0"/>
                <a:t>🤓 You at work : 	</a:t>
              </a:r>
              <a:r>
                <a:rPr lang="en-US" noProof="0" dirty="0">
                  <a:solidFill>
                    <a:srgbClr val="00B050"/>
                  </a:solidFill>
                </a:rPr>
                <a:t>File 1 V3</a:t>
              </a:r>
              <a:br>
                <a:rPr lang="en-US" noProof="0" dirty="0"/>
              </a:br>
              <a:r>
                <a:rPr lang="en-US" noProof="0" dirty="0"/>
                <a:t>		</a:t>
              </a:r>
              <a:r>
                <a:rPr lang="en-US" noProof="0" dirty="0">
                  <a:solidFill>
                    <a:srgbClr val="00B050"/>
                  </a:solidFill>
                </a:rPr>
                <a:t>File 2 V2 …</a:t>
              </a:r>
            </a:p>
          </p:txBody>
        </p:sp>
        <p:sp>
          <p:nvSpPr>
            <p:cNvPr id="13" name="TextBox 12">
              <a:extLst>
                <a:ext uri="{FF2B5EF4-FFF2-40B4-BE49-F238E27FC236}">
                  <a16:creationId xmlns:a16="http://schemas.microsoft.com/office/drawing/2014/main" id="{4C1A12BB-B08C-4DE0-2317-FCBCBB203BCD}"/>
                </a:ext>
              </a:extLst>
            </p:cNvPr>
            <p:cNvSpPr txBox="1"/>
            <p:nvPr/>
          </p:nvSpPr>
          <p:spPr>
            <a:xfrm>
              <a:off x="7162140" y="2939386"/>
              <a:ext cx="1682320" cy="369332"/>
            </a:xfrm>
            <a:prstGeom prst="rect">
              <a:avLst/>
            </a:prstGeom>
            <a:noFill/>
          </p:spPr>
          <p:txBody>
            <a:bodyPr wrap="square" rtlCol="0">
              <a:spAutoFit/>
            </a:bodyPr>
            <a:lstStyle/>
            <a:p>
              <a:r>
                <a:rPr lang="en-US" i="1" noProof="0" dirty="0">
                  <a:latin typeface="Amasis MT Pro Medium" panose="020F0502020204030204" pitchFamily="18" charset="0"/>
                </a:rPr>
                <a:t>Git commit</a:t>
              </a:r>
            </a:p>
          </p:txBody>
        </p:sp>
        <p:pic>
          <p:nvPicPr>
            <p:cNvPr id="1026" name="Picture 2" descr="Internet Cloud Icons - Free SVG &amp; PNG Internet Cloud Images ...">
              <a:extLst>
                <a:ext uri="{FF2B5EF4-FFF2-40B4-BE49-F238E27FC236}">
                  <a16:creationId xmlns:a16="http://schemas.microsoft.com/office/drawing/2014/main" id="{308FE711-8D0F-12EA-46A4-D1B92042C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619" y="2675939"/>
              <a:ext cx="1607723" cy="1607723"/>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24856F61-1FFA-48F6-AFCB-AACE9CCBE440}"/>
                </a:ext>
              </a:extLst>
            </p:cNvPr>
            <p:cNvSpPr/>
            <p:nvPr/>
          </p:nvSpPr>
          <p:spPr>
            <a:xfrm>
              <a:off x="8337791" y="3461356"/>
              <a:ext cx="1461940" cy="1699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extBox 14">
              <a:extLst>
                <a:ext uri="{FF2B5EF4-FFF2-40B4-BE49-F238E27FC236}">
                  <a16:creationId xmlns:a16="http://schemas.microsoft.com/office/drawing/2014/main" id="{6DBC11AF-33E4-F4C6-7BD2-12C31A376911}"/>
                </a:ext>
              </a:extLst>
            </p:cNvPr>
            <p:cNvSpPr txBox="1"/>
            <p:nvPr/>
          </p:nvSpPr>
          <p:spPr>
            <a:xfrm>
              <a:off x="6407714" y="4577202"/>
              <a:ext cx="3352800" cy="646331"/>
            </a:xfrm>
            <a:prstGeom prst="rect">
              <a:avLst/>
            </a:prstGeom>
            <a:noFill/>
          </p:spPr>
          <p:txBody>
            <a:bodyPr wrap="square" rtlCol="0">
              <a:spAutoFit/>
            </a:bodyPr>
            <a:lstStyle/>
            <a:p>
              <a:r>
                <a:rPr lang="en-US" noProof="0" dirty="0"/>
                <a:t>🦉 You at home : 	</a:t>
              </a:r>
              <a:r>
                <a:rPr lang="en-US" noProof="0" dirty="0">
                  <a:solidFill>
                    <a:srgbClr val="00B050"/>
                  </a:solidFill>
                </a:rPr>
                <a:t>File 1 V3</a:t>
              </a:r>
              <a:br>
                <a:rPr lang="en-US" noProof="0" dirty="0"/>
              </a:br>
              <a:r>
                <a:rPr lang="en-US" noProof="0" dirty="0"/>
                <a:t>		</a:t>
              </a:r>
              <a:r>
                <a:rPr lang="en-US" noProof="0" dirty="0">
                  <a:solidFill>
                    <a:srgbClr val="00B050"/>
                  </a:solidFill>
                </a:rPr>
                <a:t>File 2 V2 …</a:t>
              </a:r>
            </a:p>
          </p:txBody>
        </p:sp>
        <p:sp>
          <p:nvSpPr>
            <p:cNvPr id="16" name="TextBox 15">
              <a:extLst>
                <a:ext uri="{FF2B5EF4-FFF2-40B4-BE49-F238E27FC236}">
                  <a16:creationId xmlns:a16="http://schemas.microsoft.com/office/drawing/2014/main" id="{02DEF030-DDA5-A1B6-8D7D-B82EBE7A3464}"/>
                </a:ext>
              </a:extLst>
            </p:cNvPr>
            <p:cNvSpPr txBox="1"/>
            <p:nvPr/>
          </p:nvSpPr>
          <p:spPr>
            <a:xfrm>
              <a:off x="7235699" y="3325428"/>
              <a:ext cx="1682320" cy="369332"/>
            </a:xfrm>
            <a:prstGeom prst="rect">
              <a:avLst/>
            </a:prstGeom>
            <a:noFill/>
          </p:spPr>
          <p:txBody>
            <a:bodyPr wrap="square" rtlCol="0">
              <a:spAutoFit/>
            </a:bodyPr>
            <a:lstStyle/>
            <a:p>
              <a:r>
                <a:rPr lang="en-US" i="1" noProof="0" dirty="0">
                  <a:latin typeface="Amasis MT Pro Medium" panose="020F0502020204030204" pitchFamily="18" charset="0"/>
                </a:rPr>
                <a:t>Git push</a:t>
              </a:r>
            </a:p>
          </p:txBody>
        </p:sp>
        <p:sp>
          <p:nvSpPr>
            <p:cNvPr id="18" name="TextBox 17">
              <a:extLst>
                <a:ext uri="{FF2B5EF4-FFF2-40B4-BE49-F238E27FC236}">
                  <a16:creationId xmlns:a16="http://schemas.microsoft.com/office/drawing/2014/main" id="{6435630E-BD8B-4808-A84F-929F8ACF8EA9}"/>
                </a:ext>
              </a:extLst>
            </p:cNvPr>
            <p:cNvSpPr txBox="1"/>
            <p:nvPr/>
          </p:nvSpPr>
          <p:spPr>
            <a:xfrm>
              <a:off x="7306295" y="4260088"/>
              <a:ext cx="958845" cy="369332"/>
            </a:xfrm>
            <a:prstGeom prst="rect">
              <a:avLst/>
            </a:prstGeom>
            <a:noFill/>
          </p:spPr>
          <p:txBody>
            <a:bodyPr wrap="square" rtlCol="0">
              <a:spAutoFit/>
            </a:bodyPr>
            <a:lstStyle/>
            <a:p>
              <a:r>
                <a:rPr lang="en-US" i="1" noProof="0" dirty="0">
                  <a:latin typeface="Amasis MT Pro Medium" panose="020F0502020204030204" pitchFamily="18" charset="0"/>
                </a:rPr>
                <a:t>Git pull</a:t>
              </a:r>
            </a:p>
          </p:txBody>
        </p:sp>
        <p:sp>
          <p:nvSpPr>
            <p:cNvPr id="19" name="TextBox 18">
              <a:extLst>
                <a:ext uri="{FF2B5EF4-FFF2-40B4-BE49-F238E27FC236}">
                  <a16:creationId xmlns:a16="http://schemas.microsoft.com/office/drawing/2014/main" id="{94890979-ADBB-0685-1FBB-85154CBA94CE}"/>
                </a:ext>
              </a:extLst>
            </p:cNvPr>
            <p:cNvSpPr txBox="1"/>
            <p:nvPr/>
          </p:nvSpPr>
          <p:spPr>
            <a:xfrm>
              <a:off x="6400459" y="5278140"/>
              <a:ext cx="3352800" cy="646331"/>
            </a:xfrm>
            <a:prstGeom prst="rect">
              <a:avLst/>
            </a:prstGeom>
            <a:noFill/>
          </p:spPr>
          <p:txBody>
            <a:bodyPr wrap="square" rtlCol="0">
              <a:spAutoFit/>
            </a:bodyPr>
            <a:lstStyle/>
            <a:p>
              <a:r>
                <a:rPr lang="en-US" noProof="0" dirty="0"/>
                <a:t>😱 You at home : 	</a:t>
              </a:r>
              <a:r>
                <a:rPr lang="en-US" noProof="0" dirty="0">
                  <a:solidFill>
                    <a:srgbClr val="FF0000"/>
                  </a:solidFill>
                </a:rPr>
                <a:t>File 1 V2</a:t>
              </a:r>
              <a:br>
                <a:rPr lang="en-US" noProof="0" dirty="0"/>
              </a:br>
              <a:r>
                <a:rPr lang="en-US" noProof="0" dirty="0"/>
                <a:t>		</a:t>
              </a:r>
              <a:r>
                <a:rPr lang="en-US" noProof="0" dirty="0">
                  <a:solidFill>
                    <a:srgbClr val="00B050"/>
                  </a:solidFill>
                </a:rPr>
                <a:t>File 2 V2 …</a:t>
              </a:r>
            </a:p>
          </p:txBody>
        </p:sp>
        <p:sp>
          <p:nvSpPr>
            <p:cNvPr id="20" name="TextBox 19">
              <a:extLst>
                <a:ext uri="{FF2B5EF4-FFF2-40B4-BE49-F238E27FC236}">
                  <a16:creationId xmlns:a16="http://schemas.microsoft.com/office/drawing/2014/main" id="{4A29A577-06C3-9D14-DC5B-C532E558CAEB}"/>
                </a:ext>
              </a:extLst>
            </p:cNvPr>
            <p:cNvSpPr txBox="1"/>
            <p:nvPr/>
          </p:nvSpPr>
          <p:spPr>
            <a:xfrm>
              <a:off x="7515952" y="5890791"/>
              <a:ext cx="1328508" cy="369332"/>
            </a:xfrm>
            <a:prstGeom prst="rect">
              <a:avLst/>
            </a:prstGeom>
            <a:noFill/>
          </p:spPr>
          <p:txBody>
            <a:bodyPr wrap="square" rtlCol="0">
              <a:spAutoFit/>
            </a:bodyPr>
            <a:lstStyle/>
            <a:p>
              <a:r>
                <a:rPr lang="en-US" i="1" noProof="0" dirty="0">
                  <a:latin typeface="Amasis MT Pro Medium" panose="020F0502020204030204" pitchFamily="18" charset="0"/>
                </a:rPr>
                <a:t>Git commit</a:t>
              </a:r>
            </a:p>
          </p:txBody>
        </p:sp>
        <p:sp>
          <p:nvSpPr>
            <p:cNvPr id="21" name="TextBox 20">
              <a:extLst>
                <a:ext uri="{FF2B5EF4-FFF2-40B4-BE49-F238E27FC236}">
                  <a16:creationId xmlns:a16="http://schemas.microsoft.com/office/drawing/2014/main" id="{4C41454C-305F-DA27-3FAB-9537B72DF79D}"/>
                </a:ext>
              </a:extLst>
            </p:cNvPr>
            <p:cNvSpPr txBox="1"/>
            <p:nvPr/>
          </p:nvSpPr>
          <p:spPr>
            <a:xfrm>
              <a:off x="7634889" y="6226152"/>
              <a:ext cx="1075974" cy="369332"/>
            </a:xfrm>
            <a:prstGeom prst="rect">
              <a:avLst/>
            </a:prstGeom>
            <a:noFill/>
          </p:spPr>
          <p:txBody>
            <a:bodyPr wrap="square" rtlCol="0">
              <a:spAutoFit/>
            </a:bodyPr>
            <a:lstStyle/>
            <a:p>
              <a:r>
                <a:rPr lang="en-US" i="1" noProof="0" dirty="0">
                  <a:latin typeface="Amasis MT Pro Medium" panose="020F0502020204030204" pitchFamily="18" charset="0"/>
                </a:rPr>
                <a:t>Git push</a:t>
              </a:r>
            </a:p>
          </p:txBody>
        </p:sp>
        <p:sp>
          <p:nvSpPr>
            <p:cNvPr id="23" name="Arrow: Bent-Up 22">
              <a:extLst>
                <a:ext uri="{FF2B5EF4-FFF2-40B4-BE49-F238E27FC236}">
                  <a16:creationId xmlns:a16="http://schemas.microsoft.com/office/drawing/2014/main" id="{D9BA5C6B-56FB-0885-A039-EA38B5E66F28}"/>
                </a:ext>
              </a:extLst>
            </p:cNvPr>
            <p:cNvSpPr/>
            <p:nvPr/>
          </p:nvSpPr>
          <p:spPr>
            <a:xfrm>
              <a:off x="8784025" y="4195018"/>
              <a:ext cx="1952978" cy="2298942"/>
            </a:xfrm>
            <a:prstGeom prst="bentUpArrow">
              <a:avLst>
                <a:gd name="adj1" fmla="val 3035"/>
                <a:gd name="adj2" fmla="val 4025"/>
                <a:gd name="adj3" fmla="val 118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Box 2">
              <a:extLst>
                <a:ext uri="{FF2B5EF4-FFF2-40B4-BE49-F238E27FC236}">
                  <a16:creationId xmlns:a16="http://schemas.microsoft.com/office/drawing/2014/main" id="{BF6F1814-2B8A-8B85-AAD1-65B22AE56004}"/>
                </a:ext>
              </a:extLst>
            </p:cNvPr>
            <p:cNvSpPr txBox="1"/>
            <p:nvPr/>
          </p:nvSpPr>
          <p:spPr>
            <a:xfrm>
              <a:off x="7191584" y="29645"/>
              <a:ext cx="1369734" cy="369332"/>
            </a:xfrm>
            <a:prstGeom prst="rect">
              <a:avLst/>
            </a:prstGeom>
            <a:solidFill>
              <a:srgbClr val="FDFDFD"/>
            </a:solidFill>
          </p:spPr>
          <p:txBody>
            <a:bodyPr wrap="none" rtlCol="0">
              <a:spAutoFit/>
            </a:bodyPr>
            <a:lstStyle/>
            <a:p>
              <a:r>
                <a:rPr lang="en-US" noProof="0" dirty="0">
                  <a:solidFill>
                    <a:schemeClr val="bg1">
                      <a:lumMod val="50000"/>
                    </a:schemeClr>
                  </a:solidFill>
                </a:rPr>
                <a:t>Computer 1</a:t>
              </a:r>
            </a:p>
          </p:txBody>
        </p:sp>
        <p:sp>
          <p:nvSpPr>
            <p:cNvPr id="5" name="TextBox 4">
              <a:extLst>
                <a:ext uri="{FF2B5EF4-FFF2-40B4-BE49-F238E27FC236}">
                  <a16:creationId xmlns:a16="http://schemas.microsoft.com/office/drawing/2014/main" id="{97B2AA95-D256-CABE-8D1D-3A4F9021F1C3}"/>
                </a:ext>
              </a:extLst>
            </p:cNvPr>
            <p:cNvSpPr txBox="1"/>
            <p:nvPr/>
          </p:nvSpPr>
          <p:spPr>
            <a:xfrm>
              <a:off x="7146977" y="3905780"/>
              <a:ext cx="1369734" cy="369332"/>
            </a:xfrm>
            <a:prstGeom prst="rect">
              <a:avLst/>
            </a:prstGeom>
            <a:solidFill>
              <a:srgbClr val="FDFDFD"/>
            </a:solidFill>
          </p:spPr>
          <p:txBody>
            <a:bodyPr wrap="none" rtlCol="0">
              <a:spAutoFit/>
            </a:bodyPr>
            <a:lstStyle/>
            <a:p>
              <a:r>
                <a:rPr lang="en-US" noProof="0" dirty="0">
                  <a:solidFill>
                    <a:schemeClr val="bg1">
                      <a:lumMod val="50000"/>
                    </a:schemeClr>
                  </a:solidFill>
                </a:rPr>
                <a:t>Computer 2</a:t>
              </a:r>
            </a:p>
          </p:txBody>
        </p:sp>
        <p:sp>
          <p:nvSpPr>
            <p:cNvPr id="17" name="Arrow: Right 16">
              <a:extLst>
                <a:ext uri="{FF2B5EF4-FFF2-40B4-BE49-F238E27FC236}">
                  <a16:creationId xmlns:a16="http://schemas.microsoft.com/office/drawing/2014/main" id="{4D676274-F54C-5646-E5CD-63BDF0ECECA0}"/>
                </a:ext>
              </a:extLst>
            </p:cNvPr>
            <p:cNvSpPr/>
            <p:nvPr/>
          </p:nvSpPr>
          <p:spPr>
            <a:xfrm rot="9297268">
              <a:off x="8226720" y="3942452"/>
              <a:ext cx="1589858" cy="1716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extBox 5">
              <a:extLst>
                <a:ext uri="{FF2B5EF4-FFF2-40B4-BE49-F238E27FC236}">
                  <a16:creationId xmlns:a16="http://schemas.microsoft.com/office/drawing/2014/main" id="{71273EEE-0BE0-9F84-7EAE-EB7E3190881C}"/>
                </a:ext>
              </a:extLst>
            </p:cNvPr>
            <p:cNvSpPr txBox="1"/>
            <p:nvPr/>
          </p:nvSpPr>
          <p:spPr>
            <a:xfrm>
              <a:off x="11388405" y="3244664"/>
              <a:ext cx="817468" cy="369332"/>
            </a:xfrm>
            <a:prstGeom prst="rect">
              <a:avLst/>
            </a:prstGeom>
            <a:noFill/>
          </p:spPr>
          <p:txBody>
            <a:bodyPr wrap="none" rtlCol="0">
              <a:spAutoFit/>
            </a:bodyPr>
            <a:lstStyle/>
            <a:p>
              <a:r>
                <a:rPr lang="en-US" noProof="0" dirty="0">
                  <a:solidFill>
                    <a:schemeClr val="bg1">
                      <a:lumMod val="50000"/>
                    </a:schemeClr>
                  </a:solidFill>
                </a:rPr>
                <a:t>Server</a:t>
              </a:r>
            </a:p>
          </p:txBody>
        </p:sp>
        <p:sp>
          <p:nvSpPr>
            <p:cNvPr id="8" name="TextBox 7">
              <a:extLst>
                <a:ext uri="{FF2B5EF4-FFF2-40B4-BE49-F238E27FC236}">
                  <a16:creationId xmlns:a16="http://schemas.microsoft.com/office/drawing/2014/main" id="{47737D88-0343-3371-EF47-5FA10A510357}"/>
                </a:ext>
              </a:extLst>
            </p:cNvPr>
            <p:cNvSpPr txBox="1"/>
            <p:nvPr/>
          </p:nvSpPr>
          <p:spPr>
            <a:xfrm>
              <a:off x="4707673" y="391058"/>
              <a:ext cx="1369734" cy="369332"/>
            </a:xfrm>
            <a:prstGeom prst="rect">
              <a:avLst/>
            </a:prstGeom>
            <a:noFill/>
          </p:spPr>
          <p:txBody>
            <a:bodyPr wrap="square" rtlCol="0">
              <a:spAutoFit/>
            </a:bodyPr>
            <a:lstStyle/>
            <a:p>
              <a:r>
                <a:rPr lang="en-US" i="1" noProof="0" dirty="0">
                  <a:latin typeface="Amasis MT Pro Medium" panose="020F0502020204030204" pitchFamily="18" charset="0"/>
                </a:rPr>
                <a:t>Git clone</a:t>
              </a:r>
            </a:p>
          </p:txBody>
        </p:sp>
        <p:sp>
          <p:nvSpPr>
            <p:cNvPr id="11" name="Arrow: Right 10">
              <a:extLst>
                <a:ext uri="{FF2B5EF4-FFF2-40B4-BE49-F238E27FC236}">
                  <a16:creationId xmlns:a16="http://schemas.microsoft.com/office/drawing/2014/main" id="{C0E7BC68-C80C-EF0A-AA53-E32DD2D78E68}"/>
                </a:ext>
              </a:extLst>
            </p:cNvPr>
            <p:cNvSpPr/>
            <p:nvPr/>
          </p:nvSpPr>
          <p:spPr>
            <a:xfrm>
              <a:off x="5770975" y="470970"/>
              <a:ext cx="612891" cy="264695"/>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noProof="0" dirty="0"/>
            </a:p>
          </p:txBody>
        </p:sp>
      </p:grpSp>
      <p:grpSp>
        <p:nvGrpSpPr>
          <p:cNvPr id="29" name="Group 28">
            <a:extLst>
              <a:ext uri="{FF2B5EF4-FFF2-40B4-BE49-F238E27FC236}">
                <a16:creationId xmlns:a16="http://schemas.microsoft.com/office/drawing/2014/main" id="{5B28F6A4-3BFE-1F89-8529-5C3573CE5542}"/>
              </a:ext>
            </a:extLst>
          </p:cNvPr>
          <p:cNvGrpSpPr/>
          <p:nvPr/>
        </p:nvGrpSpPr>
        <p:grpSpPr>
          <a:xfrm>
            <a:off x="704547" y="39270"/>
            <a:ext cx="5917962" cy="4254017"/>
            <a:chOff x="6287911" y="29645"/>
            <a:chExt cx="5917962" cy="4254017"/>
          </a:xfrm>
        </p:grpSpPr>
        <p:sp>
          <p:nvSpPr>
            <p:cNvPr id="31" name="Rectangle: Rounded Corners 30">
              <a:extLst>
                <a:ext uri="{FF2B5EF4-FFF2-40B4-BE49-F238E27FC236}">
                  <a16:creationId xmlns:a16="http://schemas.microsoft.com/office/drawing/2014/main" id="{6E15C244-D145-CBD3-0C05-76BC31EF490C}"/>
                </a:ext>
              </a:extLst>
            </p:cNvPr>
            <p:cNvSpPr/>
            <p:nvPr/>
          </p:nvSpPr>
          <p:spPr>
            <a:xfrm>
              <a:off x="6287911" y="169333"/>
              <a:ext cx="3239911" cy="3660537"/>
            </a:xfrm>
            <a:prstGeom prst="roundRect">
              <a:avLst/>
            </a:prstGeom>
            <a:solidFill>
              <a:srgbClr val="FDFDFD"/>
            </a:solidFill>
            <a:ln>
              <a:solidFill>
                <a:schemeClr val="bg2">
                  <a:lumMod val="9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27" name="TextBox 1026">
              <a:extLst>
                <a:ext uri="{FF2B5EF4-FFF2-40B4-BE49-F238E27FC236}">
                  <a16:creationId xmlns:a16="http://schemas.microsoft.com/office/drawing/2014/main" id="{4207256D-8795-4A46-5A6B-E274D002489D}"/>
                </a:ext>
              </a:extLst>
            </p:cNvPr>
            <p:cNvSpPr txBox="1"/>
            <p:nvPr/>
          </p:nvSpPr>
          <p:spPr>
            <a:xfrm>
              <a:off x="6479822" y="432412"/>
              <a:ext cx="3352800" cy="646331"/>
            </a:xfrm>
            <a:prstGeom prst="rect">
              <a:avLst/>
            </a:prstGeom>
            <a:noFill/>
          </p:spPr>
          <p:txBody>
            <a:bodyPr wrap="square" rtlCol="0">
              <a:spAutoFit/>
            </a:bodyPr>
            <a:lstStyle/>
            <a:p>
              <a:r>
                <a:rPr lang="en-US" noProof="0" dirty="0"/>
                <a:t>🤓 You at work : 	</a:t>
              </a:r>
              <a:r>
                <a:rPr lang="en-US" noProof="0" dirty="0">
                  <a:solidFill>
                    <a:srgbClr val="00B050"/>
                  </a:solidFill>
                </a:rPr>
                <a:t>File 1 V2</a:t>
              </a:r>
              <a:br>
                <a:rPr lang="en-US" noProof="0" dirty="0"/>
              </a:br>
              <a:r>
                <a:rPr lang="en-US" noProof="0" dirty="0"/>
                <a:t>		</a:t>
              </a:r>
              <a:r>
                <a:rPr lang="en-US" noProof="0" dirty="0">
                  <a:solidFill>
                    <a:srgbClr val="00B050"/>
                  </a:solidFill>
                </a:rPr>
                <a:t>File 2 V2 …</a:t>
              </a:r>
            </a:p>
          </p:txBody>
        </p:sp>
        <p:pic>
          <p:nvPicPr>
            <p:cNvPr id="1030" name="Picture 2" descr="Internet Cloud Icons - Free SVG &amp; PNG Internet Cloud Images ...">
              <a:extLst>
                <a:ext uri="{FF2B5EF4-FFF2-40B4-BE49-F238E27FC236}">
                  <a16:creationId xmlns:a16="http://schemas.microsoft.com/office/drawing/2014/main" id="{2649D21B-8C53-1385-7D67-4BE89DB7B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619" y="2675939"/>
              <a:ext cx="1607723" cy="1607723"/>
            </a:xfrm>
            <a:prstGeom prst="rect">
              <a:avLst/>
            </a:prstGeom>
            <a:noFill/>
            <a:extLst>
              <a:ext uri="{909E8E84-426E-40DD-AFC4-6F175D3DCCD1}">
                <a14:hiddenFill xmlns:a14="http://schemas.microsoft.com/office/drawing/2010/main">
                  <a:solidFill>
                    <a:srgbClr val="FFFFFF"/>
                  </a:solidFill>
                </a14:hiddenFill>
              </a:ext>
            </a:extLst>
          </p:spPr>
        </p:pic>
        <p:sp>
          <p:nvSpPr>
            <p:cNvPr id="1039" name="TextBox 1038">
              <a:extLst>
                <a:ext uri="{FF2B5EF4-FFF2-40B4-BE49-F238E27FC236}">
                  <a16:creationId xmlns:a16="http://schemas.microsoft.com/office/drawing/2014/main" id="{E5A482F6-25FA-C7E2-518C-F74A2D4C27E4}"/>
                </a:ext>
              </a:extLst>
            </p:cNvPr>
            <p:cNvSpPr txBox="1"/>
            <p:nvPr/>
          </p:nvSpPr>
          <p:spPr>
            <a:xfrm>
              <a:off x="7191584" y="29645"/>
              <a:ext cx="1369734" cy="369332"/>
            </a:xfrm>
            <a:prstGeom prst="rect">
              <a:avLst/>
            </a:prstGeom>
            <a:solidFill>
              <a:srgbClr val="FDFDFD"/>
            </a:solidFill>
          </p:spPr>
          <p:txBody>
            <a:bodyPr wrap="none" rtlCol="0">
              <a:spAutoFit/>
            </a:bodyPr>
            <a:lstStyle/>
            <a:p>
              <a:r>
                <a:rPr lang="en-US" noProof="0" dirty="0">
                  <a:solidFill>
                    <a:schemeClr val="bg1">
                      <a:lumMod val="50000"/>
                    </a:schemeClr>
                  </a:solidFill>
                </a:rPr>
                <a:t>Computer 1</a:t>
              </a:r>
            </a:p>
          </p:txBody>
        </p:sp>
        <p:sp>
          <p:nvSpPr>
            <p:cNvPr id="1042" name="TextBox 1041">
              <a:extLst>
                <a:ext uri="{FF2B5EF4-FFF2-40B4-BE49-F238E27FC236}">
                  <a16:creationId xmlns:a16="http://schemas.microsoft.com/office/drawing/2014/main" id="{DC85A1DF-9912-23A8-CC2A-82C203DCAE32}"/>
                </a:ext>
              </a:extLst>
            </p:cNvPr>
            <p:cNvSpPr txBox="1"/>
            <p:nvPr/>
          </p:nvSpPr>
          <p:spPr>
            <a:xfrm>
              <a:off x="11388405" y="3244664"/>
              <a:ext cx="817468" cy="369332"/>
            </a:xfrm>
            <a:prstGeom prst="rect">
              <a:avLst/>
            </a:prstGeom>
            <a:noFill/>
          </p:spPr>
          <p:txBody>
            <a:bodyPr wrap="none" rtlCol="0">
              <a:spAutoFit/>
            </a:bodyPr>
            <a:lstStyle/>
            <a:p>
              <a:r>
                <a:rPr lang="en-US" noProof="0" dirty="0">
                  <a:solidFill>
                    <a:schemeClr val="bg1">
                      <a:lumMod val="50000"/>
                    </a:schemeClr>
                  </a:solidFill>
                </a:rPr>
                <a:t>Server</a:t>
              </a:r>
            </a:p>
          </p:txBody>
        </p:sp>
      </p:grpSp>
    </p:spTree>
    <p:extLst>
      <p:ext uri="{BB962C8B-B14F-4D97-AF65-F5344CB8AC3E}">
        <p14:creationId xmlns:p14="http://schemas.microsoft.com/office/powerpoint/2010/main" val="306807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7 -4.81481E-6 L -0.45833 0.00301 " pathEditMode="relative" rAng="0" ptsTypes="AA">
                                      <p:cBhvr>
                                        <p:cTn id="6" dur="2000" fill="hold"/>
                                        <p:tgtEl>
                                          <p:spTgt spid="28"/>
                                        </p:tgtEl>
                                        <p:attrNameLst>
                                          <p:attrName>ppt_x</p:attrName>
                                          <p:attrName>ppt_y</p:attrName>
                                        </p:attrNameLst>
                                      </p:cBhvr>
                                      <p:rCtr x="-22917" y="139"/>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par>
                          <p:cTn id="11" fill="hold">
                            <p:stCondLst>
                              <p:cond delay="2500"/>
                            </p:stCondLst>
                            <p:childTnLst>
                              <p:par>
                                <p:cTn id="12" presetID="10" presetClass="exit" presetSubtype="0" fill="hold" nodeType="afterEffect">
                                  <p:stCondLst>
                                    <p:cond delay="0"/>
                                  </p:stCondLst>
                                  <p:childTnLst>
                                    <p:animEffect transition="out" filter="fade">
                                      <p:cBhvr>
                                        <p:cTn id="13" dur="500"/>
                                        <p:tgtEl>
                                          <p:spTgt spid="28"/>
                                        </p:tgtEl>
                                      </p:cBhvr>
                                    </p:animEffect>
                                    <p:set>
                                      <p:cBhvr>
                                        <p:cTn id="14"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E82506F-54A2-7185-3761-A479749463B2}"/>
            </a:ext>
          </a:extLst>
        </p:cNvPr>
        <p:cNvGrpSpPr/>
        <p:nvPr/>
      </p:nvGrpSpPr>
      <p:grpSpPr>
        <a:xfrm>
          <a:off x="0" y="0"/>
          <a:ext cx="0" cy="0"/>
          <a:chOff x="0" y="0"/>
          <a:chExt cx="0" cy="0"/>
        </a:xfrm>
      </p:grpSpPr>
      <p:grpSp>
        <p:nvGrpSpPr>
          <p:cNvPr id="29" name="Group 28">
            <a:extLst>
              <a:ext uri="{FF2B5EF4-FFF2-40B4-BE49-F238E27FC236}">
                <a16:creationId xmlns:a16="http://schemas.microsoft.com/office/drawing/2014/main" id="{87C7D106-4FAF-892D-4751-E3506F56E244}"/>
              </a:ext>
            </a:extLst>
          </p:cNvPr>
          <p:cNvGrpSpPr/>
          <p:nvPr/>
        </p:nvGrpSpPr>
        <p:grpSpPr>
          <a:xfrm>
            <a:off x="704547" y="39270"/>
            <a:ext cx="5917962" cy="4254017"/>
            <a:chOff x="6287911" y="29645"/>
            <a:chExt cx="5917962" cy="4254017"/>
          </a:xfrm>
        </p:grpSpPr>
        <p:sp>
          <p:nvSpPr>
            <p:cNvPr id="31" name="Rectangle: Rounded Corners 30">
              <a:extLst>
                <a:ext uri="{FF2B5EF4-FFF2-40B4-BE49-F238E27FC236}">
                  <a16:creationId xmlns:a16="http://schemas.microsoft.com/office/drawing/2014/main" id="{E3924BD6-790D-98A2-1E48-976A04855CA6}"/>
                </a:ext>
              </a:extLst>
            </p:cNvPr>
            <p:cNvSpPr/>
            <p:nvPr/>
          </p:nvSpPr>
          <p:spPr>
            <a:xfrm>
              <a:off x="6287911" y="169333"/>
              <a:ext cx="3239911" cy="3660537"/>
            </a:xfrm>
            <a:prstGeom prst="roundRect">
              <a:avLst/>
            </a:prstGeom>
            <a:solidFill>
              <a:srgbClr val="FDFDFD"/>
            </a:solidFill>
            <a:ln>
              <a:solidFill>
                <a:schemeClr val="bg2">
                  <a:lumMod val="9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27" name="TextBox 1026">
              <a:extLst>
                <a:ext uri="{FF2B5EF4-FFF2-40B4-BE49-F238E27FC236}">
                  <a16:creationId xmlns:a16="http://schemas.microsoft.com/office/drawing/2014/main" id="{881B09AA-F38E-0226-8023-3C2522EF80ED}"/>
                </a:ext>
              </a:extLst>
            </p:cNvPr>
            <p:cNvSpPr txBox="1"/>
            <p:nvPr/>
          </p:nvSpPr>
          <p:spPr>
            <a:xfrm>
              <a:off x="6479822" y="432412"/>
              <a:ext cx="3352800" cy="646331"/>
            </a:xfrm>
            <a:prstGeom prst="rect">
              <a:avLst/>
            </a:prstGeom>
            <a:noFill/>
          </p:spPr>
          <p:txBody>
            <a:bodyPr wrap="square" rtlCol="0">
              <a:spAutoFit/>
            </a:bodyPr>
            <a:lstStyle/>
            <a:p>
              <a:r>
                <a:rPr lang="en-US" noProof="0" dirty="0"/>
                <a:t>🤓 You at work : 	</a:t>
              </a:r>
              <a:r>
                <a:rPr lang="en-US" noProof="0" dirty="0">
                  <a:solidFill>
                    <a:srgbClr val="00B050"/>
                  </a:solidFill>
                </a:rPr>
                <a:t>File 1 V2</a:t>
              </a:r>
              <a:br>
                <a:rPr lang="en-US" noProof="0" dirty="0"/>
              </a:br>
              <a:r>
                <a:rPr lang="en-US" noProof="0" dirty="0"/>
                <a:t>		</a:t>
              </a:r>
              <a:r>
                <a:rPr lang="en-US" noProof="0" dirty="0">
                  <a:solidFill>
                    <a:srgbClr val="00B050"/>
                  </a:solidFill>
                </a:rPr>
                <a:t>File 2 V2 …</a:t>
              </a:r>
            </a:p>
          </p:txBody>
        </p:sp>
        <p:pic>
          <p:nvPicPr>
            <p:cNvPr id="1030" name="Picture 2" descr="Internet Cloud Icons - Free SVG &amp; PNG Internet Cloud Images ...">
              <a:extLst>
                <a:ext uri="{FF2B5EF4-FFF2-40B4-BE49-F238E27FC236}">
                  <a16:creationId xmlns:a16="http://schemas.microsoft.com/office/drawing/2014/main" id="{F833E9E4-B612-EF39-7246-85BFCA7B7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619" y="2675939"/>
              <a:ext cx="1607723" cy="1607723"/>
            </a:xfrm>
            <a:prstGeom prst="rect">
              <a:avLst/>
            </a:prstGeom>
            <a:noFill/>
            <a:extLst>
              <a:ext uri="{909E8E84-426E-40DD-AFC4-6F175D3DCCD1}">
                <a14:hiddenFill xmlns:a14="http://schemas.microsoft.com/office/drawing/2010/main">
                  <a:solidFill>
                    <a:srgbClr val="FFFFFF"/>
                  </a:solidFill>
                </a14:hiddenFill>
              </a:ext>
            </a:extLst>
          </p:spPr>
        </p:pic>
        <p:sp>
          <p:nvSpPr>
            <p:cNvPr id="1039" name="TextBox 1038">
              <a:extLst>
                <a:ext uri="{FF2B5EF4-FFF2-40B4-BE49-F238E27FC236}">
                  <a16:creationId xmlns:a16="http://schemas.microsoft.com/office/drawing/2014/main" id="{2B4D350F-BA09-1AF7-098F-F11CCC8B6BCE}"/>
                </a:ext>
              </a:extLst>
            </p:cNvPr>
            <p:cNvSpPr txBox="1"/>
            <p:nvPr/>
          </p:nvSpPr>
          <p:spPr>
            <a:xfrm>
              <a:off x="7191584" y="29645"/>
              <a:ext cx="1369734" cy="369332"/>
            </a:xfrm>
            <a:prstGeom prst="rect">
              <a:avLst/>
            </a:prstGeom>
            <a:solidFill>
              <a:srgbClr val="FDFDFD"/>
            </a:solidFill>
          </p:spPr>
          <p:txBody>
            <a:bodyPr wrap="none" rtlCol="0">
              <a:spAutoFit/>
            </a:bodyPr>
            <a:lstStyle/>
            <a:p>
              <a:r>
                <a:rPr lang="en-US" noProof="0" dirty="0">
                  <a:solidFill>
                    <a:schemeClr val="bg1">
                      <a:lumMod val="50000"/>
                    </a:schemeClr>
                  </a:solidFill>
                </a:rPr>
                <a:t>Computer 1</a:t>
              </a:r>
            </a:p>
          </p:txBody>
        </p:sp>
        <p:sp>
          <p:nvSpPr>
            <p:cNvPr id="1042" name="TextBox 1041">
              <a:extLst>
                <a:ext uri="{FF2B5EF4-FFF2-40B4-BE49-F238E27FC236}">
                  <a16:creationId xmlns:a16="http://schemas.microsoft.com/office/drawing/2014/main" id="{C72F9979-A7ED-0B29-FB8C-C93195AF886B}"/>
                </a:ext>
              </a:extLst>
            </p:cNvPr>
            <p:cNvSpPr txBox="1"/>
            <p:nvPr/>
          </p:nvSpPr>
          <p:spPr>
            <a:xfrm>
              <a:off x="11388405" y="3244664"/>
              <a:ext cx="817468" cy="369332"/>
            </a:xfrm>
            <a:prstGeom prst="rect">
              <a:avLst/>
            </a:prstGeom>
            <a:noFill/>
          </p:spPr>
          <p:txBody>
            <a:bodyPr wrap="none" rtlCol="0">
              <a:spAutoFit/>
            </a:bodyPr>
            <a:lstStyle/>
            <a:p>
              <a:r>
                <a:rPr lang="en-US" noProof="0" dirty="0">
                  <a:solidFill>
                    <a:schemeClr val="bg1">
                      <a:lumMod val="50000"/>
                    </a:schemeClr>
                  </a:solidFill>
                </a:rPr>
                <a:t>Server</a:t>
              </a:r>
            </a:p>
          </p:txBody>
        </p:sp>
      </p:grpSp>
      <p:sp>
        <p:nvSpPr>
          <p:cNvPr id="2" name="Rectangle: Rounded Corners 1">
            <a:extLst>
              <a:ext uri="{FF2B5EF4-FFF2-40B4-BE49-F238E27FC236}">
                <a16:creationId xmlns:a16="http://schemas.microsoft.com/office/drawing/2014/main" id="{7327804B-4A3F-A56B-E571-139683D00AD3}"/>
              </a:ext>
            </a:extLst>
          </p:cNvPr>
          <p:cNvSpPr/>
          <p:nvPr/>
        </p:nvSpPr>
        <p:spPr>
          <a:xfrm>
            <a:off x="7104235" y="311615"/>
            <a:ext cx="4383218" cy="3660537"/>
          </a:xfrm>
          <a:prstGeom prst="roundRect">
            <a:avLst/>
          </a:prstGeom>
          <a:solidFill>
            <a:srgbClr val="FDFDFD"/>
          </a:solidFill>
          <a:ln>
            <a:solidFill>
              <a:schemeClr val="bg2">
                <a:lumMod val="9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extBox 3">
            <a:extLst>
              <a:ext uri="{FF2B5EF4-FFF2-40B4-BE49-F238E27FC236}">
                <a16:creationId xmlns:a16="http://schemas.microsoft.com/office/drawing/2014/main" id="{E7C07261-DA38-B5FF-DFE9-3D2D124DA0DC}"/>
              </a:ext>
            </a:extLst>
          </p:cNvPr>
          <p:cNvSpPr txBox="1"/>
          <p:nvPr/>
        </p:nvSpPr>
        <p:spPr>
          <a:xfrm>
            <a:off x="7296145" y="541259"/>
            <a:ext cx="4003914" cy="646331"/>
          </a:xfrm>
          <a:prstGeom prst="rect">
            <a:avLst/>
          </a:prstGeom>
          <a:noFill/>
        </p:spPr>
        <p:txBody>
          <a:bodyPr wrap="square" rtlCol="0">
            <a:spAutoFit/>
          </a:bodyPr>
          <a:lstStyle/>
          <a:p>
            <a:r>
              <a:rPr lang="en-US" noProof="0" dirty="0"/>
              <a:t>👶Your collaborator : 	</a:t>
            </a:r>
            <a:r>
              <a:rPr lang="en-US" noProof="0" dirty="0">
                <a:solidFill>
                  <a:srgbClr val="00B050"/>
                </a:solidFill>
              </a:rPr>
              <a:t>File 1 V2</a:t>
            </a:r>
            <a:br>
              <a:rPr lang="en-US" noProof="0" dirty="0"/>
            </a:br>
            <a:r>
              <a:rPr lang="en-US" noProof="0" dirty="0"/>
              <a:t>			</a:t>
            </a:r>
            <a:r>
              <a:rPr lang="en-US" noProof="0" dirty="0">
                <a:solidFill>
                  <a:srgbClr val="00B050"/>
                </a:solidFill>
              </a:rPr>
              <a:t>File 2 V2 …</a:t>
            </a:r>
          </a:p>
        </p:txBody>
      </p:sp>
      <p:sp>
        <p:nvSpPr>
          <p:cNvPr id="22" name="TextBox 21">
            <a:extLst>
              <a:ext uri="{FF2B5EF4-FFF2-40B4-BE49-F238E27FC236}">
                <a16:creationId xmlns:a16="http://schemas.microsoft.com/office/drawing/2014/main" id="{E066064B-A160-BC7E-FEAD-FFD4C7EFCCA4}"/>
              </a:ext>
            </a:extLst>
          </p:cNvPr>
          <p:cNvSpPr txBox="1"/>
          <p:nvPr/>
        </p:nvSpPr>
        <p:spPr>
          <a:xfrm>
            <a:off x="8007908" y="171927"/>
            <a:ext cx="1369734" cy="369332"/>
          </a:xfrm>
          <a:prstGeom prst="rect">
            <a:avLst/>
          </a:prstGeom>
          <a:solidFill>
            <a:srgbClr val="FDFDFD"/>
          </a:solidFill>
        </p:spPr>
        <p:txBody>
          <a:bodyPr wrap="none" rtlCol="0">
            <a:spAutoFit/>
          </a:bodyPr>
          <a:lstStyle/>
          <a:p>
            <a:r>
              <a:rPr lang="en-US" noProof="0" dirty="0">
                <a:solidFill>
                  <a:schemeClr val="bg1">
                    <a:lumMod val="50000"/>
                  </a:schemeClr>
                </a:solidFill>
              </a:rPr>
              <a:t>Computer 3</a:t>
            </a:r>
          </a:p>
        </p:txBody>
      </p:sp>
      <p:sp>
        <p:nvSpPr>
          <p:cNvPr id="1045" name="TextBox 1044">
            <a:extLst>
              <a:ext uri="{FF2B5EF4-FFF2-40B4-BE49-F238E27FC236}">
                <a16:creationId xmlns:a16="http://schemas.microsoft.com/office/drawing/2014/main" id="{05FFEFB8-B3DC-B42B-A016-CE5883BBCB1F}"/>
              </a:ext>
            </a:extLst>
          </p:cNvPr>
          <p:cNvSpPr txBox="1"/>
          <p:nvPr/>
        </p:nvSpPr>
        <p:spPr>
          <a:xfrm>
            <a:off x="6317708" y="621846"/>
            <a:ext cx="3067068" cy="369332"/>
          </a:xfrm>
          <a:prstGeom prst="rect">
            <a:avLst/>
          </a:prstGeom>
          <a:noFill/>
        </p:spPr>
        <p:txBody>
          <a:bodyPr wrap="square" rtlCol="0">
            <a:spAutoFit/>
          </a:bodyPr>
          <a:lstStyle/>
          <a:p>
            <a:r>
              <a:rPr lang="en-US" i="1" noProof="0" dirty="0">
                <a:latin typeface="Amasis MT Pro Medium" panose="020F0502020204030204" pitchFamily="18" charset="0"/>
              </a:rPr>
              <a:t>Git clone</a:t>
            </a:r>
          </a:p>
        </p:txBody>
      </p:sp>
      <p:sp>
        <p:nvSpPr>
          <p:cNvPr id="1046" name="Arrow: Right 1045">
            <a:extLst>
              <a:ext uri="{FF2B5EF4-FFF2-40B4-BE49-F238E27FC236}">
                <a16:creationId xmlns:a16="http://schemas.microsoft.com/office/drawing/2014/main" id="{B88D8C95-6A1F-51B1-D1CC-8256FD71DBEB}"/>
              </a:ext>
            </a:extLst>
          </p:cNvPr>
          <p:cNvSpPr/>
          <p:nvPr/>
        </p:nvSpPr>
        <p:spPr>
          <a:xfrm rot="17051203">
            <a:off x="5007395" y="1965875"/>
            <a:ext cx="2381726" cy="215037"/>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noProof="0" dirty="0"/>
          </a:p>
        </p:txBody>
      </p:sp>
      <p:sp>
        <p:nvSpPr>
          <p:cNvPr id="26" name="TextBox 25">
            <a:extLst>
              <a:ext uri="{FF2B5EF4-FFF2-40B4-BE49-F238E27FC236}">
                <a16:creationId xmlns:a16="http://schemas.microsoft.com/office/drawing/2014/main" id="{E785C5D8-0472-3D2C-6256-D21A55315802}"/>
              </a:ext>
            </a:extLst>
          </p:cNvPr>
          <p:cNvSpPr txBox="1"/>
          <p:nvPr/>
        </p:nvSpPr>
        <p:spPr>
          <a:xfrm>
            <a:off x="7293887" y="1537918"/>
            <a:ext cx="4003914" cy="646331"/>
          </a:xfrm>
          <a:prstGeom prst="rect">
            <a:avLst/>
          </a:prstGeom>
          <a:noFill/>
        </p:spPr>
        <p:txBody>
          <a:bodyPr wrap="square" rtlCol="0">
            <a:spAutoFit/>
          </a:bodyPr>
          <a:lstStyle/>
          <a:p>
            <a:r>
              <a:rPr lang="en-US" noProof="0" dirty="0"/>
              <a:t>👶Your collaborator : 	</a:t>
            </a:r>
            <a:r>
              <a:rPr lang="en-US" noProof="0" dirty="0">
                <a:solidFill>
                  <a:srgbClr val="FF0000"/>
                </a:solidFill>
              </a:rPr>
              <a:t>File 1 V4</a:t>
            </a:r>
            <a:br>
              <a:rPr lang="en-US" noProof="0" dirty="0"/>
            </a:br>
            <a:r>
              <a:rPr lang="en-US" noProof="0" dirty="0"/>
              <a:t>			</a:t>
            </a:r>
            <a:r>
              <a:rPr lang="en-US" noProof="0" dirty="0">
                <a:solidFill>
                  <a:srgbClr val="00B050"/>
                </a:solidFill>
              </a:rPr>
              <a:t>File 2 V2 …</a:t>
            </a:r>
          </a:p>
        </p:txBody>
      </p:sp>
      <p:sp>
        <p:nvSpPr>
          <p:cNvPr id="27" name="TextBox 26">
            <a:extLst>
              <a:ext uri="{FF2B5EF4-FFF2-40B4-BE49-F238E27FC236}">
                <a16:creationId xmlns:a16="http://schemas.microsoft.com/office/drawing/2014/main" id="{60F593D3-97FE-E71B-258E-CF2D6430453D}"/>
              </a:ext>
            </a:extLst>
          </p:cNvPr>
          <p:cNvSpPr txBox="1"/>
          <p:nvPr/>
        </p:nvSpPr>
        <p:spPr>
          <a:xfrm>
            <a:off x="871518" y="1494435"/>
            <a:ext cx="3352800" cy="646331"/>
          </a:xfrm>
          <a:prstGeom prst="rect">
            <a:avLst/>
          </a:prstGeom>
          <a:noFill/>
        </p:spPr>
        <p:txBody>
          <a:bodyPr wrap="square" rtlCol="0">
            <a:spAutoFit/>
          </a:bodyPr>
          <a:lstStyle/>
          <a:p>
            <a:r>
              <a:rPr lang="en-US" noProof="0" dirty="0"/>
              <a:t>🤓 You at work : 	</a:t>
            </a:r>
            <a:r>
              <a:rPr lang="en-US" noProof="0" dirty="0">
                <a:solidFill>
                  <a:srgbClr val="00B050"/>
                </a:solidFill>
              </a:rPr>
              <a:t>File 1 V2</a:t>
            </a:r>
            <a:br>
              <a:rPr lang="en-US" noProof="0" dirty="0"/>
            </a:br>
            <a:r>
              <a:rPr lang="en-US" noProof="0" dirty="0"/>
              <a:t>		</a:t>
            </a:r>
            <a:r>
              <a:rPr lang="en-US" noProof="0" dirty="0">
                <a:solidFill>
                  <a:srgbClr val="FF0000"/>
                </a:solidFill>
              </a:rPr>
              <a:t>File 2 V4 …</a:t>
            </a:r>
          </a:p>
        </p:txBody>
      </p:sp>
      <p:sp>
        <p:nvSpPr>
          <p:cNvPr id="1024" name="TextBox 1023">
            <a:extLst>
              <a:ext uri="{FF2B5EF4-FFF2-40B4-BE49-F238E27FC236}">
                <a16:creationId xmlns:a16="http://schemas.microsoft.com/office/drawing/2014/main" id="{6C383CAF-B35A-1915-5CA1-57A61B73228B}"/>
              </a:ext>
            </a:extLst>
          </p:cNvPr>
          <p:cNvSpPr txBox="1"/>
          <p:nvPr/>
        </p:nvSpPr>
        <p:spPr>
          <a:xfrm>
            <a:off x="8764468" y="2103000"/>
            <a:ext cx="1369734" cy="369332"/>
          </a:xfrm>
          <a:prstGeom prst="rect">
            <a:avLst/>
          </a:prstGeom>
          <a:noFill/>
        </p:spPr>
        <p:txBody>
          <a:bodyPr wrap="square" rtlCol="0">
            <a:spAutoFit/>
          </a:bodyPr>
          <a:lstStyle/>
          <a:p>
            <a:r>
              <a:rPr lang="en-US" i="1" noProof="0" dirty="0">
                <a:latin typeface="Amasis MT Pro Medium" panose="020F0502020204030204" pitchFamily="18" charset="0"/>
              </a:rPr>
              <a:t>Git commit</a:t>
            </a:r>
          </a:p>
        </p:txBody>
      </p:sp>
      <p:sp>
        <p:nvSpPr>
          <p:cNvPr id="1028" name="TextBox 1027">
            <a:extLst>
              <a:ext uri="{FF2B5EF4-FFF2-40B4-BE49-F238E27FC236}">
                <a16:creationId xmlns:a16="http://schemas.microsoft.com/office/drawing/2014/main" id="{7AFE7CA6-5FD2-1309-8341-C905886C9986}"/>
              </a:ext>
            </a:extLst>
          </p:cNvPr>
          <p:cNvSpPr txBox="1"/>
          <p:nvPr/>
        </p:nvSpPr>
        <p:spPr>
          <a:xfrm>
            <a:off x="1707424" y="2087921"/>
            <a:ext cx="1369734" cy="369332"/>
          </a:xfrm>
          <a:prstGeom prst="rect">
            <a:avLst/>
          </a:prstGeom>
          <a:noFill/>
        </p:spPr>
        <p:txBody>
          <a:bodyPr wrap="square" rtlCol="0">
            <a:spAutoFit/>
          </a:bodyPr>
          <a:lstStyle/>
          <a:p>
            <a:r>
              <a:rPr lang="en-US" i="1" noProof="0" dirty="0">
                <a:latin typeface="Amasis MT Pro Medium" panose="020F0502020204030204" pitchFamily="18" charset="0"/>
              </a:rPr>
              <a:t>Git commit</a:t>
            </a:r>
          </a:p>
        </p:txBody>
      </p:sp>
      <p:sp>
        <p:nvSpPr>
          <p:cNvPr id="1029" name="TextBox 1028">
            <a:extLst>
              <a:ext uri="{FF2B5EF4-FFF2-40B4-BE49-F238E27FC236}">
                <a16:creationId xmlns:a16="http://schemas.microsoft.com/office/drawing/2014/main" id="{C5C9397C-B671-3BEF-48AC-6E2769B28BA0}"/>
              </a:ext>
            </a:extLst>
          </p:cNvPr>
          <p:cNvSpPr txBox="1"/>
          <p:nvPr/>
        </p:nvSpPr>
        <p:spPr>
          <a:xfrm>
            <a:off x="7382819" y="2837854"/>
            <a:ext cx="4003914" cy="646331"/>
          </a:xfrm>
          <a:prstGeom prst="rect">
            <a:avLst/>
          </a:prstGeom>
          <a:noFill/>
        </p:spPr>
        <p:txBody>
          <a:bodyPr wrap="square" rtlCol="0">
            <a:spAutoFit/>
          </a:bodyPr>
          <a:lstStyle/>
          <a:p>
            <a:r>
              <a:rPr lang="en-US" noProof="0" dirty="0"/>
              <a:t>👶Your collaborator : 	</a:t>
            </a:r>
            <a:r>
              <a:rPr lang="en-US" noProof="0" dirty="0">
                <a:solidFill>
                  <a:srgbClr val="00B050"/>
                </a:solidFill>
              </a:rPr>
              <a:t>File 1 V4</a:t>
            </a:r>
            <a:br>
              <a:rPr lang="en-US" noProof="0" dirty="0"/>
            </a:br>
            <a:r>
              <a:rPr lang="en-US" noProof="0" dirty="0"/>
              <a:t>			</a:t>
            </a:r>
            <a:r>
              <a:rPr lang="en-US" noProof="0" dirty="0">
                <a:solidFill>
                  <a:srgbClr val="00B050"/>
                </a:solidFill>
              </a:rPr>
              <a:t>File 2 V4 …</a:t>
            </a:r>
          </a:p>
        </p:txBody>
      </p:sp>
      <p:sp>
        <p:nvSpPr>
          <p:cNvPr id="1031" name="TextBox 1030">
            <a:extLst>
              <a:ext uri="{FF2B5EF4-FFF2-40B4-BE49-F238E27FC236}">
                <a16:creationId xmlns:a16="http://schemas.microsoft.com/office/drawing/2014/main" id="{23240626-9CB8-9020-F1AD-F293840C4F0B}"/>
              </a:ext>
            </a:extLst>
          </p:cNvPr>
          <p:cNvSpPr txBox="1"/>
          <p:nvPr/>
        </p:nvSpPr>
        <p:spPr>
          <a:xfrm>
            <a:off x="960450" y="2794371"/>
            <a:ext cx="3352800" cy="646331"/>
          </a:xfrm>
          <a:prstGeom prst="rect">
            <a:avLst/>
          </a:prstGeom>
          <a:noFill/>
        </p:spPr>
        <p:txBody>
          <a:bodyPr wrap="square" rtlCol="0">
            <a:spAutoFit/>
          </a:bodyPr>
          <a:lstStyle/>
          <a:p>
            <a:r>
              <a:rPr lang="en-US" noProof="0" dirty="0"/>
              <a:t>🤓 You at work : 	</a:t>
            </a:r>
            <a:r>
              <a:rPr lang="en-US" noProof="0" dirty="0">
                <a:solidFill>
                  <a:srgbClr val="00B050"/>
                </a:solidFill>
              </a:rPr>
              <a:t>File 1 V4</a:t>
            </a:r>
            <a:br>
              <a:rPr lang="en-US" noProof="0" dirty="0"/>
            </a:br>
            <a:r>
              <a:rPr lang="en-US" noProof="0" dirty="0"/>
              <a:t>		</a:t>
            </a:r>
            <a:r>
              <a:rPr lang="en-US" noProof="0" dirty="0">
                <a:solidFill>
                  <a:srgbClr val="00B050"/>
                </a:solidFill>
              </a:rPr>
              <a:t>File 2 V4 …</a:t>
            </a:r>
          </a:p>
        </p:txBody>
      </p:sp>
      <p:sp>
        <p:nvSpPr>
          <p:cNvPr id="1033" name="Arrow: Up-Down 1032">
            <a:extLst>
              <a:ext uri="{FF2B5EF4-FFF2-40B4-BE49-F238E27FC236}">
                <a16:creationId xmlns:a16="http://schemas.microsoft.com/office/drawing/2014/main" id="{BBC15034-9C39-884B-6D17-A87D063F849F}"/>
              </a:ext>
            </a:extLst>
          </p:cNvPr>
          <p:cNvSpPr/>
          <p:nvPr/>
        </p:nvSpPr>
        <p:spPr>
          <a:xfrm rot="6708830">
            <a:off x="4035498" y="2455380"/>
            <a:ext cx="221708" cy="764947"/>
          </a:xfrm>
          <a:prstGeom prst="upDownArrow">
            <a:avLst>
              <a:gd name="adj1" fmla="val 39677"/>
              <a:gd name="adj2" fmla="val 6582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35" name="TextBox 1034">
            <a:extLst>
              <a:ext uri="{FF2B5EF4-FFF2-40B4-BE49-F238E27FC236}">
                <a16:creationId xmlns:a16="http://schemas.microsoft.com/office/drawing/2014/main" id="{8E4C1232-6FD3-9BB8-3FD1-57D2E745CD02}"/>
              </a:ext>
            </a:extLst>
          </p:cNvPr>
          <p:cNvSpPr txBox="1"/>
          <p:nvPr/>
        </p:nvSpPr>
        <p:spPr>
          <a:xfrm>
            <a:off x="1444896" y="2456726"/>
            <a:ext cx="2090828" cy="369332"/>
          </a:xfrm>
          <a:prstGeom prst="rect">
            <a:avLst/>
          </a:prstGeom>
          <a:noFill/>
        </p:spPr>
        <p:txBody>
          <a:bodyPr wrap="square" rtlCol="0">
            <a:spAutoFit/>
          </a:bodyPr>
          <a:lstStyle/>
          <a:p>
            <a:r>
              <a:rPr lang="en-US" i="1" noProof="0" dirty="0">
                <a:latin typeface="Amasis MT Pro Medium" panose="020F0502020204030204" pitchFamily="18" charset="0"/>
              </a:rPr>
              <a:t>Git push / Git pull</a:t>
            </a:r>
          </a:p>
        </p:txBody>
      </p:sp>
      <p:sp>
        <p:nvSpPr>
          <p:cNvPr id="1036" name="TextBox 1035">
            <a:extLst>
              <a:ext uri="{FF2B5EF4-FFF2-40B4-BE49-F238E27FC236}">
                <a16:creationId xmlns:a16="http://schemas.microsoft.com/office/drawing/2014/main" id="{B748F879-031D-556B-F580-2737569F1C0A}"/>
              </a:ext>
            </a:extLst>
          </p:cNvPr>
          <p:cNvSpPr txBox="1"/>
          <p:nvPr/>
        </p:nvSpPr>
        <p:spPr>
          <a:xfrm>
            <a:off x="8452058" y="2445221"/>
            <a:ext cx="2090828" cy="369332"/>
          </a:xfrm>
          <a:prstGeom prst="rect">
            <a:avLst/>
          </a:prstGeom>
          <a:noFill/>
        </p:spPr>
        <p:txBody>
          <a:bodyPr wrap="square" rtlCol="0">
            <a:spAutoFit/>
          </a:bodyPr>
          <a:lstStyle/>
          <a:p>
            <a:r>
              <a:rPr lang="en-US" i="1" noProof="0" dirty="0">
                <a:latin typeface="Amasis MT Pro Medium" panose="020F0502020204030204" pitchFamily="18" charset="0"/>
              </a:rPr>
              <a:t>Git push / Git pull</a:t>
            </a:r>
          </a:p>
        </p:txBody>
      </p:sp>
      <p:sp>
        <p:nvSpPr>
          <p:cNvPr id="1037" name="Arrow: Up-Down 1036">
            <a:extLst>
              <a:ext uri="{FF2B5EF4-FFF2-40B4-BE49-F238E27FC236}">
                <a16:creationId xmlns:a16="http://schemas.microsoft.com/office/drawing/2014/main" id="{C14121F2-D72C-1FBC-5E8F-D6642A906A42}"/>
              </a:ext>
            </a:extLst>
          </p:cNvPr>
          <p:cNvSpPr/>
          <p:nvPr/>
        </p:nvSpPr>
        <p:spPr>
          <a:xfrm rot="3776287">
            <a:off x="6833712" y="2531643"/>
            <a:ext cx="221708" cy="764947"/>
          </a:xfrm>
          <a:prstGeom prst="upDownArrow">
            <a:avLst>
              <a:gd name="adj1" fmla="val 39677"/>
              <a:gd name="adj2" fmla="val 6582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1" name="TextBox 1040">
            <a:extLst>
              <a:ext uri="{FF2B5EF4-FFF2-40B4-BE49-F238E27FC236}">
                <a16:creationId xmlns:a16="http://schemas.microsoft.com/office/drawing/2014/main" id="{6E779C9E-983A-A85F-C234-F194E16D71A2}"/>
              </a:ext>
            </a:extLst>
          </p:cNvPr>
          <p:cNvSpPr txBox="1"/>
          <p:nvPr/>
        </p:nvSpPr>
        <p:spPr>
          <a:xfrm>
            <a:off x="2806601" y="5089169"/>
            <a:ext cx="6414400" cy="1477328"/>
          </a:xfrm>
          <a:prstGeom prst="rect">
            <a:avLst/>
          </a:prstGeom>
          <a:noFill/>
        </p:spPr>
        <p:txBody>
          <a:bodyPr wrap="square">
            <a:spAutoFit/>
          </a:bodyPr>
          <a:lstStyle/>
          <a:p>
            <a:pPr marL="285750" indent="-285750">
              <a:buFont typeface="Arial" panose="020B0604020202020204" pitchFamily="34" charset="0"/>
              <a:buChar char="•"/>
            </a:pPr>
            <a:r>
              <a:rPr lang="en-US" noProof="0" dirty="0"/>
              <a:t>Multiple people can work on the same project safely</a:t>
            </a:r>
          </a:p>
          <a:p>
            <a:pPr marL="285750" indent="-285750">
              <a:buFont typeface="Arial" panose="020B0604020202020204" pitchFamily="34" charset="0"/>
              <a:buChar char="•"/>
            </a:pPr>
            <a:r>
              <a:rPr lang="en-US" noProof="0" dirty="0"/>
              <a:t>Multiple people can work on the same file simultaneously</a:t>
            </a:r>
          </a:p>
          <a:p>
            <a:pPr marL="285750" indent="-285750">
              <a:buFont typeface="Arial" panose="020B0604020202020204" pitchFamily="34" charset="0"/>
              <a:buChar char="•"/>
            </a:pPr>
            <a:r>
              <a:rPr lang="en-US" noProof="0" dirty="0"/>
              <a:t>Git includes system to resolve merging conflicts</a:t>
            </a:r>
          </a:p>
          <a:p>
            <a:pPr marL="285750" indent="-285750">
              <a:buFont typeface="Arial" panose="020B0604020202020204" pitchFamily="34" charset="0"/>
              <a:buChar char="•"/>
            </a:pPr>
            <a:endParaRPr lang="en-US" noProof="0" dirty="0"/>
          </a:p>
          <a:p>
            <a:r>
              <a:rPr lang="en-US" noProof="0" dirty="0">
                <a:sym typeface="Wingdings" panose="05000000000000000000" pitchFamily="2" charset="2"/>
              </a:rPr>
              <a:t> For more complex scenario, we can use “branches”</a:t>
            </a:r>
            <a:endParaRPr lang="en-US" noProof="0" dirty="0"/>
          </a:p>
        </p:txBody>
      </p:sp>
    </p:spTree>
    <p:extLst>
      <p:ext uri="{BB962C8B-B14F-4D97-AF65-F5344CB8AC3E}">
        <p14:creationId xmlns:p14="http://schemas.microsoft.com/office/powerpoint/2010/main" val="215276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45" grpId="0"/>
      <p:bldP spid="1046" grpId="0" animBg="1"/>
      <p:bldP spid="26" grpId="0"/>
      <p:bldP spid="27" grpId="0"/>
      <p:bldP spid="1024" grpId="0"/>
      <p:bldP spid="1028" grpId="0"/>
      <p:bldP spid="1029" grpId="0"/>
      <p:bldP spid="1031" grpId="0"/>
      <p:bldP spid="1033" grpId="0" animBg="1"/>
      <p:bldP spid="1035" grpId="0"/>
      <p:bldP spid="1036" grpId="0"/>
      <p:bldP spid="1037" grpId="0" animBg="1"/>
      <p:bldP spid="10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DF100-CDDF-A09A-8531-FA3CA6D501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DF8028-9509-0B08-E3B3-1E6F3AEC24FC}"/>
              </a:ext>
            </a:extLst>
          </p:cNvPr>
          <p:cNvSpPr>
            <a:spLocks noGrp="1"/>
          </p:cNvSpPr>
          <p:nvPr>
            <p:ph type="title"/>
          </p:nvPr>
        </p:nvSpPr>
        <p:spPr/>
        <p:txBody>
          <a:bodyPr vert="horz" lIns="91440" tIns="45720" rIns="91440" bIns="45720" rtlCol="0" anchor="t">
            <a:normAutofit fontScale="90000"/>
          </a:bodyPr>
          <a:lstStyle/>
          <a:p>
            <a:r>
              <a:rPr lang="en-US" sz="4400" noProof="0" dirty="0"/>
              <a:t>Common Issues</a:t>
            </a:r>
          </a:p>
        </p:txBody>
      </p:sp>
      <p:sp>
        <p:nvSpPr>
          <p:cNvPr id="3" name="Content Placeholder 2">
            <a:extLst>
              <a:ext uri="{FF2B5EF4-FFF2-40B4-BE49-F238E27FC236}">
                <a16:creationId xmlns:a16="http://schemas.microsoft.com/office/drawing/2014/main" id="{D1A60EEE-747C-EF69-76DD-9364E058E1C2}"/>
              </a:ext>
            </a:extLst>
          </p:cNvPr>
          <p:cNvSpPr>
            <a:spLocks noGrp="1"/>
          </p:cNvSpPr>
          <p:nvPr>
            <p:ph idx="1"/>
          </p:nvPr>
        </p:nvSpPr>
        <p:spPr>
          <a:xfrm>
            <a:off x="838200" y="1929384"/>
            <a:ext cx="10515600" cy="4251960"/>
          </a:xfrm>
        </p:spPr>
        <p:txBody>
          <a:bodyPr>
            <a:normAutofit fontScale="70000" lnSpcReduction="20000"/>
          </a:bodyPr>
          <a:lstStyle/>
          <a:p>
            <a:pPr marL="0" indent="0">
              <a:buNone/>
            </a:pPr>
            <a:r>
              <a:rPr lang="en-US" sz="2200" b="1" u="sng" noProof="0" dirty="0">
                <a:solidFill>
                  <a:srgbClr val="00B050"/>
                </a:solidFill>
              </a:rPr>
              <a:t>Work Protection</a:t>
            </a:r>
          </a:p>
          <a:p>
            <a:pPr>
              <a:buFont typeface="Arial" panose="020B0604020202020204" pitchFamily="34" charset="0"/>
              <a:buChar char="•"/>
            </a:pPr>
            <a:r>
              <a:rPr lang="en-US" sz="2200" noProof="0" dirty="0">
                <a:solidFill>
                  <a:srgbClr val="00B050"/>
                </a:solidFill>
              </a:rPr>
              <a:t>Reliable backup system, Ability to recover changes</a:t>
            </a:r>
            <a:r>
              <a:rPr lang="en-US" sz="2200" noProof="0" dirty="0"/>
              <a:t>, </a:t>
            </a:r>
            <a:r>
              <a:rPr lang="en-US" sz="2200" noProof="0" dirty="0">
                <a:solidFill>
                  <a:srgbClr val="FFC000"/>
                </a:solidFill>
              </a:rPr>
              <a:t>Safe space for experimentation</a:t>
            </a:r>
          </a:p>
          <a:p>
            <a:pPr marL="0" indent="0">
              <a:buNone/>
            </a:pPr>
            <a:r>
              <a:rPr lang="en-US" sz="2200" b="1" u="sng" noProof="0" dirty="0">
                <a:solidFill>
                  <a:srgbClr val="FFC000"/>
                </a:solidFill>
              </a:rPr>
              <a:t>Research Reproducibility</a:t>
            </a:r>
          </a:p>
          <a:p>
            <a:pPr>
              <a:buFont typeface="Arial" panose="020B0604020202020204" pitchFamily="34" charset="0"/>
              <a:buChar char="•"/>
            </a:pPr>
            <a:r>
              <a:rPr lang="en-US" sz="2200" noProof="0" dirty="0">
                <a:solidFill>
                  <a:srgbClr val="FFC000"/>
                </a:solidFill>
              </a:rPr>
              <a:t>Ability to replicate experiments exactly, Documentation of analysis steps, Tracing which code produced which results</a:t>
            </a:r>
          </a:p>
          <a:p>
            <a:pPr marL="0" indent="0">
              <a:buNone/>
            </a:pPr>
            <a:r>
              <a:rPr lang="en-US" sz="2200" b="1" u="sng" noProof="0" dirty="0">
                <a:solidFill>
                  <a:srgbClr val="00B050"/>
                </a:solidFill>
              </a:rPr>
              <a:t>Version Management</a:t>
            </a:r>
          </a:p>
          <a:p>
            <a:pPr>
              <a:buFont typeface="Arial" panose="020B0604020202020204" pitchFamily="34" charset="0"/>
              <a:buChar char="•"/>
            </a:pPr>
            <a:r>
              <a:rPr lang="en-US" sz="2200" noProof="0" dirty="0">
                <a:solidFill>
                  <a:srgbClr val="00B050"/>
                </a:solidFill>
              </a:rPr>
              <a:t>Keeping track of file versions, Managing code evolution</a:t>
            </a:r>
          </a:p>
          <a:p>
            <a:pPr marL="0" indent="0">
              <a:buNone/>
            </a:pPr>
            <a:r>
              <a:rPr lang="en-US" sz="2200" b="1" u="sng" noProof="0" dirty="0">
                <a:solidFill>
                  <a:srgbClr val="00B050"/>
                </a:solidFill>
              </a:rPr>
              <a:t>Collaboration</a:t>
            </a:r>
          </a:p>
          <a:p>
            <a:pPr>
              <a:buFont typeface="Arial" panose="020B0604020202020204" pitchFamily="34" charset="0"/>
              <a:buChar char="•"/>
            </a:pPr>
            <a:r>
              <a:rPr lang="en-US" sz="2200" noProof="0" dirty="0">
                <a:solidFill>
                  <a:srgbClr val="00B050"/>
                </a:solidFill>
              </a:rPr>
              <a:t>Sharing code effectively, Integrating changes from multiple researchers, Keeping everyone's work synchronized</a:t>
            </a:r>
          </a:p>
          <a:p>
            <a:endParaRPr lang="en-US" sz="2200" noProof="0" dirty="0"/>
          </a:p>
        </p:txBody>
      </p:sp>
    </p:spTree>
    <p:extLst>
      <p:ext uri="{BB962C8B-B14F-4D97-AF65-F5344CB8AC3E}">
        <p14:creationId xmlns:p14="http://schemas.microsoft.com/office/powerpoint/2010/main" val="86958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D86FBB4-6658-39CD-3E19-C29C01FA9210}"/>
            </a:ext>
          </a:extLst>
        </p:cNvPr>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4FF728FC-8B75-8F7A-0917-072410A7490F}"/>
              </a:ext>
            </a:extLst>
          </p:cNvPr>
          <p:cNvSpPr/>
          <p:nvPr/>
        </p:nvSpPr>
        <p:spPr>
          <a:xfrm>
            <a:off x="704547" y="178958"/>
            <a:ext cx="3239911" cy="3660537"/>
          </a:xfrm>
          <a:prstGeom prst="roundRect">
            <a:avLst/>
          </a:prstGeom>
          <a:solidFill>
            <a:srgbClr val="FDFDFD"/>
          </a:solidFill>
          <a:ln>
            <a:solidFill>
              <a:schemeClr val="bg2">
                <a:lumMod val="9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27" name="TextBox 1026">
            <a:extLst>
              <a:ext uri="{FF2B5EF4-FFF2-40B4-BE49-F238E27FC236}">
                <a16:creationId xmlns:a16="http://schemas.microsoft.com/office/drawing/2014/main" id="{7A50B171-3D1E-494A-B04F-7819E31D9224}"/>
              </a:ext>
            </a:extLst>
          </p:cNvPr>
          <p:cNvSpPr txBox="1"/>
          <p:nvPr/>
        </p:nvSpPr>
        <p:spPr>
          <a:xfrm>
            <a:off x="896458" y="442037"/>
            <a:ext cx="3352800" cy="646331"/>
          </a:xfrm>
          <a:prstGeom prst="rect">
            <a:avLst/>
          </a:prstGeom>
          <a:noFill/>
        </p:spPr>
        <p:txBody>
          <a:bodyPr wrap="square" rtlCol="0">
            <a:spAutoFit/>
          </a:bodyPr>
          <a:lstStyle/>
          <a:p>
            <a:r>
              <a:rPr lang="en-US" noProof="0" dirty="0"/>
              <a:t>🤓 You at work : 	</a:t>
            </a:r>
            <a:r>
              <a:rPr lang="en-US" noProof="0" dirty="0">
                <a:solidFill>
                  <a:srgbClr val="00B050"/>
                </a:solidFill>
              </a:rPr>
              <a:t>File 1 V2</a:t>
            </a:r>
            <a:br>
              <a:rPr lang="en-US" noProof="0" dirty="0"/>
            </a:br>
            <a:r>
              <a:rPr lang="en-US" noProof="0" dirty="0"/>
              <a:t>		</a:t>
            </a:r>
            <a:r>
              <a:rPr lang="en-US" noProof="0" dirty="0">
                <a:solidFill>
                  <a:srgbClr val="00B050"/>
                </a:solidFill>
              </a:rPr>
              <a:t>File 2 V2 …</a:t>
            </a:r>
          </a:p>
        </p:txBody>
      </p:sp>
      <p:pic>
        <p:nvPicPr>
          <p:cNvPr id="1030" name="Picture 2" descr="Internet Cloud Icons - Free SVG &amp; PNG Internet Cloud Images ...">
            <a:extLst>
              <a:ext uri="{FF2B5EF4-FFF2-40B4-BE49-F238E27FC236}">
                <a16:creationId xmlns:a16="http://schemas.microsoft.com/office/drawing/2014/main" id="{627B990E-7A76-184A-319C-14C910B4D9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255" y="2685564"/>
            <a:ext cx="1607723" cy="1607723"/>
          </a:xfrm>
          <a:prstGeom prst="rect">
            <a:avLst/>
          </a:prstGeom>
          <a:noFill/>
          <a:extLst>
            <a:ext uri="{909E8E84-426E-40DD-AFC4-6F175D3DCCD1}">
              <a14:hiddenFill xmlns:a14="http://schemas.microsoft.com/office/drawing/2010/main">
                <a:solidFill>
                  <a:srgbClr val="FFFFFF"/>
                </a:solidFill>
              </a14:hiddenFill>
            </a:ext>
          </a:extLst>
        </p:spPr>
      </p:pic>
      <p:sp>
        <p:nvSpPr>
          <p:cNvPr id="1039" name="TextBox 1038">
            <a:extLst>
              <a:ext uri="{FF2B5EF4-FFF2-40B4-BE49-F238E27FC236}">
                <a16:creationId xmlns:a16="http://schemas.microsoft.com/office/drawing/2014/main" id="{29F06E1D-1043-43D5-BFF0-A1A7DCFCCB68}"/>
              </a:ext>
            </a:extLst>
          </p:cNvPr>
          <p:cNvSpPr txBox="1"/>
          <p:nvPr/>
        </p:nvSpPr>
        <p:spPr>
          <a:xfrm>
            <a:off x="1608220" y="39270"/>
            <a:ext cx="1369734" cy="369332"/>
          </a:xfrm>
          <a:prstGeom prst="rect">
            <a:avLst/>
          </a:prstGeom>
          <a:solidFill>
            <a:srgbClr val="FDFDFD"/>
          </a:solidFill>
        </p:spPr>
        <p:txBody>
          <a:bodyPr wrap="none" rtlCol="0">
            <a:spAutoFit/>
          </a:bodyPr>
          <a:lstStyle/>
          <a:p>
            <a:r>
              <a:rPr lang="en-US" noProof="0" dirty="0">
                <a:solidFill>
                  <a:schemeClr val="bg1">
                    <a:lumMod val="50000"/>
                  </a:schemeClr>
                </a:solidFill>
              </a:rPr>
              <a:t>Computer 1</a:t>
            </a:r>
          </a:p>
        </p:txBody>
      </p:sp>
      <p:sp>
        <p:nvSpPr>
          <p:cNvPr id="1042" name="TextBox 1041">
            <a:extLst>
              <a:ext uri="{FF2B5EF4-FFF2-40B4-BE49-F238E27FC236}">
                <a16:creationId xmlns:a16="http://schemas.microsoft.com/office/drawing/2014/main" id="{AF8B2AFF-A66E-120F-8646-63C592004866}"/>
              </a:ext>
            </a:extLst>
          </p:cNvPr>
          <p:cNvSpPr txBox="1"/>
          <p:nvPr/>
        </p:nvSpPr>
        <p:spPr>
          <a:xfrm>
            <a:off x="5805041" y="3254289"/>
            <a:ext cx="817468" cy="369332"/>
          </a:xfrm>
          <a:prstGeom prst="rect">
            <a:avLst/>
          </a:prstGeom>
          <a:noFill/>
        </p:spPr>
        <p:txBody>
          <a:bodyPr wrap="none" rtlCol="0">
            <a:spAutoFit/>
          </a:bodyPr>
          <a:lstStyle/>
          <a:p>
            <a:r>
              <a:rPr lang="en-US" noProof="0" dirty="0">
                <a:solidFill>
                  <a:schemeClr val="bg1">
                    <a:lumMod val="50000"/>
                  </a:schemeClr>
                </a:solidFill>
              </a:rPr>
              <a:t>Server</a:t>
            </a:r>
          </a:p>
        </p:txBody>
      </p:sp>
      <p:sp>
        <p:nvSpPr>
          <p:cNvPr id="2" name="Rectangle: Rounded Corners 1">
            <a:extLst>
              <a:ext uri="{FF2B5EF4-FFF2-40B4-BE49-F238E27FC236}">
                <a16:creationId xmlns:a16="http://schemas.microsoft.com/office/drawing/2014/main" id="{370467F8-FB04-9E71-A334-9E905204C00F}"/>
              </a:ext>
            </a:extLst>
          </p:cNvPr>
          <p:cNvSpPr/>
          <p:nvPr/>
        </p:nvSpPr>
        <p:spPr>
          <a:xfrm>
            <a:off x="7104235" y="311615"/>
            <a:ext cx="4383218" cy="3660537"/>
          </a:xfrm>
          <a:prstGeom prst="roundRect">
            <a:avLst/>
          </a:prstGeom>
          <a:solidFill>
            <a:srgbClr val="FDFDFD"/>
          </a:solidFill>
          <a:ln>
            <a:solidFill>
              <a:schemeClr val="bg2">
                <a:lumMod val="9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extBox 3">
            <a:extLst>
              <a:ext uri="{FF2B5EF4-FFF2-40B4-BE49-F238E27FC236}">
                <a16:creationId xmlns:a16="http://schemas.microsoft.com/office/drawing/2014/main" id="{3848E464-09F8-9554-EF68-1BEBB7EAD9E6}"/>
              </a:ext>
            </a:extLst>
          </p:cNvPr>
          <p:cNvSpPr txBox="1"/>
          <p:nvPr/>
        </p:nvSpPr>
        <p:spPr>
          <a:xfrm>
            <a:off x="7296145" y="541259"/>
            <a:ext cx="4003914" cy="646331"/>
          </a:xfrm>
          <a:prstGeom prst="rect">
            <a:avLst/>
          </a:prstGeom>
          <a:noFill/>
        </p:spPr>
        <p:txBody>
          <a:bodyPr wrap="square" rtlCol="0">
            <a:spAutoFit/>
          </a:bodyPr>
          <a:lstStyle/>
          <a:p>
            <a:r>
              <a:rPr lang="en-US" noProof="0" dirty="0"/>
              <a:t>👶Your collaborator : 	</a:t>
            </a:r>
            <a:r>
              <a:rPr lang="en-US" noProof="0" dirty="0">
                <a:solidFill>
                  <a:srgbClr val="00B050"/>
                </a:solidFill>
              </a:rPr>
              <a:t>File 1 V2</a:t>
            </a:r>
            <a:br>
              <a:rPr lang="en-US" noProof="0" dirty="0"/>
            </a:br>
            <a:r>
              <a:rPr lang="en-US" noProof="0" dirty="0"/>
              <a:t>			</a:t>
            </a:r>
            <a:r>
              <a:rPr lang="en-US" noProof="0" dirty="0">
                <a:solidFill>
                  <a:srgbClr val="00B050"/>
                </a:solidFill>
              </a:rPr>
              <a:t>File 2 V2 …</a:t>
            </a:r>
          </a:p>
        </p:txBody>
      </p:sp>
      <p:sp>
        <p:nvSpPr>
          <p:cNvPr id="22" name="TextBox 21">
            <a:extLst>
              <a:ext uri="{FF2B5EF4-FFF2-40B4-BE49-F238E27FC236}">
                <a16:creationId xmlns:a16="http://schemas.microsoft.com/office/drawing/2014/main" id="{9CD25B04-0101-7B4F-62C5-B4E2772BFA8D}"/>
              </a:ext>
            </a:extLst>
          </p:cNvPr>
          <p:cNvSpPr txBox="1"/>
          <p:nvPr/>
        </p:nvSpPr>
        <p:spPr>
          <a:xfrm>
            <a:off x="8007908" y="171927"/>
            <a:ext cx="1369734" cy="369332"/>
          </a:xfrm>
          <a:prstGeom prst="rect">
            <a:avLst/>
          </a:prstGeom>
          <a:solidFill>
            <a:srgbClr val="FDFDFD"/>
          </a:solidFill>
        </p:spPr>
        <p:txBody>
          <a:bodyPr wrap="none" rtlCol="0">
            <a:spAutoFit/>
          </a:bodyPr>
          <a:lstStyle/>
          <a:p>
            <a:r>
              <a:rPr lang="en-US" noProof="0" dirty="0">
                <a:solidFill>
                  <a:schemeClr val="bg1">
                    <a:lumMod val="50000"/>
                  </a:schemeClr>
                </a:solidFill>
              </a:rPr>
              <a:t>Computer 3</a:t>
            </a:r>
          </a:p>
        </p:txBody>
      </p:sp>
      <p:sp>
        <p:nvSpPr>
          <p:cNvPr id="26" name="TextBox 25">
            <a:extLst>
              <a:ext uri="{FF2B5EF4-FFF2-40B4-BE49-F238E27FC236}">
                <a16:creationId xmlns:a16="http://schemas.microsoft.com/office/drawing/2014/main" id="{ED8563D4-29B8-0DBA-B5F3-D5BC3538E72A}"/>
              </a:ext>
            </a:extLst>
          </p:cNvPr>
          <p:cNvSpPr txBox="1"/>
          <p:nvPr/>
        </p:nvSpPr>
        <p:spPr>
          <a:xfrm>
            <a:off x="7293887" y="1537918"/>
            <a:ext cx="4003914" cy="646331"/>
          </a:xfrm>
          <a:prstGeom prst="rect">
            <a:avLst/>
          </a:prstGeom>
          <a:noFill/>
        </p:spPr>
        <p:txBody>
          <a:bodyPr wrap="square" rtlCol="0">
            <a:spAutoFit/>
          </a:bodyPr>
          <a:lstStyle/>
          <a:p>
            <a:r>
              <a:rPr lang="en-US" noProof="0" dirty="0"/>
              <a:t>👶Your collaborator : 	</a:t>
            </a:r>
            <a:r>
              <a:rPr lang="en-US" noProof="0" dirty="0">
                <a:solidFill>
                  <a:srgbClr val="FF0000"/>
                </a:solidFill>
              </a:rPr>
              <a:t>File 1 V4</a:t>
            </a:r>
            <a:br>
              <a:rPr lang="en-US" noProof="0" dirty="0"/>
            </a:br>
            <a:r>
              <a:rPr lang="en-US" noProof="0" dirty="0"/>
              <a:t>			</a:t>
            </a:r>
            <a:r>
              <a:rPr lang="en-US" noProof="0" dirty="0">
                <a:solidFill>
                  <a:srgbClr val="00B050"/>
                </a:solidFill>
              </a:rPr>
              <a:t>File 2 V2 …</a:t>
            </a:r>
          </a:p>
        </p:txBody>
      </p:sp>
      <p:sp>
        <p:nvSpPr>
          <p:cNvPr id="27" name="TextBox 26">
            <a:extLst>
              <a:ext uri="{FF2B5EF4-FFF2-40B4-BE49-F238E27FC236}">
                <a16:creationId xmlns:a16="http://schemas.microsoft.com/office/drawing/2014/main" id="{4368A941-7538-A02E-2A6E-F5B191D3C4C3}"/>
              </a:ext>
            </a:extLst>
          </p:cNvPr>
          <p:cNvSpPr txBox="1"/>
          <p:nvPr/>
        </p:nvSpPr>
        <p:spPr>
          <a:xfrm>
            <a:off x="871518" y="1494435"/>
            <a:ext cx="3352800" cy="646331"/>
          </a:xfrm>
          <a:prstGeom prst="rect">
            <a:avLst/>
          </a:prstGeom>
          <a:noFill/>
        </p:spPr>
        <p:txBody>
          <a:bodyPr wrap="square" rtlCol="0">
            <a:spAutoFit/>
          </a:bodyPr>
          <a:lstStyle/>
          <a:p>
            <a:r>
              <a:rPr lang="en-US" noProof="0" dirty="0"/>
              <a:t>🤓 You at work : 	</a:t>
            </a:r>
            <a:r>
              <a:rPr lang="en-US" noProof="0" dirty="0">
                <a:solidFill>
                  <a:srgbClr val="00B050"/>
                </a:solidFill>
              </a:rPr>
              <a:t>File 1 V2</a:t>
            </a:r>
            <a:br>
              <a:rPr lang="en-US" noProof="0" dirty="0"/>
            </a:br>
            <a:r>
              <a:rPr lang="en-US" noProof="0" dirty="0"/>
              <a:t>		</a:t>
            </a:r>
            <a:r>
              <a:rPr lang="en-US" noProof="0" dirty="0">
                <a:solidFill>
                  <a:srgbClr val="FF0000"/>
                </a:solidFill>
              </a:rPr>
              <a:t>File 2 V4 …</a:t>
            </a:r>
          </a:p>
        </p:txBody>
      </p:sp>
      <p:sp>
        <p:nvSpPr>
          <p:cNvPr id="1024" name="TextBox 1023">
            <a:extLst>
              <a:ext uri="{FF2B5EF4-FFF2-40B4-BE49-F238E27FC236}">
                <a16:creationId xmlns:a16="http://schemas.microsoft.com/office/drawing/2014/main" id="{CD289897-A7BF-5279-D047-963D7D4C0D69}"/>
              </a:ext>
            </a:extLst>
          </p:cNvPr>
          <p:cNvSpPr txBox="1"/>
          <p:nvPr/>
        </p:nvSpPr>
        <p:spPr>
          <a:xfrm>
            <a:off x="8764468" y="2103000"/>
            <a:ext cx="1369734" cy="369332"/>
          </a:xfrm>
          <a:prstGeom prst="rect">
            <a:avLst/>
          </a:prstGeom>
          <a:noFill/>
        </p:spPr>
        <p:txBody>
          <a:bodyPr wrap="square" rtlCol="0">
            <a:spAutoFit/>
          </a:bodyPr>
          <a:lstStyle/>
          <a:p>
            <a:r>
              <a:rPr lang="en-US" i="1" noProof="0" dirty="0">
                <a:latin typeface="Amasis MT Pro Medium" panose="020F0502020204030204" pitchFamily="18" charset="0"/>
              </a:rPr>
              <a:t>Git commit</a:t>
            </a:r>
          </a:p>
        </p:txBody>
      </p:sp>
      <p:sp>
        <p:nvSpPr>
          <p:cNvPr id="1028" name="TextBox 1027">
            <a:extLst>
              <a:ext uri="{FF2B5EF4-FFF2-40B4-BE49-F238E27FC236}">
                <a16:creationId xmlns:a16="http://schemas.microsoft.com/office/drawing/2014/main" id="{1FA9E956-2A9F-0CE3-1FFF-5199B156171F}"/>
              </a:ext>
            </a:extLst>
          </p:cNvPr>
          <p:cNvSpPr txBox="1"/>
          <p:nvPr/>
        </p:nvSpPr>
        <p:spPr>
          <a:xfrm>
            <a:off x="1707424" y="2087921"/>
            <a:ext cx="1369734" cy="369332"/>
          </a:xfrm>
          <a:prstGeom prst="rect">
            <a:avLst/>
          </a:prstGeom>
          <a:noFill/>
        </p:spPr>
        <p:txBody>
          <a:bodyPr wrap="square" rtlCol="0">
            <a:spAutoFit/>
          </a:bodyPr>
          <a:lstStyle/>
          <a:p>
            <a:r>
              <a:rPr lang="en-US" i="1" noProof="0" dirty="0">
                <a:latin typeface="Amasis MT Pro Medium" panose="020F0502020204030204" pitchFamily="18" charset="0"/>
              </a:rPr>
              <a:t>Git commit</a:t>
            </a:r>
          </a:p>
        </p:txBody>
      </p:sp>
      <p:sp>
        <p:nvSpPr>
          <p:cNvPr id="1029" name="TextBox 1028">
            <a:extLst>
              <a:ext uri="{FF2B5EF4-FFF2-40B4-BE49-F238E27FC236}">
                <a16:creationId xmlns:a16="http://schemas.microsoft.com/office/drawing/2014/main" id="{A68D9138-DF62-D3A7-A45D-D22529C628D7}"/>
              </a:ext>
            </a:extLst>
          </p:cNvPr>
          <p:cNvSpPr txBox="1"/>
          <p:nvPr/>
        </p:nvSpPr>
        <p:spPr>
          <a:xfrm>
            <a:off x="7382819" y="2837854"/>
            <a:ext cx="4003914" cy="646331"/>
          </a:xfrm>
          <a:prstGeom prst="rect">
            <a:avLst/>
          </a:prstGeom>
          <a:noFill/>
        </p:spPr>
        <p:txBody>
          <a:bodyPr wrap="square" rtlCol="0">
            <a:spAutoFit/>
          </a:bodyPr>
          <a:lstStyle/>
          <a:p>
            <a:r>
              <a:rPr lang="en-US" noProof="0" dirty="0"/>
              <a:t>👶Your collaborator : 	</a:t>
            </a:r>
            <a:r>
              <a:rPr lang="en-US" noProof="0" dirty="0">
                <a:solidFill>
                  <a:srgbClr val="00B050"/>
                </a:solidFill>
              </a:rPr>
              <a:t>File 1 V4</a:t>
            </a:r>
            <a:br>
              <a:rPr lang="en-US" noProof="0" dirty="0"/>
            </a:br>
            <a:r>
              <a:rPr lang="en-US" noProof="0" dirty="0"/>
              <a:t>			</a:t>
            </a:r>
            <a:r>
              <a:rPr lang="en-US" noProof="0" dirty="0">
                <a:solidFill>
                  <a:srgbClr val="00B050"/>
                </a:solidFill>
              </a:rPr>
              <a:t>File 2 V4 …</a:t>
            </a:r>
          </a:p>
        </p:txBody>
      </p:sp>
      <p:sp>
        <p:nvSpPr>
          <p:cNvPr id="1031" name="TextBox 1030">
            <a:extLst>
              <a:ext uri="{FF2B5EF4-FFF2-40B4-BE49-F238E27FC236}">
                <a16:creationId xmlns:a16="http://schemas.microsoft.com/office/drawing/2014/main" id="{39B91D8D-9651-ECC8-8A0B-0D820BCEDFC1}"/>
              </a:ext>
            </a:extLst>
          </p:cNvPr>
          <p:cNvSpPr txBox="1"/>
          <p:nvPr/>
        </p:nvSpPr>
        <p:spPr>
          <a:xfrm>
            <a:off x="960450" y="2794371"/>
            <a:ext cx="3352800" cy="646331"/>
          </a:xfrm>
          <a:prstGeom prst="rect">
            <a:avLst/>
          </a:prstGeom>
          <a:noFill/>
        </p:spPr>
        <p:txBody>
          <a:bodyPr wrap="square" rtlCol="0">
            <a:spAutoFit/>
          </a:bodyPr>
          <a:lstStyle/>
          <a:p>
            <a:r>
              <a:rPr lang="en-US" noProof="0" dirty="0"/>
              <a:t>🤓 You at work : 	</a:t>
            </a:r>
            <a:r>
              <a:rPr lang="en-US" noProof="0" dirty="0">
                <a:solidFill>
                  <a:srgbClr val="00B050"/>
                </a:solidFill>
              </a:rPr>
              <a:t>File 1 V4</a:t>
            </a:r>
            <a:br>
              <a:rPr lang="en-US" noProof="0" dirty="0"/>
            </a:br>
            <a:r>
              <a:rPr lang="en-US" noProof="0" dirty="0"/>
              <a:t>		</a:t>
            </a:r>
            <a:r>
              <a:rPr lang="en-US" noProof="0" dirty="0">
                <a:solidFill>
                  <a:srgbClr val="00B050"/>
                </a:solidFill>
              </a:rPr>
              <a:t>File 2 V4 …</a:t>
            </a:r>
          </a:p>
        </p:txBody>
      </p:sp>
      <p:sp>
        <p:nvSpPr>
          <p:cNvPr id="1033" name="Arrow: Up-Down 1032">
            <a:extLst>
              <a:ext uri="{FF2B5EF4-FFF2-40B4-BE49-F238E27FC236}">
                <a16:creationId xmlns:a16="http://schemas.microsoft.com/office/drawing/2014/main" id="{813C940D-87BB-55B2-C767-C5D08C049619}"/>
              </a:ext>
            </a:extLst>
          </p:cNvPr>
          <p:cNvSpPr/>
          <p:nvPr/>
        </p:nvSpPr>
        <p:spPr>
          <a:xfrm rot="6708830">
            <a:off x="4035498" y="2455380"/>
            <a:ext cx="221708" cy="764947"/>
          </a:xfrm>
          <a:prstGeom prst="upDownArrow">
            <a:avLst>
              <a:gd name="adj1" fmla="val 39677"/>
              <a:gd name="adj2" fmla="val 6582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noProof="0" dirty="0"/>
          </a:p>
        </p:txBody>
      </p:sp>
      <p:sp>
        <p:nvSpPr>
          <p:cNvPr id="1035" name="TextBox 1034">
            <a:extLst>
              <a:ext uri="{FF2B5EF4-FFF2-40B4-BE49-F238E27FC236}">
                <a16:creationId xmlns:a16="http://schemas.microsoft.com/office/drawing/2014/main" id="{FCC78CB0-6258-F992-D13A-B2A14168726E}"/>
              </a:ext>
            </a:extLst>
          </p:cNvPr>
          <p:cNvSpPr txBox="1"/>
          <p:nvPr/>
        </p:nvSpPr>
        <p:spPr>
          <a:xfrm>
            <a:off x="1444896" y="2456726"/>
            <a:ext cx="2090828" cy="369332"/>
          </a:xfrm>
          <a:prstGeom prst="rect">
            <a:avLst/>
          </a:prstGeom>
          <a:noFill/>
        </p:spPr>
        <p:txBody>
          <a:bodyPr wrap="square" rtlCol="0">
            <a:spAutoFit/>
          </a:bodyPr>
          <a:lstStyle/>
          <a:p>
            <a:r>
              <a:rPr lang="en-US" i="1" noProof="0" dirty="0">
                <a:latin typeface="Amasis MT Pro Medium" panose="020F0502020204030204" pitchFamily="18" charset="0"/>
              </a:rPr>
              <a:t>Git push / Git pull</a:t>
            </a:r>
          </a:p>
        </p:txBody>
      </p:sp>
      <p:sp>
        <p:nvSpPr>
          <p:cNvPr id="1036" name="TextBox 1035">
            <a:extLst>
              <a:ext uri="{FF2B5EF4-FFF2-40B4-BE49-F238E27FC236}">
                <a16:creationId xmlns:a16="http://schemas.microsoft.com/office/drawing/2014/main" id="{DB132243-0C18-C857-6E56-C8CB2546E9CA}"/>
              </a:ext>
            </a:extLst>
          </p:cNvPr>
          <p:cNvSpPr txBox="1"/>
          <p:nvPr/>
        </p:nvSpPr>
        <p:spPr>
          <a:xfrm>
            <a:off x="8452058" y="2445221"/>
            <a:ext cx="2090828" cy="369332"/>
          </a:xfrm>
          <a:prstGeom prst="rect">
            <a:avLst/>
          </a:prstGeom>
          <a:noFill/>
        </p:spPr>
        <p:txBody>
          <a:bodyPr wrap="square" rtlCol="0">
            <a:spAutoFit/>
          </a:bodyPr>
          <a:lstStyle/>
          <a:p>
            <a:r>
              <a:rPr lang="en-US" i="1" noProof="0" dirty="0">
                <a:latin typeface="Amasis MT Pro Medium" panose="020F0502020204030204" pitchFamily="18" charset="0"/>
              </a:rPr>
              <a:t>Git push / Git pull</a:t>
            </a:r>
          </a:p>
        </p:txBody>
      </p:sp>
      <p:sp>
        <p:nvSpPr>
          <p:cNvPr id="1037" name="Arrow: Up-Down 1036">
            <a:extLst>
              <a:ext uri="{FF2B5EF4-FFF2-40B4-BE49-F238E27FC236}">
                <a16:creationId xmlns:a16="http://schemas.microsoft.com/office/drawing/2014/main" id="{771142B5-6D12-D483-4251-0D69BD361B5B}"/>
              </a:ext>
            </a:extLst>
          </p:cNvPr>
          <p:cNvSpPr/>
          <p:nvPr/>
        </p:nvSpPr>
        <p:spPr>
          <a:xfrm rot="3776287">
            <a:off x="6833712" y="2531643"/>
            <a:ext cx="221708" cy="764947"/>
          </a:xfrm>
          <a:prstGeom prst="upDownArrow">
            <a:avLst>
              <a:gd name="adj1" fmla="val 39677"/>
              <a:gd name="adj2" fmla="val 6582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1" name="TextBox 1040">
            <a:extLst>
              <a:ext uri="{FF2B5EF4-FFF2-40B4-BE49-F238E27FC236}">
                <a16:creationId xmlns:a16="http://schemas.microsoft.com/office/drawing/2014/main" id="{3A8290F1-DDE6-CDC1-274E-C90A5F5B9701}"/>
              </a:ext>
            </a:extLst>
          </p:cNvPr>
          <p:cNvSpPr txBox="1"/>
          <p:nvPr/>
        </p:nvSpPr>
        <p:spPr>
          <a:xfrm>
            <a:off x="2490310" y="4785640"/>
            <a:ext cx="7607934" cy="369332"/>
          </a:xfrm>
          <a:prstGeom prst="rect">
            <a:avLst/>
          </a:prstGeom>
          <a:noFill/>
        </p:spPr>
        <p:txBody>
          <a:bodyPr wrap="square">
            <a:spAutoFit/>
          </a:bodyPr>
          <a:lstStyle/>
          <a:p>
            <a:r>
              <a:rPr lang="en-US" noProof="0" dirty="0">
                <a:solidFill>
                  <a:srgbClr val="C00000"/>
                </a:solidFill>
                <a:sym typeface="Wingdings" panose="05000000000000000000" pitchFamily="2" charset="2"/>
              </a:rPr>
              <a:t> Major or simultaneous changes may not be compatible </a:t>
            </a:r>
            <a:endParaRPr lang="en-US" noProof="0" dirty="0">
              <a:solidFill>
                <a:srgbClr val="C00000"/>
              </a:solidFill>
            </a:endParaRPr>
          </a:p>
        </p:txBody>
      </p:sp>
      <p:sp>
        <p:nvSpPr>
          <p:cNvPr id="3" name="Rectangle: Rounded Corners 2">
            <a:extLst>
              <a:ext uri="{FF2B5EF4-FFF2-40B4-BE49-F238E27FC236}">
                <a16:creationId xmlns:a16="http://schemas.microsoft.com/office/drawing/2014/main" id="{198127EE-5C99-DA20-1377-9046EB705958}"/>
              </a:ext>
            </a:extLst>
          </p:cNvPr>
          <p:cNvSpPr/>
          <p:nvPr/>
        </p:nvSpPr>
        <p:spPr>
          <a:xfrm>
            <a:off x="805267" y="2794371"/>
            <a:ext cx="11158935" cy="980735"/>
          </a:xfrm>
          <a:prstGeom prst="roundRect">
            <a:avLst/>
          </a:prstGeom>
          <a:noFill/>
          <a:ln w="57150">
            <a:solidFill>
              <a:srgbClr val="FF0000"/>
            </a:solidFill>
            <a:prstDash val="sys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noProof="0" dirty="0"/>
          </a:p>
        </p:txBody>
      </p:sp>
      <p:pic>
        <p:nvPicPr>
          <p:cNvPr id="5" name="Picture 2" descr="Internet Cloud Icons - Free SVG &amp; PNG Internet Cloud Images ...">
            <a:extLst>
              <a:ext uri="{FF2B5EF4-FFF2-40B4-BE49-F238E27FC236}">
                <a16:creationId xmlns:a16="http://schemas.microsoft.com/office/drawing/2014/main" id="{2FE579CC-7910-4D8F-888F-88DA9F81AAA1}"/>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61285" y="2672650"/>
            <a:ext cx="1607723" cy="16077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nternet Cloud Icons - Free SVG &amp; PNG Internet Cloud Images ...">
            <a:extLst>
              <a:ext uri="{FF2B5EF4-FFF2-40B4-BE49-F238E27FC236}">
                <a16:creationId xmlns:a16="http://schemas.microsoft.com/office/drawing/2014/main" id="{C30ED779-3672-773A-2A28-BC11F24FC9B5}"/>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51498" y="2663638"/>
            <a:ext cx="1607723" cy="16077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6D74D8D-E75B-8EFE-A6FE-CF321B5BA78F}"/>
              </a:ext>
            </a:extLst>
          </p:cNvPr>
          <p:cNvSpPr txBox="1"/>
          <p:nvPr/>
        </p:nvSpPr>
        <p:spPr>
          <a:xfrm>
            <a:off x="4495159" y="2157206"/>
            <a:ext cx="2139432" cy="646331"/>
          </a:xfrm>
          <a:prstGeom prst="rect">
            <a:avLst/>
          </a:prstGeom>
          <a:noFill/>
        </p:spPr>
        <p:txBody>
          <a:bodyPr wrap="none" rtlCol="0">
            <a:spAutoFit/>
          </a:bodyPr>
          <a:lstStyle/>
          <a:p>
            <a:pPr algn="ctr"/>
            <a:r>
              <a:rPr lang="en-US" noProof="0" dirty="0">
                <a:solidFill>
                  <a:schemeClr val="bg1">
                    <a:lumMod val="50000"/>
                  </a:schemeClr>
                </a:solidFill>
              </a:rPr>
              <a:t>Server</a:t>
            </a:r>
            <a:br>
              <a:rPr lang="en-US" noProof="0" dirty="0">
                <a:solidFill>
                  <a:schemeClr val="bg1">
                    <a:lumMod val="50000"/>
                  </a:schemeClr>
                </a:solidFill>
              </a:rPr>
            </a:br>
            <a:r>
              <a:rPr lang="en-US" noProof="0" dirty="0">
                <a:solidFill>
                  <a:srgbClr val="00B050"/>
                </a:solidFill>
              </a:rPr>
              <a:t>branch 1</a:t>
            </a:r>
            <a:r>
              <a:rPr lang="en-US" noProof="0" dirty="0">
                <a:solidFill>
                  <a:srgbClr val="0070C0"/>
                </a:solidFill>
              </a:rPr>
              <a:t> </a:t>
            </a:r>
            <a:r>
              <a:rPr lang="en-US" noProof="0" dirty="0">
                <a:solidFill>
                  <a:schemeClr val="bg1">
                    <a:lumMod val="50000"/>
                  </a:schemeClr>
                </a:solidFill>
              </a:rPr>
              <a:t>/ </a:t>
            </a:r>
            <a:r>
              <a:rPr lang="en-US" noProof="0" dirty="0">
                <a:solidFill>
                  <a:srgbClr val="0070C0"/>
                </a:solidFill>
              </a:rPr>
              <a:t>branch 2 </a:t>
            </a:r>
          </a:p>
        </p:txBody>
      </p:sp>
    </p:spTree>
    <p:extLst>
      <p:ext uri="{BB962C8B-B14F-4D97-AF65-F5344CB8AC3E}">
        <p14:creationId xmlns:p14="http://schemas.microsoft.com/office/powerpoint/2010/main" val="224625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30"/>
                                        </p:tgtEl>
                                      </p:cBhvr>
                                    </p:animEffect>
                                    <p:set>
                                      <p:cBhvr>
                                        <p:cTn id="7" dur="1" fill="hold">
                                          <p:stCondLst>
                                            <p:cond delay="499"/>
                                          </p:stCondLst>
                                        </p:cTn>
                                        <p:tgtEl>
                                          <p:spTgt spid="103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042"/>
                                        </p:tgtEl>
                                      </p:cBhvr>
                                    </p:animEffect>
                                    <p:set>
                                      <p:cBhvr>
                                        <p:cTn id="10" dur="1" fill="hold">
                                          <p:stCondLst>
                                            <p:cond delay="499"/>
                                          </p:stCondLst>
                                        </p:cTn>
                                        <p:tgtEl>
                                          <p:spTgt spid="104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037"/>
                                        </p:tgtEl>
                                      </p:cBhvr>
                                    </p:animEffect>
                                    <p:set>
                                      <p:cBhvr>
                                        <p:cTn id="13" dur="1" fill="hold">
                                          <p:stCondLst>
                                            <p:cond delay="499"/>
                                          </p:stCondLst>
                                        </p:cTn>
                                        <p:tgtEl>
                                          <p:spTgt spid="103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033"/>
                                        </p:tgtEl>
                                      </p:cBhvr>
                                    </p:animEffect>
                                    <p:set>
                                      <p:cBhvr>
                                        <p:cTn id="16" dur="1" fill="hold">
                                          <p:stCondLst>
                                            <p:cond delay="499"/>
                                          </p:stCondLst>
                                        </p:cTn>
                                        <p:tgtEl>
                                          <p:spTgt spid="1033"/>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104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1037"/>
                                        </p:tgtEl>
                                        <p:attrNameLst>
                                          <p:attrName>style.visibility</p:attrName>
                                        </p:attrNameLst>
                                      </p:cBhvr>
                                      <p:to>
                                        <p:strVal val="visible"/>
                                      </p:to>
                                    </p:set>
                                  </p:childTnLst>
                                </p:cTn>
                              </p:par>
                              <p:par>
                                <p:cTn id="26" presetID="1" presetClass="entr" presetSubtype="0" fill="hold" grpId="1" nodeType="withEffect">
                                  <p:stCondLst>
                                    <p:cond delay="0"/>
                                  </p:stCondLst>
                                  <p:childTnLst>
                                    <p:set>
                                      <p:cBhvr>
                                        <p:cTn id="27" dur="1" fill="hold">
                                          <p:stCondLst>
                                            <p:cond delay="0"/>
                                          </p:stCondLst>
                                        </p:cTn>
                                        <p:tgtEl>
                                          <p:spTgt spid="1033"/>
                                        </p:tgtEl>
                                        <p:attrNameLst>
                                          <p:attrName>style.visibility</p:attrName>
                                        </p:attrNameLst>
                                      </p:cBhvr>
                                      <p:to>
                                        <p:strVal val="visible"/>
                                      </p:to>
                                    </p:se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2" grpId="0"/>
      <p:bldP spid="1033" grpId="0" animBg="1"/>
      <p:bldP spid="1033" grpId="1" animBg="1"/>
      <p:bldP spid="1037" grpId="0" animBg="1"/>
      <p:bldP spid="1037" grpId="1" animBg="1"/>
      <p:bldP spid="1041" grpId="0"/>
      <p:bldP spid="3" grpId="0" animBg="1"/>
      <p:bldP spid="7" grpId="0"/>
    </p:bldLst>
  </p:timing>
</p:sld>
</file>

<file path=ppt/theme/theme1.xml><?xml version="1.0" encoding="utf-8"?>
<a:theme xmlns:a="http://schemas.openxmlformats.org/drawingml/2006/main" name="WelcomeDoc">
  <a:themeElements>
    <a:clrScheme name="Custom 1">
      <a:dk1>
        <a:srgbClr val="000000"/>
      </a:dk1>
      <a:lt1>
        <a:srgbClr val="FFFFFF"/>
      </a:lt1>
      <a:dk2>
        <a:srgbClr val="44546A"/>
      </a:dk2>
      <a:lt2>
        <a:srgbClr val="E7E6E6"/>
      </a:lt2>
      <a:accent1>
        <a:srgbClr val="4472C4"/>
      </a:accent1>
      <a:accent2>
        <a:srgbClr val="CF3D1C"/>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889724_Win32" id="{A47D2243-58B7-4EA1-AC61-F4DDB07AC155}" vid="{5B84BEAD-BCA6-42F5-9270-6ECA397995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Online presentation tips (1)</Template>
  <TotalTime>3897</TotalTime>
  <Words>4823</Words>
  <Application>Microsoft Office PowerPoint</Application>
  <PresentationFormat>Widescreen</PresentationFormat>
  <Paragraphs>626</Paragraphs>
  <Slides>58</Slides>
  <Notes>20</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Amasis MT Pro Medium</vt:lpstr>
      <vt:lpstr>-apple-system</vt:lpstr>
      <vt:lpstr>Aptos</vt:lpstr>
      <vt:lpstr>Arial</vt:lpstr>
      <vt:lpstr>Arial Unicode MS</vt:lpstr>
      <vt:lpstr>Consolas</vt:lpstr>
      <vt:lpstr>Harding</vt:lpstr>
      <vt:lpstr>Inconsolata</vt:lpstr>
      <vt:lpstr>Segoe UI</vt:lpstr>
      <vt:lpstr>Wingdings</vt:lpstr>
      <vt:lpstr>WelcomeDoc</vt:lpstr>
      <vt:lpstr>Introduction to Git &amp; GitHub For Research</vt:lpstr>
      <vt:lpstr>Common Issues</vt:lpstr>
      <vt:lpstr>Common Issues</vt:lpstr>
      <vt:lpstr>What is Version Control? What is Git?</vt:lpstr>
      <vt:lpstr>How git works</vt:lpstr>
      <vt:lpstr>PowerPoint Presentation</vt:lpstr>
      <vt:lpstr>PowerPoint Presentation</vt:lpstr>
      <vt:lpstr>Common Issues</vt:lpstr>
      <vt:lpstr>PowerPoint Presentation</vt:lpstr>
      <vt:lpstr>Branches</vt:lpstr>
      <vt:lpstr>Git vs. GitHub/GitLab</vt:lpstr>
      <vt:lpstr>Important Note: GitHub ≠ Backup System </vt:lpstr>
      <vt:lpstr>GitHub Structure</vt:lpstr>
      <vt:lpstr>What does GitHub look like</vt:lpstr>
      <vt:lpstr>What does GitHub look like</vt:lpstr>
      <vt:lpstr>GitHub Repository Structure</vt:lpstr>
      <vt:lpstr>How do I use Github? </vt:lpstr>
      <vt:lpstr>How do I use Github? </vt:lpstr>
      <vt:lpstr>Github Desktop - demo</vt:lpstr>
      <vt:lpstr>GitHub in Your Data Management Plan</vt:lpstr>
      <vt:lpstr>GitHub in Your Data Management Plan</vt:lpstr>
      <vt:lpstr>GitHub Benefits for Academia</vt:lpstr>
      <vt:lpstr>Demo copilot and VScode</vt:lpstr>
      <vt:lpstr>Getting Started with Git</vt:lpstr>
      <vt:lpstr>PowerPoint Presentation</vt:lpstr>
      <vt:lpstr>PowerPoint Presentation</vt:lpstr>
      <vt:lpstr>Hands-On Session Program</vt:lpstr>
      <vt:lpstr>1 : Setup</vt:lpstr>
      <vt:lpstr>2 : Cloning a repository</vt:lpstr>
      <vt:lpstr>2 : Cloning a repository</vt:lpstr>
      <vt:lpstr>2 : Cloning a repository (command line)</vt:lpstr>
      <vt:lpstr>3 : Pull the latest Changes</vt:lpstr>
      <vt:lpstr>3 : Pull the latest Changes (Command Line)</vt:lpstr>
      <vt:lpstr>4 : Edit Changes, Commit</vt:lpstr>
      <vt:lpstr>4 : Edit Changes, Commit</vt:lpstr>
      <vt:lpstr>4 : Edit Changes, Commit (Advanced)</vt:lpstr>
      <vt:lpstr>4 : Edit Changes, Commit (Command line)</vt:lpstr>
      <vt:lpstr>5 : Push your changes to GitHub</vt:lpstr>
      <vt:lpstr>5 : Push your changes to GitHub (Cmd Line)</vt:lpstr>
      <vt:lpstr>Adjusting commits (advanced)</vt:lpstr>
      <vt:lpstr>Adjusting commits (advanced)</vt:lpstr>
      <vt:lpstr>Did it work? Verify Changes on GitHub</vt:lpstr>
      <vt:lpstr>6: Pull Other People’s Changes</vt:lpstr>
      <vt:lpstr>6: Pull Other People’s Changes (Command line)</vt:lpstr>
      <vt:lpstr>7: Create a New Branch</vt:lpstr>
      <vt:lpstr>7: Create a New Branch</vt:lpstr>
      <vt:lpstr>Did it work? Verify Changes on GitHub</vt:lpstr>
      <vt:lpstr>7: Create a New Branch (Command Line)</vt:lpstr>
      <vt:lpstr>8 : Make Changes on Your Branch</vt:lpstr>
      <vt:lpstr>8 : Make Changes on Your Branch (Cmd Line)</vt:lpstr>
      <vt:lpstr>9 : Merge Your Branch into Main</vt:lpstr>
      <vt:lpstr>9 : Merge Your Branch into Main</vt:lpstr>
      <vt:lpstr>9 : Merge Your Branch into Main</vt:lpstr>
      <vt:lpstr>9 : Merge Your Branch into Main</vt:lpstr>
      <vt:lpstr>9 : Advanced merging  concepts</vt:lpstr>
      <vt:lpstr>9 : Merge Your Branch into Main (Command line)</vt:lpstr>
      <vt:lpstr>9 : Merge Your Branch into Main (Cmd line + Web)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Antoine Valera</dc:creator>
  <cp:lastModifiedBy>Antoine Valera</cp:lastModifiedBy>
  <cp:revision>33</cp:revision>
  <dcterms:created xsi:type="dcterms:W3CDTF">2025-02-22T20:06:31Z</dcterms:created>
  <dcterms:modified xsi:type="dcterms:W3CDTF">2025-02-27T12:34:35Z</dcterms:modified>
</cp:coreProperties>
</file>