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351" r:id="rId3"/>
    <p:sldId id="361" r:id="rId4"/>
    <p:sldId id="360" r:id="rId5"/>
    <p:sldId id="362" r:id="rId6"/>
    <p:sldId id="363" r:id="rId7"/>
    <p:sldId id="359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0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56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45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640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273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75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numpy-random-rand-pyth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eksforgeeks.org/random-sampling-in-numpy-randint-function/" TargetMode="External"/><Relationship Id="rId4" Type="http://schemas.openxmlformats.org/officeDocument/2006/relationships/hyperlink" Target="https://www.geeksforgeeks.org/numpy-random-randn-pyth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numpy-eye-pytho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numpy-ones_like-python/" TargetMode="External"/><Relationship Id="rId5" Type="http://schemas.openxmlformats.org/officeDocument/2006/relationships/hyperlink" Target="https://www.geeksforgeeks.org/numpy-zeros_like-python/" TargetMode="External"/><Relationship Id="rId4" Type="http://schemas.openxmlformats.org/officeDocument/2006/relationships/hyperlink" Target="https://www.geeksforgeeks.org/numpy-diag-pyth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array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slice-functio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python/python_pip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numpy-zeros-python/" TargetMode="External"/><Relationship Id="rId7" Type="http://schemas.openxmlformats.org/officeDocument/2006/relationships/hyperlink" Target="https://www.geeksforgeeks.org/numpy-linspac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numpy-arrange-in-python/" TargetMode="External"/><Relationship Id="rId5" Type="http://schemas.openxmlformats.org/officeDocument/2006/relationships/hyperlink" Target="https://www.geeksforgeeks.org/numpy-full-python/" TargetMode="External"/><Relationship Id="rId4" Type="http://schemas.openxmlformats.org/officeDocument/2006/relationships/hyperlink" Target="https://www.geeksforgeeks.org/numpy-ones-pytho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39478" y="1595535"/>
            <a:ext cx="8222100" cy="1744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PYTHON LIBRARIES</a:t>
            </a:r>
            <a:br>
              <a:rPr lang="en-US" sz="3280" b="1" dirty="0" smtClean="0"/>
            </a:br>
            <a:r>
              <a:rPr lang="en-US" sz="3280" b="1" dirty="0" smtClean="0"/>
              <a:t>NUMPY [NUMERICAL PYTHON] 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721506"/>
            <a:ext cx="80896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/>
              <a:t>Create Python </a:t>
            </a:r>
            <a:r>
              <a:rPr lang="en-US" b="1" u="sng" dirty="0" err="1"/>
              <a:t>Numpy</a:t>
            </a:r>
            <a:r>
              <a:rPr lang="en-US" b="1" u="sng" dirty="0"/>
              <a:t> Arrays Using Random Number Generation</a:t>
            </a:r>
          </a:p>
          <a:p>
            <a:pPr fontAlgn="base"/>
            <a:r>
              <a:rPr lang="en-US" dirty="0" err="1"/>
              <a:t>NumPy</a:t>
            </a:r>
            <a:r>
              <a:rPr lang="en-US" dirty="0"/>
              <a:t> provides functions to create arrays filled with random numbers.</a:t>
            </a:r>
          </a:p>
          <a:p>
            <a:pPr fontAlgn="base"/>
            <a:r>
              <a:rPr lang="en-US" u="sng" dirty="0" err="1">
                <a:hlinkClick r:id="rId3"/>
              </a:rPr>
              <a:t>np.random.rand</a:t>
            </a:r>
            <a:r>
              <a:rPr lang="en-US" u="sng" dirty="0">
                <a:hlinkClick r:id="rId3"/>
              </a:rPr>
              <a:t>()</a:t>
            </a:r>
            <a:r>
              <a:rPr lang="en-US" dirty="0"/>
              <a:t>: Creates an array of specified shape and fills it with random values sampled from a uniform distribution over [0, 1).</a:t>
            </a:r>
          </a:p>
          <a:p>
            <a:pPr fontAlgn="base"/>
            <a:r>
              <a:rPr lang="en-US" u="sng" dirty="0" err="1">
                <a:hlinkClick r:id="rId4"/>
              </a:rPr>
              <a:t>np.random.randn</a:t>
            </a:r>
            <a:r>
              <a:rPr lang="en-US" u="sng" dirty="0">
                <a:hlinkClick r:id="rId4"/>
              </a:rPr>
              <a:t>()</a:t>
            </a:r>
            <a:r>
              <a:rPr lang="en-US" dirty="0"/>
              <a:t>: Creates an array of specified shape and fills it with random values sampled from a standard normal distribution.</a:t>
            </a:r>
          </a:p>
          <a:p>
            <a:pPr fontAlgn="base"/>
            <a:r>
              <a:rPr lang="en-US" u="sng" dirty="0" err="1">
                <a:hlinkClick r:id="rId5"/>
              </a:rPr>
              <a:t>np.random.randint</a:t>
            </a:r>
            <a:r>
              <a:rPr lang="en-US" u="sng" dirty="0">
                <a:hlinkClick r:id="rId5"/>
              </a:rPr>
              <a:t>()</a:t>
            </a:r>
            <a:r>
              <a:rPr lang="en-US" dirty="0"/>
              <a:t>: Creates an array of specified shape and fills it with random integers within a given range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numpy</a:t>
            </a:r>
            <a:r>
              <a:rPr lang="en-US" b="1" dirty="0">
                <a:solidFill>
                  <a:schemeClr val="tx1"/>
                </a:solidFill>
              </a:rPr>
              <a:t> as np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</a:rPr>
              <a:t>random_array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np.random.rand</a:t>
            </a:r>
            <a:r>
              <a:rPr lang="en-US" b="1" dirty="0">
                <a:solidFill>
                  <a:schemeClr val="tx1"/>
                </a:solidFill>
              </a:rPr>
              <a:t>(2, 3)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</a:rPr>
              <a:t>normal_array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np.random.randn</a:t>
            </a:r>
            <a:r>
              <a:rPr lang="en-US" b="1" dirty="0">
                <a:solidFill>
                  <a:schemeClr val="tx1"/>
                </a:solidFill>
              </a:rPr>
              <a:t>(2, 2)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</a:rPr>
              <a:t>randint_array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np.random.randint</a:t>
            </a:r>
            <a:r>
              <a:rPr lang="en-US" b="1" dirty="0">
                <a:solidFill>
                  <a:schemeClr val="tx1"/>
                </a:solidFill>
              </a:rPr>
              <a:t>(1, 10, size=(2, 3))  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print(</a:t>
            </a:r>
            <a:r>
              <a:rPr lang="en-US" b="1" dirty="0" err="1">
                <a:solidFill>
                  <a:schemeClr val="tx1"/>
                </a:solidFill>
              </a:rPr>
              <a:t>random_array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print(</a:t>
            </a:r>
            <a:r>
              <a:rPr lang="en-US" b="1" dirty="0" err="1">
                <a:solidFill>
                  <a:schemeClr val="tx1"/>
                </a:solidFill>
              </a:rPr>
              <a:t>normal_array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print(</a:t>
            </a:r>
            <a:r>
              <a:rPr lang="en-US" b="1" dirty="0" err="1">
                <a:solidFill>
                  <a:schemeClr val="tx1"/>
                </a:solidFill>
              </a:rPr>
              <a:t>randint_array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08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8" y="600208"/>
            <a:ext cx="808964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/>
              <a:t>Create Python </a:t>
            </a:r>
            <a:r>
              <a:rPr lang="en-US" b="1" u="sng" dirty="0" err="1"/>
              <a:t>Numpy</a:t>
            </a:r>
            <a:r>
              <a:rPr lang="en-US" b="1" u="sng" dirty="0"/>
              <a:t> Arrays Using Matrix Creation Routines</a:t>
            </a:r>
          </a:p>
          <a:p>
            <a:pPr fontAlgn="base"/>
            <a:r>
              <a:rPr lang="en-US" dirty="0" err="1"/>
              <a:t>NumPy</a:t>
            </a:r>
            <a:r>
              <a:rPr lang="en-US" dirty="0"/>
              <a:t> provides functions to create specific types of matrices.</a:t>
            </a:r>
          </a:p>
          <a:p>
            <a:pPr fontAlgn="base"/>
            <a:r>
              <a:rPr lang="en-US" u="sng" dirty="0" err="1">
                <a:hlinkClick r:id="rId3"/>
              </a:rPr>
              <a:t>np.eye</a:t>
            </a:r>
            <a:r>
              <a:rPr lang="en-US" u="sng" dirty="0">
                <a:hlinkClick r:id="rId3"/>
              </a:rPr>
              <a:t>()</a:t>
            </a:r>
            <a:r>
              <a:rPr lang="en-US" dirty="0"/>
              <a:t>: Creates an identity matrix of specified size.</a:t>
            </a:r>
          </a:p>
          <a:p>
            <a:pPr fontAlgn="base"/>
            <a:r>
              <a:rPr lang="en-US" u="sng" dirty="0" err="1">
                <a:hlinkClick r:id="rId4"/>
              </a:rPr>
              <a:t>np.diag</a:t>
            </a:r>
            <a:r>
              <a:rPr lang="en-US" u="sng" dirty="0">
                <a:hlinkClick r:id="rId4"/>
              </a:rPr>
              <a:t>()</a:t>
            </a:r>
            <a:r>
              <a:rPr lang="en-US" dirty="0"/>
              <a:t>: Constructs a diagonal array.</a:t>
            </a:r>
          </a:p>
          <a:p>
            <a:pPr fontAlgn="base"/>
            <a:r>
              <a:rPr lang="en-US" u="sng" dirty="0" err="1">
                <a:hlinkClick r:id="rId5"/>
              </a:rPr>
              <a:t>np.zeros_like</a:t>
            </a:r>
            <a:r>
              <a:rPr lang="en-US" u="sng" dirty="0">
                <a:hlinkClick r:id="rId5"/>
              </a:rPr>
              <a:t>()</a:t>
            </a:r>
            <a:r>
              <a:rPr lang="en-US" dirty="0"/>
              <a:t>: Creates an array of zeros with the same shape and type as a given array.</a:t>
            </a:r>
          </a:p>
          <a:p>
            <a:pPr fontAlgn="base"/>
            <a:r>
              <a:rPr lang="en-US" u="sng" dirty="0" err="1">
                <a:hlinkClick r:id="rId6"/>
              </a:rPr>
              <a:t>np.ones_like</a:t>
            </a:r>
            <a:r>
              <a:rPr lang="en-US" u="sng" dirty="0">
                <a:hlinkClick r:id="rId6"/>
              </a:rPr>
              <a:t>()</a:t>
            </a:r>
            <a:r>
              <a:rPr lang="en-US" dirty="0"/>
              <a:t>: Creates an array of ones with the same shape and type as a given array.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numpy</a:t>
            </a:r>
            <a:r>
              <a:rPr lang="en-US" b="1" dirty="0">
                <a:solidFill>
                  <a:schemeClr val="tx1"/>
                </a:solidFill>
              </a:rPr>
              <a:t> as np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</a:rPr>
              <a:t>identity_matrix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np.eye</a:t>
            </a:r>
            <a:r>
              <a:rPr lang="en-US" b="1" dirty="0">
                <a:solidFill>
                  <a:schemeClr val="tx1"/>
                </a:solidFill>
              </a:rPr>
              <a:t>(3)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</a:rPr>
              <a:t>diagonal_array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np.diag</a:t>
            </a:r>
            <a:r>
              <a:rPr lang="en-US" b="1" dirty="0">
                <a:solidFill>
                  <a:schemeClr val="tx1"/>
                </a:solidFill>
              </a:rPr>
              <a:t>([1, 2, 3])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</a:rPr>
              <a:t>zeros_like_array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np.zeros_like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diagonal_array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</a:rPr>
              <a:t>ones_like_array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np.ones_like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diagonal_array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print(</a:t>
            </a:r>
            <a:r>
              <a:rPr lang="en-US" b="1" dirty="0" err="1">
                <a:solidFill>
                  <a:schemeClr val="tx1"/>
                </a:solidFill>
              </a:rPr>
              <a:t>identity_matrix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print(</a:t>
            </a:r>
            <a:r>
              <a:rPr lang="en-US" b="1" dirty="0" err="1">
                <a:solidFill>
                  <a:schemeClr val="tx1"/>
                </a:solidFill>
              </a:rPr>
              <a:t>diagonal_array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print(</a:t>
            </a:r>
            <a:r>
              <a:rPr lang="en-US" b="1" dirty="0" err="1">
                <a:solidFill>
                  <a:schemeClr val="tx1"/>
                </a:solidFill>
              </a:rPr>
              <a:t>zeros_like_array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print(</a:t>
            </a:r>
            <a:r>
              <a:rPr lang="en-US" b="1" dirty="0" err="1">
                <a:solidFill>
                  <a:schemeClr val="tx1"/>
                </a:solidFill>
              </a:rPr>
              <a:t>ones_like_array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42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664" y="-9331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7" y="452207"/>
            <a:ext cx="80896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 err="1"/>
              <a:t>Numpy</a:t>
            </a:r>
            <a:r>
              <a:rPr lang="en-US" b="1" u="sng" dirty="0"/>
              <a:t> Array Indexing</a:t>
            </a:r>
          </a:p>
          <a:p>
            <a:pPr fontAlgn="base"/>
            <a:r>
              <a:rPr lang="en-US" b="1" dirty="0"/>
              <a:t>Array Indexing in </a:t>
            </a:r>
            <a:r>
              <a:rPr lang="en-US" b="1" dirty="0" err="1"/>
              <a:t>NumPy</a:t>
            </a:r>
            <a:r>
              <a:rPr lang="en-US" dirty="0"/>
              <a:t> is used to access or modify specific elements of an </a:t>
            </a:r>
            <a:r>
              <a:rPr lang="en-US" u="sng" dirty="0">
                <a:hlinkClick r:id="rId3"/>
              </a:rPr>
              <a:t>array</a:t>
            </a:r>
            <a:r>
              <a:rPr lang="en-US" dirty="0"/>
              <a:t>. It allows to retrieve data from arrays by specifying the positions (indices) of elements.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b="1" u="sng" dirty="0"/>
              <a:t>Accessing 1D Array</a:t>
            </a:r>
          </a:p>
          <a:p>
            <a:pPr fontAlgn="base"/>
            <a:r>
              <a:rPr lang="en-US" b="1" dirty="0" smtClean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numpy</a:t>
            </a:r>
            <a:r>
              <a:rPr lang="en-US" b="1" dirty="0">
                <a:solidFill>
                  <a:schemeClr val="tx1"/>
                </a:solidFill>
              </a:rPr>
              <a:t> as np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# Create a 1D </a:t>
            </a:r>
            <a:r>
              <a:rPr lang="en-US" b="1" dirty="0" err="1">
                <a:solidFill>
                  <a:schemeClr val="tx1"/>
                </a:solidFill>
              </a:rPr>
              <a:t>NumPy</a:t>
            </a:r>
            <a:r>
              <a:rPr lang="en-US" b="1" dirty="0">
                <a:solidFill>
                  <a:schemeClr val="tx1"/>
                </a:solidFill>
              </a:rPr>
              <a:t> array with five elements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</a:rPr>
              <a:t>arr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np.array</a:t>
            </a:r>
            <a:r>
              <a:rPr lang="en-US" b="1" dirty="0">
                <a:solidFill>
                  <a:schemeClr val="tx1"/>
                </a:solidFill>
              </a:rPr>
              <a:t>([10, 20, 30, 40, 50])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# Access and print the first element of the array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print(</a:t>
            </a:r>
            <a:r>
              <a:rPr lang="en-US" b="1" dirty="0" err="1">
                <a:solidFill>
                  <a:schemeClr val="tx1"/>
                </a:solidFill>
              </a:rPr>
              <a:t>arr</a:t>
            </a:r>
            <a:r>
              <a:rPr lang="en-US" b="1" dirty="0">
                <a:solidFill>
                  <a:schemeClr val="tx1"/>
                </a:solidFill>
              </a:rPr>
              <a:t>[0</a:t>
            </a:r>
            <a:r>
              <a:rPr lang="en-US" b="1" dirty="0" smtClean="0">
                <a:solidFill>
                  <a:schemeClr val="tx1"/>
                </a:solidFill>
              </a:rPr>
              <a:t>])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u="sng" dirty="0"/>
              <a:t>Access 2-D Array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numpy</a:t>
            </a:r>
            <a:r>
              <a:rPr lang="en-US" b="1" dirty="0">
                <a:solidFill>
                  <a:schemeClr val="tx1"/>
                </a:solidFill>
              </a:rPr>
              <a:t> as np </a:t>
            </a:r>
          </a:p>
          <a:p>
            <a:pPr fontAlgn="base"/>
            <a:r>
              <a:rPr lang="en-US" b="1" dirty="0" smtClean="0">
                <a:solidFill>
                  <a:schemeClr val="tx1"/>
                </a:solidFill>
              </a:rPr>
              <a:t># </a:t>
            </a:r>
            <a:r>
              <a:rPr lang="en-US" b="1" dirty="0">
                <a:solidFill>
                  <a:schemeClr val="tx1"/>
                </a:solidFill>
              </a:rPr>
              <a:t>Define a 2D array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matrix = </a:t>
            </a:r>
            <a:r>
              <a:rPr lang="en-US" b="1" dirty="0" err="1">
                <a:solidFill>
                  <a:schemeClr val="tx1"/>
                </a:solidFill>
              </a:rPr>
              <a:t>np.array</a:t>
            </a:r>
            <a:r>
              <a:rPr lang="en-US" b="1" dirty="0">
                <a:solidFill>
                  <a:schemeClr val="tx1"/>
                </a:solidFill>
              </a:rPr>
              <a:t>([[1, 2, 3], [4, 5, 6], [7, 8, 9]])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# Access the element at row 1, column 2 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print(matrix[1, 2])</a:t>
            </a:r>
          </a:p>
        </p:txBody>
      </p:sp>
    </p:spTree>
    <p:extLst>
      <p:ext uri="{BB962C8B-B14F-4D97-AF65-F5344CB8AC3E}">
        <p14:creationId xmlns:p14="http://schemas.microsoft.com/office/powerpoint/2010/main" val="11439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664" y="-9331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7" y="452207"/>
            <a:ext cx="808964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/>
              <a:t>Accessing 3D Arrays</a:t>
            </a:r>
          </a:p>
          <a:p>
            <a:pPr fontAlgn="base"/>
            <a:r>
              <a:rPr lang="en-US" dirty="0"/>
              <a:t>A 3D array can be visualized as a stack of 2D arrays. We need three indices:</a:t>
            </a:r>
          </a:p>
          <a:p>
            <a:pPr fontAlgn="base"/>
            <a:r>
              <a:rPr lang="en-US" b="1" dirty="0"/>
              <a:t>Depth:</a:t>
            </a:r>
            <a:r>
              <a:rPr lang="en-US" dirty="0"/>
              <a:t> Specifies the 2D slice.</a:t>
            </a:r>
          </a:p>
          <a:p>
            <a:pPr fontAlgn="base"/>
            <a:r>
              <a:rPr lang="en-US" b="1" dirty="0"/>
              <a:t>Row:</a:t>
            </a:r>
            <a:r>
              <a:rPr lang="en-US" dirty="0"/>
              <a:t> Specifies the row within the slice.</a:t>
            </a:r>
          </a:p>
          <a:p>
            <a:pPr fontAlgn="base"/>
            <a:r>
              <a:rPr lang="en-US" b="1" dirty="0"/>
              <a:t>Column:</a:t>
            </a:r>
            <a:r>
              <a:rPr lang="en-US" dirty="0"/>
              <a:t> Specifies the column within the row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numpy</a:t>
            </a:r>
            <a:r>
              <a:rPr lang="en-US" b="1" dirty="0">
                <a:solidFill>
                  <a:schemeClr val="tx1"/>
                </a:solidFill>
              </a:rPr>
              <a:t> as np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cube = </a:t>
            </a:r>
            <a:r>
              <a:rPr lang="en-US" b="1" dirty="0" err="1">
                <a:solidFill>
                  <a:schemeClr val="tx1"/>
                </a:solidFill>
              </a:rPr>
              <a:t>np.array</a:t>
            </a:r>
            <a:r>
              <a:rPr lang="en-US" b="1" dirty="0">
                <a:solidFill>
                  <a:schemeClr val="tx1"/>
                </a:solidFill>
              </a:rPr>
              <a:t>([[[1, 2, 3],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                  [4, 5, 6],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                  [7, 8, 9]],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                 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                 [[10, 11, 12],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                  [13, 14, 15],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                  [16, 17, 18]]])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# Access the element at depth 1, row 2, column 0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print(cube[1, 2, 0])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1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664" y="-9331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7" y="452207"/>
            <a:ext cx="80896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/>
              <a:t>Slicing </a:t>
            </a:r>
            <a:r>
              <a:rPr lang="en-US" b="1" u="sng" dirty="0" smtClean="0"/>
              <a:t>Arrays</a:t>
            </a:r>
          </a:p>
          <a:p>
            <a:pPr fontAlgn="base"/>
            <a:r>
              <a:rPr lang="en-US" dirty="0"/>
              <a:t>We can extract a subset of elements using the </a:t>
            </a:r>
            <a:r>
              <a:rPr lang="en-US" b="1" dirty="0" err="1"/>
              <a:t>start:stop:step</a:t>
            </a:r>
            <a:r>
              <a:rPr lang="en-US" dirty="0"/>
              <a:t> syntax</a:t>
            </a:r>
            <a:r>
              <a:rPr lang="en-US" dirty="0" smtClean="0"/>
              <a:t>:</a:t>
            </a:r>
          </a:p>
          <a:p>
            <a:pPr fontAlgn="base"/>
            <a:endParaRPr lang="en-US" b="1" u="sng" dirty="0"/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numpy</a:t>
            </a:r>
            <a:r>
              <a:rPr lang="en-US" b="1" dirty="0">
                <a:solidFill>
                  <a:schemeClr val="tx1"/>
                </a:solidFill>
              </a:rPr>
              <a:t> as np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# Create a 1D </a:t>
            </a:r>
            <a:r>
              <a:rPr lang="en-US" b="1" dirty="0" err="1">
                <a:solidFill>
                  <a:schemeClr val="tx1"/>
                </a:solidFill>
              </a:rPr>
              <a:t>NumPy</a:t>
            </a:r>
            <a:r>
              <a:rPr lang="en-US" b="1" dirty="0">
                <a:solidFill>
                  <a:schemeClr val="tx1"/>
                </a:solidFill>
              </a:rPr>
              <a:t> array with six elements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</a:rPr>
              <a:t>arr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np.array</a:t>
            </a:r>
            <a:r>
              <a:rPr lang="en-US" b="1" dirty="0">
                <a:solidFill>
                  <a:schemeClr val="tx1"/>
                </a:solidFill>
              </a:rPr>
              <a:t>([0, 1, 2, 3, 4, 5])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# Use slicing to access a subset of the array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print(</a:t>
            </a:r>
            <a:r>
              <a:rPr lang="en-US" b="1" dirty="0" err="1">
                <a:solidFill>
                  <a:schemeClr val="tx1"/>
                </a:solidFill>
              </a:rPr>
              <a:t>arr</a:t>
            </a:r>
            <a:r>
              <a:rPr lang="en-US" b="1" dirty="0">
                <a:solidFill>
                  <a:schemeClr val="tx1"/>
                </a:solidFill>
              </a:rPr>
              <a:t>[1:4</a:t>
            </a:r>
            <a:r>
              <a:rPr lang="en-US" b="1" dirty="0" smtClean="0">
                <a:solidFill>
                  <a:schemeClr val="tx1"/>
                </a:solidFill>
              </a:rPr>
              <a:t>])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dirty="0"/>
              <a:t>For multidimensional arrays, </a:t>
            </a:r>
            <a:r>
              <a:rPr lang="en-US" u="sng" dirty="0">
                <a:hlinkClick r:id="rId3"/>
              </a:rPr>
              <a:t>slicing</a:t>
            </a:r>
            <a:r>
              <a:rPr lang="en-US" dirty="0"/>
              <a:t> can be applied to each dimension</a:t>
            </a:r>
            <a:r>
              <a:rPr lang="en-US" dirty="0" smtClean="0"/>
              <a:t>:.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numpy</a:t>
            </a:r>
            <a:r>
              <a:rPr lang="en-US" b="1" dirty="0">
                <a:solidFill>
                  <a:schemeClr val="tx1"/>
                </a:solidFill>
              </a:rPr>
              <a:t> as np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# Create a 2D </a:t>
            </a:r>
            <a:r>
              <a:rPr lang="en-US" b="1" dirty="0" err="1">
                <a:solidFill>
                  <a:schemeClr val="tx1"/>
                </a:solidFill>
              </a:rPr>
              <a:t>NumPy</a:t>
            </a:r>
            <a:r>
              <a:rPr lang="en-US" b="1" dirty="0">
                <a:solidFill>
                  <a:schemeClr val="tx1"/>
                </a:solidFill>
              </a:rPr>
              <a:t> array (matrix) with three rows and three columns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matrix = </a:t>
            </a:r>
            <a:r>
              <a:rPr lang="en-US" b="1" dirty="0" err="1">
                <a:solidFill>
                  <a:schemeClr val="tx1"/>
                </a:solidFill>
              </a:rPr>
              <a:t>np.array</a:t>
            </a:r>
            <a:r>
              <a:rPr lang="en-US" b="1" dirty="0">
                <a:solidFill>
                  <a:schemeClr val="tx1"/>
                </a:solidFill>
              </a:rPr>
              <a:t>([[1, 2, 3], [4, 5, 6], [7, 8, 9]])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# Use slicing to extract a </a:t>
            </a:r>
            <a:r>
              <a:rPr lang="en-US" b="1" dirty="0" err="1">
                <a:solidFill>
                  <a:schemeClr val="tx1"/>
                </a:solidFill>
              </a:rPr>
              <a:t>submatrix</a:t>
            </a:r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print(matrix[0:2, 1:3])</a:t>
            </a:r>
          </a:p>
        </p:txBody>
      </p:sp>
    </p:spTree>
    <p:extLst>
      <p:ext uri="{BB962C8B-B14F-4D97-AF65-F5344CB8AC3E}">
        <p14:creationId xmlns:p14="http://schemas.microsoft.com/office/powerpoint/2010/main" val="6867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544225"/>
            <a:ext cx="80896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/>
              <a:t>Check Number of Dimensions?</a:t>
            </a:r>
          </a:p>
          <a:p>
            <a:r>
              <a:rPr lang="en-US" sz="1200" dirty="0" err="1"/>
              <a:t>NumPy</a:t>
            </a:r>
            <a:r>
              <a:rPr lang="en-US" sz="1200" dirty="0"/>
              <a:t> Arrays provides the </a:t>
            </a:r>
            <a:r>
              <a:rPr lang="en-US" sz="1200" dirty="0" err="1"/>
              <a:t>ndim</a:t>
            </a:r>
            <a:r>
              <a:rPr lang="en-US" sz="1200" dirty="0"/>
              <a:t> attribute that returns an integer that tells us how many dimensions the array have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chemeClr val="tx1"/>
                </a:solidFill>
              </a:rPr>
              <a:t>import </a:t>
            </a:r>
            <a:r>
              <a:rPr lang="en-US" sz="1200" b="1" dirty="0" err="1">
                <a:solidFill>
                  <a:schemeClr val="tx1"/>
                </a:solidFill>
              </a:rPr>
              <a:t>numpy</a:t>
            </a:r>
            <a:r>
              <a:rPr lang="en-US" sz="1200" b="1" dirty="0">
                <a:solidFill>
                  <a:schemeClr val="tx1"/>
                </a:solidFill>
              </a:rPr>
              <a:t> as np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a = </a:t>
            </a:r>
            <a:r>
              <a:rPr lang="en-US" sz="1200" b="1" dirty="0" err="1">
                <a:solidFill>
                  <a:schemeClr val="tx1"/>
                </a:solidFill>
              </a:rPr>
              <a:t>np.array</a:t>
            </a:r>
            <a:r>
              <a:rPr lang="en-US" sz="1200" b="1" dirty="0">
                <a:solidFill>
                  <a:schemeClr val="tx1"/>
                </a:solidFill>
              </a:rPr>
              <a:t>(42)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b = </a:t>
            </a:r>
            <a:r>
              <a:rPr lang="en-US" sz="1200" b="1" dirty="0" err="1">
                <a:solidFill>
                  <a:schemeClr val="tx1"/>
                </a:solidFill>
              </a:rPr>
              <a:t>np.array</a:t>
            </a:r>
            <a:r>
              <a:rPr lang="en-US" sz="1200" b="1" dirty="0">
                <a:solidFill>
                  <a:schemeClr val="tx1"/>
                </a:solidFill>
              </a:rPr>
              <a:t>([1, 2, 3, 4, 5])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c = </a:t>
            </a:r>
            <a:r>
              <a:rPr lang="en-US" sz="1200" b="1" dirty="0" err="1">
                <a:solidFill>
                  <a:schemeClr val="tx1"/>
                </a:solidFill>
              </a:rPr>
              <a:t>np.array</a:t>
            </a:r>
            <a:r>
              <a:rPr lang="en-US" sz="1200" b="1" dirty="0">
                <a:solidFill>
                  <a:schemeClr val="tx1"/>
                </a:solidFill>
              </a:rPr>
              <a:t>([[1, 2, 3], [4, 5, 6]])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d = </a:t>
            </a:r>
            <a:r>
              <a:rPr lang="en-US" sz="1200" b="1" dirty="0" err="1">
                <a:solidFill>
                  <a:schemeClr val="tx1"/>
                </a:solidFill>
              </a:rPr>
              <a:t>np.array</a:t>
            </a:r>
            <a:r>
              <a:rPr lang="en-US" sz="1200" b="1" dirty="0">
                <a:solidFill>
                  <a:schemeClr val="tx1"/>
                </a:solidFill>
              </a:rPr>
              <a:t>([[[1, 2, 3], [4, 5, 6]], [[1, 2, 3], [4, 5, 6]]])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</a:rPr>
              <a:t>a.ndim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</a:rPr>
              <a:t>b.ndim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</a:rPr>
              <a:t>c.ndim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</a:rPr>
              <a:t>d.ndim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5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6675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6675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6675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6675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2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6675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721506"/>
            <a:ext cx="808964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 smtClean="0"/>
              <a:t>Numpy</a:t>
            </a:r>
            <a:r>
              <a:rPr lang="en-US" dirty="0" smtClean="0"/>
              <a:t> Package is used to </a:t>
            </a:r>
            <a:r>
              <a:rPr lang="en-US" dirty="0"/>
              <a:t>perform a wide range of numerical operations, including</a:t>
            </a:r>
            <a:r>
              <a:rPr lang="en-US" dirty="0" smtClean="0"/>
              <a:t>:</a:t>
            </a:r>
          </a:p>
          <a:p>
            <a:pPr fontAlgn="base"/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Creating and manipulating arrays.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Performing element-wise and matrix operations.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Generating random numbers and statistical calculations.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Conducting linear algebra operations.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Working with Fourier transformations.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Handling missing values efficiently in datasets.</a:t>
            </a:r>
          </a:p>
          <a:p>
            <a:endParaRPr lang="en-US" dirty="0"/>
          </a:p>
          <a:p>
            <a:r>
              <a:rPr lang="en-US" b="1" u="sng" dirty="0" smtClean="0"/>
              <a:t>INSTALLATION:</a:t>
            </a:r>
          </a:p>
          <a:p>
            <a:r>
              <a:rPr lang="en-US" dirty="0"/>
              <a:t>If you have </a:t>
            </a:r>
            <a:r>
              <a:rPr lang="en-US" dirty="0">
                <a:hlinkClick r:id="rId3"/>
              </a:rPr>
              <a:t>Python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PIP</a:t>
            </a:r>
            <a:r>
              <a:rPr lang="en-US" dirty="0"/>
              <a:t> already installed on a system, then installation of </a:t>
            </a:r>
            <a:r>
              <a:rPr lang="en-US" dirty="0" err="1"/>
              <a:t>NumPy</a:t>
            </a:r>
            <a:r>
              <a:rPr lang="en-US" dirty="0"/>
              <a:t> is very easy.</a:t>
            </a:r>
          </a:p>
          <a:p>
            <a:r>
              <a:rPr lang="en-US" dirty="0"/>
              <a:t>Install it using this command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tx1"/>
                </a:solidFill>
              </a:rPr>
              <a:t>pip </a:t>
            </a:r>
            <a:r>
              <a:rPr lang="en-US" b="1" dirty="0">
                <a:solidFill>
                  <a:schemeClr val="tx1"/>
                </a:solidFill>
              </a:rPr>
              <a:t>install </a:t>
            </a:r>
            <a:r>
              <a:rPr lang="en-US" b="1" dirty="0" err="1" smtClean="0">
                <a:solidFill>
                  <a:schemeClr val="tx1"/>
                </a:solidFill>
              </a:rPr>
              <a:t>numpy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721506"/>
            <a:ext cx="80896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Import </a:t>
            </a:r>
            <a:r>
              <a:rPr lang="en-US" b="1" u="sng" dirty="0" err="1" smtClean="0"/>
              <a:t>NumPy</a:t>
            </a:r>
            <a:endParaRPr lang="en-US" b="1" u="sng" dirty="0" smtClean="0"/>
          </a:p>
          <a:p>
            <a:endParaRPr lang="en-US" b="1" u="sng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 err="1"/>
              <a:t>my_list</a:t>
            </a:r>
            <a:r>
              <a:rPr lang="en-US" dirty="0"/>
              <a:t> = [1, 2, 3, 4, 5]</a:t>
            </a:r>
          </a:p>
          <a:p>
            <a:r>
              <a:rPr lang="en-US" dirty="0" err="1"/>
              <a:t>numpy_array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r>
              <a:rPr lang="en-US" dirty="0"/>
              <a:t>print("Simple </a:t>
            </a:r>
            <a:r>
              <a:rPr lang="en-US" dirty="0" err="1"/>
              <a:t>NumPy</a:t>
            </a:r>
            <a:r>
              <a:rPr lang="en-US" dirty="0"/>
              <a:t> Array:",</a:t>
            </a:r>
            <a:r>
              <a:rPr lang="en-US" dirty="0" err="1"/>
              <a:t>numpy_array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fontAlgn="base"/>
            <a:r>
              <a:rPr lang="en-US" b="1" u="sng" dirty="0"/>
              <a:t>Initialize a Python </a:t>
            </a:r>
            <a:r>
              <a:rPr lang="en-US" b="1" u="sng" dirty="0" err="1"/>
              <a:t>NumPy</a:t>
            </a:r>
            <a:r>
              <a:rPr lang="en-US" b="1" u="sng" dirty="0"/>
              <a:t> Array Using Special Functions</a:t>
            </a:r>
          </a:p>
          <a:p>
            <a:endParaRPr lang="en-US" b="1" u="sng" dirty="0"/>
          </a:p>
          <a:p>
            <a:pPr fontAlgn="base"/>
            <a:r>
              <a:rPr lang="en-US" dirty="0" err="1"/>
              <a:t>NumPy</a:t>
            </a:r>
            <a:r>
              <a:rPr lang="en-US" dirty="0"/>
              <a:t> provides several built-in functions to generate arrays with specific properties.</a:t>
            </a:r>
          </a:p>
          <a:p>
            <a:pPr fontAlgn="base"/>
            <a:r>
              <a:rPr lang="en-US" u="sng" dirty="0" err="1">
                <a:hlinkClick r:id="rId3"/>
              </a:rPr>
              <a:t>np.zeros</a:t>
            </a:r>
            <a:r>
              <a:rPr lang="en-US" u="sng" dirty="0">
                <a:hlinkClick r:id="rId3"/>
              </a:rPr>
              <a:t>()</a:t>
            </a:r>
            <a:r>
              <a:rPr lang="en-US" dirty="0"/>
              <a:t>: Creates an array filled with zeros.</a:t>
            </a:r>
          </a:p>
          <a:p>
            <a:pPr fontAlgn="base"/>
            <a:r>
              <a:rPr lang="en-US" u="sng" dirty="0" err="1">
                <a:hlinkClick r:id="rId4"/>
              </a:rPr>
              <a:t>np.ones</a:t>
            </a:r>
            <a:r>
              <a:rPr lang="en-US" u="sng" dirty="0">
                <a:hlinkClick r:id="rId4"/>
              </a:rPr>
              <a:t>()</a:t>
            </a:r>
            <a:r>
              <a:rPr lang="en-US" dirty="0"/>
              <a:t>: Creates an array filled with ones.</a:t>
            </a:r>
          </a:p>
          <a:p>
            <a:pPr fontAlgn="base"/>
            <a:r>
              <a:rPr lang="en-US" u="sng" dirty="0" err="1">
                <a:hlinkClick r:id="rId5"/>
              </a:rPr>
              <a:t>np.full</a:t>
            </a:r>
            <a:r>
              <a:rPr lang="en-US" u="sng" dirty="0">
                <a:hlinkClick r:id="rId5"/>
              </a:rPr>
              <a:t>(): </a:t>
            </a:r>
            <a:r>
              <a:rPr lang="en-US" dirty="0"/>
              <a:t>Creates an array filled with a specified value.</a:t>
            </a:r>
          </a:p>
          <a:p>
            <a:pPr fontAlgn="base"/>
            <a:r>
              <a:rPr lang="en-US" u="sng" dirty="0" err="1">
                <a:hlinkClick r:id="rId6"/>
              </a:rPr>
              <a:t>np.arange</a:t>
            </a:r>
            <a:r>
              <a:rPr lang="en-US" u="sng" dirty="0">
                <a:hlinkClick r:id="rId6"/>
              </a:rPr>
              <a:t>()</a:t>
            </a:r>
            <a:r>
              <a:rPr lang="en-US" dirty="0"/>
              <a:t>: Creates an array with values that are evenly spaced within a given range.</a:t>
            </a:r>
          </a:p>
          <a:p>
            <a:pPr fontAlgn="base"/>
            <a:r>
              <a:rPr lang="en-US" u="sng" dirty="0" err="1">
                <a:hlinkClick r:id="rId7"/>
              </a:rPr>
              <a:t>np.linspace</a:t>
            </a:r>
            <a:r>
              <a:rPr lang="en-US" u="sng" dirty="0">
                <a:hlinkClick r:id="rId7"/>
              </a:rPr>
              <a:t>()</a:t>
            </a:r>
            <a:r>
              <a:rPr lang="en-US" dirty="0"/>
              <a:t>: Creates an array with values that are evenly spaced over a specified interval.</a:t>
            </a:r>
          </a:p>
          <a:p>
            <a:endParaRPr lang="en-US" dirty="0" smtClean="0"/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721506"/>
            <a:ext cx="808964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numpy</a:t>
            </a:r>
            <a:r>
              <a:rPr lang="en-US" b="1" dirty="0">
                <a:solidFill>
                  <a:schemeClr val="tx1"/>
                </a:solidFill>
              </a:rPr>
              <a:t> as np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zeros_array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np.zeros</a:t>
            </a:r>
            <a:r>
              <a:rPr lang="en-US" b="1" dirty="0">
                <a:solidFill>
                  <a:schemeClr val="tx1"/>
                </a:solidFill>
              </a:rPr>
              <a:t>((2, 3))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ones_array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np.ones</a:t>
            </a:r>
            <a:r>
              <a:rPr lang="en-US" b="1" dirty="0">
                <a:solidFill>
                  <a:schemeClr val="tx1"/>
                </a:solidFill>
              </a:rPr>
              <a:t>((3, 3))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constant_array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np.full</a:t>
            </a:r>
            <a:r>
              <a:rPr lang="en-US" b="1" dirty="0">
                <a:solidFill>
                  <a:schemeClr val="tx1"/>
                </a:solidFill>
              </a:rPr>
              <a:t>((2, 2), 7)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range_array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np.arange</a:t>
            </a:r>
            <a:r>
              <a:rPr lang="en-US" b="1" dirty="0">
                <a:solidFill>
                  <a:schemeClr val="tx1"/>
                </a:solidFill>
              </a:rPr>
              <a:t>(0, 10, 2)  # start, stop, step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linspace_array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np.linspace</a:t>
            </a:r>
            <a:r>
              <a:rPr lang="en-US" b="1" dirty="0">
                <a:solidFill>
                  <a:schemeClr val="tx1"/>
                </a:solidFill>
              </a:rPr>
              <a:t>(0, 1, 5)  # start, stop, </a:t>
            </a:r>
            <a:r>
              <a:rPr lang="en-US" b="1" dirty="0" err="1">
                <a:solidFill>
                  <a:schemeClr val="tx1"/>
                </a:solidFill>
              </a:rPr>
              <a:t>num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print("Zero Array:","\n",</a:t>
            </a:r>
            <a:r>
              <a:rPr lang="en-US" b="1" dirty="0" err="1">
                <a:solidFill>
                  <a:schemeClr val="tx1"/>
                </a:solidFill>
              </a:rPr>
              <a:t>zeros_array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US" b="1" dirty="0">
                <a:solidFill>
                  <a:schemeClr val="tx1"/>
                </a:solidFill>
              </a:rPr>
              <a:t>print("Ones Array:","\n",</a:t>
            </a:r>
            <a:r>
              <a:rPr lang="en-US" b="1" dirty="0" err="1">
                <a:solidFill>
                  <a:schemeClr val="tx1"/>
                </a:solidFill>
              </a:rPr>
              <a:t>ones_array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US" b="1" dirty="0">
                <a:solidFill>
                  <a:schemeClr val="tx1"/>
                </a:solidFill>
              </a:rPr>
              <a:t>print("Constant Array:","\n",</a:t>
            </a:r>
            <a:r>
              <a:rPr lang="en-US" b="1" dirty="0" err="1">
                <a:solidFill>
                  <a:schemeClr val="tx1"/>
                </a:solidFill>
              </a:rPr>
              <a:t>constant_array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US" b="1" dirty="0">
                <a:solidFill>
                  <a:schemeClr val="tx1"/>
                </a:solidFill>
              </a:rPr>
              <a:t>print("Range Array:","\n",</a:t>
            </a:r>
            <a:r>
              <a:rPr lang="en-US" b="1" dirty="0" err="1">
                <a:solidFill>
                  <a:schemeClr val="tx1"/>
                </a:solidFill>
              </a:rPr>
              <a:t>range_array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US" b="1" dirty="0">
                <a:solidFill>
                  <a:schemeClr val="tx1"/>
                </a:solidFill>
              </a:rPr>
              <a:t>print("</a:t>
            </a:r>
            <a:r>
              <a:rPr lang="en-US" b="1" dirty="0" err="1">
                <a:solidFill>
                  <a:schemeClr val="tx1"/>
                </a:solidFill>
              </a:rPr>
              <a:t>Linspace</a:t>
            </a:r>
            <a:r>
              <a:rPr lang="en-US" b="1" dirty="0">
                <a:solidFill>
                  <a:schemeClr val="tx1"/>
                </a:solidFill>
              </a:rPr>
              <a:t> Array:","\n",</a:t>
            </a:r>
            <a:r>
              <a:rPr lang="en-US" b="1" dirty="0" err="1">
                <a:solidFill>
                  <a:schemeClr val="tx1"/>
                </a:solidFill>
              </a:rPr>
              <a:t>linspace_array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789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540</Words>
  <Application>Microsoft Office PowerPoint</Application>
  <PresentationFormat>On-screen Show (16:9)</PresentationFormat>
  <Paragraphs>151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Roboto</vt:lpstr>
      <vt:lpstr>Geometric</vt:lpstr>
      <vt:lpstr>PYTHON LIBRARIES NUMPY [NUMERICAL PYTHON] </vt:lpstr>
      <vt:lpstr>NUMPY [NUMERICAL PYTHON]</vt:lpstr>
      <vt:lpstr>NUMPY [NUMERICAL PYTHON]</vt:lpstr>
      <vt:lpstr>NUMPY [NUMERICAL PYTHON]</vt:lpstr>
      <vt:lpstr>NUMPY [NUMERICAL PYTHON]</vt:lpstr>
      <vt:lpstr>NUMPY [NUMERICAL PYTHON]</vt:lpstr>
      <vt:lpstr>NUMPY [NUMERICAL PYTHON]</vt:lpstr>
      <vt:lpstr>NUMPY [NUMERICAL PYTHON]</vt:lpstr>
      <vt:lpstr>NUMPY [NUMERICAL PYTHON]</vt:lpstr>
      <vt:lpstr>NUMPY [NUMERICAL PYTHON]</vt:lpstr>
      <vt:lpstr>NUMPY [NUMERICAL PYTHON]</vt:lpstr>
      <vt:lpstr>NUMPY [NUMERICAL PYTHON]</vt:lpstr>
      <vt:lpstr>NUMPY [NUMERICAL PYTHON]</vt:lpstr>
      <vt:lpstr>NUMPY [NUMERICAL PYTHON]</vt:lpstr>
      <vt:lpstr>NUMPY [NUMERICAL PYTHON]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dc:creator>azam</dc:creator>
  <cp:lastModifiedBy>Azam</cp:lastModifiedBy>
  <cp:revision>114</cp:revision>
  <dcterms:modified xsi:type="dcterms:W3CDTF">2025-05-10T12:26:05Z</dcterms:modified>
</cp:coreProperties>
</file>