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452" r:id="rId3"/>
    <p:sldId id="453" r:id="rId4"/>
    <p:sldId id="444" r:id="rId5"/>
    <p:sldId id="445" r:id="rId6"/>
    <p:sldId id="431" r:id="rId7"/>
    <p:sldId id="443" r:id="rId8"/>
    <p:sldId id="448" r:id="rId9"/>
    <p:sldId id="449" r:id="rId10"/>
    <p:sldId id="450" r:id="rId11"/>
    <p:sldId id="451" r:id="rId12"/>
    <p:sldId id="391" r:id="rId13"/>
    <p:sldId id="442" r:id="rId14"/>
    <p:sldId id="446" r:id="rId15"/>
    <p:sldId id="447" r:id="rId16"/>
    <p:sldId id="454" r:id="rId17"/>
  </p:sldIdLst>
  <p:sldSz cx="9144000" cy="5143500" type="screen16x9"/>
  <p:notesSz cx="6858000" cy="9144000"/>
  <p:embeddedFontLs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7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33332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309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309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3094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309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064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372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371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309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309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3309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309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3094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dc88994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dc88994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30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dni.loni.usc.edu/" TargetMode="External"/><Relationship Id="rId7" Type="http://schemas.openxmlformats.org/officeDocument/2006/relationships/hyperlink" Target="https://www.nitrc.org/top/toplist.php?type=download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openneuro.org/datasets/ds000102/versions/00001" TargetMode="External"/><Relationship Id="rId5" Type="http://schemas.openxmlformats.org/officeDocument/2006/relationships/hyperlink" Target="https://www.ppmi-info.org/access-data-specimens/" TargetMode="External"/><Relationship Id="rId4" Type="http://schemas.openxmlformats.org/officeDocument/2006/relationships/hyperlink" Target="https://sites.wustl.edu/oasisbrains/home/oasis-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709001" y="2073154"/>
            <a:ext cx="7585788" cy="27645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>
              <a:buSzPts val="990"/>
            </a:pPr>
            <a:r>
              <a:rPr lang="en-US" sz="3600" b="1" dirty="0" smtClean="0"/>
              <a:t>Neuro </a:t>
            </a:r>
            <a:r>
              <a:rPr lang="en-US" sz="3600" b="1" dirty="0"/>
              <a:t>Healthcare Data Exploration &amp; </a:t>
            </a:r>
            <a:r>
              <a:rPr lang="en-US" sz="3600" b="1" dirty="0" smtClean="0"/>
              <a:t>Augmentation</a:t>
            </a:r>
            <a:br>
              <a:rPr lang="en-US" sz="3600" b="1" dirty="0" smtClean="0"/>
            </a:br>
            <a:r>
              <a:rPr lang="en-US" sz="3600" b="1" dirty="0" smtClean="0"/>
              <a:t>For</a:t>
            </a:r>
            <a:br>
              <a:rPr lang="en-US" sz="3600" b="1" dirty="0" smtClean="0"/>
            </a:br>
            <a:r>
              <a:rPr lang="en-US" sz="3600" b="1" dirty="0" smtClean="0"/>
              <a:t>Saudi AI Training Program</a:t>
            </a:r>
            <a:endParaRPr sz="3280" b="1" dirty="0"/>
          </a:p>
        </p:txBody>
      </p:sp>
      <p:pic>
        <p:nvPicPr>
          <p:cNvPr id="1026" name="Picture 2" descr="NeuroCongniAI Hea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887" y="1034929"/>
            <a:ext cx="60960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93306"/>
            <a:ext cx="9144000" cy="498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NEURO IMAGING DATA PRE-PROCESSING TOOLS [ </a:t>
            </a:r>
            <a:r>
              <a:rPr lang="en-US" sz="2400" b="1" dirty="0" err="1" smtClean="0"/>
              <a:t>Clinica</a:t>
            </a:r>
            <a:r>
              <a:rPr lang="en-US" sz="2400" b="1" dirty="0" smtClean="0"/>
              <a:t> ]</a:t>
            </a:r>
            <a:endParaRPr lang="en-US" sz="2400" b="1" dirty="0"/>
          </a:p>
        </p:txBody>
      </p:sp>
      <p:sp>
        <p:nvSpPr>
          <p:cNvPr id="4" name="AutoShape 2" descr="CAT12.9 - Computational Anatomy Toolbox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7" y="669186"/>
            <a:ext cx="3987216" cy="20804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153" y="2351333"/>
            <a:ext cx="4911188" cy="242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93306"/>
            <a:ext cx="9144000" cy="498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NEURO IMAGING DATA PRE-PROCESSING TOOLS [ CAT 12 ]</a:t>
            </a:r>
            <a:endParaRPr lang="en-US" sz="2400" b="1" dirty="0"/>
          </a:p>
        </p:txBody>
      </p:sp>
      <p:sp>
        <p:nvSpPr>
          <p:cNvPr id="4" name="AutoShape 2" descr="CAT12.9 - Computational Anatomy Toolbox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93" y="653143"/>
            <a:ext cx="6783355" cy="420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9320"/>
            <a:ext cx="9144000" cy="410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200" b="1" dirty="0" smtClean="0"/>
              <a:t>DATA PRE-PROCESSING  FLOWCHART</a:t>
            </a:r>
            <a:endParaRPr lang="en-US" sz="2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721" y="410547"/>
            <a:ext cx="4590659" cy="443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-9320"/>
            <a:ext cx="9144000" cy="410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200" b="1" dirty="0" smtClean="0"/>
              <a:t>DATA PRE-PROCESSING  [PURE PYTHON APPROACH] </a:t>
            </a:r>
            <a:endParaRPr lang="en-US" sz="22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89" y="485192"/>
            <a:ext cx="6848669" cy="43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3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93306"/>
            <a:ext cx="9144000" cy="419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b="1" dirty="0" smtClean="0"/>
              <a:t>COMPARISON OF NEURO IMAGING TOOLS FOR DATA PRE-PROCESSING APPROACH</a:t>
            </a:r>
            <a:endParaRPr lang="en-US" sz="18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70496"/>
              </p:ext>
            </p:extLst>
          </p:nvPr>
        </p:nvGraphicFramePr>
        <p:xfrm>
          <a:off x="326575" y="690466"/>
          <a:ext cx="8481526" cy="36710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14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9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74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91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Roboto" charset="0"/>
                          <a:ea typeface="Roboto" charset="0"/>
                        </a:rPr>
                        <a:t>TOOL OVERVIEW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Roboto" charset="0"/>
                          <a:ea typeface="Roboto" charset="0"/>
                        </a:rPr>
                        <a:t>FEATURE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Roboto" charset="0"/>
                          <a:ea typeface="Roboto" charset="0"/>
                        </a:rPr>
                        <a:t>CLINICA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  <a:latin typeface="Roboto" charset="0"/>
                          <a:ea typeface="Roboto" charset="0"/>
                        </a:rPr>
                        <a:t>fMRIPrep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Primary Focus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Multimodal AD biomarkers (T1/PET/DWI)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fMRI-specific preprocessing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ADNI / OASIS Optimization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Built-in ADNI / OASIS converters &amp; pipelines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Generic (requires manual BIDS conversion)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License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Open Source (MIT)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Open Source (BSD-3-Clause)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Language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Python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Python (with </a:t>
                      </a:r>
                      <a:r>
                        <a:rPr lang="en-US" sz="1200" u="none" strike="noStrike" dirty="0" err="1">
                          <a:effectLst/>
                          <a:latin typeface="Roboto" charset="0"/>
                          <a:ea typeface="Roboto" charset="0"/>
                        </a:rPr>
                        <a:t>NiPype</a:t>
                      </a:r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9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Container 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Roboto" charset="0"/>
                          <a:ea typeface="Roboto" charset="0"/>
                        </a:rPr>
                        <a:t>Docker</a:t>
                      </a:r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/Singularity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Roboto" charset="0"/>
                          <a:ea typeface="Roboto" charset="0"/>
                        </a:rPr>
                        <a:t>Docker</a:t>
                      </a:r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/Singularity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91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Roboto" charset="0"/>
                          <a:ea typeface="Roboto" charset="0"/>
                        </a:rPr>
                        <a:t>COMPUTATIONAL REQUIREMENTS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9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Roboto" charset="0"/>
                          <a:ea typeface="Roboto" charset="0"/>
                        </a:rPr>
                        <a:t>RESOURCE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Roboto" charset="0"/>
                          <a:ea typeface="Roboto" charset="0"/>
                        </a:rPr>
                        <a:t>CLINICA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  <a:latin typeface="Roboto" charset="0"/>
                          <a:ea typeface="Roboto" charset="0"/>
                        </a:rPr>
                        <a:t>fMRIPrep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CPU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4+ cores (SPM/CAT12 are single-threaded)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8+ cores (parallelized)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RAM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8GB (T1), 16GB (PET)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16GB+ (fMRI)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Disk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50GB/subject (multimodal)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30GB/subject (fMRI-only)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439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Runtime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~6h/subject (T1+PET)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~8h/subject (</a:t>
                      </a:r>
                      <a:r>
                        <a:rPr lang="en-US" sz="1200" u="none" strike="noStrike" dirty="0" err="1">
                          <a:effectLst/>
                          <a:latin typeface="Roboto" charset="0"/>
                          <a:ea typeface="Roboto" charset="0"/>
                        </a:rPr>
                        <a:t>fMRI+FreeSurfer</a:t>
                      </a:r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91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Roboto" charset="0"/>
                          <a:ea typeface="Roboto" charset="0"/>
                        </a:rPr>
                        <a:t>DATA HANDLING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91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Roboto" charset="0"/>
                          <a:ea typeface="Roboto" charset="0"/>
                        </a:rPr>
                        <a:t>ASPECT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Roboto" charset="0"/>
                          <a:ea typeface="Roboto" charset="0"/>
                        </a:rPr>
                        <a:t>CLINICA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  <a:latin typeface="Roboto" charset="0"/>
                          <a:ea typeface="Roboto" charset="0"/>
                        </a:rPr>
                        <a:t>fMRIPrep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8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Input Format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Direct ADNI / OASIS → BIDS conversion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Requires pre-converted BIDS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8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Output Format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CAPS (Clinica Archive Processing Structure)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BIDS Derivatives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791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Longitudinal Support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Native (cross-sectional + longitudinal)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Limited (per-session processing)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8649" marR="8649" marT="8649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40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93306"/>
            <a:ext cx="9144000" cy="419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b="1" dirty="0" smtClean="0"/>
              <a:t>COMPARISON OF NEURO IMAGING TOOLS FOR DATA PRE-PROCESSING APPROACH</a:t>
            </a:r>
            <a:endParaRPr lang="en-US" sz="1800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74749"/>
              </p:ext>
            </p:extLst>
          </p:nvPr>
        </p:nvGraphicFramePr>
        <p:xfrm>
          <a:off x="301822" y="827573"/>
          <a:ext cx="8521700" cy="29850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9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75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86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Roboto" charset="0"/>
                          <a:ea typeface="Roboto" charset="0"/>
                        </a:rPr>
                        <a:t>PREPROCESSING PIPLINES [ Structural MRI (T1- Weighted) 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8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Roboto" charset="0"/>
                          <a:ea typeface="Roboto" charset="0"/>
                        </a:rPr>
                        <a:t>FEATURE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Roboto" charset="0"/>
                          <a:ea typeface="Roboto" charset="0"/>
                        </a:rPr>
                        <a:t>CLINICA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  <a:latin typeface="Roboto" charset="0"/>
                          <a:ea typeface="Roboto" charset="0"/>
                        </a:rPr>
                        <a:t>fMRIPrep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Segmentation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SPM12/CAT12 tissue classification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FreeSurfer recon-all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Normalization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DARTEL to MNI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ANTs/FLIRT to MNI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86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Roboto" charset="0"/>
                          <a:ea typeface="Roboto" charset="0"/>
                        </a:rPr>
                        <a:t>PREPROCESSING PIPLINES [ Structural </a:t>
                      </a:r>
                      <a:r>
                        <a:rPr lang="en-US" sz="1200" b="1" u="none" strike="noStrike" dirty="0" smtClean="0">
                          <a:effectLst/>
                          <a:latin typeface="Roboto" charset="0"/>
                          <a:ea typeface="Roboto" charset="0"/>
                        </a:rPr>
                        <a:t>fMRI </a:t>
                      </a:r>
                      <a:r>
                        <a:rPr lang="en-US" sz="1200" b="1" u="none" strike="noStrike" dirty="0">
                          <a:effectLst/>
                          <a:latin typeface="Roboto" charset="0"/>
                          <a:ea typeface="Roboto" charset="0"/>
                        </a:rPr>
                        <a:t>(T1- Weighted) ]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Roboto" charset="0"/>
                          <a:ea typeface="Roboto" charset="0"/>
                        </a:rPr>
                        <a:t>FEATURE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Roboto" charset="0"/>
                          <a:ea typeface="Roboto" charset="0"/>
                        </a:rPr>
                        <a:t>CLINICA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  <a:latin typeface="Roboto" charset="0"/>
                          <a:ea typeface="Roboto" charset="0"/>
                        </a:rPr>
                        <a:t>fMRIPrep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Slice Timing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Not native (requires extension)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Automatic (from BIDS metadata)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Motion Correction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SPM-based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FSL MCFLIRT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Denoising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Manual integration (e.g., AROMA)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Built-in ICA-AROMA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6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Surface Analysis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Limited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Native FreeSurfer integration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868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Roboto" charset="0"/>
                          <a:ea typeface="Roboto" charset="0"/>
                        </a:rPr>
                        <a:t>QUALITY CONTROL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65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Roboto" charset="0"/>
                          <a:ea typeface="Roboto" charset="0"/>
                        </a:rPr>
                        <a:t>FEATURE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Roboto" charset="0"/>
                          <a:ea typeface="Roboto" charset="0"/>
                        </a:rPr>
                        <a:t>CLINICA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 err="1">
                          <a:effectLst/>
                          <a:latin typeface="Roboto" charset="0"/>
                          <a:ea typeface="Roboto" charset="0"/>
                        </a:rPr>
                        <a:t>fMRIPrep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Reports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HTML (CAT12 QC) + CSV metrics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Interactive HTML (MRIQC integration)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6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Motion Metrics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Limited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Roboto" charset="0"/>
                          <a:ea typeface="Roboto" charset="0"/>
                        </a:rPr>
                        <a:t>Framewise</a:t>
                      </a:r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 displacement, DVARS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51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Visualization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  <a:latin typeface="Roboto" charset="0"/>
                          <a:ea typeface="Roboto" charset="0"/>
                        </a:rPr>
                        <a:t>SPM-style checkreg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  <a:latin typeface="Roboto" charset="0"/>
                          <a:ea typeface="Roboto" charset="0"/>
                        </a:rPr>
                        <a:t>Nilearn</a:t>
                      </a:r>
                      <a:r>
                        <a:rPr lang="en-US" sz="1200" u="none" strike="noStrike" dirty="0">
                          <a:effectLst/>
                          <a:latin typeface="Roboto" charset="0"/>
                          <a:ea typeface="Roboto" charset="0"/>
                        </a:rPr>
                        <a:t>-based plots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charset="0"/>
                        <a:ea typeface="Roboto" charset="0"/>
                      </a:endParaRPr>
                    </a:p>
                  </a:txBody>
                  <a:tcPr marL="9358" marR="9358" marT="9358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7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93306"/>
            <a:ext cx="9144000" cy="498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200" b="1" dirty="0" smtClean="0"/>
              <a:t>LINKS FOR DIFFERENT SOURCES </a:t>
            </a:r>
            <a:r>
              <a:rPr lang="en-US" sz="2200" b="1" dirty="0" smtClean="0"/>
              <a:t>OF NEURO IMAGING DATASETS </a:t>
            </a:r>
            <a:endParaRPr lang="en-US" sz="2200" b="1" dirty="0"/>
          </a:p>
        </p:txBody>
      </p:sp>
      <p:sp>
        <p:nvSpPr>
          <p:cNvPr id="7" name="Google Shape;161;g1e44a481ae3_0_286"/>
          <p:cNvSpPr txBox="1">
            <a:spLocks noGrp="1"/>
          </p:cNvSpPr>
          <p:nvPr>
            <p:ph type="body" idx="1"/>
          </p:nvPr>
        </p:nvSpPr>
        <p:spPr>
          <a:xfrm>
            <a:off x="251245" y="827839"/>
            <a:ext cx="7607652" cy="3039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://adni.loni.usc.edu/</a:t>
            </a:r>
            <a:r>
              <a:rPr lang="en-US" dirty="0"/>
              <a:t> [ADNI Datasets]</a:t>
            </a:r>
          </a:p>
          <a:p>
            <a:r>
              <a:rPr lang="en-US" u="sng" dirty="0" smtClean="0">
                <a:hlinkClick r:id="rId4"/>
              </a:rPr>
              <a:t>https</a:t>
            </a:r>
            <a:r>
              <a:rPr lang="en-US" u="sng" dirty="0">
                <a:hlinkClick r:id="rId4"/>
              </a:rPr>
              <a:t>://sites.wustl.edu/oasisbrains/home/oasis-1/</a:t>
            </a:r>
            <a:r>
              <a:rPr lang="en-US" dirty="0"/>
              <a:t> [OASIS Datasets]</a:t>
            </a:r>
          </a:p>
          <a:p>
            <a:r>
              <a:rPr lang="en-US" u="sng" dirty="0" smtClean="0">
                <a:hlinkClick r:id="rId5"/>
              </a:rPr>
              <a:t>https</a:t>
            </a:r>
            <a:r>
              <a:rPr lang="en-US" u="sng" dirty="0">
                <a:hlinkClick r:id="rId5"/>
              </a:rPr>
              <a:t>://www.ppmi-info.org/access-data-specimens/</a:t>
            </a:r>
            <a:r>
              <a:rPr lang="en-US" dirty="0"/>
              <a:t> [PPMI Datasets</a:t>
            </a:r>
            <a:r>
              <a:rPr lang="en-US" dirty="0" smtClean="0"/>
              <a:t>]</a:t>
            </a:r>
          </a:p>
          <a:p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openneuro.org/datasets/ds000102/versions/00001</a:t>
            </a:r>
            <a:r>
              <a:rPr lang="en-US" dirty="0" smtClean="0"/>
              <a:t>  [</a:t>
            </a:r>
            <a:r>
              <a:rPr lang="en-US" dirty="0" err="1" smtClean="0"/>
              <a:t>OpenNero</a:t>
            </a:r>
            <a:r>
              <a:rPr lang="en-US" dirty="0" smtClean="0"/>
              <a:t> FMRI datasets]</a:t>
            </a:r>
          </a:p>
          <a:p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www.nitrc.org/top/toplist.php?type=downloads</a:t>
            </a:r>
            <a:r>
              <a:rPr lang="en-US" dirty="0" smtClean="0"/>
              <a:t> [Top Neuro Tools Download]</a:t>
            </a:r>
            <a:endParaRPr lang="en-US" dirty="0"/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●"/>
            </a:pP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6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1229874"/>
            <a:ext cx="8520600" cy="3502763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US" sz="2200" dirty="0" err="1"/>
              <a:t>NeuroCogniAI</a:t>
            </a:r>
            <a:r>
              <a:rPr lang="en-US" sz="2200" dirty="0"/>
              <a:t> is the rising star Canadian-based </a:t>
            </a:r>
            <a:r>
              <a:rPr lang="en-US" sz="2200" dirty="0" smtClean="0"/>
              <a:t>AI Company </a:t>
            </a:r>
            <a:r>
              <a:rPr lang="en-US" sz="2200" dirty="0"/>
              <a:t>trailblazing initiative poised to redefine neurodegenerative disease Diagnosis &amp; Prognosis Solutions like Alzheimer’s, Parkinson’s, and Brain Tumors etc. by synergizing advanced AI algorithms with cutting-edge neuroimaging methodologies. Our proposed solution introduces a novel approach that leverages cutting-edge artificial intelligence (AI) and neuroimaging techniques to revolutionize Alzheimer’s disease detection and diagnosis.</a:t>
            </a:r>
          </a:p>
          <a:p>
            <a:pPr marL="114300" indent="0">
              <a:buNone/>
            </a:pPr>
            <a:endParaRPr lang="en-US" sz="1900" dirty="0" smtClean="0"/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10" name="Picture 2" descr="NeuroCongniAI Head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460" y="126708"/>
            <a:ext cx="60960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47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93306"/>
            <a:ext cx="9144000" cy="498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SAUDI AI TRAINING PROGRAM [NEUROCOGNI AI]</a:t>
            </a:r>
            <a:endParaRPr lang="en-US" sz="2400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865350"/>
            <a:ext cx="6064386" cy="4034103"/>
          </a:xfrm>
        </p:spPr>
        <p:txBody>
          <a:bodyPr>
            <a:normAutofit fontScale="92500" lnSpcReduction="20000"/>
          </a:bodyPr>
          <a:lstStyle/>
          <a:p>
            <a:pPr marL="114300" indent="0" algn="just">
              <a:buNone/>
            </a:pPr>
            <a:r>
              <a:rPr lang="en-US" sz="2300" dirty="0" err="1" smtClean="0"/>
              <a:t>NeuroCogni</a:t>
            </a:r>
            <a:r>
              <a:rPr lang="en-US" sz="2300" dirty="0" smtClean="0"/>
              <a:t> AI recently </a:t>
            </a:r>
            <a:r>
              <a:rPr lang="en-US" sz="2300" dirty="0"/>
              <a:t>launched a dedicated Saudi AI mentorship program for AI / Medical Students, Doctors and Medical Practitioners, which will create leaders in the field of AI by giving them training and practical, real world experience. </a:t>
            </a:r>
            <a:endParaRPr lang="en-US" sz="2300" dirty="0" smtClean="0"/>
          </a:p>
          <a:p>
            <a:pPr marL="114300" indent="0" algn="just">
              <a:buNone/>
            </a:pPr>
            <a:endParaRPr lang="en-US" sz="2300" dirty="0" smtClean="0"/>
          </a:p>
          <a:p>
            <a:pPr marL="114300" indent="0" algn="just">
              <a:buNone/>
            </a:pPr>
            <a:r>
              <a:rPr lang="en-US" sz="2300" dirty="0" smtClean="0"/>
              <a:t>Our </a:t>
            </a:r>
            <a:r>
              <a:rPr lang="en-US" sz="2300" dirty="0"/>
              <a:t>internationally experienced AI professionals will look to impart knowledge to aspiring Saudi students in the areas of AI programming, deep learning, harnessing the power of AI for business transformation, etc. 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095" y="685798"/>
            <a:ext cx="2644068" cy="421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93306"/>
            <a:ext cx="9144000" cy="498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NEUROCOGNI AI MODELS &amp; TOOLKIT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77" y="759874"/>
            <a:ext cx="5414448" cy="32243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920" y="743802"/>
            <a:ext cx="3208467" cy="404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5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328"/>
            <a:ext cx="9144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1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93306"/>
            <a:ext cx="9144000" cy="498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SOURCES OF NEURO IMAGING DATASETS </a:t>
            </a:r>
            <a:endParaRPr lang="en-US" sz="2400" b="1" dirty="0"/>
          </a:p>
        </p:txBody>
      </p:sp>
      <p:sp>
        <p:nvSpPr>
          <p:cNvPr id="7" name="Google Shape;161;g1e44a481ae3_0_286"/>
          <p:cNvSpPr txBox="1">
            <a:spLocks noGrp="1"/>
          </p:cNvSpPr>
          <p:nvPr>
            <p:ph type="body" idx="1"/>
          </p:nvPr>
        </p:nvSpPr>
        <p:spPr>
          <a:xfrm>
            <a:off x="313029" y="2903776"/>
            <a:ext cx="6112485" cy="1724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●"/>
            </a:pPr>
            <a:r>
              <a:rPr lang="en" dirty="0" smtClean="0">
                <a:solidFill>
                  <a:srgbClr val="000000"/>
                </a:solidFill>
              </a:rPr>
              <a:t>ADNI-1, ADNI-2, ADNI-GO, ADNI-3</a:t>
            </a:r>
            <a:endParaRPr dirty="0">
              <a:solidFill>
                <a:srgbClr val="000000"/>
              </a:solidFill>
            </a:endParaRP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●"/>
            </a:pPr>
            <a:r>
              <a:rPr lang="en" dirty="0" smtClean="0">
                <a:solidFill>
                  <a:srgbClr val="000000"/>
                </a:solidFill>
              </a:rPr>
              <a:t>OASIS 1, OASIS 2</a:t>
            </a:r>
          </a:p>
          <a:p>
            <a:pPr marL="457200" lvl="0" indent="-33432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5"/>
              <a:buChar char="●"/>
            </a:pPr>
            <a:r>
              <a:rPr lang="en-US" dirty="0" smtClean="0">
                <a:solidFill>
                  <a:srgbClr val="000000"/>
                </a:solidFill>
              </a:rPr>
              <a:t>PPMI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53" y="1411061"/>
            <a:ext cx="2602863" cy="1014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416" y="1324563"/>
            <a:ext cx="2587145" cy="14173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416" y="1163839"/>
            <a:ext cx="1738828" cy="17388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580" y="57058"/>
            <a:ext cx="979714" cy="103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93306"/>
            <a:ext cx="9144000" cy="498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NEURO IMAGING DATA PRE-PROCESSING TOOLS</a:t>
            </a:r>
            <a:endParaRPr lang="en-US" sz="2400" b="1" dirty="0"/>
          </a:p>
        </p:txBody>
      </p:sp>
      <p:sp>
        <p:nvSpPr>
          <p:cNvPr id="4" name="AutoShape 2" descr="CAT12.9 - Computational Anatomy Toolbox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4" y="877126"/>
            <a:ext cx="2790825" cy="1562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857" y="2758319"/>
            <a:ext cx="2064496" cy="887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47" y="2802083"/>
            <a:ext cx="6139476" cy="8153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836" y="885626"/>
            <a:ext cx="3314700" cy="1381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415" y="755679"/>
            <a:ext cx="2199303" cy="16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8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93306"/>
            <a:ext cx="9144000" cy="498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NEURO IMAGING DATA PRE-PROCESSING TOOLS [ FSL ]</a:t>
            </a:r>
            <a:endParaRPr lang="en-US" sz="2400" b="1" dirty="0"/>
          </a:p>
        </p:txBody>
      </p:sp>
      <p:sp>
        <p:nvSpPr>
          <p:cNvPr id="4" name="AutoShape 2" descr="CAT12.9 - Computational Anatomy Toolbox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97" y="661987"/>
            <a:ext cx="6466049" cy="40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3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0" y="93306"/>
            <a:ext cx="9144000" cy="498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400" b="1" dirty="0" smtClean="0"/>
              <a:t>NEURO IMAGING DATA PRE-PROCESSING TOOLS [ </a:t>
            </a:r>
            <a:r>
              <a:rPr lang="en-US" sz="2400" b="1" dirty="0" err="1" smtClean="0"/>
              <a:t>fMRIPrep</a:t>
            </a:r>
            <a:r>
              <a:rPr lang="en-US" sz="2400" b="1" dirty="0" smtClean="0"/>
              <a:t> ]</a:t>
            </a:r>
            <a:endParaRPr lang="en-US" sz="2400" b="1" dirty="0"/>
          </a:p>
        </p:txBody>
      </p:sp>
      <p:sp>
        <p:nvSpPr>
          <p:cNvPr id="4" name="AutoShape 2" descr="CAT12.9 - Computational Anatomy Toolbox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594"/>
            <a:ext cx="9144000" cy="411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2833</TotalTime>
  <Words>517</Words>
  <Application>Microsoft Office PowerPoint</Application>
  <PresentationFormat>On-screen Show (16:9)</PresentationFormat>
  <Paragraphs>113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Roboto</vt:lpstr>
      <vt:lpstr>Arial</vt:lpstr>
      <vt:lpstr>Geometric</vt:lpstr>
      <vt:lpstr>Neuro Healthcare Data Exploration &amp; Augmentation For Saudi AI Training Program</vt:lpstr>
      <vt:lpstr>PowerPoint Presentation</vt:lpstr>
      <vt:lpstr>SAUDI AI TRAINING PROGRAM [NEUROCOGNI AI]</vt:lpstr>
      <vt:lpstr>NEUROCOGNI AI MODELS &amp; TOOLKIT</vt:lpstr>
      <vt:lpstr>PowerPoint Presentation</vt:lpstr>
      <vt:lpstr>SOURCES OF NEURO IMAGING DATASETS </vt:lpstr>
      <vt:lpstr>NEURO IMAGING DATA PRE-PROCESSING TOOLS</vt:lpstr>
      <vt:lpstr>NEURO IMAGING DATA PRE-PROCESSING TOOLS [ FSL ]</vt:lpstr>
      <vt:lpstr>NEURO IMAGING DATA PRE-PROCESSING TOOLS [ fMRIPrep ]</vt:lpstr>
      <vt:lpstr>NEURO IMAGING DATA PRE-PROCESSING TOOLS [ Clinica ]</vt:lpstr>
      <vt:lpstr>NEURO IMAGING DATA PRE-PROCESSING TOOLS [ CAT 12 ]</vt:lpstr>
      <vt:lpstr>DATA PRE-PROCESSING  FLOWCHART</vt:lpstr>
      <vt:lpstr>DATA PRE-PROCESSING  [PURE PYTHON APPROACH] </vt:lpstr>
      <vt:lpstr>COMPARISON OF NEURO IMAGING TOOLS FOR DATA PRE-PROCESSING APPROACH</vt:lpstr>
      <vt:lpstr>COMPARISON OF NEURO IMAGING TOOLS FOR DATA PRE-PROCESSING APPROACH</vt:lpstr>
      <vt:lpstr>LINKS FOR DIFFERENT SOURCES OF NEURO IMAGING DATASETS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 YEAR DIPLOMA IN ADVANCE WEB TECHNOLOGY</dc:title>
  <dc:creator>azam</dc:creator>
  <cp:lastModifiedBy>Azam</cp:lastModifiedBy>
  <cp:revision>205</cp:revision>
  <dcterms:modified xsi:type="dcterms:W3CDTF">2025-04-13T04:40:41Z</dcterms:modified>
</cp:coreProperties>
</file>