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3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648"/>
    <a:srgbClr val="ACC56C"/>
    <a:srgbClr val="618BC4"/>
    <a:srgbClr val="856FA8"/>
    <a:srgbClr val="F1A45B"/>
    <a:srgbClr val="1D3B61"/>
    <a:srgbClr val="244C76"/>
    <a:srgbClr val="C37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7" autoAdjust="0"/>
    <p:restoredTop sz="94874" autoAdjust="0"/>
  </p:normalViewPr>
  <p:slideViewPr>
    <p:cSldViewPr snapToGrid="0" snapToObjects="1" showGuides="1">
      <p:cViewPr varScale="1">
        <p:scale>
          <a:sx n="275" d="100"/>
          <a:sy n="275" d="100"/>
        </p:scale>
        <p:origin x="-312" y="-104"/>
      </p:cViewPr>
      <p:guideLst>
        <p:guide orient="horz" pos="1704"/>
        <p:guide pos="35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AE629-F48C-7949-8F44-FCE913275187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21809-ACE6-144D-AD9E-AC76770B2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9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EFE65-2D8E-5145-87C5-9DF0DFD5C525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72A7B-7E1E-0A45-90F6-254364D9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D534698-49A4-A749-BA5A-2921475C37A1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94095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C858-8B8F-6144-B1F4-E83E7A94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4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D534698-49A4-A749-BA5A-2921475C37A1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94095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C858-8B8F-6144-B1F4-E83E7A94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8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D534698-49A4-A749-BA5A-2921475C37A1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94095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C858-8B8F-6144-B1F4-E83E7A94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D534698-49A4-A749-BA5A-2921475C37A1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94095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C858-8B8F-6144-B1F4-E83E7A94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6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D534698-49A4-A749-BA5A-2921475C37A1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94095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C858-8B8F-6144-B1F4-E83E7A94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D534698-49A4-A749-BA5A-2921475C37A1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94095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C858-8B8F-6144-B1F4-E83E7A94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D534698-49A4-A749-BA5A-2921475C37A1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94095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C858-8B8F-6144-B1F4-E83E7A94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6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D534698-49A4-A749-BA5A-2921475C37A1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4095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C858-8B8F-6144-B1F4-E83E7A94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1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D534698-49A4-A749-BA5A-2921475C37A1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94095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C858-8B8F-6144-B1F4-E83E7A94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D534698-49A4-A749-BA5A-2921475C37A1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94095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C858-8B8F-6144-B1F4-E83E7A94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7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D534698-49A4-A749-BA5A-2921475C37A1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94095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C858-8B8F-6144-B1F4-E83E7A94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3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4406"/>
            <a:ext cx="8229600" cy="47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4393" y="4833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7C858-8B8F-6144-B1F4-E83E7A94D3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5776" y="4859754"/>
            <a:ext cx="1967653" cy="25483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17771"/>
            <a:ext cx="9144000" cy="27432"/>
          </a:xfrm>
          <a:prstGeom prst="rect">
            <a:avLst/>
          </a:prstGeom>
          <a:gradFill flip="none" rotWithShape="1">
            <a:gsLst>
              <a:gs pos="33000">
                <a:srgbClr val="244C76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Standard_Page_banner2.jp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6998587" y="4829888"/>
            <a:ext cx="2104137" cy="28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 userDrawn="1"/>
        </p:nvSpPr>
        <p:spPr>
          <a:xfrm>
            <a:off x="0" y="4805937"/>
            <a:ext cx="9144000" cy="27432"/>
          </a:xfrm>
          <a:prstGeom prst="rect">
            <a:avLst/>
          </a:prstGeom>
          <a:gradFill flip="none" rotWithShape="1">
            <a:gsLst>
              <a:gs pos="22000">
                <a:srgbClr val="244C76"/>
              </a:gs>
              <a:gs pos="7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45720"/>
          </a:xfrm>
          <a:prstGeom prst="rect">
            <a:avLst/>
          </a:prstGeom>
          <a:gradFill flip="none" rotWithShape="1">
            <a:gsLst>
              <a:gs pos="75000">
                <a:srgbClr val="244C76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5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7375E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7375E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7375E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7375E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7375E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 flipH="1">
            <a:off x="1447408" y="687270"/>
            <a:ext cx="2242519" cy="2085013"/>
          </a:xfrm>
          <a:prstGeom prst="roundRect">
            <a:avLst>
              <a:gd name="adj" fmla="val 2559"/>
            </a:avLst>
          </a:prstGeom>
          <a:solidFill>
            <a:srgbClr val="1D3B61"/>
          </a:solidFill>
          <a:ln>
            <a:solidFill>
              <a:srgbClr val="1D3B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 flipH="1">
            <a:off x="3769504" y="687270"/>
            <a:ext cx="3573406" cy="2085013"/>
          </a:xfrm>
          <a:prstGeom prst="roundRect">
            <a:avLst>
              <a:gd name="adj" fmla="val 3063"/>
            </a:avLst>
          </a:prstGeom>
          <a:solidFill>
            <a:srgbClr val="1D3B61"/>
          </a:solidFill>
          <a:ln>
            <a:solidFill>
              <a:srgbClr val="1D3B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228" r="8067"/>
          <a:stretch/>
        </p:blipFill>
        <p:spPr>
          <a:xfrm>
            <a:off x="3837017" y="1109935"/>
            <a:ext cx="1013853" cy="11968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36036" y="2257428"/>
            <a:ext cx="142008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  <a:latin typeface="Arial"/>
                <a:cs typeface="Arial"/>
              </a:rPr>
              <a:t>Stephanie </a:t>
            </a:r>
            <a:r>
              <a:rPr lang="en-US" sz="1000" dirty="0" err="1" smtClean="0">
                <a:solidFill>
                  <a:srgbClr val="FFFFFF"/>
                </a:solidFill>
                <a:latin typeface="Arial"/>
                <a:cs typeface="Arial"/>
              </a:rPr>
              <a:t>Albin</a:t>
            </a:r>
            <a:r>
              <a:rPr lang="en-US" sz="10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Science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Program Officer </a:t>
            </a:r>
            <a:endParaRPr lang="en-US" sz="8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The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Kavli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Foundation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8400" y="2257428"/>
            <a:ext cx="152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Janine 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Stevens</a:t>
            </a:r>
          </a:p>
          <a:p>
            <a:pPr algn="ctr"/>
            <a:r>
              <a:rPr lang="en-US" sz="800" dirty="0" smtClean="0">
                <a:solidFill>
                  <a:srgbClr val="A6A6A6"/>
                </a:solidFill>
                <a:latin typeface="Arial"/>
                <a:cs typeface="Arial"/>
              </a:rPr>
              <a:t>Director, Scientific </a:t>
            </a:r>
            <a:r>
              <a:rPr lang="en-US" sz="800" dirty="0">
                <a:solidFill>
                  <a:srgbClr val="A6A6A6"/>
                </a:solidFill>
                <a:latin typeface="Arial"/>
                <a:cs typeface="Arial"/>
              </a:rPr>
              <a:t>Programs</a:t>
            </a:r>
            <a:endParaRPr lang="en-US" sz="800" dirty="0" smtClean="0">
              <a:solidFill>
                <a:srgbClr val="A6A6A6"/>
              </a:solidFill>
              <a:latin typeface="Arial"/>
              <a:cs typeface="Arial"/>
            </a:endParaRPr>
          </a:p>
          <a:p>
            <a:pPr algn="ctr"/>
            <a:r>
              <a:rPr lang="en-US" sz="800" dirty="0" smtClean="0">
                <a:solidFill>
                  <a:srgbClr val="A6A6A6"/>
                </a:solidFill>
                <a:latin typeface="Arial"/>
                <a:cs typeface="Arial"/>
              </a:rPr>
              <a:t>HHMI </a:t>
            </a:r>
            <a:r>
              <a:rPr lang="en-US" sz="800" dirty="0" err="1" smtClean="0">
                <a:solidFill>
                  <a:srgbClr val="A6A6A6"/>
                </a:solidFill>
                <a:latin typeface="Arial"/>
                <a:cs typeface="Arial"/>
              </a:rPr>
              <a:t>Janelia</a:t>
            </a:r>
            <a:endParaRPr lang="en-US" sz="800" dirty="0">
              <a:solidFill>
                <a:srgbClr val="A6A6A6"/>
              </a:solidFill>
              <a:latin typeface="Arial"/>
              <a:cs typeface="Arial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793932" y="684792"/>
            <a:ext cx="3530505" cy="42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defTabSz="457200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56991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marL="912813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•"/>
              <a:defRPr sz="2400" b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marL="1257300" indent="-230188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marL="16002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20574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5146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29718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4290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1600" dirty="0" smtClean="0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Logistics Support</a:t>
            </a:r>
            <a:endParaRPr lang="en-US" sz="16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0" name="Content Placeholder 9" descr="Screen Shot 2019-05-10 at 7.47.1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 t="-1" r="9212" b="3038"/>
          <a:stretch/>
        </p:blipFill>
        <p:spPr>
          <a:xfrm>
            <a:off x="5047359" y="1104418"/>
            <a:ext cx="1080937" cy="1202159"/>
          </a:xfrm>
        </p:spPr>
      </p:pic>
      <p:sp>
        <p:nvSpPr>
          <p:cNvPr id="11" name="Rounded Rectangle 10"/>
          <p:cNvSpPr/>
          <p:nvPr/>
        </p:nvSpPr>
        <p:spPr>
          <a:xfrm flipH="1">
            <a:off x="135406" y="687270"/>
            <a:ext cx="1243451" cy="2085013"/>
          </a:xfrm>
          <a:prstGeom prst="roundRect">
            <a:avLst>
              <a:gd name="adj" fmla="val 2559"/>
            </a:avLst>
          </a:prstGeom>
          <a:solidFill>
            <a:srgbClr val="1D3B61"/>
          </a:solidFill>
          <a:ln>
            <a:solidFill>
              <a:srgbClr val="1D3B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382543" y="700431"/>
            <a:ext cx="236848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defTabSz="457200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56991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marL="912813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•"/>
              <a:defRPr sz="2400" b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marL="1257300" indent="-230188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marL="16002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20574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5146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29718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4290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1600" dirty="0" smtClean="0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Organizing Committee</a:t>
            </a:r>
            <a:endParaRPr lang="en-US" sz="16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212" y="1111593"/>
            <a:ext cx="956193" cy="119524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515344" y="2300701"/>
            <a:ext cx="1052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Oliver </a:t>
            </a:r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Rübel</a:t>
            </a: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LBNL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8303" r="6516"/>
          <a:stretch/>
        </p:blipFill>
        <p:spPr>
          <a:xfrm>
            <a:off x="2596207" y="1111593"/>
            <a:ext cx="1006908" cy="118208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574848" y="2252330"/>
            <a:ext cx="100602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Ben </a:t>
            </a:r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Dichter</a:t>
            </a: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Data Science Consultant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150576" y="700431"/>
            <a:ext cx="1228281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defTabSz="457200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56991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marL="912813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•"/>
              <a:defRPr sz="2400" b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marL="1257300" indent="-230188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marL="16002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20574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5146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29718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4290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1600" dirty="0" smtClean="0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Site Chair</a:t>
            </a:r>
            <a:endParaRPr lang="en-US" sz="16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/>
          <a:srcRect l="4629" r="5813"/>
          <a:stretch/>
        </p:blipFill>
        <p:spPr>
          <a:xfrm>
            <a:off x="217712" y="1111593"/>
            <a:ext cx="1070429" cy="119524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9221" y="2296929"/>
            <a:ext cx="1423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Karel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 Svoboda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HHMI </a:t>
            </a:r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Janelia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 flipH="1">
            <a:off x="135406" y="2843411"/>
            <a:ext cx="8867652" cy="1925782"/>
          </a:xfrm>
          <a:prstGeom prst="roundRect">
            <a:avLst>
              <a:gd name="adj" fmla="val 6007"/>
            </a:avLst>
          </a:prstGeom>
          <a:solidFill>
            <a:srgbClr val="1D3B61"/>
          </a:solidFill>
          <a:ln>
            <a:solidFill>
              <a:srgbClr val="1D3B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202210" y="2843411"/>
            <a:ext cx="8631817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defTabSz="457200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56991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marL="912813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•"/>
              <a:defRPr sz="2400" b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marL="1257300" indent="-230188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marL="16002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20574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5146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29718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4290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1800" dirty="0" smtClean="0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Presenters</a:t>
            </a:r>
            <a:endParaRPr lang="en-US" sz="18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60391" y="4354262"/>
            <a:ext cx="1117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Michael </a:t>
            </a:r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Grauer</a:t>
            </a: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Ktiware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7"/>
          <a:srcRect l="9671" r="11082"/>
          <a:stretch/>
        </p:blipFill>
        <p:spPr>
          <a:xfrm>
            <a:off x="3264944" y="3192205"/>
            <a:ext cx="949255" cy="11978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/>
          <a:srcRect l="5375"/>
          <a:stretch/>
        </p:blipFill>
        <p:spPr>
          <a:xfrm>
            <a:off x="1242009" y="3203255"/>
            <a:ext cx="944811" cy="1198171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195316" y="4363821"/>
            <a:ext cx="998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Nathan Clack</a:t>
            </a:r>
          </a:p>
          <a:p>
            <a:pPr algn="ctr"/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Vidrio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9"/>
          <a:srcRect l="9455" r="11376"/>
          <a:stretch/>
        </p:blipFill>
        <p:spPr>
          <a:xfrm>
            <a:off x="2261741" y="3192205"/>
            <a:ext cx="931333" cy="119817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206659" y="4363821"/>
            <a:ext cx="998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Lawrence </a:t>
            </a:r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Niu</a:t>
            </a: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Vidrio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0"/>
          <a:srcRect l="8494" r="11157"/>
          <a:stretch/>
        </p:blipFill>
        <p:spPr>
          <a:xfrm>
            <a:off x="202211" y="3196874"/>
            <a:ext cx="955389" cy="1189051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50576" y="4369089"/>
            <a:ext cx="1063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Andrew </a:t>
            </a:r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Tritt</a:t>
            </a: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800" dirty="0" smtClean="0">
                <a:solidFill>
                  <a:srgbClr val="A6A6A6"/>
                </a:solidFill>
                <a:latin typeface="Arial"/>
                <a:cs typeface="Arial"/>
              </a:rPr>
              <a:t>LBNL</a:t>
            </a:r>
            <a:endParaRPr lang="en-US" sz="800" dirty="0">
              <a:solidFill>
                <a:srgbClr val="A6A6A6"/>
              </a:solidFill>
              <a:latin typeface="Arial"/>
              <a:cs typeface="Arial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1"/>
          <a:srcRect r="24509"/>
          <a:stretch/>
        </p:blipFill>
        <p:spPr>
          <a:xfrm>
            <a:off x="4281649" y="3192205"/>
            <a:ext cx="901150" cy="119372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153502" y="4355437"/>
            <a:ext cx="1063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Ryan Ly</a:t>
            </a:r>
          </a:p>
          <a:p>
            <a:pPr algn="ctr"/>
            <a:r>
              <a:rPr lang="en-US" sz="800" dirty="0" smtClean="0">
                <a:solidFill>
                  <a:srgbClr val="A6A6A6"/>
                </a:solidFill>
                <a:latin typeface="Arial"/>
                <a:cs typeface="Arial"/>
              </a:rPr>
              <a:t>LBNL</a:t>
            </a:r>
            <a:endParaRPr lang="en-US" sz="800" dirty="0">
              <a:solidFill>
                <a:srgbClr val="A6A6A6"/>
              </a:solidFill>
              <a:latin typeface="Arial"/>
              <a:cs typeface="Arial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12"/>
          <a:srcRect l="16213" r="10609"/>
          <a:stretch/>
        </p:blipFill>
        <p:spPr>
          <a:xfrm>
            <a:off x="5249601" y="3192205"/>
            <a:ext cx="868467" cy="1186791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5132345" y="4349593"/>
            <a:ext cx="1063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Thomas Braun</a:t>
            </a:r>
          </a:p>
          <a:p>
            <a:pPr algn="ctr"/>
            <a:r>
              <a:rPr lang="en-US" sz="800" dirty="0">
                <a:solidFill>
                  <a:srgbClr val="A6A6A6"/>
                </a:solidFill>
                <a:latin typeface="Arial"/>
                <a:cs typeface="Arial"/>
              </a:rPr>
              <a:t>b</a:t>
            </a:r>
            <a:r>
              <a:rPr lang="en-US" sz="800" dirty="0" smtClean="0">
                <a:solidFill>
                  <a:srgbClr val="A6A6A6"/>
                </a:solidFill>
                <a:latin typeface="Arial"/>
                <a:cs typeface="Arial"/>
              </a:rPr>
              <a:t>yte physics</a:t>
            </a:r>
            <a:endParaRPr lang="en-US" sz="800" dirty="0">
              <a:solidFill>
                <a:srgbClr val="A6A6A6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61754" y="4366661"/>
            <a:ext cx="1063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Tom Davidson</a:t>
            </a:r>
          </a:p>
          <a:p>
            <a:pPr algn="ctr"/>
            <a:r>
              <a:rPr lang="en-US" sz="800" dirty="0" smtClean="0">
                <a:solidFill>
                  <a:srgbClr val="A6A6A6"/>
                </a:solidFill>
                <a:latin typeface="Arial"/>
                <a:cs typeface="Arial"/>
              </a:rPr>
              <a:t>UCSF</a:t>
            </a:r>
            <a:endParaRPr lang="en-US" sz="800" dirty="0">
              <a:solidFill>
                <a:srgbClr val="A6A6A6"/>
              </a:solidFill>
              <a:latin typeface="Arial"/>
              <a:cs typeface="Arial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13"/>
          <a:srcRect l="9091"/>
          <a:stretch/>
        </p:blipFill>
        <p:spPr>
          <a:xfrm>
            <a:off x="6196008" y="3196874"/>
            <a:ext cx="843003" cy="1182122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 flipH="1">
            <a:off x="7397716" y="684792"/>
            <a:ext cx="1605342" cy="2085013"/>
          </a:xfrm>
          <a:prstGeom prst="roundRect">
            <a:avLst>
              <a:gd name="adj" fmla="val 2559"/>
            </a:avLst>
          </a:prstGeom>
          <a:solidFill>
            <a:srgbClr val="1D3B61"/>
          </a:solidFill>
          <a:ln>
            <a:solidFill>
              <a:srgbClr val="1D3B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7201141" y="697113"/>
            <a:ext cx="1952593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defTabSz="457200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56991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marL="912813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•"/>
              <a:defRPr sz="2400" b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marL="1257300" indent="-230188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marL="16002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20574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5146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29718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429000" indent="-228600" algn="l" defTabSz="457200" rtl="0" eaLnBrk="1" fontAlgn="base" hangingPunct="1">
              <a:spcBef>
                <a:spcPct val="1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1600" dirty="0" smtClean="0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Organizational Support</a:t>
            </a:r>
            <a:endParaRPr lang="en-US" sz="16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47943" y="1424412"/>
            <a:ext cx="1502810" cy="18079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47943" y="1925198"/>
            <a:ext cx="1502810" cy="49217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16"/>
          <a:srcRect l="20075"/>
          <a:stretch/>
        </p:blipFill>
        <p:spPr>
          <a:xfrm>
            <a:off x="7129182" y="3192204"/>
            <a:ext cx="729642" cy="118679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968976" y="4360106"/>
            <a:ext cx="1063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Thinh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 Nguyen </a:t>
            </a:r>
          </a:p>
          <a:p>
            <a:pPr algn="ctr"/>
            <a:r>
              <a:rPr lang="en-US" sz="800" dirty="0" err="1" smtClean="0">
                <a:solidFill>
                  <a:srgbClr val="A6A6A6"/>
                </a:solidFill>
                <a:latin typeface="Arial"/>
                <a:cs typeface="Arial"/>
              </a:rPr>
              <a:t>Vathes</a:t>
            </a:r>
            <a:r>
              <a:rPr lang="en-US" sz="800" dirty="0" smtClean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endParaRPr lang="en-US" sz="800" dirty="0">
              <a:solidFill>
                <a:srgbClr val="A6A6A6"/>
              </a:solidFill>
              <a:latin typeface="Arial"/>
              <a:cs typeface="Arial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17"/>
          <a:srcRect l="18745" r="14839"/>
          <a:stretch/>
        </p:blipFill>
        <p:spPr>
          <a:xfrm>
            <a:off x="8041707" y="3186026"/>
            <a:ext cx="792321" cy="119297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7776734" y="4372841"/>
            <a:ext cx="135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Vyassa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Baratham</a:t>
            </a: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800" dirty="0" smtClean="0">
                <a:solidFill>
                  <a:srgbClr val="A6A6A6"/>
                </a:solidFill>
                <a:latin typeface="Arial"/>
                <a:cs typeface="Arial"/>
              </a:rPr>
              <a:t>UC Berkeley </a:t>
            </a:r>
            <a:endParaRPr lang="en-US" sz="800" dirty="0">
              <a:solidFill>
                <a:srgbClr val="A6A6A6"/>
              </a:solidFill>
              <a:latin typeface="Arial"/>
              <a:cs typeface="Arial"/>
            </a:endParaRPr>
          </a:p>
        </p:txBody>
      </p:sp>
      <p:pic>
        <p:nvPicPr>
          <p:cNvPr id="7" name="Picture 6" descr="Screen Shot 2019-05-19 at 1.01.12 AM.pn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" t="-1" r="7598" b="1663"/>
          <a:stretch/>
        </p:blipFill>
        <p:spPr>
          <a:xfrm>
            <a:off x="6276849" y="1106495"/>
            <a:ext cx="1004094" cy="118717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6276849" y="2252330"/>
            <a:ext cx="100409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/>
                <a:cs typeface="Arial"/>
              </a:rPr>
              <a:t>Matt 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Staley</a:t>
            </a:r>
          </a:p>
          <a:p>
            <a:pPr algn="ctr"/>
            <a:r>
              <a:rPr lang="en-US" sz="800" dirty="0">
                <a:solidFill>
                  <a:srgbClr val="A6A6A6"/>
                </a:solidFill>
                <a:latin typeface="Arial"/>
                <a:cs typeface="Arial"/>
              </a:rPr>
              <a:t>UC/AV </a:t>
            </a:r>
            <a:r>
              <a:rPr lang="en-US" sz="800" dirty="0" smtClean="0">
                <a:solidFill>
                  <a:srgbClr val="A6A6A6"/>
                </a:solidFill>
                <a:latin typeface="Arial"/>
                <a:cs typeface="Arial"/>
              </a:rPr>
              <a:t>Engineer </a:t>
            </a:r>
          </a:p>
          <a:p>
            <a:pPr algn="ctr"/>
            <a:r>
              <a:rPr lang="en-US" sz="800" dirty="0" smtClean="0">
                <a:solidFill>
                  <a:srgbClr val="A6A6A6"/>
                </a:solidFill>
                <a:latin typeface="Arial"/>
                <a:cs typeface="Arial"/>
              </a:rPr>
              <a:t>HHMI </a:t>
            </a:r>
            <a:r>
              <a:rPr lang="en-US" sz="800" dirty="0" err="1" smtClean="0">
                <a:solidFill>
                  <a:srgbClr val="A6A6A6"/>
                </a:solidFill>
                <a:latin typeface="Arial"/>
                <a:cs typeface="Arial"/>
              </a:rPr>
              <a:t>Janelia</a:t>
            </a:r>
            <a:endParaRPr lang="en-US" sz="800" dirty="0">
              <a:solidFill>
                <a:srgbClr val="A6A6A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865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4737</TotalTime>
  <Words>74</Words>
  <Application>Microsoft Macintosh PowerPoint</Application>
  <PresentationFormat>On-screen Show (16:9)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204</cp:revision>
  <cp:lastPrinted>2019-03-04T02:14:59Z</cp:lastPrinted>
  <dcterms:created xsi:type="dcterms:W3CDTF">2019-02-28T19:02:54Z</dcterms:created>
  <dcterms:modified xsi:type="dcterms:W3CDTF">2019-06-05T18:16:38Z</dcterms:modified>
</cp:coreProperties>
</file>