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342" r:id="rId2"/>
    <p:sldId id="347" r:id="rId3"/>
    <p:sldId id="346" r:id="rId4"/>
    <p:sldId id="343" r:id="rId5"/>
    <p:sldId id="344" r:id="rId6"/>
    <p:sldId id="34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2A48"/>
    <a:srgbClr val="313131"/>
    <a:srgbClr val="0843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678" autoAdjust="0"/>
  </p:normalViewPr>
  <p:slideViewPr>
    <p:cSldViewPr snapToGrid="0">
      <p:cViewPr varScale="1">
        <p:scale>
          <a:sx n="127" d="100"/>
          <a:sy n="127" d="100"/>
        </p:scale>
        <p:origin x="-1256" y="-96"/>
      </p:cViewPr>
      <p:guideLst>
        <p:guide orient="horz" pos="762"/>
        <p:guide pos="601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6A40B9-902A-4E0E-AF39-1C357549AEE0}" type="datetimeFigureOut">
              <a:rPr lang="en-US" smtClean="0"/>
              <a:t>4/14/21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56F16-9966-4EDC-933D-6170A05B6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56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bg>
      <p:bgRef idx="1001">
        <a:schemeClr val="bg1"/>
      </p:bgRef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910050" y="1522497"/>
            <a:ext cx="10381600" cy="21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800" b="1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910050" y="3819933"/>
            <a:ext cx="10381600" cy="9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 dirty="0"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2"/>
          </p:nvPr>
        </p:nvSpPr>
        <p:spPr>
          <a:xfrm>
            <a:off x="910050" y="4857685"/>
            <a:ext cx="10381600" cy="9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90984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 dirty="0"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2393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850B379-F419-41FB-9123-96081B0745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5599" y="1301334"/>
            <a:ext cx="11360797" cy="4842290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 sz="240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spcAft>
                <a:spcPts val="1200"/>
              </a:spcAft>
              <a:defRPr sz="2000">
                <a:solidFill>
                  <a:schemeClr val="tx1"/>
                </a:solidFill>
              </a:defRPr>
            </a:lvl3pPr>
            <a:lvl4pPr>
              <a:spcBef>
                <a:spcPts val="0"/>
              </a:spcBef>
              <a:spcAft>
                <a:spcPts val="1200"/>
              </a:spcAft>
              <a:defRPr sz="1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spcAft>
                <a:spcPts val="1200"/>
              </a:spcAft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15599" y="361467"/>
            <a:ext cx="11360799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600"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3790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Title and co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5059957-9534-4FB9-8820-2343C3BF0E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5517" y="6444489"/>
            <a:ext cx="2072640" cy="32392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850B379-F419-41FB-9123-96081B0745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5599" y="1301334"/>
            <a:ext cx="11360797" cy="4842290"/>
          </a:xfrm>
          <a:solidFill>
            <a:schemeClr val="tx1"/>
          </a:solidFill>
        </p:spPr>
        <p:txBody>
          <a:bodyPr/>
          <a:lstStyle>
            <a:lvl1pPr marL="8890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 marL="571500" indent="0">
              <a:spcBef>
                <a:spcPts val="0"/>
              </a:spcBef>
              <a:spcAft>
                <a:spcPts val="1200"/>
              </a:spcAft>
              <a:buNone/>
              <a:defRPr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041400" indent="0">
              <a:spcBef>
                <a:spcPts val="0"/>
              </a:spcBef>
              <a:spcAft>
                <a:spcPts val="1200"/>
              </a:spcAft>
              <a:buNone/>
              <a:defRPr>
                <a:solidFill>
                  <a:schemeClr val="bg1"/>
                </a:solidFill>
                <a:latin typeface="Consolas" panose="020B0609020204030204" pitchFamily="49" charset="0"/>
              </a:defRPr>
            </a:lvl3pPr>
            <a:lvl4pPr marL="1511300" indent="0">
              <a:spcBef>
                <a:spcPts val="0"/>
              </a:spcBef>
              <a:spcAft>
                <a:spcPts val="1200"/>
              </a:spcAft>
              <a:buNone/>
              <a:defRPr>
                <a:solidFill>
                  <a:schemeClr val="bg1"/>
                </a:solidFill>
                <a:latin typeface="Consolas" panose="020B0609020204030204" pitchFamily="49" charset="0"/>
              </a:defRPr>
            </a:lvl4pPr>
            <a:lvl5pPr marL="1968500" indent="0">
              <a:spcBef>
                <a:spcPts val="0"/>
              </a:spcBef>
              <a:spcAft>
                <a:spcPts val="1200"/>
              </a:spcAft>
              <a:buNone/>
              <a:defRPr>
                <a:solidFill>
                  <a:schemeClr val="bg1"/>
                </a:solidFill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$ Edit Master text styles</a:t>
            </a:r>
          </a:p>
          <a:p>
            <a:pPr lvl="0"/>
            <a:endParaRPr lang="en-US" dirty="0"/>
          </a:p>
        </p:txBody>
      </p:sp>
      <p:sp>
        <p:nvSpPr>
          <p:cNvPr id="20" name="Google Shape;20;p4"/>
          <p:cNvSpPr/>
          <p:nvPr/>
        </p:nvSpPr>
        <p:spPr>
          <a:xfrm>
            <a:off x="33" y="0"/>
            <a:ext cx="12192000" cy="185200"/>
          </a:xfrm>
          <a:prstGeom prst="rect">
            <a:avLst/>
          </a:prstGeom>
          <a:solidFill>
            <a:srgbClr val="00436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15599" y="361467"/>
            <a:ext cx="11360799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600"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11301378" y="6448248"/>
            <a:ext cx="716532" cy="2670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7" name="Google Shape;20;p4">
            <a:extLst>
              <a:ext uri="{FF2B5EF4-FFF2-40B4-BE49-F238E27FC236}">
                <a16:creationId xmlns:a16="http://schemas.microsoft.com/office/drawing/2014/main" xmlns="" id="{537643E4-B983-42CC-9421-9C4C107A5DA4}"/>
              </a:ext>
            </a:extLst>
          </p:cNvPr>
          <p:cNvSpPr/>
          <p:nvPr userDrawn="1"/>
        </p:nvSpPr>
        <p:spPr>
          <a:xfrm>
            <a:off x="-3" y="6308067"/>
            <a:ext cx="12192000" cy="60959"/>
          </a:xfrm>
          <a:prstGeom prst="rect">
            <a:avLst/>
          </a:prstGeom>
          <a:solidFill>
            <a:srgbClr val="00436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22028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367233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310500"/>
            <a:ext cx="11360800" cy="49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  <a:defRPr sz="2200">
                <a:solidFill>
                  <a:schemeClr val="dk2"/>
                </a:solidFill>
              </a:defRPr>
            </a:lvl1pPr>
            <a:lvl2pPr marL="914400" lvl="1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6943116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hyperlink" Target="https://celltypes.brain-map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observatory.brain-map.org" TargetMode="Externa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52B48"/>
                </a:solidFill>
                <a:latin typeface="Calibri"/>
                <a:cs typeface="Calibri"/>
              </a:rPr>
              <a:t>Intracellular Electrophysiology</a:t>
            </a:r>
            <a:endParaRPr lang="en-US" sz="5400" b="1" dirty="0">
              <a:solidFill>
                <a:srgbClr val="052B48"/>
              </a:solidFill>
              <a:latin typeface="Calibri"/>
              <a:cs typeface="Calibri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8C303482-C4AE-E049-A13A-50CE832D1F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0" t="36339" r="15998" b="12910"/>
          <a:stretch/>
        </p:blipFill>
        <p:spPr>
          <a:xfrm>
            <a:off x="1125415" y="2857056"/>
            <a:ext cx="6744262" cy="247919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653003" y="5274483"/>
            <a:ext cx="33577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 smtClean="0"/>
              <a:t>(figure source</a:t>
            </a:r>
            <a:r>
              <a:rPr lang="en-US" sz="1400" dirty="0"/>
              <a:t>: </a:t>
            </a:r>
            <a:r>
              <a:rPr lang="en-US" sz="1400" dirty="0">
                <a:hlinkClick r:id="rId3"/>
              </a:rPr>
              <a:t>celltypes.brain-</a:t>
            </a:r>
            <a:r>
              <a:rPr lang="en-US" sz="1400" dirty="0" smtClean="0">
                <a:hlinkClick r:id="rId3"/>
              </a:rPr>
              <a:t>map.org</a:t>
            </a:r>
            <a:r>
              <a:rPr lang="en-US" sz="1400" dirty="0" smtClean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25827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52B48"/>
                </a:solidFill>
                <a:latin typeface="Calibri"/>
                <a:cs typeface="Calibri"/>
              </a:rPr>
              <a:t>Intracellular Electrophysiology Data using </a:t>
            </a:r>
            <a:r>
              <a:rPr lang="en-US" sz="5400" b="1" dirty="0" err="1" smtClean="0">
                <a:solidFill>
                  <a:srgbClr val="052B48"/>
                </a:solidFill>
                <a:latin typeface="Calibri"/>
                <a:cs typeface="Calibri"/>
              </a:rPr>
              <a:t>SweepTable</a:t>
            </a:r>
            <a:endParaRPr lang="en-US" sz="5400" b="1" dirty="0">
              <a:solidFill>
                <a:srgbClr val="052B48"/>
              </a:solidFill>
              <a:latin typeface="Calibri"/>
              <a:cs typeface="Calibri"/>
            </a:endParaRPr>
          </a:p>
        </p:txBody>
      </p:sp>
      <p:sp>
        <p:nvSpPr>
          <p:cNvPr id="13" name="Rounded Rectangle 12"/>
          <p:cNvSpPr/>
          <p:nvPr/>
        </p:nvSpPr>
        <p:spPr>
          <a:xfrm rot="21047453">
            <a:off x="1822824" y="3862206"/>
            <a:ext cx="5382088" cy="1160083"/>
          </a:xfrm>
          <a:prstGeom prst="roundRect">
            <a:avLst/>
          </a:prstGeom>
          <a:solidFill>
            <a:srgbClr val="FFFFFF"/>
          </a:solidFill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rgbClr val="FF0000"/>
                </a:solidFill>
              </a:rPr>
              <a:t>DEPRECATED</a:t>
            </a:r>
            <a:endParaRPr lang="en-US" sz="5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037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52B48"/>
                </a:solidFill>
                <a:latin typeface="Calibri"/>
                <a:cs typeface="Calibri"/>
              </a:rPr>
              <a:t>Allen Brain Observatory</a:t>
            </a:r>
            <a:endParaRPr lang="en-US" sz="5400" b="1" dirty="0">
              <a:solidFill>
                <a:srgbClr val="052B48"/>
              </a:solidFill>
              <a:latin typeface="Calibri"/>
              <a:cs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23039" y="5214477"/>
            <a:ext cx="41726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 smtClean="0"/>
              <a:t>(figure source</a:t>
            </a:r>
            <a:r>
              <a:rPr lang="en-US" sz="1400" dirty="0"/>
              <a:t>: </a:t>
            </a:r>
            <a:r>
              <a:rPr lang="en-US" sz="1400" dirty="0">
                <a:hlinkClick r:id="rId2"/>
              </a:rPr>
              <a:t>https://observatory.brain-</a:t>
            </a:r>
            <a:r>
              <a:rPr lang="en-US" sz="1400" dirty="0" smtClean="0">
                <a:hlinkClick r:id="rId2"/>
              </a:rPr>
              <a:t>map.org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pic>
        <p:nvPicPr>
          <p:cNvPr id="3" name="Picture 2" descr="Screen Shot 2021-04-14 at 1.38.30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645"/>
          <a:stretch/>
        </p:blipFill>
        <p:spPr>
          <a:xfrm>
            <a:off x="1908803" y="1960146"/>
            <a:ext cx="5310901" cy="331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415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897008"/>
              </p:ext>
            </p:extLst>
          </p:nvPr>
        </p:nvGraphicFramePr>
        <p:xfrm>
          <a:off x="3997418" y="2407735"/>
          <a:ext cx="1740663" cy="1066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643"/>
                <a:gridCol w="1476020"/>
              </a:tblGrid>
              <a:tr h="171206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R="0"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/>
                        <a:t>times_index</a:t>
                      </a:r>
                      <a:endParaRPr lang="en-US" sz="1400" b="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</a:tr>
              <a:tr h="1712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R="0"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1712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R="0"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235100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1712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R="0"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235100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171206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>
                          <a:solidFill>
                            <a:schemeClr val="bg1"/>
                          </a:solidFill>
                        </a:rPr>
                        <a:t>..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R="0"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dirty="0" smtClean="0"/>
                        <a:t>…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634028" y="2076074"/>
            <a:ext cx="1175206" cy="307777"/>
          </a:xfrm>
          <a:prstGeom prst="rect">
            <a:avLst/>
          </a:prstGeom>
          <a:noFill/>
        </p:spPr>
        <p:txBody>
          <a:bodyPr wrap="square" rIns="0" rtlCol="0" anchor="ctr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52B48"/>
                </a:solidFill>
                <a:latin typeface="Calibri"/>
                <a:cs typeface="Calibri"/>
              </a:rPr>
              <a:t>&lt;VectorData&gt;</a:t>
            </a:r>
            <a:endParaRPr lang="en-US" sz="1400" b="1" dirty="0">
              <a:solidFill>
                <a:srgbClr val="052B48"/>
              </a:solidFill>
              <a:latin typeface="Calibri"/>
              <a:cs typeface="Calibri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582142"/>
              </p:ext>
            </p:extLst>
          </p:nvPr>
        </p:nvGraphicFramePr>
        <p:xfrm>
          <a:off x="6626358" y="2404560"/>
          <a:ext cx="1227530" cy="2773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570"/>
                <a:gridCol w="927960"/>
              </a:tblGrid>
              <a:tr h="171206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baseline="0" dirty="0" smtClean="0"/>
                        <a:t> times</a:t>
                      </a:r>
                      <a:endParaRPr lang="en-US" sz="1400" b="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</a:tr>
              <a:tr h="1712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0.03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1712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0.14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1712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171206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1.25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171206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2.62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171206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3.07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171206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1.23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171206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1.37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171206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2.12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171206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0.56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171206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0.91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171206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>
                          <a:solidFill>
                            <a:schemeClr val="bg1"/>
                          </a:solidFill>
                        </a:rPr>
                        <a:t>..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dirty="0" smtClean="0"/>
                        <a:t>…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" name="Left Brace 8"/>
          <p:cNvSpPr/>
          <p:nvPr/>
        </p:nvSpPr>
        <p:spPr>
          <a:xfrm>
            <a:off x="6502566" y="2628571"/>
            <a:ext cx="123791" cy="1273237"/>
          </a:xfrm>
          <a:prstGeom prst="leftBrace">
            <a:avLst/>
          </a:prstGeom>
          <a:ln w="19050" cmpd="sng">
            <a:solidFill>
              <a:srgbClr val="052B4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Left Brace 9"/>
          <p:cNvSpPr/>
          <p:nvPr/>
        </p:nvSpPr>
        <p:spPr>
          <a:xfrm>
            <a:off x="6502565" y="3908177"/>
            <a:ext cx="117216" cy="625531"/>
          </a:xfrm>
          <a:prstGeom prst="leftBrace">
            <a:avLst/>
          </a:prstGeom>
          <a:ln w="19050" cmpd="sng">
            <a:solidFill>
              <a:srgbClr val="052B4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Left Brace 10"/>
          <p:cNvSpPr/>
          <p:nvPr/>
        </p:nvSpPr>
        <p:spPr>
          <a:xfrm>
            <a:off x="6502565" y="4530733"/>
            <a:ext cx="117216" cy="436630"/>
          </a:xfrm>
          <a:prstGeom prst="leftBrace">
            <a:avLst/>
          </a:prstGeom>
          <a:ln w="19050" cmpd="sng">
            <a:solidFill>
              <a:srgbClr val="052B4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Curved Connector 151"/>
          <p:cNvCxnSpPr/>
          <p:nvPr/>
        </p:nvCxnSpPr>
        <p:spPr>
          <a:xfrm>
            <a:off x="5718238" y="2733873"/>
            <a:ext cx="764483" cy="531317"/>
          </a:xfrm>
          <a:prstGeom prst="straightConnector1">
            <a:avLst/>
          </a:prstGeom>
          <a:ln w="19050" cmpd="sng">
            <a:solidFill>
              <a:srgbClr val="052B48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58"/>
          <p:cNvCxnSpPr/>
          <p:nvPr/>
        </p:nvCxnSpPr>
        <p:spPr>
          <a:xfrm>
            <a:off x="5738083" y="2955497"/>
            <a:ext cx="764482" cy="1266250"/>
          </a:xfrm>
          <a:prstGeom prst="straightConnector1">
            <a:avLst/>
          </a:prstGeom>
          <a:ln w="19050" cmpd="sng">
            <a:solidFill>
              <a:srgbClr val="052B48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58"/>
          <p:cNvCxnSpPr>
            <a:endCxn id="11" idx="1"/>
          </p:cNvCxnSpPr>
          <p:nvPr/>
        </p:nvCxnSpPr>
        <p:spPr>
          <a:xfrm>
            <a:off x="5738083" y="3138060"/>
            <a:ext cx="764482" cy="1610988"/>
          </a:xfrm>
          <a:prstGeom prst="straightConnector1">
            <a:avLst/>
          </a:prstGeom>
          <a:ln w="19050" cmpd="sng">
            <a:solidFill>
              <a:srgbClr val="052B48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1"/>
          <p:cNvCxnSpPr/>
          <p:nvPr/>
        </p:nvCxnSpPr>
        <p:spPr>
          <a:xfrm>
            <a:off x="5524865" y="2246351"/>
            <a:ext cx="1181055" cy="0"/>
          </a:xfrm>
          <a:prstGeom prst="straightConnector1">
            <a:avLst/>
          </a:prstGeom>
          <a:ln w="19050" cmpd="sng">
            <a:solidFill>
              <a:srgbClr val="FF0000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822082" y="2141161"/>
            <a:ext cx="593185" cy="21031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  <a:latin typeface="Calibri"/>
                <a:cs typeface="Calibri"/>
              </a:rPr>
              <a:t>target</a:t>
            </a:r>
            <a:endParaRPr lang="en-US" sz="1200" b="1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97418" y="2076074"/>
            <a:ext cx="1720819" cy="307777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52B48"/>
                </a:solidFill>
                <a:latin typeface="Calibri"/>
                <a:cs typeface="Calibri"/>
              </a:rPr>
              <a:t>&lt;</a:t>
            </a:r>
            <a:r>
              <a:rPr lang="en-US" sz="1400" b="1" dirty="0" err="1" smtClean="0">
                <a:solidFill>
                  <a:srgbClr val="052B48"/>
                </a:solidFill>
                <a:latin typeface="Calibri"/>
                <a:cs typeface="Calibri"/>
              </a:rPr>
              <a:t>VectorIndex</a:t>
            </a:r>
            <a:r>
              <a:rPr lang="en-US" sz="1400" b="1" dirty="0" smtClean="0">
                <a:solidFill>
                  <a:srgbClr val="052B48"/>
                </a:solidFill>
                <a:latin typeface="Calibri"/>
                <a:cs typeface="Calibri"/>
              </a:rPr>
              <a:t>&gt;</a:t>
            </a:r>
            <a:endParaRPr lang="en-US" sz="1400" b="1" dirty="0">
              <a:solidFill>
                <a:srgbClr val="052B48"/>
              </a:solidFill>
              <a:latin typeface="Calibri"/>
              <a:cs typeface="Calibri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38510"/>
              </p:ext>
            </p:extLst>
          </p:nvPr>
        </p:nvGraphicFramePr>
        <p:xfrm>
          <a:off x="1295647" y="2407469"/>
          <a:ext cx="729060" cy="1067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673"/>
                <a:gridCol w="417387"/>
              </a:tblGrid>
              <a:tr h="213906">
                <a:tc>
                  <a:txBody>
                    <a:bodyPr/>
                    <a:lstStyle/>
                    <a:p>
                      <a:pPr algn="ctr"/>
                      <a:endParaRPr lang="en-US" sz="1400" b="0" baseline="0" dirty="0" smtClean="0"/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baseline="0" dirty="0" smtClean="0">
                          <a:solidFill>
                            <a:srgbClr val="FFFFFF"/>
                          </a:solidFill>
                        </a:rPr>
                        <a:t>id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</a:tr>
              <a:tr h="1712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12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12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1206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>
                          <a:solidFill>
                            <a:schemeClr val="bg1"/>
                          </a:solidFill>
                        </a:rPr>
                        <a:t>..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dirty="0" smtClean="0"/>
                        <a:t>…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088381"/>
              </p:ext>
            </p:extLst>
          </p:nvPr>
        </p:nvGraphicFramePr>
        <p:xfrm>
          <a:off x="2290073" y="2407470"/>
          <a:ext cx="1478133" cy="1067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053"/>
                <a:gridCol w="1197080"/>
              </a:tblGrid>
              <a:tr h="213906">
                <a:tc>
                  <a:txBody>
                    <a:bodyPr/>
                    <a:lstStyle/>
                    <a:p>
                      <a:pPr algn="ctr"/>
                      <a:endParaRPr lang="en-US" sz="1400" b="0" baseline="0" dirty="0" smtClean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A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baseline="0" dirty="0" smtClean="0">
                          <a:solidFill>
                            <a:srgbClr val="FFFFFF"/>
                          </a:solidFill>
                        </a:rPr>
                        <a:t>(</a:t>
                      </a:r>
                      <a:r>
                        <a:rPr lang="en-US" sz="1400" b="0" baseline="0" dirty="0" err="1" smtClean="0">
                          <a:solidFill>
                            <a:srgbClr val="FFFFFF"/>
                          </a:solidFill>
                        </a:rPr>
                        <a:t>x,y,z</a:t>
                      </a:r>
                      <a:r>
                        <a:rPr lang="en-US" sz="1400" b="0" baseline="0" dirty="0" smtClean="0">
                          <a:solidFill>
                            <a:srgbClr val="FFFFFF"/>
                          </a:solidFill>
                        </a:rPr>
                        <a:t>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</a:tr>
              <a:tr h="171206">
                <a:tc>
                  <a:txBody>
                    <a:bodyPr/>
                    <a:lstStyle/>
                    <a:p>
                      <a:pPr algn="l"/>
                      <a:r>
                        <a:rPr lang="en-US" sz="1400" b="0" baseline="0" dirty="0" smtClean="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A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(0.1, 0.3, 0.4)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12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rgbClr val="FFFFFF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rgbClr val="FFFFFF"/>
                        </a:solidFill>
                      </a:endParaRPr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A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(0.5, 0.4, 0.2)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12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rgbClr val="FFFFFF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rgbClr val="FFFFFF"/>
                        </a:solidFill>
                      </a:endParaRPr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A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(1.5, 2.6, 1.8)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1206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>
                          <a:solidFill>
                            <a:srgbClr val="FFFFFF"/>
                          </a:solidFill>
                        </a:rPr>
                        <a:t>..</a:t>
                      </a:r>
                      <a:endParaRPr lang="en-US" sz="1400" b="0" dirty="0">
                        <a:solidFill>
                          <a:srgbClr val="FFFFFF"/>
                        </a:solidFill>
                      </a:endParaRPr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A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dirty="0" smtClean="0"/>
                        <a:t>…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2487357" y="2073394"/>
            <a:ext cx="1175206" cy="307777"/>
          </a:xfrm>
          <a:prstGeom prst="rect">
            <a:avLst/>
          </a:prstGeom>
          <a:noFill/>
        </p:spPr>
        <p:txBody>
          <a:bodyPr wrap="square" rIns="0" rtlCol="0" anchor="ctr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52B48"/>
                </a:solidFill>
                <a:latin typeface="Calibri"/>
                <a:cs typeface="Calibri"/>
              </a:rPr>
              <a:t>&lt;VectorData&gt;</a:t>
            </a:r>
            <a:endParaRPr lang="en-US" sz="1400" b="1" dirty="0">
              <a:solidFill>
                <a:srgbClr val="052B48"/>
              </a:solidFill>
              <a:latin typeface="Calibri"/>
              <a:cs typeface="Calibri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59750" y="2099786"/>
            <a:ext cx="1659329" cy="307777"/>
          </a:xfrm>
          <a:prstGeom prst="rect">
            <a:avLst/>
          </a:prstGeom>
          <a:noFill/>
        </p:spPr>
        <p:txBody>
          <a:bodyPr wrap="square" rIns="0" rtlCol="0" anchor="ctr">
            <a:spAutoFit/>
          </a:bodyPr>
          <a:lstStyle/>
          <a:p>
            <a:pPr algn="ctr"/>
            <a:r>
              <a:rPr lang="en-US" sz="1400" b="1" dirty="0">
                <a:solidFill>
                  <a:srgbClr val="052B48"/>
                </a:solidFill>
                <a:latin typeface="Calibri"/>
                <a:cs typeface="Calibri"/>
              </a:rPr>
              <a:t>&lt;</a:t>
            </a:r>
            <a:r>
              <a:rPr lang="en-US" sz="1400" b="1" dirty="0" err="1">
                <a:solidFill>
                  <a:srgbClr val="052B48"/>
                </a:solidFill>
                <a:latin typeface="Calibri"/>
                <a:cs typeface="Calibri"/>
              </a:rPr>
              <a:t>ElementIdentifiers</a:t>
            </a:r>
            <a:r>
              <a:rPr lang="en-US" sz="1400" b="1" dirty="0">
                <a:solidFill>
                  <a:srgbClr val="052B48"/>
                </a:solidFill>
                <a:latin typeface="Calibri"/>
                <a:cs typeface="Calibri"/>
              </a:rPr>
              <a:t>&gt;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53570" y="855015"/>
            <a:ext cx="72449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err="1" smtClean="0">
                <a:solidFill>
                  <a:srgbClr val="052B48"/>
                </a:solidFill>
                <a:latin typeface="Calibri"/>
                <a:cs typeface="Calibri"/>
              </a:rPr>
              <a:t>DynamicTable</a:t>
            </a:r>
            <a:endParaRPr lang="en-US" sz="5400" b="1" dirty="0">
              <a:solidFill>
                <a:srgbClr val="052B48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5425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49990" y="865426"/>
            <a:ext cx="716103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dirty="0" err="1" smtClean="0">
                <a:solidFill>
                  <a:srgbClr val="052B48"/>
                </a:solidFill>
                <a:latin typeface="Calibri"/>
                <a:cs typeface="Calibri"/>
              </a:rPr>
              <a:t>MultiContainerInterface</a:t>
            </a:r>
            <a:endParaRPr lang="en-US" sz="5400" b="1" dirty="0">
              <a:solidFill>
                <a:srgbClr val="052B48"/>
              </a:solidFill>
              <a:latin typeface="Calibri"/>
              <a:cs typeface="Calibri"/>
            </a:endParaRPr>
          </a:p>
        </p:txBody>
      </p:sp>
      <p:sp>
        <p:nvSpPr>
          <p:cNvPr id="3" name="Folded Corner 2"/>
          <p:cNvSpPr/>
          <p:nvPr/>
        </p:nvSpPr>
        <p:spPr>
          <a:xfrm>
            <a:off x="2040241" y="4257945"/>
            <a:ext cx="926436" cy="1176401"/>
          </a:xfrm>
          <a:prstGeom prst="foldedCorner">
            <a:avLst>
              <a:gd name="adj" fmla="val 35270"/>
            </a:avLst>
          </a:prstGeom>
          <a:solidFill>
            <a:srgbClr val="052A48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-------------</a:t>
            </a:r>
            <a:endParaRPr lang="en-US" sz="1200" dirty="0"/>
          </a:p>
          <a:p>
            <a:pPr algn="ctr"/>
            <a:r>
              <a:rPr lang="en-US" sz="1200" dirty="0"/>
              <a:t>------------</a:t>
            </a:r>
            <a:r>
              <a:rPr lang="en-US" sz="1200" dirty="0" smtClean="0"/>
              <a:t>-</a:t>
            </a:r>
            <a:endParaRPr lang="en-US" sz="1200" dirty="0"/>
          </a:p>
          <a:p>
            <a:pPr algn="ctr"/>
            <a:r>
              <a:rPr lang="en-US" sz="1200" dirty="0"/>
              <a:t>-------------</a:t>
            </a:r>
          </a:p>
          <a:p>
            <a:pPr algn="ctr"/>
            <a:r>
              <a:rPr lang="en-US" sz="1200" dirty="0"/>
              <a:t>-----------</a:t>
            </a:r>
            <a:r>
              <a:rPr lang="en-US" sz="1200" dirty="0" smtClean="0"/>
              <a:t>--</a:t>
            </a:r>
            <a:endParaRPr lang="en-US" sz="1200" dirty="0"/>
          </a:p>
          <a:p>
            <a:pPr algn="ctr"/>
            <a:endParaRPr lang="en-US" sz="1200" dirty="0" smtClean="0"/>
          </a:p>
        </p:txBody>
      </p:sp>
      <p:sp>
        <p:nvSpPr>
          <p:cNvPr id="6" name="Folded Corner 5"/>
          <p:cNvSpPr/>
          <p:nvPr/>
        </p:nvSpPr>
        <p:spPr>
          <a:xfrm>
            <a:off x="3983057" y="3577495"/>
            <a:ext cx="926436" cy="1176401"/>
          </a:xfrm>
          <a:prstGeom prst="foldedCorner">
            <a:avLst>
              <a:gd name="adj" fmla="val 35270"/>
            </a:avLst>
          </a:prstGeom>
          <a:solidFill>
            <a:srgbClr val="052A48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-------------</a:t>
            </a:r>
            <a:endParaRPr lang="en-US" sz="1200" dirty="0"/>
          </a:p>
          <a:p>
            <a:pPr algn="ctr"/>
            <a:r>
              <a:rPr lang="en-US" sz="1200" dirty="0"/>
              <a:t>------------</a:t>
            </a:r>
            <a:r>
              <a:rPr lang="en-US" sz="1200" dirty="0" smtClean="0"/>
              <a:t>-</a:t>
            </a:r>
            <a:endParaRPr lang="en-US" sz="1200" dirty="0"/>
          </a:p>
          <a:p>
            <a:pPr algn="ctr"/>
            <a:r>
              <a:rPr lang="en-US" sz="1200" dirty="0"/>
              <a:t>-------------</a:t>
            </a:r>
          </a:p>
          <a:p>
            <a:pPr algn="ctr"/>
            <a:r>
              <a:rPr lang="en-US" sz="1200" dirty="0"/>
              <a:t>-----------</a:t>
            </a:r>
            <a:r>
              <a:rPr lang="en-US" sz="1200" dirty="0" smtClean="0"/>
              <a:t>--</a:t>
            </a:r>
            <a:endParaRPr lang="en-US" sz="1200" dirty="0"/>
          </a:p>
          <a:p>
            <a:pPr algn="ctr"/>
            <a:endParaRPr lang="en-US" sz="1200" dirty="0" smtClean="0"/>
          </a:p>
        </p:txBody>
      </p:sp>
      <p:sp>
        <p:nvSpPr>
          <p:cNvPr id="8" name="Folded Corner 7"/>
          <p:cNvSpPr/>
          <p:nvPr/>
        </p:nvSpPr>
        <p:spPr>
          <a:xfrm>
            <a:off x="6040375" y="4260838"/>
            <a:ext cx="926436" cy="1176401"/>
          </a:xfrm>
          <a:prstGeom prst="foldedCorner">
            <a:avLst>
              <a:gd name="adj" fmla="val 35270"/>
            </a:avLst>
          </a:prstGeom>
          <a:solidFill>
            <a:srgbClr val="052A48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-------------</a:t>
            </a:r>
            <a:endParaRPr lang="en-US" sz="1200" dirty="0"/>
          </a:p>
          <a:p>
            <a:pPr algn="ctr"/>
            <a:r>
              <a:rPr lang="en-US" sz="1200" dirty="0"/>
              <a:t>------------</a:t>
            </a:r>
            <a:r>
              <a:rPr lang="en-US" sz="1200" dirty="0" smtClean="0"/>
              <a:t>-</a:t>
            </a:r>
            <a:endParaRPr lang="en-US" sz="1200" dirty="0"/>
          </a:p>
          <a:p>
            <a:pPr algn="ctr"/>
            <a:r>
              <a:rPr lang="en-US" sz="1200" dirty="0"/>
              <a:t>-------------</a:t>
            </a:r>
          </a:p>
          <a:p>
            <a:pPr algn="ctr"/>
            <a:r>
              <a:rPr lang="en-US" sz="1200" dirty="0"/>
              <a:t>-----------</a:t>
            </a:r>
            <a:r>
              <a:rPr lang="en-US" sz="1200" dirty="0" smtClean="0"/>
              <a:t>--</a:t>
            </a:r>
            <a:endParaRPr lang="en-US" sz="1200" dirty="0"/>
          </a:p>
          <a:p>
            <a:pPr algn="ctr"/>
            <a:endParaRPr lang="en-US" sz="12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1811234" y="2040483"/>
            <a:ext cx="5235924" cy="541352"/>
          </a:xfrm>
          <a:prstGeom prst="rect">
            <a:avLst/>
          </a:prstGeom>
          <a:solidFill>
            <a:srgbClr val="052A48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3" idx="0"/>
          </p:cNvCxnSpPr>
          <p:nvPr/>
        </p:nvCxnSpPr>
        <p:spPr>
          <a:xfrm flipV="1">
            <a:off x="2503459" y="2592246"/>
            <a:ext cx="1035734" cy="1665699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0"/>
            <a:endCxn id="4" idx="2"/>
          </p:cNvCxnSpPr>
          <p:nvPr/>
        </p:nvCxnSpPr>
        <p:spPr>
          <a:xfrm flipH="1" flipV="1">
            <a:off x="4429196" y="2581835"/>
            <a:ext cx="17079" cy="995660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0"/>
          </p:cNvCxnSpPr>
          <p:nvPr/>
        </p:nvCxnSpPr>
        <p:spPr>
          <a:xfrm flipH="1" flipV="1">
            <a:off x="5464931" y="2602657"/>
            <a:ext cx="1038662" cy="1658181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499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853570" y="822438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43162" y="823781"/>
            <a:ext cx="7234526" cy="956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err="1" smtClean="0">
                <a:solidFill>
                  <a:srgbClr val="052B48"/>
                </a:solidFill>
                <a:latin typeface="Calibri"/>
                <a:cs typeface="Calibri"/>
              </a:rPr>
              <a:t>ExternalResources</a:t>
            </a:r>
            <a:endParaRPr lang="en-US" sz="5400" b="1" dirty="0">
              <a:solidFill>
                <a:srgbClr val="052B48"/>
              </a:solidFill>
              <a:latin typeface="Calibri"/>
              <a:cs typeface="Calibri"/>
            </a:endParaRPr>
          </a:p>
        </p:txBody>
      </p:sp>
      <p:pic>
        <p:nvPicPr>
          <p:cNvPr id="6" name="Picture 5" descr="www-1632431_1280.png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231" y="1884323"/>
            <a:ext cx="3749166" cy="364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95779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8428</TotalTime>
  <Words>286</Words>
  <Application>Microsoft Macintosh PowerPoint</Application>
  <PresentationFormat>Custom</PresentationFormat>
  <Paragraphs>81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</dc:creator>
  <cp:lastModifiedBy>Oliver Ruebel</cp:lastModifiedBy>
  <cp:revision>151</cp:revision>
  <dcterms:created xsi:type="dcterms:W3CDTF">2019-10-10T20:06:10Z</dcterms:created>
  <dcterms:modified xsi:type="dcterms:W3CDTF">2021-04-14T20:56:19Z</dcterms:modified>
</cp:coreProperties>
</file>