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8288000" cy="109728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41D598-6949-3743-8725-FD90D0D8531A}">
          <p14:sldIdLst>
            <p14:sldId id="261"/>
            <p14:sldId id="262"/>
          </p14:sldIdLst>
        </p14:section>
        <p14:section name="Previous Versions" id="{9DE371A8-70E3-6741-8447-E34C0C904201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560" y="-112"/>
      </p:cViewPr>
      <p:guideLst>
        <p:guide orient="horz" pos="5274"/>
        <p:guide pos="33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1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703583"/>
            <a:ext cx="5759450" cy="14978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703583"/>
            <a:ext cx="16979900" cy="14978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051041"/>
            <a:ext cx="15544800" cy="217932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650744"/>
            <a:ext cx="15544800" cy="240029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2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78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63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5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40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4097024"/>
            <a:ext cx="11369674" cy="1158493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4097024"/>
            <a:ext cx="11369676" cy="1158493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456183"/>
            <a:ext cx="8080376" cy="102361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479801"/>
            <a:ext cx="8080376" cy="632206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456183"/>
            <a:ext cx="8083550" cy="102361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479801"/>
            <a:ext cx="8083550" cy="6322061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36880"/>
            <a:ext cx="6016626" cy="185928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36883"/>
            <a:ext cx="10223500" cy="936498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296163"/>
            <a:ext cx="6016626" cy="7505701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2"/>
            <a:ext cx="10972800" cy="90678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3"/>
            <a:ext cx="10972800" cy="1287779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3"/>
            <a:ext cx="16459200" cy="7241541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1"/>
            <a:ext cx="4267200" cy="584200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63BA-50AC-6548-9047-6E21B9E3E1E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1"/>
            <a:ext cx="5791200" cy="584200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1"/>
            <a:ext cx="4267200" cy="584200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A956-457A-6B44-89D9-7D5ED504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xmlns="" id="{D3CF083A-8A11-3D46-933E-5AAE67132E4B}"/>
              </a:ext>
            </a:extLst>
          </p:cNvPr>
          <p:cNvSpPr/>
          <p:nvPr/>
        </p:nvSpPr>
        <p:spPr>
          <a:xfrm>
            <a:off x="290094" y="524878"/>
            <a:ext cx="15740463" cy="703295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5200" b="1" dirty="0">
              <a:solidFill>
                <a:srgbClr val="052B48"/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D3CF083A-8A11-3D46-933E-5AAE67132E4B}"/>
              </a:ext>
            </a:extLst>
          </p:cNvPr>
          <p:cNvSpPr/>
          <p:nvPr/>
        </p:nvSpPr>
        <p:spPr>
          <a:xfrm>
            <a:off x="292783" y="2811602"/>
            <a:ext cx="6071752" cy="474623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5200" b="1" dirty="0">
              <a:solidFill>
                <a:srgbClr val="052B48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6087" y="2811602"/>
            <a:ext cx="2159916" cy="430887"/>
          </a:xfrm>
          <a:prstGeom prst="rect">
            <a:avLst/>
          </a:prstGeom>
          <a:effectLst/>
        </p:spPr>
        <p:txBody>
          <a:bodyPr wrap="none" tIns="0" bIns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rial"/>
                <a:cs typeface="Arial"/>
              </a:rPr>
              <a:t>Recordings</a:t>
            </a:r>
            <a:endParaRPr lang="en-US" sz="2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81825"/>
              </p:ext>
            </p:extLst>
          </p:nvPr>
        </p:nvGraphicFramePr>
        <p:xfrm>
          <a:off x="8583657" y="3807470"/>
          <a:ext cx="7305876" cy="3395471"/>
        </p:xfrm>
        <a:graphic>
          <a:graphicData uri="http://schemas.openxmlformats.org/drawingml/2006/table">
            <a:tbl>
              <a:tblPr firstRow="1" bandRow="1"/>
              <a:tblGrid>
                <a:gridCol w="501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0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0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3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56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50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97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IntracellularRecordings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electrodes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5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stimuli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rowSpan="2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electrode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IntracellularElectrode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stimulus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compound_type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response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compound_type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52">
                <a:tc vMerge="1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/>
                          <a:cs typeface="Arial"/>
                        </a:rPr>
                        <a:t>idx_start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"/>
                          <a:cs typeface="Courier"/>
                        </a:rPr>
                        <a:t>int32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count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"/>
                          <a:cs typeface="Courier"/>
                        </a:rPr>
                        <a:t>int32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/>
                          <a:cs typeface="Arial"/>
                        </a:rPr>
                        <a:t>timeseries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"/>
                          <a:cs typeface="Courier"/>
                        </a:rPr>
                        <a:t>TimeSeries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/>
                          <a:cs typeface="Arial"/>
                        </a:rPr>
                        <a:t>idx_start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int32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D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count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"/>
                          <a:cs typeface="Courier"/>
                        </a:rPr>
                        <a:t>int32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D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/>
                          <a:cs typeface="Arial"/>
                        </a:rPr>
                        <a:t>timeseries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"/>
                          <a:cs typeface="Courier"/>
                        </a:rPr>
                        <a:t>TimeSeries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E1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R1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E2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140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140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E1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S3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R3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E2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150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S4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150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R4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E3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S5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R5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E1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S6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R6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08955"/>
              </p:ext>
            </p:extLst>
          </p:nvPr>
        </p:nvGraphicFramePr>
        <p:xfrm>
          <a:off x="12166398" y="1284695"/>
          <a:ext cx="3230140" cy="2243327"/>
        </p:xfrm>
        <a:graphic>
          <a:graphicData uri="http://schemas.openxmlformats.org/drawingml/2006/table">
            <a:tbl>
              <a:tblPr firstRow="1" bandRow="1"/>
              <a:tblGrid>
                <a:gridCol w="48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8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6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SimultaneousRecordingsTable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recordings</a:t>
                      </a:r>
                    </a:p>
                    <a:p>
                      <a:pPr algn="ctr"/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[0, 1]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[2, 3, 4]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[5, 6]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[7, 8]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[8, 9,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10, 11]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7" name="Left Brace 76"/>
          <p:cNvSpPr/>
          <p:nvPr/>
        </p:nvSpPr>
        <p:spPr>
          <a:xfrm>
            <a:off x="8354353" y="5254690"/>
            <a:ext cx="214862" cy="46468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Left Brace 77"/>
          <p:cNvSpPr/>
          <p:nvPr/>
        </p:nvSpPr>
        <p:spPr>
          <a:xfrm>
            <a:off x="8354071" y="5719370"/>
            <a:ext cx="215143" cy="741208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07349"/>
              </p:ext>
            </p:extLst>
          </p:nvPr>
        </p:nvGraphicFramePr>
        <p:xfrm>
          <a:off x="7729673" y="1098659"/>
          <a:ext cx="3736968" cy="1993391"/>
        </p:xfrm>
        <a:graphic>
          <a:graphicData uri="http://schemas.openxmlformats.org/drawingml/2006/table">
            <a:tbl>
              <a:tblPr firstRow="1" bandRow="1"/>
              <a:tblGrid>
                <a:gridCol w="404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4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75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SequentialRecordingsTable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0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stimulus_type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FFFFFF"/>
                          </a:solidFill>
                          <a:latin typeface="Courier"/>
                          <a:cs typeface="Courier"/>
                        </a:rPr>
                        <a:t>text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simultaneous_recordings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square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[0, 1]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composite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[2, 3]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ramp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[5, 6]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noise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[7, 8, 9,10]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0" name="Left Brace 79"/>
          <p:cNvSpPr/>
          <p:nvPr/>
        </p:nvSpPr>
        <p:spPr>
          <a:xfrm>
            <a:off x="11943861" y="2056639"/>
            <a:ext cx="215143" cy="44413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11943579" y="2548911"/>
            <a:ext cx="215143" cy="44413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75344"/>
              </p:ext>
            </p:extLst>
          </p:nvPr>
        </p:nvGraphicFramePr>
        <p:xfrm>
          <a:off x="4059136" y="744747"/>
          <a:ext cx="3195927" cy="1743455"/>
        </p:xfrm>
        <a:graphic>
          <a:graphicData uri="http://schemas.openxmlformats.org/drawingml/2006/table">
            <a:tbl>
              <a:tblPr firstRow="1" bandRow="1"/>
              <a:tblGrid>
                <a:gridCol w="588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7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RepetitionsTable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sequential_recordings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[0, 1]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[2, 3]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[5, 6, 7, 8]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1" name="Left Brace 120"/>
          <p:cNvSpPr/>
          <p:nvPr/>
        </p:nvSpPr>
        <p:spPr>
          <a:xfrm>
            <a:off x="7514249" y="1877543"/>
            <a:ext cx="215143" cy="44413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Left Brace 121"/>
          <p:cNvSpPr/>
          <p:nvPr/>
        </p:nvSpPr>
        <p:spPr>
          <a:xfrm>
            <a:off x="7507027" y="2368060"/>
            <a:ext cx="215143" cy="44413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9981"/>
              </p:ext>
            </p:extLst>
          </p:nvPr>
        </p:nvGraphicFramePr>
        <p:xfrm>
          <a:off x="413026" y="668142"/>
          <a:ext cx="3129561" cy="1493519"/>
        </p:xfrm>
        <a:graphic>
          <a:graphicData uri="http://schemas.openxmlformats.org/drawingml/2006/table">
            <a:tbl>
              <a:tblPr firstRow="1" bandRow="1"/>
              <a:tblGrid>
                <a:gridCol w="440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0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ExperimentalConditionsTable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repetitions</a:t>
                      </a:r>
                    </a:p>
                    <a:p>
                      <a:pPr algn="ctr"/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[0, 1]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[2, 3]</a:t>
                      </a: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25" name="Curved Connector 124"/>
          <p:cNvCxnSpPr>
            <a:endCxn id="80" idx="1"/>
          </p:cNvCxnSpPr>
          <p:nvPr/>
        </p:nvCxnSpPr>
        <p:spPr>
          <a:xfrm>
            <a:off x="10809896" y="1968057"/>
            <a:ext cx="1133965" cy="310647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26" name="Curved Connector 125"/>
          <p:cNvCxnSpPr>
            <a:endCxn id="81" idx="1"/>
          </p:cNvCxnSpPr>
          <p:nvPr/>
        </p:nvCxnSpPr>
        <p:spPr>
          <a:xfrm>
            <a:off x="10809896" y="2214261"/>
            <a:ext cx="1133683" cy="556715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27" name="Curved Connector 126"/>
          <p:cNvCxnSpPr>
            <a:stCxn id="140" idx="2"/>
            <a:endCxn id="77" idx="1"/>
          </p:cNvCxnSpPr>
          <p:nvPr/>
        </p:nvCxnSpPr>
        <p:spPr>
          <a:xfrm rot="5400000">
            <a:off x="9610007" y="925780"/>
            <a:ext cx="3305596" cy="5816904"/>
          </a:xfrm>
          <a:prstGeom prst="curvedConnector4">
            <a:avLst>
              <a:gd name="adj1" fmla="val 46759"/>
              <a:gd name="adj2" fmla="val 104903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28" name="Curved Connector 127"/>
          <p:cNvCxnSpPr>
            <a:stCxn id="141" idx="2"/>
            <a:endCxn id="78" idx="1"/>
          </p:cNvCxnSpPr>
          <p:nvPr/>
        </p:nvCxnSpPr>
        <p:spPr>
          <a:xfrm rot="5400000">
            <a:off x="9019037" y="1742600"/>
            <a:ext cx="3682409" cy="5012339"/>
          </a:xfrm>
          <a:prstGeom prst="curvedConnector4">
            <a:avLst>
              <a:gd name="adj1" fmla="val 33281"/>
              <a:gd name="adj2" fmla="val 113606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29" name="Curved Connector 128"/>
          <p:cNvCxnSpPr>
            <a:endCxn id="121" idx="1"/>
          </p:cNvCxnSpPr>
          <p:nvPr/>
        </p:nvCxnSpPr>
        <p:spPr>
          <a:xfrm>
            <a:off x="6220267" y="1638080"/>
            <a:ext cx="1293982" cy="461528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30" name="Curved Connector 129"/>
          <p:cNvCxnSpPr>
            <a:endCxn id="122" idx="1"/>
          </p:cNvCxnSpPr>
          <p:nvPr/>
        </p:nvCxnSpPr>
        <p:spPr>
          <a:xfrm>
            <a:off x="6220267" y="1877543"/>
            <a:ext cx="1286760" cy="712582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31" name="Curved Connector 130"/>
          <p:cNvCxnSpPr>
            <a:cxnSpLocks/>
          </p:cNvCxnSpPr>
          <p:nvPr/>
        </p:nvCxnSpPr>
        <p:spPr>
          <a:xfrm>
            <a:off x="2359746" y="1793635"/>
            <a:ext cx="1663118" cy="327423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  <p:sp>
        <p:nvSpPr>
          <p:cNvPr id="132" name="Left Brace 131"/>
          <p:cNvSpPr/>
          <p:nvPr/>
        </p:nvSpPr>
        <p:spPr>
          <a:xfrm>
            <a:off x="3830692" y="1523927"/>
            <a:ext cx="215143" cy="44413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3" name="Curved Connector 132"/>
          <p:cNvCxnSpPr>
            <a:cxnSpLocks/>
            <a:endCxn id="132" idx="1"/>
          </p:cNvCxnSpPr>
          <p:nvPr/>
        </p:nvCxnSpPr>
        <p:spPr>
          <a:xfrm>
            <a:off x="2359746" y="1523927"/>
            <a:ext cx="1470946" cy="222065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39" name="Curved Connector 138"/>
          <p:cNvCxnSpPr/>
          <p:nvPr/>
        </p:nvCxnSpPr>
        <p:spPr>
          <a:xfrm>
            <a:off x="10809896" y="2488202"/>
            <a:ext cx="1348826" cy="663546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  <p:sp>
        <p:nvSpPr>
          <p:cNvPr id="140" name="Rectangle 139"/>
          <p:cNvSpPr/>
          <p:nvPr/>
        </p:nvSpPr>
        <p:spPr>
          <a:xfrm flipH="1">
            <a:off x="14071903" y="2088231"/>
            <a:ext cx="198708" cy="9320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1" name="Rectangle 140"/>
          <p:cNvSpPr/>
          <p:nvPr/>
        </p:nvSpPr>
        <p:spPr>
          <a:xfrm flipH="1">
            <a:off x="13267056" y="2314362"/>
            <a:ext cx="198708" cy="9320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flipH="1">
            <a:off x="9358776" y="1900583"/>
            <a:ext cx="198708" cy="496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 flipH="1">
            <a:off x="9557484" y="2121058"/>
            <a:ext cx="198708" cy="9320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2178867" y="524879"/>
            <a:ext cx="3711528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Arial"/>
                <a:cs typeface="Arial"/>
              </a:rPr>
              <a:t>Experiment </a:t>
            </a: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Metadata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34934"/>
              </p:ext>
            </p:extLst>
          </p:nvPr>
        </p:nvGraphicFramePr>
        <p:xfrm>
          <a:off x="422392" y="3707694"/>
          <a:ext cx="1401892" cy="249935"/>
        </p:xfrm>
        <a:graphic>
          <a:graphicData uri="http://schemas.openxmlformats.org/drawingml/2006/table">
            <a:tbl>
              <a:tblPr firstRow="1" bandRow="1"/>
              <a:tblGrid>
                <a:gridCol w="140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Device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65260"/>
              </p:ext>
            </p:extLst>
          </p:nvPr>
        </p:nvGraphicFramePr>
        <p:xfrm>
          <a:off x="2256829" y="3354327"/>
          <a:ext cx="2225686" cy="713231"/>
        </p:xfrm>
        <a:graphic>
          <a:graphicData uri="http://schemas.openxmlformats.org/drawingml/2006/table">
            <a:tbl>
              <a:tblPr firstRow="1" bandRow="1"/>
              <a:tblGrid>
                <a:gridCol w="2225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IntracellularElectrode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1400" b="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6" name="Curved Connector 149"/>
          <p:cNvCxnSpPr>
            <a:stCxn id="93" idx="1"/>
            <a:endCxn id="84" idx="3"/>
          </p:cNvCxnSpPr>
          <p:nvPr/>
        </p:nvCxnSpPr>
        <p:spPr>
          <a:xfrm flipH="1">
            <a:off x="1824284" y="3829427"/>
            <a:ext cx="523123" cy="3234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01287"/>
              </p:ext>
            </p:extLst>
          </p:nvPr>
        </p:nvGraphicFramePr>
        <p:xfrm>
          <a:off x="429383" y="4559381"/>
          <a:ext cx="2311147" cy="713231"/>
        </p:xfrm>
        <a:graphic>
          <a:graphicData uri="http://schemas.openxmlformats.org/drawingml/2006/table">
            <a:tbl>
              <a:tblPr firstRow="1" bandRow="1"/>
              <a:tblGrid>
                <a:gridCol w="2311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PatchClampSeries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052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l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9" name="Curved Connector 88"/>
          <p:cNvCxnSpPr>
            <a:stCxn id="14" idx="1"/>
            <a:endCxn id="85" idx="3"/>
          </p:cNvCxnSpPr>
          <p:nvPr/>
        </p:nvCxnSpPr>
        <p:spPr>
          <a:xfrm rot="10800000">
            <a:off x="4482516" y="3710943"/>
            <a:ext cx="5208845" cy="3129925"/>
          </a:xfrm>
          <a:prstGeom prst="curved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90" name="Curved Connector 89"/>
          <p:cNvCxnSpPr>
            <a:stCxn id="115" idx="2"/>
            <a:endCxn id="95" idx="2"/>
          </p:cNvCxnSpPr>
          <p:nvPr/>
        </p:nvCxnSpPr>
        <p:spPr>
          <a:xfrm rot="5400000" flipH="1">
            <a:off x="9200524" y="862791"/>
            <a:ext cx="2261415" cy="10156135"/>
          </a:xfrm>
          <a:prstGeom prst="curvedConnector3">
            <a:avLst>
              <a:gd name="adj1" fmla="val -16735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92" name="Curved Connector 91"/>
          <p:cNvCxnSpPr>
            <a:stCxn id="114" idx="2"/>
            <a:endCxn id="95" idx="2"/>
          </p:cNvCxnSpPr>
          <p:nvPr/>
        </p:nvCxnSpPr>
        <p:spPr>
          <a:xfrm rot="5400000" flipH="1">
            <a:off x="8088480" y="1974834"/>
            <a:ext cx="2194564" cy="7865196"/>
          </a:xfrm>
          <a:prstGeom prst="curvedConnector3">
            <a:avLst>
              <a:gd name="adj1" fmla="val -6704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93" name="Rounded Rectangle 92"/>
          <p:cNvSpPr/>
          <p:nvPr/>
        </p:nvSpPr>
        <p:spPr>
          <a:xfrm>
            <a:off x="2347407" y="3678972"/>
            <a:ext cx="922332" cy="30091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device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13330" y="4899659"/>
            <a:ext cx="1248805" cy="30091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electrode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46584"/>
              </p:ext>
            </p:extLst>
          </p:nvPr>
        </p:nvGraphicFramePr>
        <p:xfrm>
          <a:off x="4286061" y="4560215"/>
          <a:ext cx="1934206" cy="249935"/>
        </p:xfrm>
        <a:graphic>
          <a:graphicData uri="http://schemas.openxmlformats.org/drawingml/2006/table">
            <a:tbl>
              <a:tblPr firstRow="1" bandRow="1"/>
              <a:tblGrid>
                <a:gridCol w="1934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6179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6" name="Up Arrow 95"/>
          <p:cNvSpPr/>
          <p:nvPr/>
        </p:nvSpPr>
        <p:spPr>
          <a:xfrm rot="5400000">
            <a:off x="4062906" y="4561589"/>
            <a:ext cx="183113" cy="263196"/>
          </a:xfrm>
          <a:prstGeom prst="upArrow">
            <a:avLst>
              <a:gd name="adj1" fmla="val 0"/>
              <a:gd name="adj2" fmla="val 61983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2910"/>
              </p:ext>
            </p:extLst>
          </p:nvPr>
        </p:nvGraphicFramePr>
        <p:xfrm>
          <a:off x="2931720" y="5827658"/>
          <a:ext cx="2075952" cy="249935"/>
        </p:xfrm>
        <a:graphic>
          <a:graphicData uri="http://schemas.openxmlformats.org/drawingml/2006/table">
            <a:tbl>
              <a:tblPr firstRow="1" bandRow="1"/>
              <a:tblGrid>
                <a:gridCol w="2075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CurrentClampSeries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3979"/>
              </p:ext>
            </p:extLst>
          </p:nvPr>
        </p:nvGraphicFramePr>
        <p:xfrm>
          <a:off x="2328815" y="5468271"/>
          <a:ext cx="2678857" cy="255366"/>
        </p:xfrm>
        <a:graphic>
          <a:graphicData uri="http://schemas.openxmlformats.org/drawingml/2006/table">
            <a:tbl>
              <a:tblPr firstRow="1" bandRow="1"/>
              <a:tblGrid>
                <a:gridCol w="2678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366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CurrentClampStimulusSeries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17173"/>
              </p:ext>
            </p:extLst>
          </p:nvPr>
        </p:nvGraphicFramePr>
        <p:xfrm>
          <a:off x="2931720" y="6310144"/>
          <a:ext cx="2075952" cy="249935"/>
        </p:xfrm>
        <a:graphic>
          <a:graphicData uri="http://schemas.openxmlformats.org/drawingml/2006/table">
            <a:tbl>
              <a:tblPr firstRow="1" bandRow="1"/>
              <a:tblGrid>
                <a:gridCol w="2075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IZeroClampSeries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Up Arrow 99"/>
          <p:cNvSpPr/>
          <p:nvPr/>
        </p:nvSpPr>
        <p:spPr>
          <a:xfrm>
            <a:off x="3865630" y="6087106"/>
            <a:ext cx="183113" cy="223037"/>
          </a:xfrm>
          <a:prstGeom prst="upArrow">
            <a:avLst>
              <a:gd name="adj1" fmla="val 0"/>
              <a:gd name="adj2" fmla="val 61983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/>
          <p:cNvSpPr/>
          <p:nvPr/>
        </p:nvSpPr>
        <p:spPr>
          <a:xfrm>
            <a:off x="1515247" y="5272612"/>
            <a:ext cx="183113" cy="185262"/>
          </a:xfrm>
          <a:prstGeom prst="upArrow">
            <a:avLst>
              <a:gd name="adj1" fmla="val 0"/>
              <a:gd name="adj2" fmla="val 61983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37"/>
          <p:cNvCxnSpPr>
            <a:stCxn id="98" idx="1"/>
            <a:endCxn id="101" idx="2"/>
          </p:cNvCxnSpPr>
          <p:nvPr/>
        </p:nvCxnSpPr>
        <p:spPr>
          <a:xfrm rot="10800000">
            <a:off x="1606805" y="5457874"/>
            <a:ext cx="722011" cy="138080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 w="lg" len="lg"/>
          </a:ln>
          <a:effectLst/>
        </p:spPr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39319"/>
              </p:ext>
            </p:extLst>
          </p:nvPr>
        </p:nvGraphicFramePr>
        <p:xfrm>
          <a:off x="3001408" y="7145070"/>
          <a:ext cx="2018102" cy="249935"/>
        </p:xfrm>
        <a:graphic>
          <a:graphicData uri="http://schemas.openxmlformats.org/drawingml/2006/table">
            <a:tbl>
              <a:tblPr firstRow="1" bandRow="1"/>
              <a:tblGrid>
                <a:gridCol w="201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VoltageClampSeries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4" name="Curved Connector 137"/>
          <p:cNvCxnSpPr>
            <a:stCxn id="106" idx="1"/>
            <a:endCxn id="101" idx="2"/>
          </p:cNvCxnSpPr>
          <p:nvPr/>
        </p:nvCxnSpPr>
        <p:spPr>
          <a:xfrm rot="10800000">
            <a:off x="1606805" y="5457874"/>
            <a:ext cx="694535" cy="143932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 w="lg" len="lg"/>
          </a:ln>
          <a:effectLst/>
        </p:spPr>
      </p:cxnSp>
      <p:cxnSp>
        <p:nvCxnSpPr>
          <p:cNvPr id="105" name="Curved Connector 137"/>
          <p:cNvCxnSpPr>
            <a:stCxn id="97" idx="1"/>
            <a:endCxn id="101" idx="2"/>
          </p:cNvCxnSpPr>
          <p:nvPr/>
        </p:nvCxnSpPr>
        <p:spPr>
          <a:xfrm rot="10800000">
            <a:off x="1606804" y="5457875"/>
            <a:ext cx="1324916" cy="49475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 w="lg" len="lg"/>
          </a:ln>
          <a:effectLst/>
        </p:spPr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4997"/>
              </p:ext>
            </p:extLst>
          </p:nvPr>
        </p:nvGraphicFramePr>
        <p:xfrm>
          <a:off x="2301339" y="6772233"/>
          <a:ext cx="2706333" cy="249935"/>
        </p:xfrm>
        <a:graphic>
          <a:graphicData uri="http://schemas.openxmlformats.org/drawingml/2006/table">
            <a:tbl>
              <a:tblPr firstRow="1" bandRow="1"/>
              <a:tblGrid>
                <a:gridCol w="2706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235100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470200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7053010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9404013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11755016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14106019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16457022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18808025" algn="l" defTabSz="2351003" rtl="0" eaLnBrk="1" latinLnBrk="0" hangingPunct="1">
                        <a:defRPr sz="93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VoltageClampStimulusSeries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7" name="Curved Connector 137"/>
          <p:cNvCxnSpPr>
            <a:stCxn id="103" idx="1"/>
            <a:endCxn id="101" idx="2"/>
          </p:cNvCxnSpPr>
          <p:nvPr/>
        </p:nvCxnSpPr>
        <p:spPr>
          <a:xfrm rot="10800000">
            <a:off x="1606804" y="5457875"/>
            <a:ext cx="1394604" cy="1812163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 w="lg" len="lg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9691360" y="6787314"/>
            <a:ext cx="960469" cy="107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2638125" y="6897609"/>
            <a:ext cx="960469" cy="107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929064" y="6964460"/>
            <a:ext cx="960469" cy="107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Curved Connector 137"/>
          <p:cNvCxnSpPr>
            <a:stCxn id="96" idx="2"/>
          </p:cNvCxnSpPr>
          <p:nvPr/>
        </p:nvCxnSpPr>
        <p:spPr>
          <a:xfrm flipH="1">
            <a:off x="2740530" y="4693188"/>
            <a:ext cx="128233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 w="lg" len="lg"/>
          </a:ln>
          <a:effectLst/>
        </p:spPr>
      </p:cxnSp>
      <p:cxnSp>
        <p:nvCxnSpPr>
          <p:cNvPr id="87" name="Curved Connector 314"/>
          <p:cNvCxnSpPr>
            <a:stCxn id="94" idx="2"/>
          </p:cNvCxnSpPr>
          <p:nvPr/>
        </p:nvCxnSpPr>
        <p:spPr>
          <a:xfrm rot="5400000" flipH="1" flipV="1">
            <a:off x="1327122" y="3878171"/>
            <a:ext cx="1133009" cy="1511788"/>
          </a:xfrm>
          <a:prstGeom prst="curvedConnector4">
            <a:avLst>
              <a:gd name="adj1" fmla="val 13644"/>
              <a:gd name="adj2" fmla="val 100032"/>
            </a:avLst>
          </a:prstGeom>
          <a:noFill/>
          <a:ln w="22225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276" name="Curved Connector 275"/>
          <p:cNvCxnSpPr>
            <a:cxnSpLocks/>
          </p:cNvCxnSpPr>
          <p:nvPr/>
        </p:nvCxnSpPr>
        <p:spPr>
          <a:xfrm>
            <a:off x="6220267" y="2138736"/>
            <a:ext cx="1509406" cy="838141"/>
          </a:xfrm>
          <a:prstGeom prst="curvedConnector3">
            <a:avLst>
              <a:gd name="adj1" fmla="val 34975"/>
            </a:avLst>
          </a:prstGeom>
          <a:noFill/>
          <a:ln w="2222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665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77516"/>
              </p:ext>
            </p:extLst>
          </p:nvPr>
        </p:nvGraphicFramePr>
        <p:xfrm>
          <a:off x="519061" y="1331644"/>
          <a:ext cx="10827986" cy="1432559"/>
        </p:xfrm>
        <a:graphic>
          <a:graphicData uri="http://schemas.openxmlformats.org/drawingml/2006/table">
            <a:tbl>
              <a:tblPr firstRow="1" bandRow="1"/>
              <a:tblGrid>
                <a:gridCol w="452551"/>
                <a:gridCol w="423346"/>
                <a:gridCol w="2449851"/>
                <a:gridCol w="462673"/>
                <a:gridCol w="2563205"/>
                <a:gridCol w="444166"/>
                <a:gridCol w="2623353"/>
                <a:gridCol w="360885"/>
                <a:gridCol w="562147"/>
                <a:gridCol w="485809"/>
              </a:tblGrid>
              <a:tr h="0">
                <a:tc gridSpan="10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IntracellularRecordings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Table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electrodes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stimuli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electrode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IntracellularElectrode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stimulus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(int32, int32,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TimeSeries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response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(int32, int32,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TimeSeries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idx_start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count, </a:t>
                      </a:r>
                      <a:r>
                        <a:rPr lang="en-US" sz="1400" baseline="0" dirty="0" err="1" smtClean="0"/>
                        <a:t>timeseries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idx_start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count, </a:t>
                      </a:r>
                      <a:r>
                        <a:rPr lang="en-US" sz="1400" baseline="0" dirty="0" err="1" smtClean="0"/>
                        <a:t>timeseries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13" descr="ICEphys classes in NWB&#10;">
            <a:extLst>
              <a:ext uri="{FF2B5EF4-FFF2-40B4-BE49-F238E27FC236}">
                <a16:creationId xmlns="" xmlns:a16="http://schemas.microsoft.com/office/drawing/2014/main" id="{54DEEF58-E21A-BA45-B570-DC4623D27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8" b="44391"/>
          <a:stretch/>
        </p:blipFill>
        <p:spPr>
          <a:xfrm>
            <a:off x="7828420" y="2800429"/>
            <a:ext cx="3896225" cy="3223091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>
            <a:off x="2658054" y="2428839"/>
            <a:ext cx="7345371" cy="2307996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15"/>
          <p:cNvSpPr/>
          <p:nvPr/>
        </p:nvSpPr>
        <p:spPr>
          <a:xfrm>
            <a:off x="10576695" y="5711241"/>
            <a:ext cx="367824" cy="3330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6259960" y="2491295"/>
            <a:ext cx="1589280" cy="1193601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Curved Connector 17"/>
          <p:cNvCxnSpPr/>
          <p:nvPr/>
        </p:nvCxnSpPr>
        <p:spPr>
          <a:xfrm rot="5400000">
            <a:off x="9113399" y="2607874"/>
            <a:ext cx="395607" cy="17695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 Placeholder 1"/>
          <p:cNvSpPr txBox="1">
            <a:spLocks/>
          </p:cNvSpPr>
          <p:nvPr/>
        </p:nvSpPr>
        <p:spPr>
          <a:xfrm>
            <a:off x="478831" y="3077711"/>
            <a:ext cx="5766803" cy="30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200"/>
              <a:buFont typeface="Arial"/>
              <a:buChar char="●"/>
              <a:defRPr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○"/>
              <a:defRPr sz="2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■"/>
              <a:defRPr sz="2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4546A"/>
              </a:buClr>
              <a:buSzPts val="2200"/>
              <a:buFont typeface="Arial"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Features</a:t>
            </a:r>
          </a:p>
          <a:p>
            <a:pPr marL="457200" marR="0" lvl="0" indent="-3683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4546A"/>
              </a:buClr>
              <a:buSzPts val="22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Supports dynamic metadata for each type of metadata category (i.e.,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electrodes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stimuli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responses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), across an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intracellular recording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as well as definition of custom data categories </a:t>
            </a:r>
          </a:p>
          <a:p>
            <a:pPr marL="457200" marR="0" lvl="0" indent="-3683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4546A"/>
              </a:buClr>
              <a:buSzPts val="22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Makes the relationship between stimulus and response pairs explicit in the table (i.e., row index)</a:t>
            </a:r>
          </a:p>
          <a:p>
            <a:pPr marL="457200" marR="0" lvl="0" indent="-3683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4546A"/>
              </a:buClr>
              <a:buSzPts val="22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Allows referencing of temporal sub-ranges in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TimeSeries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(similar to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"/>
                <a:ea typeface="Arial"/>
                <a:cs typeface="Futura"/>
                <a:sym typeface="Arial"/>
              </a:rPr>
              <a:t>TimeIntervals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50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72029"/>
              </p:ext>
            </p:extLst>
          </p:nvPr>
        </p:nvGraphicFramePr>
        <p:xfrm>
          <a:off x="8439145" y="3531494"/>
          <a:ext cx="3328152" cy="2719836"/>
        </p:xfrm>
        <a:graphic>
          <a:graphicData uri="http://schemas.openxmlformats.org/drawingml/2006/table">
            <a:tbl>
              <a:tblPr firstRow="1" bandRow="1"/>
              <a:tblGrid>
                <a:gridCol w="353945"/>
                <a:gridCol w="935881"/>
                <a:gridCol w="1019163"/>
                <a:gridCol w="1019163"/>
              </a:tblGrid>
              <a:tr h="0">
                <a:tc gridSpan="4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IntracellularRecordings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electrodes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stimuli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electrode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stimulus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S1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E2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S7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R7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7331"/>
              </p:ext>
            </p:extLst>
          </p:nvPr>
        </p:nvGraphicFramePr>
        <p:xfrm>
          <a:off x="4448595" y="3531494"/>
          <a:ext cx="2838492" cy="1996104"/>
        </p:xfrm>
        <a:graphic>
          <a:graphicData uri="http://schemas.openxmlformats.org/drawingml/2006/table">
            <a:tbl>
              <a:tblPr firstRow="1" bandRow="1"/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SimultaneousRecordingsTable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recordings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[2, 3, 4]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[5, 6]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[7, 8]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[8, 9,</a:t>
                      </a:r>
                      <a:r>
                        <a:rPr lang="en-US" sz="1200" baseline="0" dirty="0" smtClean="0"/>
                        <a:t> 10, 11]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Left Brace 32"/>
          <p:cNvSpPr/>
          <p:nvPr/>
        </p:nvSpPr>
        <p:spPr>
          <a:xfrm>
            <a:off x="8217061" y="4205378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8216780" y="4670058"/>
            <a:ext cx="215143" cy="6595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8209839" y="5357071"/>
            <a:ext cx="215143" cy="41664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44972"/>
              </p:ext>
            </p:extLst>
          </p:nvPr>
        </p:nvGraphicFramePr>
        <p:xfrm>
          <a:off x="7265987" y="1588149"/>
          <a:ext cx="4212915" cy="1767052"/>
        </p:xfrm>
        <a:graphic>
          <a:graphicData uri="http://schemas.openxmlformats.org/drawingml/2006/table">
            <a:tbl>
              <a:tblPr firstRow="1" bandRow="1"/>
              <a:tblGrid>
                <a:gridCol w="423627"/>
                <a:gridCol w="1152055"/>
                <a:gridCol w="2135728"/>
                <a:gridCol w="501505"/>
              </a:tblGrid>
              <a:tr h="0">
                <a:tc gridSpan="4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SequentialRecordingsTable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stimulus_type</a:t>
                      </a:r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ourier"/>
                          <a:cs typeface="Courier"/>
                        </a:rPr>
                        <a:t>text</a:t>
                      </a:r>
                      <a:endParaRPr lang="en-US" sz="1200" dirty="0">
                        <a:solidFill>
                          <a:srgbClr val="FFFFFF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simultaneous_recordings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&gt;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r-IN" sz="12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Ramp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Square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Ramp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[5, 6]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Noise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[7, 8, 9,10]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>
            <a:off x="4184585" y="4163470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4184303" y="4614270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75916"/>
              </p:ext>
            </p:extLst>
          </p:nvPr>
        </p:nvGraphicFramePr>
        <p:xfrm>
          <a:off x="3865345" y="1234237"/>
          <a:ext cx="2838492" cy="1538000"/>
        </p:xfrm>
        <a:graphic>
          <a:graphicData uri="http://schemas.openxmlformats.org/drawingml/2006/table">
            <a:tbl>
              <a:tblPr firstRow="1" bandRow="1"/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RepetitionsTable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sequential_recordings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[5, 6, 7, 8]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eft Brace 39"/>
          <p:cNvSpPr/>
          <p:nvPr/>
        </p:nvSpPr>
        <p:spPr>
          <a:xfrm>
            <a:off x="7050561" y="2227065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7043339" y="2670926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97828" y="2283125"/>
            <a:ext cx="138801" cy="1179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11739" y="2497981"/>
            <a:ext cx="138801" cy="1179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62818"/>
              </p:ext>
            </p:extLst>
          </p:nvPr>
        </p:nvGraphicFramePr>
        <p:xfrm>
          <a:off x="443602" y="1157632"/>
          <a:ext cx="2838492" cy="1308948"/>
        </p:xfrm>
        <a:graphic>
          <a:graphicData uri="http://schemas.openxmlformats.org/drawingml/2006/table">
            <a:tbl>
              <a:tblPr firstRow="1" bandRow="1"/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>
                      <a:lvl1pPr marL="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ExperimentalConditionsTable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repetitions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052"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7926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5852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3778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17048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396310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075572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754834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34096" algn="l" defTabSz="679262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Curved Connector 44"/>
          <p:cNvCxnSpPr>
            <a:stCxn id="42" idx="2"/>
            <a:endCxn id="37" idx="1"/>
          </p:cNvCxnSpPr>
          <p:nvPr/>
        </p:nvCxnSpPr>
        <p:spPr>
          <a:xfrm rot="5400000">
            <a:off x="6183688" y="401994"/>
            <a:ext cx="1984438" cy="5982644"/>
          </a:xfrm>
          <a:prstGeom prst="curvedConnector4">
            <a:avLst>
              <a:gd name="adj1" fmla="val 41607"/>
              <a:gd name="adj2" fmla="val 10382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Curved Connector 45"/>
          <p:cNvCxnSpPr>
            <a:stCxn id="43" idx="2"/>
            <a:endCxn id="38" idx="1"/>
          </p:cNvCxnSpPr>
          <p:nvPr/>
        </p:nvCxnSpPr>
        <p:spPr>
          <a:xfrm rot="5400000">
            <a:off x="5822531" y="977726"/>
            <a:ext cx="2220382" cy="5496837"/>
          </a:xfrm>
          <a:prstGeom prst="curvedConnector4">
            <a:avLst>
              <a:gd name="adj1" fmla="val 25309"/>
              <a:gd name="adj2" fmla="val 112239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Curved Connector 46"/>
          <p:cNvCxnSpPr>
            <a:endCxn id="33" idx="1"/>
          </p:cNvCxnSpPr>
          <p:nvPr/>
        </p:nvCxnSpPr>
        <p:spPr>
          <a:xfrm>
            <a:off x="6155858" y="4288636"/>
            <a:ext cx="2061203" cy="13880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Curved Connector 47"/>
          <p:cNvCxnSpPr>
            <a:endCxn id="34" idx="1"/>
          </p:cNvCxnSpPr>
          <p:nvPr/>
        </p:nvCxnSpPr>
        <p:spPr>
          <a:xfrm>
            <a:off x="6239139" y="4482943"/>
            <a:ext cx="1977641" cy="51687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Curved Connector 48"/>
          <p:cNvCxnSpPr>
            <a:endCxn id="40" idx="1"/>
          </p:cNvCxnSpPr>
          <p:nvPr/>
        </p:nvCxnSpPr>
        <p:spPr>
          <a:xfrm>
            <a:off x="5559012" y="1977770"/>
            <a:ext cx="1491549" cy="47136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Curved Connector 49"/>
          <p:cNvCxnSpPr>
            <a:endCxn id="41" idx="1"/>
          </p:cNvCxnSpPr>
          <p:nvPr/>
        </p:nvCxnSpPr>
        <p:spPr>
          <a:xfrm>
            <a:off x="5628412" y="2199834"/>
            <a:ext cx="1414927" cy="69315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Curved Connector 50"/>
          <p:cNvCxnSpPr/>
          <p:nvPr/>
        </p:nvCxnSpPr>
        <p:spPr>
          <a:xfrm>
            <a:off x="6259960" y="4954831"/>
            <a:ext cx="2054266" cy="964596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dash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Curved Connector 51"/>
          <p:cNvCxnSpPr>
            <a:endCxn id="35" idx="1"/>
          </p:cNvCxnSpPr>
          <p:nvPr/>
        </p:nvCxnSpPr>
        <p:spPr>
          <a:xfrm>
            <a:off x="6259959" y="4739706"/>
            <a:ext cx="1949880" cy="825686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Curved Connector 52"/>
          <p:cNvCxnSpPr/>
          <p:nvPr/>
        </p:nvCxnSpPr>
        <p:spPr>
          <a:xfrm>
            <a:off x="2200008" y="2144318"/>
            <a:ext cx="1630921" cy="34003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dash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Left Brace 53"/>
          <p:cNvSpPr/>
          <p:nvPr/>
        </p:nvSpPr>
        <p:spPr>
          <a:xfrm>
            <a:off x="3635756" y="1858999"/>
            <a:ext cx="215143" cy="44413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" name="Curved Connector 54"/>
          <p:cNvCxnSpPr>
            <a:endCxn id="54" idx="1"/>
          </p:cNvCxnSpPr>
          <p:nvPr/>
        </p:nvCxnSpPr>
        <p:spPr>
          <a:xfrm>
            <a:off x="2179188" y="1894494"/>
            <a:ext cx="1456568" cy="18657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19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542</Words>
  <Application>Microsoft Macintosh PowerPoint</Application>
  <PresentationFormat>Custom</PresentationFormat>
  <Paragraphs>314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44</cp:revision>
  <dcterms:created xsi:type="dcterms:W3CDTF">2021-05-26T12:58:14Z</dcterms:created>
  <dcterms:modified xsi:type="dcterms:W3CDTF">2021-07-15T18:47:26Z</dcterms:modified>
</cp:coreProperties>
</file>