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42" r:id="rId2"/>
    <p:sldId id="362" r:id="rId3"/>
    <p:sldId id="347" r:id="rId4"/>
    <p:sldId id="346" r:id="rId5"/>
    <p:sldId id="348" r:id="rId6"/>
    <p:sldId id="349" r:id="rId7"/>
    <p:sldId id="365" r:id="rId8"/>
    <p:sldId id="350" r:id="rId9"/>
    <p:sldId id="357" r:id="rId10"/>
    <p:sldId id="352" r:id="rId11"/>
    <p:sldId id="361" r:id="rId12"/>
    <p:sldId id="363" r:id="rId13"/>
    <p:sldId id="353" r:id="rId14"/>
    <p:sldId id="364" r:id="rId15"/>
    <p:sldId id="354" r:id="rId16"/>
    <p:sldId id="355" r:id="rId17"/>
    <p:sldId id="358" r:id="rId18"/>
    <p:sldId id="3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5">
          <p15:clr>
            <a:srgbClr val="A4A3A4"/>
          </p15:clr>
        </p15:guide>
        <p15:guide id="2" pos="4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6D"/>
    <a:srgbClr val="313131"/>
    <a:srgbClr val="052A48"/>
    <a:srgbClr val="08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5" autoAdjust="0"/>
    <p:restoredTop sz="84683" autoAdjust="0"/>
  </p:normalViewPr>
  <p:slideViewPr>
    <p:cSldViewPr snapToGrid="0">
      <p:cViewPr varScale="1">
        <p:scale>
          <a:sx n="110" d="100"/>
          <a:sy n="110" d="100"/>
        </p:scale>
        <p:origin x="176" y="632"/>
      </p:cViewPr>
      <p:guideLst>
        <p:guide orient="horz" pos="3405"/>
        <p:guide pos="4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40B9-902A-4E0E-AF39-1C357549AEE0}" type="datetimeFigureOut">
              <a:rPr lang="en-US" smtClean="0"/>
              <a:t>7/19/23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6F16-9966-4EDC-933D-6170A05B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9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3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0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0050" y="1522497"/>
            <a:ext cx="10381600" cy="2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10050" y="3819933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910050" y="4857685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0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99" y="1301334"/>
            <a:ext cx="11360797" cy="484229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co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59957-9534-4FB9-8820-2343C3BF0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517" y="6444489"/>
            <a:ext cx="2072640" cy="323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99" y="1301334"/>
            <a:ext cx="11360797" cy="4842290"/>
          </a:xfrm>
          <a:solidFill>
            <a:schemeClr val="tx1"/>
          </a:solidFill>
        </p:spPr>
        <p:txBody>
          <a:bodyPr/>
          <a:lstStyle>
            <a:lvl1pPr marL="8890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571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0414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5113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968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$ Edit Master text styles</a:t>
            </a:r>
          </a:p>
          <a:p>
            <a:pPr lvl="0"/>
            <a:endParaRPr lang="en-US" dirty="0"/>
          </a:p>
        </p:txBody>
      </p:sp>
      <p:sp>
        <p:nvSpPr>
          <p:cNvPr id="20" name="Google Shape;20;p4"/>
          <p:cNvSpPr/>
          <p:nvPr/>
        </p:nvSpPr>
        <p:spPr>
          <a:xfrm>
            <a:off x="33" y="0"/>
            <a:ext cx="12192000" cy="1852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01378" y="6448248"/>
            <a:ext cx="716532" cy="26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20;p4">
            <a:extLst>
              <a:ext uri="{FF2B5EF4-FFF2-40B4-BE49-F238E27FC236}">
                <a16:creationId xmlns:a16="http://schemas.microsoft.com/office/drawing/2014/main" id="{537643E4-B983-42CC-9421-9C4C107A5DA4}"/>
              </a:ext>
            </a:extLst>
          </p:cNvPr>
          <p:cNvSpPr/>
          <p:nvPr userDrawn="1"/>
        </p:nvSpPr>
        <p:spPr>
          <a:xfrm>
            <a:off x="-3" y="6308067"/>
            <a:ext cx="12192000" cy="60959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20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6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310500"/>
            <a:ext cx="11360800" cy="4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43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lltypes.brain-map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bservatory.brain-map.org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Intracellular Electrophysiology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303482-C4AE-E049-A13A-50CE832D1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t="36339" r="15998" b="12910"/>
          <a:stretch/>
        </p:blipFill>
        <p:spPr>
          <a:xfrm>
            <a:off x="1125415" y="2857056"/>
            <a:ext cx="6744262" cy="24791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3003" y="5274483"/>
            <a:ext cx="3357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(figure source: </a:t>
            </a:r>
            <a:r>
              <a:rPr lang="en-US" sz="1400" dirty="0">
                <a:hlinkClick r:id="rId3"/>
              </a:rPr>
              <a:t>celltypes.brain-map.org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582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Modular Data Storage using External Files</a:t>
            </a:r>
          </a:p>
        </p:txBody>
      </p:sp>
      <p:sp>
        <p:nvSpPr>
          <p:cNvPr id="15" name="Left Arrow 14"/>
          <p:cNvSpPr/>
          <p:nvPr/>
        </p:nvSpPr>
        <p:spPr>
          <a:xfrm rot="5400000" flipV="1">
            <a:off x="4274700" y="3528909"/>
            <a:ext cx="550232" cy="279992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Left Arrow 15"/>
          <p:cNvSpPr/>
          <p:nvPr/>
        </p:nvSpPr>
        <p:spPr>
          <a:xfrm rot="2734356">
            <a:off x="3061789" y="4549986"/>
            <a:ext cx="1096849" cy="425306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olded Corner 11"/>
          <p:cNvSpPr/>
          <p:nvPr/>
        </p:nvSpPr>
        <p:spPr>
          <a:xfrm rot="10800000" flipH="1">
            <a:off x="2182317" y="3072614"/>
            <a:ext cx="1037552" cy="1327710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14" name="Folded Corner 13"/>
          <p:cNvSpPr/>
          <p:nvPr/>
        </p:nvSpPr>
        <p:spPr>
          <a:xfrm rot="10800000" flipH="1">
            <a:off x="4267044" y="2617358"/>
            <a:ext cx="572757" cy="762891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20" name="Left Arrow 19"/>
          <p:cNvSpPr/>
          <p:nvPr/>
        </p:nvSpPr>
        <p:spPr>
          <a:xfrm rot="18865644" flipH="1">
            <a:off x="5072927" y="4550292"/>
            <a:ext cx="1096849" cy="425306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olded Corner 7"/>
          <p:cNvSpPr/>
          <p:nvPr/>
        </p:nvSpPr>
        <p:spPr>
          <a:xfrm rot="10800000" flipH="1">
            <a:off x="3899840" y="3720272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																			   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06582" y="3649328"/>
            <a:ext cx="947929" cy="947929"/>
            <a:chOff x="2259923" y="2660201"/>
            <a:chExt cx="1959561" cy="1962561"/>
          </a:xfrm>
        </p:grpSpPr>
        <p:sp>
          <p:nvSpPr>
            <p:cNvPr id="18" name="Oval 17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19" name="Picture 18" descr="logo_brain_transp_512x5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13" name="Folded Corner 12"/>
          <p:cNvSpPr/>
          <p:nvPr/>
        </p:nvSpPr>
        <p:spPr>
          <a:xfrm rot="10800000" flipH="1">
            <a:off x="6002435" y="3075348"/>
            <a:ext cx="1037552" cy="1327710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</p:spTree>
    <p:extLst>
      <p:ext uri="{BB962C8B-B14F-4D97-AF65-F5344CB8AC3E}">
        <p14:creationId xmlns:p14="http://schemas.microsoft.com/office/powerpoint/2010/main" val="133356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Parallel I/O using MPI</a:t>
            </a:r>
          </a:p>
        </p:txBody>
      </p:sp>
      <p:sp>
        <p:nvSpPr>
          <p:cNvPr id="8" name="Folded Corner 7"/>
          <p:cNvSpPr/>
          <p:nvPr/>
        </p:nvSpPr>
        <p:spPr>
          <a:xfrm rot="10800000" flipH="1">
            <a:off x="3767562" y="2807415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																			   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474304" y="2736471"/>
            <a:ext cx="947929" cy="947929"/>
            <a:chOff x="2259923" y="2660201"/>
            <a:chExt cx="1959561" cy="1962561"/>
          </a:xfrm>
        </p:grpSpPr>
        <p:sp>
          <p:nvSpPr>
            <p:cNvPr id="18" name="Oval 17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19" name="Picture 18" descr="logo_brain_transp_512x5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21" name="Cube 20"/>
          <p:cNvSpPr/>
          <p:nvPr/>
        </p:nvSpPr>
        <p:spPr>
          <a:xfrm>
            <a:off x="3814099" y="5133421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3820720" y="1947059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1161722" y="3519384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6559614" y="3519900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Left Arrow 33"/>
          <p:cNvSpPr/>
          <p:nvPr/>
        </p:nvSpPr>
        <p:spPr>
          <a:xfrm rot="5400000" flipV="1">
            <a:off x="4269649" y="4783832"/>
            <a:ext cx="416341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Left Arrow 34"/>
          <p:cNvSpPr/>
          <p:nvPr/>
        </p:nvSpPr>
        <p:spPr>
          <a:xfrm rot="16200000" flipV="1">
            <a:off x="4270167" y="2451408"/>
            <a:ext cx="416341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Left Arrow 35"/>
          <p:cNvSpPr/>
          <p:nvPr/>
        </p:nvSpPr>
        <p:spPr>
          <a:xfrm rot="10800000" flipV="1">
            <a:off x="2466969" y="3606941"/>
            <a:ext cx="1186546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Left Arrow 36"/>
          <p:cNvSpPr/>
          <p:nvPr/>
        </p:nvSpPr>
        <p:spPr>
          <a:xfrm rot="10800000" flipH="1" flipV="1">
            <a:off x="5259407" y="3607490"/>
            <a:ext cx="1288946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Left Arrow 37"/>
          <p:cNvSpPr/>
          <p:nvPr/>
        </p:nvSpPr>
        <p:spPr>
          <a:xfrm rot="8743586" flipV="1">
            <a:off x="2696659" y="4338309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Cube 16"/>
          <p:cNvSpPr/>
          <p:nvPr/>
        </p:nvSpPr>
        <p:spPr>
          <a:xfrm>
            <a:off x="1928718" y="4729655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Left Arrow 38"/>
          <p:cNvSpPr/>
          <p:nvPr/>
        </p:nvSpPr>
        <p:spPr>
          <a:xfrm rot="12856414" flipH="1" flipV="1">
            <a:off x="5163566" y="4334257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Cube 30"/>
          <p:cNvSpPr/>
          <p:nvPr/>
        </p:nvSpPr>
        <p:spPr>
          <a:xfrm>
            <a:off x="5666114" y="4729913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Left Arrow 39"/>
          <p:cNvSpPr/>
          <p:nvPr/>
        </p:nvSpPr>
        <p:spPr>
          <a:xfrm rot="8743586" flipH="1">
            <a:off x="5164119" y="2908337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Cube 31"/>
          <p:cNvSpPr/>
          <p:nvPr/>
        </p:nvSpPr>
        <p:spPr>
          <a:xfrm>
            <a:off x="5666652" y="2395368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Left Arrow 40"/>
          <p:cNvSpPr/>
          <p:nvPr/>
        </p:nvSpPr>
        <p:spPr>
          <a:xfrm rot="12856414">
            <a:off x="2527004" y="2826537"/>
            <a:ext cx="93678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Cube 28"/>
          <p:cNvSpPr/>
          <p:nvPr/>
        </p:nvSpPr>
        <p:spPr>
          <a:xfrm>
            <a:off x="1943060" y="2395110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88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Streaming from an </a:t>
            </a:r>
          </a:p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S3 Bucket</a:t>
            </a:r>
          </a:p>
        </p:txBody>
      </p:sp>
      <p:sp>
        <p:nvSpPr>
          <p:cNvPr id="17" name="Trapezoid 16"/>
          <p:cNvSpPr/>
          <p:nvPr/>
        </p:nvSpPr>
        <p:spPr>
          <a:xfrm flipV="1">
            <a:off x="1054894" y="3262874"/>
            <a:ext cx="2498432" cy="2136087"/>
          </a:xfrm>
          <a:prstGeom prst="trapezoid">
            <a:avLst>
              <a:gd name="adj" fmla="val 1791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85492" y="2780495"/>
            <a:ext cx="2630294" cy="652317"/>
          </a:xfrm>
          <a:prstGeom prst="ellipse">
            <a:avLst/>
          </a:prstGeom>
          <a:solidFill>
            <a:srgbClr val="ED7D31"/>
          </a:solidFill>
          <a:ln w="76200" cmpd="sng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31496" y="3563238"/>
            <a:ext cx="1390281" cy="1683064"/>
            <a:chOff x="3606582" y="3649328"/>
            <a:chExt cx="1713199" cy="1971082"/>
          </a:xfrm>
        </p:grpSpPr>
        <p:sp>
          <p:nvSpPr>
            <p:cNvPr id="20" name="Folded Corner 19"/>
            <p:cNvSpPr/>
            <p:nvPr/>
          </p:nvSpPr>
          <p:spPr>
            <a:xfrm rot="10800000" flipH="1">
              <a:off x="3899840" y="3720272"/>
              <a:ext cx="1419941" cy="1900138"/>
            </a:xfrm>
            <a:prstGeom prst="foldedCorner">
              <a:avLst>
                <a:gd name="adj" fmla="val 26556"/>
              </a:avLst>
            </a:prstGeom>
            <a:solidFill>
              <a:srgbClr val="052A48"/>
            </a:solidFill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												   </a:t>
              </a:r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3606582" y="3649328"/>
              <a:ext cx="947929" cy="947929"/>
              <a:chOff x="2259923" y="2660201"/>
              <a:chExt cx="1959561" cy="196256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259923" y="2660201"/>
                <a:ext cx="1959561" cy="1962561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rgbClr val="052A4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4400" dirty="0"/>
              </a:p>
            </p:txBody>
          </p:sp>
          <p:pic>
            <p:nvPicPr>
              <p:cNvPr id="23" name="Picture 22" descr="logo_brain_transp_512x51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3887" y="2838486"/>
                <a:ext cx="1703898" cy="1703898"/>
              </a:xfrm>
              <a:prstGeom prst="rect">
                <a:avLst/>
              </a:prstGeom>
            </p:spPr>
          </p:pic>
        </p:grpSp>
      </p:grpSp>
      <p:grpSp>
        <p:nvGrpSpPr>
          <p:cNvPr id="30" name="Group 29"/>
          <p:cNvGrpSpPr/>
          <p:nvPr/>
        </p:nvGrpSpPr>
        <p:grpSpPr>
          <a:xfrm>
            <a:off x="5517371" y="3095041"/>
            <a:ext cx="2213888" cy="2779488"/>
            <a:chOff x="5065982" y="2866031"/>
            <a:chExt cx="2581995" cy="3004819"/>
          </a:xfrm>
        </p:grpSpPr>
        <p:sp>
          <p:nvSpPr>
            <p:cNvPr id="26" name="Rounded Rectangle 25"/>
            <p:cNvSpPr/>
            <p:nvPr/>
          </p:nvSpPr>
          <p:spPr>
            <a:xfrm>
              <a:off x="5094024" y="2866031"/>
              <a:ext cx="2526191" cy="1693248"/>
            </a:xfrm>
            <a:prstGeom prst="roundRect">
              <a:avLst/>
            </a:prstGeom>
            <a:solidFill>
              <a:schemeClr val="bg1"/>
            </a:solidFill>
            <a:ln w="57150" cmpd="sng">
              <a:solidFill>
                <a:srgbClr val="052A48"/>
              </a:solidFill>
            </a:ln>
            <a:effectLst/>
            <a:scene3d>
              <a:camera prst="perspectiveFront"/>
              <a:lightRig rig="threePt" dir="t"/>
            </a:scene3d>
            <a:sp3d>
              <a:bevelT w="101600" h="88900"/>
              <a:bevelB w="88900" h="1016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65982" y="4171949"/>
              <a:ext cx="2581995" cy="1698901"/>
            </a:xfrm>
            <a:prstGeom prst="roundRect">
              <a:avLst/>
            </a:prstGeom>
            <a:solidFill>
              <a:srgbClr val="052A48"/>
            </a:solidFill>
            <a:ln w="57150" cmpd="sng">
              <a:solidFill>
                <a:srgbClr val="052A48"/>
              </a:solidFill>
            </a:ln>
            <a:effectLst/>
            <a:scene3d>
              <a:camera prst="perspectiveFront">
                <a:rot lat="6780000" lon="0" rev="0"/>
              </a:camera>
              <a:lightRig rig="threePt" dir="t"/>
            </a:scene3d>
            <a:sp3d>
              <a:bevelT w="95250" h="13335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225887" y="4406608"/>
              <a:ext cx="2276348" cy="811926"/>
            </a:xfrm>
            <a:prstGeom prst="roundRect">
              <a:avLst/>
            </a:prstGeom>
            <a:solidFill>
              <a:schemeClr val="bg1"/>
            </a:solidFill>
            <a:ln w="57150" cmpd="sng">
              <a:noFill/>
            </a:ln>
            <a:effectLst/>
            <a:scene3d>
              <a:camera prst="perspectiveFront">
                <a:rot lat="6780000" lon="0" rev="0"/>
              </a:camera>
              <a:lightRig rig="brightRoom" dir="t"/>
            </a:scene3d>
            <a:sp3d prstMaterial="matte">
              <a:contourClr>
                <a:schemeClr val="tx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891853" y="4899312"/>
              <a:ext cx="923313" cy="443862"/>
            </a:xfrm>
            <a:prstGeom prst="roundRect">
              <a:avLst/>
            </a:prstGeom>
            <a:solidFill>
              <a:schemeClr val="bg1"/>
            </a:solidFill>
            <a:ln w="57150" cmpd="sng">
              <a:noFill/>
            </a:ln>
            <a:effectLst/>
            <a:scene3d>
              <a:camera prst="perspectiveFront">
                <a:rot lat="6780000" lon="0" rev="0"/>
              </a:camera>
              <a:lightRig rig="brightRoom" dir="t"/>
            </a:scene3d>
            <a:sp3d prstMaterial="matte">
              <a:contourClr>
                <a:schemeClr val="tx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Notched Right Arrow 31"/>
          <p:cNvSpPr/>
          <p:nvPr/>
        </p:nvSpPr>
        <p:spPr>
          <a:xfrm>
            <a:off x="3629667" y="3754291"/>
            <a:ext cx="1700321" cy="985414"/>
          </a:xfrm>
          <a:prstGeom prst="notchedRightArrow">
            <a:avLst/>
          </a:prstGeom>
          <a:solidFill>
            <a:srgbClr val="052A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urier"/>
                <a:cs typeface="Courier"/>
              </a:rPr>
              <a:t>010011101000101011101</a:t>
            </a:r>
            <a:r>
              <a:rPr lang="mr-IN" sz="1200" dirty="0">
                <a:latin typeface="Courier"/>
                <a:cs typeface="Courier"/>
              </a:rPr>
              <a:t>…</a:t>
            </a:r>
            <a:endParaRPr lang="en-US" sz="1200" dirty="0">
              <a:latin typeface="Courier"/>
              <a:cs typeface="Courier"/>
            </a:endParaRPr>
          </a:p>
        </p:txBody>
      </p:sp>
      <p:pic>
        <p:nvPicPr>
          <p:cNvPr id="43" name="Picture 42" descr="logo_brain_transp_512x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36" y="3164609"/>
            <a:ext cx="521649" cy="54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6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Object IDs in NWB</a:t>
            </a:r>
          </a:p>
        </p:txBody>
      </p:sp>
      <p:sp>
        <p:nvSpPr>
          <p:cNvPr id="2" name="Rectangle 1"/>
          <p:cNvSpPr/>
          <p:nvPr/>
        </p:nvSpPr>
        <p:spPr>
          <a:xfrm rot="20060272">
            <a:off x="738986" y="3249722"/>
            <a:ext cx="73878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accent1"/>
                    </a:gs>
                    <a:gs pos="49000">
                      <a:schemeClr val="accent1"/>
                    </a:gs>
                    <a:gs pos="50000">
                      <a:srgbClr val="052A48"/>
                    </a:gs>
                    <a:gs pos="95000">
                      <a:srgbClr val="052A48"/>
                    </a:gs>
                    <a:gs pos="100000">
                      <a:srgbClr val="052A48"/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urier"/>
                <a:cs typeface="Courier"/>
              </a:rPr>
              <a:t>123e4567-e89b-12d3-a456-426655440000</a:t>
            </a:r>
            <a:endParaRPr lang="en-US" sz="2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chemeClr val="accent1"/>
                  </a:gs>
                  <a:gs pos="49000">
                    <a:schemeClr val="accent1"/>
                  </a:gs>
                  <a:gs pos="50000">
                    <a:srgbClr val="052A48"/>
                  </a:gs>
                  <a:gs pos="95000">
                    <a:srgbClr val="052A48"/>
                  </a:gs>
                  <a:gs pos="100000">
                    <a:srgbClr val="052A48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1632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6048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 w="3175" cmpd="sng">
            <a:solidFill>
              <a:srgbClr val="052A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Annotating Time Intervals</a:t>
            </a:r>
          </a:p>
        </p:txBody>
      </p:sp>
      <p:sp>
        <p:nvSpPr>
          <p:cNvPr id="6" name="Left Arrow 5"/>
          <p:cNvSpPr/>
          <p:nvPr/>
        </p:nvSpPr>
        <p:spPr>
          <a:xfrm rot="16200000" flipV="1">
            <a:off x="984462" y="4868639"/>
            <a:ext cx="846712" cy="62572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9525" cmpd="sng">
            <a:solidFill>
              <a:schemeClr val="accent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Left Arrow 6"/>
          <p:cNvSpPr/>
          <p:nvPr/>
        </p:nvSpPr>
        <p:spPr>
          <a:xfrm rot="16200000" flipV="1">
            <a:off x="2673658" y="4864879"/>
            <a:ext cx="846712" cy="62572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9525" cmpd="sng">
            <a:solidFill>
              <a:schemeClr val="accent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Left Arrow 8"/>
          <p:cNvSpPr/>
          <p:nvPr/>
        </p:nvSpPr>
        <p:spPr>
          <a:xfrm rot="16200000" flipV="1">
            <a:off x="4610193" y="4875290"/>
            <a:ext cx="846712" cy="62572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9525" cmpd="sng">
            <a:solidFill>
              <a:schemeClr val="accent6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Left Arrow 9"/>
          <p:cNvSpPr/>
          <p:nvPr/>
        </p:nvSpPr>
        <p:spPr>
          <a:xfrm rot="16200000" flipV="1">
            <a:off x="6049573" y="4871530"/>
            <a:ext cx="846712" cy="62572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9525" cmpd="sng">
            <a:solidFill>
              <a:schemeClr val="accent6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Left Arrow 4"/>
          <p:cNvSpPr/>
          <p:nvPr/>
        </p:nvSpPr>
        <p:spPr>
          <a:xfrm rot="10800000" flipV="1">
            <a:off x="1116104" y="4689645"/>
            <a:ext cx="6724467" cy="421971"/>
          </a:xfrm>
          <a:prstGeom prst="leftArrow">
            <a:avLst>
              <a:gd name="adj1" fmla="val 46274"/>
              <a:gd name="adj2" fmla="val 162557"/>
            </a:avLst>
          </a:prstGeom>
          <a:solidFill>
            <a:srgbClr val="052A48"/>
          </a:solidFill>
          <a:ln w="9525" cmpd="sng"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Left Brace 2"/>
          <p:cNvSpPr/>
          <p:nvPr/>
        </p:nvSpPr>
        <p:spPr>
          <a:xfrm rot="5400000">
            <a:off x="3957460" y="3312341"/>
            <a:ext cx="395573" cy="766897"/>
          </a:xfrm>
          <a:prstGeom prst="leftBrac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5400000">
            <a:off x="5564238" y="3433942"/>
            <a:ext cx="385170" cy="1474392"/>
          </a:xfrm>
          <a:prstGeom prst="leftBrace">
            <a:avLst/>
          </a:prstGeom>
          <a:ln w="38100" cmpd="sng">
            <a:solidFill>
              <a:srgbClr val="70AD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81370" y="4951677"/>
            <a:ext cx="1679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52B48"/>
                </a:solidFill>
                <a:latin typeface="Calibri"/>
                <a:cs typeface="Calibri"/>
              </a:rPr>
              <a:t>time in seconds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91313" y="3355100"/>
            <a:ext cx="1357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epoch 1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80061" y="3351340"/>
            <a:ext cx="136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Calibri"/>
                <a:cs typeface="Calibri"/>
              </a:rPr>
              <a:t>epoch n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 rot="16200000" flipV="1">
            <a:off x="3344328" y="4363801"/>
            <a:ext cx="846712" cy="36576"/>
          </a:xfrm>
          <a:prstGeom prst="leftArrow">
            <a:avLst>
              <a:gd name="adj1" fmla="val 100000"/>
              <a:gd name="adj2" fmla="val 0"/>
            </a:avLst>
          </a:prstGeom>
          <a:solidFill>
            <a:srgbClr val="FF0000"/>
          </a:solidFill>
          <a:ln w="3175" cmpd="sng"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Left Arrow 16"/>
          <p:cNvSpPr/>
          <p:nvPr/>
        </p:nvSpPr>
        <p:spPr>
          <a:xfrm rot="16200000" flipV="1">
            <a:off x="4114906" y="4360042"/>
            <a:ext cx="846712" cy="36576"/>
          </a:xfrm>
          <a:prstGeom prst="leftArrow">
            <a:avLst>
              <a:gd name="adj1" fmla="val 100000"/>
              <a:gd name="adj2" fmla="val 0"/>
            </a:avLst>
          </a:prstGeom>
          <a:solidFill>
            <a:srgbClr val="FF0000"/>
          </a:solidFill>
          <a:ln w="3175" cmpd="sng"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Left Brace 17"/>
          <p:cNvSpPr/>
          <p:nvPr/>
        </p:nvSpPr>
        <p:spPr>
          <a:xfrm rot="5400000">
            <a:off x="2059612" y="3306941"/>
            <a:ext cx="385170" cy="1717550"/>
          </a:xfrm>
          <a:prstGeom prst="leftBrace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75766" y="2893274"/>
            <a:ext cx="1181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invalid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Left Arrow 19"/>
          <p:cNvSpPr/>
          <p:nvPr/>
        </p:nvSpPr>
        <p:spPr>
          <a:xfrm rot="16200000">
            <a:off x="4102096" y="4449785"/>
            <a:ext cx="104107" cy="810335"/>
          </a:xfrm>
          <a:prstGeom prst="leftArrow">
            <a:avLst>
              <a:gd name="adj1" fmla="val 100000"/>
              <a:gd name="adj2" fmla="val 0"/>
            </a:avLst>
          </a:prstGeom>
          <a:solidFill>
            <a:srgbClr val="FF0000"/>
          </a:solidFill>
          <a:ln w="9525" cmpd="sng"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072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Extending NWB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1780" b="9233"/>
          <a:stretch/>
        </p:blipFill>
        <p:spPr>
          <a:xfrm>
            <a:off x="2339904" y="1940847"/>
            <a:ext cx="4329453" cy="3539553"/>
          </a:xfrm>
          <a:prstGeom prst="rect">
            <a:avLst/>
          </a:prstGeom>
          <a:effectLst>
            <a:glow rad="50800">
              <a:srgbClr val="052A48"/>
            </a:glow>
          </a:effectLst>
        </p:spPr>
      </p:pic>
    </p:spTree>
    <p:extLst>
      <p:ext uri="{BB962C8B-B14F-4D97-AF65-F5344CB8AC3E}">
        <p14:creationId xmlns:p14="http://schemas.microsoft.com/office/powerpoint/2010/main" val="3305643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Adding/Removing Containers from an NWB File </a:t>
            </a:r>
          </a:p>
        </p:txBody>
      </p:sp>
      <p:sp>
        <p:nvSpPr>
          <p:cNvPr id="3" name="Folded Corner 2"/>
          <p:cNvSpPr/>
          <p:nvPr/>
        </p:nvSpPr>
        <p:spPr>
          <a:xfrm rot="10800000" flipH="1">
            <a:off x="3839842" y="3460251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																			   </a:t>
            </a:r>
          </a:p>
        </p:txBody>
      </p:sp>
      <p:sp>
        <p:nvSpPr>
          <p:cNvPr id="4" name="Oval 3"/>
          <p:cNvSpPr/>
          <p:nvPr/>
        </p:nvSpPr>
        <p:spPr>
          <a:xfrm>
            <a:off x="4939826" y="5048168"/>
            <a:ext cx="579977" cy="601510"/>
          </a:xfrm>
          <a:prstGeom prst="ellipse">
            <a:avLst/>
          </a:prstGeom>
          <a:solidFill>
            <a:srgbClr val="052A48"/>
          </a:solidFill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5013201" y="4804441"/>
            <a:ext cx="415273" cy="92333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8" name="Oval 7"/>
          <p:cNvSpPr/>
          <p:nvPr/>
        </p:nvSpPr>
        <p:spPr>
          <a:xfrm>
            <a:off x="4942253" y="4360489"/>
            <a:ext cx="579977" cy="601510"/>
          </a:xfrm>
          <a:prstGeom prst="ellipse">
            <a:avLst/>
          </a:prstGeom>
          <a:solidFill>
            <a:srgbClr val="052A48"/>
          </a:solidFill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4975628" y="4256776"/>
            <a:ext cx="514183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09940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NWB File Basics</a:t>
            </a:r>
          </a:p>
        </p:txBody>
      </p:sp>
      <p:sp>
        <p:nvSpPr>
          <p:cNvPr id="13" name="Folded Corner 12"/>
          <p:cNvSpPr/>
          <p:nvPr/>
        </p:nvSpPr>
        <p:spPr>
          <a:xfrm rot="10800000" flipH="1">
            <a:off x="3539854" y="2150156"/>
            <a:ext cx="2489899" cy="339024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																														   </a:t>
            </a:r>
          </a:p>
        </p:txBody>
      </p:sp>
      <p:sp>
        <p:nvSpPr>
          <p:cNvPr id="15" name="Oval 14"/>
          <p:cNvSpPr/>
          <p:nvPr/>
        </p:nvSpPr>
        <p:spPr>
          <a:xfrm>
            <a:off x="2409917" y="1840138"/>
            <a:ext cx="2478024" cy="2481818"/>
          </a:xfrm>
          <a:prstGeom prst="ellipse">
            <a:avLst/>
          </a:prstGeom>
          <a:solidFill>
            <a:schemeClr val="bg1"/>
          </a:solidFill>
          <a:ln w="76200" cmpd="sng">
            <a:solidFill>
              <a:srgbClr val="052A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pic>
        <p:nvPicPr>
          <p:cNvPr id="3" name="Picture 2" descr="logo_brain_transp_512x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54" y="2065594"/>
            <a:ext cx="2154717" cy="215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3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Exploratory Data Analysis with NWB</a:t>
            </a:r>
          </a:p>
        </p:txBody>
      </p:sp>
      <p:sp>
        <p:nvSpPr>
          <p:cNvPr id="13" name="Folded Corner 12"/>
          <p:cNvSpPr/>
          <p:nvPr/>
        </p:nvSpPr>
        <p:spPr>
          <a:xfrm rot="10800000" flipH="1">
            <a:off x="3223450" y="2690195"/>
            <a:ext cx="2526317" cy="2896081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																					   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769911" y="2630197"/>
            <a:ext cx="1645920" cy="1645920"/>
            <a:chOff x="2259923" y="2660201"/>
            <a:chExt cx="1959561" cy="1962561"/>
          </a:xfrm>
        </p:grpSpPr>
        <p:sp>
          <p:nvSpPr>
            <p:cNvPr id="15" name="Oval 14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3" name="Picture 2" descr="logo_brain_transp_512x5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3205699" y="4846822"/>
            <a:ext cx="2524148" cy="67710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3800" b="1" dirty="0">
                <a:solidFill>
                  <a:schemeClr val="bg1"/>
                </a:solidFill>
                <a:latin typeface="Courier"/>
                <a:cs typeface="Courier"/>
              </a:rPr>
              <a:t>/scratch</a:t>
            </a:r>
          </a:p>
        </p:txBody>
      </p:sp>
    </p:spTree>
    <p:extLst>
      <p:ext uri="{BB962C8B-B14F-4D97-AF65-F5344CB8AC3E}">
        <p14:creationId xmlns:p14="http://schemas.microsoft.com/office/powerpoint/2010/main" val="12202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Query Intracellular Electrophysiology Metadata</a:t>
            </a:r>
          </a:p>
        </p:txBody>
      </p:sp>
      <p:pic>
        <p:nvPicPr>
          <p:cNvPr id="9" name="Picture 8" descr="Screen Shot 2021-07-16 at 7.49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64" y="3404272"/>
            <a:ext cx="6360583" cy="22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4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Intracellular Electrophysiology Data using </a:t>
            </a:r>
            <a:r>
              <a:rPr lang="en-US" sz="5400" b="1" dirty="0" err="1">
                <a:solidFill>
                  <a:srgbClr val="052B48"/>
                </a:solidFill>
                <a:latin typeface="Calibri"/>
                <a:cs typeface="Calibri"/>
              </a:rPr>
              <a:t>SweepTable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 rot="21047453">
            <a:off x="1822824" y="3862206"/>
            <a:ext cx="5382088" cy="1160083"/>
          </a:xfrm>
          <a:prstGeom prst="roundRect">
            <a:avLst/>
          </a:prstGeom>
          <a:solidFill>
            <a:srgbClr val="FFFFFF"/>
          </a:solidFill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99503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Allen Brain Observatory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3039" y="5214477"/>
            <a:ext cx="4172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(figure source: </a:t>
            </a:r>
            <a:r>
              <a:rPr lang="en-US" sz="1400" dirty="0">
                <a:hlinkClick r:id="rId2"/>
              </a:rPr>
              <a:t>https://observatory.brain-map.org</a:t>
            </a:r>
            <a:r>
              <a:rPr lang="en-US" sz="1400" dirty="0"/>
              <a:t>)</a:t>
            </a:r>
          </a:p>
        </p:txBody>
      </p:sp>
      <p:pic>
        <p:nvPicPr>
          <p:cNvPr id="3" name="Picture 2" descr="Screen Shot 2021-04-14 at 1.38.3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45"/>
          <a:stretch/>
        </p:blipFill>
        <p:spPr>
          <a:xfrm>
            <a:off x="1908803" y="1960146"/>
            <a:ext cx="5310901" cy="33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1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Extracellular Electrophysiology</a:t>
            </a:r>
          </a:p>
        </p:txBody>
      </p:sp>
      <p:pic>
        <p:nvPicPr>
          <p:cNvPr id="6" name="image3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420" t="12845" r="30491" b="73704"/>
          <a:stretch/>
        </p:blipFill>
        <p:spPr>
          <a:xfrm>
            <a:off x="5390450" y="2810234"/>
            <a:ext cx="2249907" cy="2712240"/>
          </a:xfrm>
          <a:prstGeom prst="rect">
            <a:avLst/>
          </a:prstGeom>
          <a:ln/>
        </p:spPr>
      </p:pic>
      <p:pic>
        <p:nvPicPr>
          <p:cNvPr id="7" name="image3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449" t="13495" r="53788" b="73054"/>
          <a:stretch/>
        </p:blipFill>
        <p:spPr>
          <a:xfrm>
            <a:off x="1315131" y="2926000"/>
            <a:ext cx="3119721" cy="27122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3830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Calcium Imaging Data</a:t>
            </a:r>
          </a:p>
        </p:txBody>
      </p:sp>
      <p:pic>
        <p:nvPicPr>
          <p:cNvPr id="8" name="image3.jpg"/>
          <p:cNvPicPr>
            <a:picLocks noChangeAspect="1"/>
          </p:cNvPicPr>
          <p:nvPr/>
        </p:nvPicPr>
        <p:blipFill rotWithShape="1">
          <a:blip r:embed="rId2"/>
          <a:srcRect l="10505" t="12717" r="80335" b="73704"/>
          <a:stretch/>
        </p:blipFill>
        <p:spPr>
          <a:xfrm>
            <a:off x="3308214" y="1805175"/>
            <a:ext cx="2386421" cy="38323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68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Optogenetics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1F5062-FF10-FA65-6602-2D9AC73D6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8" t="31624"/>
          <a:stretch/>
        </p:blipFill>
        <p:spPr bwMode="auto">
          <a:xfrm>
            <a:off x="1134319" y="2361236"/>
            <a:ext cx="6265762" cy="31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235B78DD-4768-BEB1-B76F-D0A97ABD7E07}"/>
              </a:ext>
            </a:extLst>
          </p:cNvPr>
          <p:cNvSpPr/>
          <p:nvPr/>
        </p:nvSpPr>
        <p:spPr>
          <a:xfrm rot="3970847">
            <a:off x="4710421" y="269472"/>
            <a:ext cx="731152" cy="4808783"/>
          </a:xfrm>
          <a:prstGeom prst="triangle">
            <a:avLst>
              <a:gd name="adj" fmla="val 52427"/>
            </a:avLst>
          </a:prstGeom>
          <a:gradFill>
            <a:gsLst>
              <a:gs pos="100000">
                <a:srgbClr val="92D050">
                  <a:alpha val="0"/>
                </a:srgbClr>
              </a:gs>
              <a:gs pos="0">
                <a:srgbClr val="00B050"/>
              </a:gs>
            </a:gsLst>
            <a:lin ang="39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Iterative Data Write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281232" y="1972469"/>
            <a:ext cx="4308498" cy="3539724"/>
            <a:chOff x="1699381" y="2715381"/>
            <a:chExt cx="1681242" cy="1606124"/>
          </a:xfrm>
        </p:grpSpPr>
        <p:sp>
          <p:nvSpPr>
            <p:cNvPr id="10" name="Curved Right Arrow 9"/>
            <p:cNvSpPr/>
            <p:nvPr/>
          </p:nvSpPr>
          <p:spPr>
            <a:xfrm flipV="1">
              <a:off x="1699381" y="2715381"/>
              <a:ext cx="840621" cy="1504737"/>
            </a:xfrm>
            <a:prstGeom prst="curvedRightArrow">
              <a:avLst/>
            </a:prstGeom>
            <a:gradFill rotWithShape="1">
              <a:gsLst>
                <a:gs pos="0">
                  <a:srgbClr val="052A48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Curved Right Arrow 10"/>
            <p:cNvSpPr/>
            <p:nvPr/>
          </p:nvSpPr>
          <p:spPr>
            <a:xfrm flipH="1">
              <a:off x="2540002" y="2816768"/>
              <a:ext cx="840621" cy="1504737"/>
            </a:xfrm>
            <a:prstGeom prst="curvedRightArrow">
              <a:avLst/>
            </a:prstGeom>
            <a:gradFill rotWithShape="1">
              <a:gsLst>
                <a:gs pos="0">
                  <a:srgbClr val="052A48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76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HDF5 Dataset I/O</a:t>
            </a:r>
          </a:p>
        </p:txBody>
      </p:sp>
      <p:sp>
        <p:nvSpPr>
          <p:cNvPr id="20" name="Cube 19"/>
          <p:cNvSpPr/>
          <p:nvPr/>
        </p:nvSpPr>
        <p:spPr>
          <a:xfrm>
            <a:off x="2828954" y="3371304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4414903" y="3371304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2828954" y="2080151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Cube 22"/>
          <p:cNvSpPr/>
          <p:nvPr/>
        </p:nvSpPr>
        <p:spPr>
          <a:xfrm>
            <a:off x="4414903" y="2080151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2398343" y="3845513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3984291" y="3845513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2398343" y="2554360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3984291" y="2554360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9065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8630</TotalTime>
  <Words>248</Words>
  <Application>Microsoft Macintosh PowerPoint</Application>
  <PresentationFormat>Widescreen</PresentationFormat>
  <Paragraphs>49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Courier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Oliver Ruebel</cp:lastModifiedBy>
  <cp:revision>174</cp:revision>
  <dcterms:created xsi:type="dcterms:W3CDTF">2019-10-10T20:06:10Z</dcterms:created>
  <dcterms:modified xsi:type="dcterms:W3CDTF">2023-07-20T06:53:25Z</dcterms:modified>
</cp:coreProperties>
</file>