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2" r:id="rId2"/>
    <p:sldId id="362" r:id="rId3"/>
    <p:sldId id="347" r:id="rId4"/>
    <p:sldId id="346" r:id="rId5"/>
    <p:sldId id="348" r:id="rId6"/>
    <p:sldId id="349" r:id="rId7"/>
    <p:sldId id="350" r:id="rId8"/>
    <p:sldId id="357" r:id="rId9"/>
    <p:sldId id="352" r:id="rId10"/>
    <p:sldId id="361" r:id="rId11"/>
    <p:sldId id="363" r:id="rId12"/>
    <p:sldId id="353" r:id="rId13"/>
    <p:sldId id="354" r:id="rId14"/>
    <p:sldId id="355" r:id="rId15"/>
    <p:sldId id="358" r:id="rId16"/>
    <p:sldId id="359" r:id="rId17"/>
    <p:sldId id="3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5">
          <p15:clr>
            <a:srgbClr val="A4A3A4"/>
          </p15:clr>
        </p15:guide>
        <p15:guide id="2" pos="4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08436D"/>
    <a:srgbClr val="082037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84683" autoAdjust="0"/>
  </p:normalViewPr>
  <p:slideViewPr>
    <p:cSldViewPr snapToGrid="0">
      <p:cViewPr varScale="1">
        <p:scale>
          <a:sx n="131" d="100"/>
          <a:sy n="131" d="100"/>
        </p:scale>
        <p:origin x="576" y="184"/>
      </p:cViewPr>
      <p:guideLst>
        <p:guide orient="horz" pos="3405"/>
        <p:guide pos="4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types.brain-map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bservatory.brain-map.or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(figure source: </a:t>
            </a:r>
            <a:r>
              <a:rPr lang="en-US" sz="1400" dirty="0">
                <a:hlinkClick r:id="rId3"/>
              </a:rPr>
              <a:t>celltypes.brain-map.org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Streaming from an </a:t>
            </a:r>
          </a:p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S3 Bucket</a:t>
            </a:r>
          </a:p>
        </p:txBody>
      </p:sp>
      <p:sp>
        <p:nvSpPr>
          <p:cNvPr id="17" name="Trapezoid 16"/>
          <p:cNvSpPr/>
          <p:nvPr/>
        </p:nvSpPr>
        <p:spPr>
          <a:xfrm flipV="1">
            <a:off x="1054894" y="3262874"/>
            <a:ext cx="2498432" cy="2136087"/>
          </a:xfrm>
          <a:prstGeom prst="trapezoid">
            <a:avLst>
              <a:gd name="adj" fmla="val 179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5492" y="2780495"/>
            <a:ext cx="2630294" cy="652317"/>
          </a:xfrm>
          <a:prstGeom prst="ellipse">
            <a:avLst/>
          </a:prstGeom>
          <a:solidFill>
            <a:srgbClr val="ED7D31"/>
          </a:solidFill>
          <a:ln w="76200" cmpd="sng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31496" y="3563238"/>
            <a:ext cx="1390281" cy="1683064"/>
            <a:chOff x="3606582" y="3649328"/>
            <a:chExt cx="1713199" cy="1971082"/>
          </a:xfrm>
        </p:grpSpPr>
        <p:sp>
          <p:nvSpPr>
            <p:cNvPr id="20" name="Folded Corner 19"/>
            <p:cNvSpPr/>
            <p:nvPr/>
          </p:nvSpPr>
          <p:spPr>
            <a:xfrm rot="10800000" flipH="1">
              <a:off x="3899840" y="3720272"/>
              <a:ext cx="1419941" cy="1900138"/>
            </a:xfrm>
            <a:prstGeom prst="foldedCorner">
              <a:avLst>
                <a:gd name="adj" fmla="val 26556"/>
              </a:avLst>
            </a:prstGeom>
            <a:solidFill>
              <a:srgbClr val="052A48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												   </a:t>
              </a: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606582" y="3649328"/>
              <a:ext cx="947929" cy="947929"/>
              <a:chOff x="2259923" y="2660201"/>
              <a:chExt cx="1959561" cy="19625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259923" y="2660201"/>
                <a:ext cx="1959561" cy="1962561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rgbClr val="052A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400" dirty="0"/>
              </a:p>
            </p:txBody>
          </p:sp>
          <p:pic>
            <p:nvPicPr>
              <p:cNvPr id="23" name="Picture 22" descr="logo_brain_transp_512x51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887" y="2838486"/>
                <a:ext cx="1703898" cy="1703898"/>
              </a:xfrm>
              <a:prstGeom prst="rect">
                <a:avLst/>
              </a:prstGeom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5517371" y="3095041"/>
            <a:ext cx="2213888" cy="2779488"/>
            <a:chOff x="5065982" y="2866031"/>
            <a:chExt cx="2581995" cy="3004819"/>
          </a:xfrm>
        </p:grpSpPr>
        <p:sp>
          <p:nvSpPr>
            <p:cNvPr id="26" name="Rounded Rectangle 25"/>
            <p:cNvSpPr/>
            <p:nvPr/>
          </p:nvSpPr>
          <p:spPr>
            <a:xfrm>
              <a:off x="5094024" y="2866031"/>
              <a:ext cx="2526191" cy="1693248"/>
            </a:xfrm>
            <a:prstGeom prst="roundRect">
              <a:avLst/>
            </a:prstGeom>
            <a:solidFill>
              <a:schemeClr val="bg1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/>
              <a:lightRig rig="threePt" dir="t"/>
            </a:scene3d>
            <a:sp3d>
              <a:bevelT w="101600" h="88900"/>
              <a:bevelB w="889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65982" y="4171949"/>
              <a:ext cx="2581995" cy="1698901"/>
            </a:xfrm>
            <a:prstGeom prst="roundRect">
              <a:avLst/>
            </a:prstGeom>
            <a:solidFill>
              <a:srgbClr val="052A48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>
                <a:rot lat="6780000" lon="0" rev="0"/>
              </a:camera>
              <a:lightRig rig="threePt" dir="t"/>
            </a:scene3d>
            <a:sp3d>
              <a:bevelT w="95250" h="13335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25887" y="4406608"/>
              <a:ext cx="2276348" cy="811926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91853" y="4899312"/>
              <a:ext cx="923313" cy="443862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Notched Right Arrow 31"/>
          <p:cNvSpPr/>
          <p:nvPr/>
        </p:nvSpPr>
        <p:spPr>
          <a:xfrm>
            <a:off x="3629667" y="3754291"/>
            <a:ext cx="1700321" cy="985414"/>
          </a:xfrm>
          <a:prstGeom prst="notchedRightArrow">
            <a:avLst/>
          </a:prstGeom>
          <a:solidFill>
            <a:srgbClr val="052A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"/>
                <a:cs typeface="Courier"/>
              </a:rPr>
              <a:t>010011101000101011101</a:t>
            </a:r>
            <a:r>
              <a:rPr lang="mr-IN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</p:txBody>
      </p:sp>
      <p:pic>
        <p:nvPicPr>
          <p:cNvPr id="43" name="Picture 42" descr="logo_brain_transp_512x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6" y="3164609"/>
            <a:ext cx="521649" cy="5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																														   </a:t>
            </a:r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		   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Behavior Data</a:t>
            </a:r>
          </a:p>
        </p:txBody>
      </p:sp>
      <p:pic>
        <p:nvPicPr>
          <p:cNvPr id="7" name="Graphic 6" descr="Rat with solid fill">
            <a:extLst>
              <a:ext uri="{FF2B5EF4-FFF2-40B4-BE49-F238E27FC236}">
                <a16:creationId xmlns:a16="http://schemas.microsoft.com/office/drawing/2014/main" id="{89ADF108-F3A3-A64C-A232-F1CEDB204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361"/>
          <a:stretch/>
        </p:blipFill>
        <p:spPr>
          <a:xfrm>
            <a:off x="2129958" y="3054626"/>
            <a:ext cx="3200800" cy="2453047"/>
          </a:xfrm>
          <a:prstGeom prst="rect">
            <a:avLst/>
          </a:prstGeom>
        </p:spPr>
      </p:pic>
      <p:pic>
        <p:nvPicPr>
          <p:cNvPr id="15" name="Graphic 14" descr="Rat with solid fill">
            <a:extLst>
              <a:ext uri="{FF2B5EF4-FFF2-40B4-BE49-F238E27FC236}">
                <a16:creationId xmlns:a16="http://schemas.microsoft.com/office/drawing/2014/main" id="{C8A3EC6B-7CFD-3A41-A99F-A004CFA9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9721" y="1721797"/>
            <a:ext cx="2191030" cy="2191030"/>
          </a:xfrm>
          <a:prstGeom prst="rect">
            <a:avLst/>
          </a:prstGeom>
        </p:spPr>
      </p:pic>
      <p:pic>
        <p:nvPicPr>
          <p:cNvPr id="16" name="Graphic 15" descr="Rat with solid fill">
            <a:extLst>
              <a:ext uri="{FF2B5EF4-FFF2-40B4-BE49-F238E27FC236}">
                <a16:creationId xmlns:a16="http://schemas.microsoft.com/office/drawing/2014/main" id="{A3CDCCE2-0ED0-FB42-B520-1BD237ED8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01" y="1434875"/>
            <a:ext cx="1912903" cy="1912903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19130C81-02F2-4542-B1DF-0E7BC45F4E03}"/>
              </a:ext>
            </a:extLst>
          </p:cNvPr>
          <p:cNvSpPr/>
          <p:nvPr/>
        </p:nvSpPr>
        <p:spPr>
          <a:xfrm>
            <a:off x="1612083" y="2490281"/>
            <a:ext cx="1842180" cy="2305456"/>
          </a:xfrm>
          <a:custGeom>
            <a:avLst/>
            <a:gdLst>
              <a:gd name="connsiteX0" fmla="*/ 1206606 w 1842180"/>
              <a:gd name="connsiteY0" fmla="*/ 0 h 2305456"/>
              <a:gd name="connsiteX1" fmla="*/ 1789881 w 1842180"/>
              <a:gd name="connsiteY1" fmla="*/ 403720 h 2305456"/>
              <a:gd name="connsiteX2" fmla="*/ 31480 w 1842180"/>
              <a:gd name="connsiteY2" fmla="*/ 1614881 h 2305456"/>
              <a:gd name="connsiteX3" fmla="*/ 829193 w 1842180"/>
              <a:gd name="connsiteY3" fmla="*/ 2305456 h 23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180" h="2305456" extrusionOk="0">
                <a:moveTo>
                  <a:pt x="1206606" y="0"/>
                </a:moveTo>
                <a:cubicBezTo>
                  <a:pt x="1542487" y="34173"/>
                  <a:pt x="1974980" y="138610"/>
                  <a:pt x="1789881" y="403720"/>
                </a:cubicBezTo>
                <a:cubicBezTo>
                  <a:pt x="1692452" y="693588"/>
                  <a:pt x="110981" y="1300489"/>
                  <a:pt x="31480" y="1614881"/>
                </a:cubicBezTo>
                <a:cubicBezTo>
                  <a:pt x="-233304" y="2034052"/>
                  <a:pt x="324939" y="2258709"/>
                  <a:pt x="829193" y="230545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368390 w 2089182"/>
                      <a:gd name="connsiteY0" fmla="*/ 0 h 2110902"/>
                      <a:gd name="connsiteX1" fmla="*/ 2029871 w 2089182"/>
                      <a:gd name="connsiteY1" fmla="*/ 369651 h 2110902"/>
                      <a:gd name="connsiteX2" fmla="*/ 35701 w 2089182"/>
                      <a:gd name="connsiteY2" fmla="*/ 1478604 h 2110902"/>
                      <a:gd name="connsiteX3" fmla="*/ 940373 w 2089182"/>
                      <a:gd name="connsiteY3" fmla="*/ 2110902 h 211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9182" h="2110902">
                        <a:moveTo>
                          <a:pt x="1368390" y="0"/>
                        </a:moveTo>
                        <a:cubicBezTo>
                          <a:pt x="1810188" y="61608"/>
                          <a:pt x="2251986" y="123217"/>
                          <a:pt x="2029871" y="369651"/>
                        </a:cubicBezTo>
                        <a:cubicBezTo>
                          <a:pt x="1807756" y="616085"/>
                          <a:pt x="217284" y="1188396"/>
                          <a:pt x="35701" y="1478604"/>
                        </a:cubicBezTo>
                        <a:cubicBezTo>
                          <a:pt x="-145882" y="1768813"/>
                          <a:pt x="397245" y="1939857"/>
                          <a:pt x="940373" y="211090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120426E-49A9-CC4A-BF42-6C4093DE209A}"/>
              </a:ext>
            </a:extLst>
          </p:cNvPr>
          <p:cNvSpPr/>
          <p:nvPr/>
        </p:nvSpPr>
        <p:spPr>
          <a:xfrm>
            <a:off x="5097294" y="3064214"/>
            <a:ext cx="894945" cy="1702340"/>
          </a:xfrm>
          <a:custGeom>
            <a:avLst/>
            <a:gdLst>
              <a:gd name="connsiteX0" fmla="*/ 0 w 894945"/>
              <a:gd name="connsiteY0" fmla="*/ 1702340 h 1702340"/>
              <a:gd name="connsiteX1" fmla="*/ 885217 w 894945"/>
              <a:gd name="connsiteY1" fmla="*/ 1478604 h 1702340"/>
              <a:gd name="connsiteX2" fmla="*/ 126460 w 894945"/>
              <a:gd name="connsiteY2" fmla="*/ 554476 h 1702340"/>
              <a:gd name="connsiteX3" fmla="*/ 894945 w 894945"/>
              <a:gd name="connsiteY3" fmla="*/ 0 h 1702340"/>
              <a:gd name="connsiteX4" fmla="*/ 894945 w 894945"/>
              <a:gd name="connsiteY4" fmla="*/ 0 h 170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945" h="1702340">
                <a:moveTo>
                  <a:pt x="0" y="1702340"/>
                </a:moveTo>
                <a:cubicBezTo>
                  <a:pt x="432070" y="1686127"/>
                  <a:pt x="864140" y="1669915"/>
                  <a:pt x="885217" y="1478604"/>
                </a:cubicBezTo>
                <a:cubicBezTo>
                  <a:pt x="906294" y="1287293"/>
                  <a:pt x="124839" y="800910"/>
                  <a:pt x="126460" y="554476"/>
                </a:cubicBezTo>
                <a:cubicBezTo>
                  <a:pt x="128081" y="308042"/>
                  <a:pt x="894945" y="0"/>
                  <a:pt x="894945" y="0"/>
                </a:cubicBezTo>
                <a:lnTo>
                  <a:pt x="894945" y="0"/>
                </a:ln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Query Intracellular Electrophysiology Metadata</a:t>
            </a:r>
          </a:p>
        </p:txBody>
      </p:sp>
      <p:pic>
        <p:nvPicPr>
          <p:cNvPr id="9" name="Picture 8" descr="Screen Shot 2021-07-16 at 7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4" y="3404272"/>
            <a:ext cx="6360583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(figure source: </a:t>
            </a:r>
            <a:r>
              <a:rPr lang="en-US" sz="1400" dirty="0">
                <a:hlinkClick r:id="rId2"/>
              </a:rPr>
              <a:t>https://observatory.brain-map.org</a:t>
            </a:r>
            <a:r>
              <a:rPr lang="en-US" sz="1400" dirty="0"/>
              <a:t>)</a:t>
            </a:r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HDF5 Dataset I/O</a:t>
            </a: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																			  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8622</TotalTime>
  <Words>237</Words>
  <Application>Microsoft Macintosh PowerPoint</Application>
  <PresentationFormat>Widescreen</PresentationFormat>
  <Paragraphs>43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Courier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173</cp:revision>
  <dcterms:created xsi:type="dcterms:W3CDTF">2019-10-10T20:06:10Z</dcterms:created>
  <dcterms:modified xsi:type="dcterms:W3CDTF">2022-05-05T09:26:48Z</dcterms:modified>
</cp:coreProperties>
</file>