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7" r:id="rId2"/>
    <p:sldId id="315" r:id="rId3"/>
    <p:sldId id="326" r:id="rId4"/>
    <p:sldId id="317" r:id="rId5"/>
    <p:sldId id="316" r:id="rId6"/>
    <p:sldId id="318" r:id="rId7"/>
    <p:sldId id="355" r:id="rId8"/>
    <p:sldId id="322" r:id="rId9"/>
    <p:sldId id="321" r:id="rId10"/>
    <p:sldId id="323" r:id="rId11"/>
    <p:sldId id="327" r:id="rId12"/>
    <p:sldId id="328" r:id="rId13"/>
    <p:sldId id="331" r:id="rId14"/>
    <p:sldId id="329" r:id="rId15"/>
    <p:sldId id="332" r:id="rId16"/>
    <p:sldId id="334" r:id="rId17"/>
    <p:sldId id="337" r:id="rId18"/>
    <p:sldId id="338" r:id="rId19"/>
    <p:sldId id="339" r:id="rId20"/>
    <p:sldId id="340" r:id="rId21"/>
    <p:sldId id="346" r:id="rId22"/>
    <p:sldId id="341" r:id="rId23"/>
    <p:sldId id="356" r:id="rId24"/>
    <p:sldId id="348" r:id="rId25"/>
    <p:sldId id="349" r:id="rId26"/>
    <p:sldId id="350" r:id="rId27"/>
    <p:sldId id="351" r:id="rId28"/>
    <p:sldId id="353" r:id="rId29"/>
    <p:sldId id="354" r:id="rId30"/>
    <p:sldId id="345" r:id="rId31"/>
    <p:sldId id="33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0843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678" autoAdjust="0"/>
  </p:normalViewPr>
  <p:slideViewPr>
    <p:cSldViewPr snapToGrid="0">
      <p:cViewPr varScale="1">
        <p:scale>
          <a:sx n="122" d="100"/>
          <a:sy n="122" d="100"/>
        </p:scale>
        <p:origin x="-640" y="-104"/>
      </p:cViewPr>
      <p:guideLst>
        <p:guide orient="horz" pos="1522"/>
        <p:guide pos="741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A40B9-902A-4E0E-AF39-1C357549AEE0}"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56F16-9966-4EDC-933D-6170A05B6017}" type="slidenum">
              <a:rPr lang="en-US" smtClean="0"/>
              <a:t>‹#›</a:t>
            </a:fld>
            <a:endParaRPr lang="en-US"/>
          </a:p>
        </p:txBody>
      </p:sp>
    </p:spTree>
    <p:extLst>
      <p:ext uri="{BB962C8B-B14F-4D97-AF65-F5344CB8AC3E}">
        <p14:creationId xmlns:p14="http://schemas.microsoft.com/office/powerpoint/2010/main" val="219995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hannelpedia.epfl.ch/" TargetMode="External"/><Relationship Id="rId4" Type="http://schemas.openxmlformats.org/officeDocument/2006/relationships/hyperlink" Target="https://celltypes.brain-map.org/"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kern="1200" dirty="0" smtClean="0">
                <a:solidFill>
                  <a:schemeClr val="tx1"/>
                </a:solidFill>
                <a:effectLst/>
                <a:latin typeface="+mn-lt"/>
                <a:ea typeface="+mn-ea"/>
                <a:cs typeface="+mn-cs"/>
              </a:rPr>
              <a:t>Welcome to the second part of the Intracellular Electrophysiology tutorial.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part we will focus on the organization of metadata from these experiments in NWB.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of the aspects that we would like to improve are:</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First, that we would like to allow the modeling of the hierarchy of intracellular electrophysiology experiments.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focuses on simultaneous recordings (aka sweeps) while additional details about experiments are up to the user to model via additional custom metadata columns </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We would also like to make the relationships between stimuli and responses more </a:t>
            </a:r>
            <a:r>
              <a:rPr lang="en-US" sz="1200" b="1" kern="1200" dirty="0" smtClean="0">
                <a:solidFill>
                  <a:schemeClr val="tx1"/>
                </a:solidFill>
                <a:effectLst/>
                <a:latin typeface="+mn-lt"/>
                <a:ea typeface="+mn-ea"/>
                <a:cs typeface="+mn-cs"/>
              </a:rPr>
              <a:t>explicit:</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Currently relationships between stimuli and responses are defined </a:t>
            </a:r>
            <a:r>
              <a:rPr lang="en-US" sz="1200" b="1" kern="1200" dirty="0" smtClean="0">
                <a:solidFill>
                  <a:schemeClr val="tx1"/>
                </a:solidFill>
                <a:effectLst/>
                <a:latin typeface="+mn-lt"/>
                <a:ea typeface="+mn-ea"/>
                <a:cs typeface="+mn-cs"/>
              </a:rPr>
              <a:t>implicitly through the sweep number and intracellular electrode. What this means is that</a:t>
            </a:r>
            <a:r>
              <a:rPr lang="en-US" sz="1200" kern="1200" dirty="0" smtClean="0">
                <a:solidFill>
                  <a:schemeClr val="tx1"/>
                </a:solidFill>
                <a:effectLst/>
                <a:latin typeface="+mn-lt"/>
                <a:ea typeface="+mn-ea"/>
                <a:cs typeface="+mn-cs"/>
              </a:rPr>
              <a:t> if we want to identify corresponding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need to first search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to find all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with the same </a:t>
            </a:r>
            <a:r>
              <a:rPr lang="en-US" sz="1200" kern="1200" dirty="0" err="1" smtClean="0">
                <a:solidFill>
                  <a:schemeClr val="tx1"/>
                </a:solidFill>
                <a:effectLst/>
                <a:latin typeface="+mn-lt"/>
                <a:ea typeface="+mn-ea"/>
                <a:cs typeface="+mn-cs"/>
              </a:rPr>
              <a:t>sweep_number</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then need to compare </a:t>
            </a:r>
            <a:r>
              <a:rPr lang="en-US" sz="1200" kern="1200" dirty="0" err="1" smtClean="0">
                <a:solidFill>
                  <a:schemeClr val="tx1"/>
                </a:solidFill>
                <a:effectLst/>
                <a:latin typeface="+mn-lt"/>
                <a:ea typeface="+mn-ea"/>
                <a:cs typeface="+mn-cs"/>
              </a:rPr>
              <a:t>IntracellularElectrodes</a:t>
            </a:r>
            <a:r>
              <a:rPr lang="en-US" sz="1200" kern="1200" dirty="0" smtClean="0">
                <a:solidFill>
                  <a:schemeClr val="tx1"/>
                </a:solidFill>
                <a:effectLst/>
                <a:latin typeface="+mn-lt"/>
                <a:ea typeface="+mn-ea"/>
                <a:cs typeface="+mn-cs"/>
              </a:rPr>
              <a:t> to identify corresponding stimulus and response pairs</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code example shown here illustrates this process, where we identify all </a:t>
            </a:r>
            <a:r>
              <a:rPr lang="en-US" sz="1200" kern="1200" dirty="0" err="1" smtClean="0">
                <a:solidFill>
                  <a:schemeClr val="tx1"/>
                </a:solidFill>
                <a:effectLst/>
                <a:latin typeface="+mn-lt"/>
                <a:ea typeface="+mn-ea"/>
                <a:cs typeface="+mn-cs"/>
              </a:rPr>
              <a:t>sweep_pairs</a:t>
            </a:r>
            <a:r>
              <a:rPr lang="en-US" sz="1200" kern="1200" dirty="0" smtClean="0">
                <a:solidFill>
                  <a:schemeClr val="tx1"/>
                </a:solidFill>
                <a:effectLst/>
                <a:latin typeface="+mn-lt"/>
                <a:ea typeface="+mn-ea"/>
                <a:cs typeface="+mn-cs"/>
              </a:rPr>
              <a:t> for all </a:t>
            </a:r>
            <a:r>
              <a:rPr lang="en-US" sz="1200" kern="1200" dirty="0" err="1" smtClean="0">
                <a:solidFill>
                  <a:schemeClr val="tx1"/>
                </a:solidFill>
                <a:effectLst/>
                <a:latin typeface="+mn-lt"/>
                <a:ea typeface="+mn-ea"/>
                <a:cs typeface="+mn-cs"/>
              </a:rPr>
              <a:t>sweep_numbers</a:t>
            </a:r>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Finally, we want to avoid data replication to reduce the risk of errors. E.g., here the </a:t>
            </a:r>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 as well as metadata in user-defined columns in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where metadata that is constant across sweeps has to replicated across entries in the table. </a:t>
            </a: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10</a:t>
            </a:fld>
            <a:endParaRPr lang="en-US"/>
          </a:p>
        </p:txBody>
      </p:sp>
    </p:spTree>
    <p:extLst>
      <p:ext uri="{BB962C8B-B14F-4D97-AF65-F5344CB8AC3E}">
        <p14:creationId xmlns:p14="http://schemas.microsoft.com/office/powerpoint/2010/main" val="1101477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address these open challenges we have been working with the community over the last roughly 12 month with the goal enhance the management of intracellular experiment metadata. As I mentioned at the beginning, these capabilities will become available in NWB soon so we wanted to here give a preview.</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8156F16-9966-4EDC-933D-6170A05B6017}" type="slidenum">
              <a:rPr lang="en-US" smtClean="0"/>
              <a:t>11</a:t>
            </a:fld>
            <a:endParaRPr lang="en-US"/>
          </a:p>
        </p:txBody>
      </p:sp>
    </p:spTree>
    <p:extLst>
      <p:ext uri="{BB962C8B-B14F-4D97-AF65-F5344CB8AC3E}">
        <p14:creationId xmlns:p14="http://schemas.microsoft.com/office/powerpoint/2010/main" val="2738791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approach we have taken is that we have:</a:t>
            </a:r>
          </a:p>
          <a:p>
            <a:pPr lvl="0"/>
            <a:r>
              <a:rPr lang="en-US" sz="1200" kern="1200" dirty="0" smtClean="0">
                <a:solidFill>
                  <a:schemeClr val="tx1"/>
                </a:solidFill>
                <a:effectLst/>
                <a:latin typeface="+mn-lt"/>
                <a:ea typeface="+mn-ea"/>
                <a:cs typeface="+mn-cs"/>
              </a:rPr>
              <a:t>Developed a proposal and implemented an extensions for managing metadata about hierarchically organized intracellular electrophysiology experiments</a:t>
            </a:r>
          </a:p>
          <a:p>
            <a:pPr lvl="0"/>
            <a:r>
              <a:rPr lang="en-US" sz="1200" kern="1200" dirty="0" smtClean="0">
                <a:solidFill>
                  <a:schemeClr val="tx1"/>
                </a:solidFill>
                <a:effectLst/>
                <a:latin typeface="+mn-lt"/>
                <a:ea typeface="+mn-ea"/>
                <a:cs typeface="+mn-cs"/>
              </a:rPr>
              <a:t>We developed this extension in collaboration with the member of the </a:t>
            </a:r>
            <a:r>
              <a:rPr lang="en-US" sz="1200" kern="1200" dirty="0" err="1" smtClean="0">
                <a:solidFill>
                  <a:schemeClr val="tx1"/>
                </a:solidFill>
                <a:effectLst/>
                <a:latin typeface="+mn-lt"/>
                <a:ea typeface="+mn-ea"/>
                <a:cs typeface="+mn-cs"/>
              </a:rPr>
              <a:t>BlueBrainProject</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channelpedia.epfl.ch</a:t>
            </a:r>
            <a:r>
              <a:rPr lang="en-US" sz="1200" kern="1200" dirty="0" smtClean="0">
                <a:solidFill>
                  <a:schemeClr val="tx1"/>
                </a:solidFill>
                <a:effectLst/>
                <a:latin typeface="+mn-lt"/>
                <a:ea typeface="+mn-ea"/>
                <a:cs typeface="+mn-cs"/>
              </a:rPr>
              <a:t>) and the Allen Institute for Brain Science (</a:t>
            </a:r>
            <a:r>
              <a:rPr lang="en-US" sz="1200" u="sng" kern="1200" dirty="0" smtClean="0">
                <a:solidFill>
                  <a:schemeClr val="tx1"/>
                </a:solidFill>
                <a:effectLst/>
                <a:latin typeface="+mn-lt"/>
                <a:ea typeface="+mn-ea"/>
                <a:cs typeface="+mn-cs"/>
                <a:hlinkClick r:id="rId4"/>
              </a:rPr>
              <a:t>celltypes.brain-map.org</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We also posted it for public review to collect feedback from the community</a:t>
            </a:r>
          </a:p>
          <a:p>
            <a:pPr lvl="0"/>
            <a:r>
              <a:rPr lang="en-US" sz="1200" kern="1200" dirty="0" smtClean="0">
                <a:solidFill>
                  <a:schemeClr val="tx1"/>
                </a:solidFill>
                <a:effectLst/>
                <a:latin typeface="+mn-lt"/>
                <a:ea typeface="+mn-ea"/>
                <a:cs typeface="+mn-cs"/>
              </a:rPr>
              <a:t>And we also performed a review of the extension at the developer </a:t>
            </a:r>
            <a:r>
              <a:rPr lang="en-US" sz="1200" kern="1200" dirty="0" err="1" smtClean="0">
                <a:solidFill>
                  <a:schemeClr val="tx1"/>
                </a:solidFill>
                <a:effectLst/>
                <a:latin typeface="+mn-lt"/>
                <a:ea typeface="+mn-ea"/>
                <a:cs typeface="+mn-cs"/>
              </a:rPr>
              <a:t>hackathon</a:t>
            </a:r>
            <a:r>
              <a:rPr lang="en-US" sz="1200" kern="1200" dirty="0" smtClean="0">
                <a:solidFill>
                  <a:schemeClr val="tx1"/>
                </a:solidFill>
                <a:effectLst/>
                <a:latin typeface="+mn-lt"/>
                <a:ea typeface="+mn-ea"/>
                <a:cs typeface="+mn-cs"/>
              </a:rPr>
              <a:t> at the Allen Institute earlier this year.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8156F16-9966-4EDC-933D-6170A05B6017}" type="slidenum">
              <a:rPr lang="en-US" smtClean="0"/>
              <a:t>12</a:t>
            </a:fld>
            <a:endParaRPr lang="en-US"/>
          </a:p>
        </p:txBody>
      </p:sp>
    </p:spTree>
    <p:extLst>
      <p:ext uri="{BB962C8B-B14F-4D97-AF65-F5344CB8AC3E}">
        <p14:creationId xmlns:p14="http://schemas.microsoft.com/office/powerpoint/2010/main" val="181005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Goals of this effort:</a:t>
            </a:r>
          </a:p>
          <a:p>
            <a:pPr lvl="0"/>
            <a:r>
              <a:rPr lang="en-US" sz="1200" kern="1200" dirty="0" smtClean="0">
                <a:solidFill>
                  <a:schemeClr val="tx1"/>
                </a:solidFill>
                <a:effectLst/>
                <a:latin typeface="+mn-lt"/>
                <a:ea typeface="+mn-ea"/>
                <a:cs typeface="+mn-cs"/>
              </a:rPr>
              <a:t>Identify and define the main levels of the hierarchy of intracellular experiments</a:t>
            </a:r>
          </a:p>
          <a:p>
            <a:pPr lvl="0"/>
            <a:r>
              <a:rPr lang="en-US" sz="1200" kern="1200" dirty="0" smtClean="0">
                <a:solidFill>
                  <a:schemeClr val="tx1"/>
                </a:solidFill>
                <a:effectLst/>
                <a:latin typeface="+mn-lt"/>
                <a:ea typeface="+mn-ea"/>
                <a:cs typeface="+mn-cs"/>
              </a:rPr>
              <a:t>To enable metadata to be associated explicitly with different levels of the hierarchy </a:t>
            </a:r>
          </a:p>
          <a:p>
            <a:pPr lvl="0"/>
            <a:r>
              <a:rPr lang="en-US" sz="1200" kern="1200" dirty="0" smtClean="0">
                <a:solidFill>
                  <a:schemeClr val="tx1"/>
                </a:solidFill>
                <a:effectLst/>
                <a:latin typeface="+mn-lt"/>
                <a:ea typeface="+mn-ea"/>
                <a:cs typeface="+mn-cs"/>
              </a:rPr>
              <a:t>To make relationships between the different levels explicit</a:t>
            </a:r>
          </a:p>
          <a:p>
            <a:pPr lvl="0"/>
            <a:r>
              <a:rPr lang="en-US" sz="1200" kern="1200" dirty="0" smtClean="0">
                <a:solidFill>
                  <a:schemeClr val="tx1"/>
                </a:solidFill>
                <a:effectLst/>
                <a:latin typeface="+mn-lt"/>
                <a:ea typeface="+mn-ea"/>
                <a:cs typeface="+mn-cs"/>
              </a:rPr>
              <a:t>To make relationships between different </a:t>
            </a:r>
            <a:r>
              <a:rPr lang="en-US" sz="1200" kern="1200" dirty="0" err="1" smtClean="0">
                <a:solidFill>
                  <a:schemeClr val="tx1"/>
                </a:solidFill>
                <a:effectLst/>
                <a:latin typeface="+mn-lt"/>
                <a:ea typeface="+mn-ea"/>
                <a:cs typeface="+mn-cs"/>
              </a:rPr>
              <a:t>TimeSeries</a:t>
            </a:r>
            <a:r>
              <a:rPr lang="en-US" sz="1200" kern="1200" dirty="0" smtClean="0">
                <a:solidFill>
                  <a:schemeClr val="tx1"/>
                </a:solidFill>
                <a:effectLst/>
                <a:latin typeface="+mn-lt"/>
                <a:ea typeface="+mn-ea"/>
                <a:cs typeface="+mn-cs"/>
              </a:rPr>
              <a:t> (i.e., stimulus and </a:t>
            </a:r>
            <a:r>
              <a:rPr lang="en-US" sz="1200" kern="1200" dirty="0" err="1" smtClean="0">
                <a:solidFill>
                  <a:schemeClr val="tx1"/>
                </a:solidFill>
                <a:effectLst/>
                <a:latin typeface="+mn-lt"/>
                <a:ea typeface="+mn-ea"/>
                <a:cs typeface="+mn-cs"/>
              </a:rPr>
              <a:t>reponse</a:t>
            </a:r>
            <a:r>
              <a:rPr lang="en-US" sz="1200" kern="1200" dirty="0" smtClean="0">
                <a:solidFill>
                  <a:schemeClr val="tx1"/>
                </a:solidFill>
                <a:effectLst/>
                <a:latin typeface="+mn-lt"/>
                <a:ea typeface="+mn-ea"/>
                <a:cs typeface="+mn-cs"/>
              </a:rPr>
              <a:t> pairs) explicit </a:t>
            </a:r>
          </a:p>
          <a:p>
            <a:pPr lvl="0"/>
            <a:r>
              <a:rPr lang="en-US" sz="1200" kern="1200" dirty="0" smtClean="0">
                <a:solidFill>
                  <a:schemeClr val="tx1"/>
                </a:solidFill>
                <a:effectLst/>
                <a:latin typeface="+mn-lt"/>
                <a:ea typeface="+mn-ea"/>
                <a:cs typeface="+mn-cs"/>
              </a:rPr>
              <a:t>To avoid replication of data in an NWB file to reduce the risk of errors</a:t>
            </a:r>
          </a:p>
          <a:p>
            <a:pPr lvl="0"/>
            <a:r>
              <a:rPr lang="en-US" sz="1200" kern="1200" dirty="0" smtClean="0">
                <a:solidFill>
                  <a:schemeClr val="tx1"/>
                </a:solidFill>
                <a:effectLst/>
                <a:latin typeface="+mn-lt"/>
                <a:ea typeface="+mn-ea"/>
                <a:cs typeface="+mn-cs"/>
              </a:rPr>
              <a:t>The approach should be backward compatible with the current NWB standard and extensible to allow further standardization of </a:t>
            </a:r>
            <a:r>
              <a:rPr lang="en-US" sz="1200" kern="1200" dirty="0" err="1" smtClean="0">
                <a:solidFill>
                  <a:schemeClr val="tx1"/>
                </a:solidFill>
                <a:effectLst/>
                <a:latin typeface="+mn-lt"/>
                <a:ea typeface="+mn-ea"/>
                <a:cs typeface="+mn-cs"/>
              </a:rPr>
              <a:t>icephys</a:t>
            </a:r>
            <a:r>
              <a:rPr lang="en-US" sz="1200" kern="1200" dirty="0" smtClean="0">
                <a:solidFill>
                  <a:schemeClr val="tx1"/>
                </a:solidFill>
                <a:effectLst/>
                <a:latin typeface="+mn-lt"/>
                <a:ea typeface="+mn-ea"/>
                <a:cs typeface="+mn-cs"/>
              </a:rPr>
              <a:t> experiment metadata in the future</a:t>
            </a:r>
          </a:p>
          <a:p>
            <a:endParaRPr lang="en-US" b="1" dirty="0"/>
          </a:p>
        </p:txBody>
      </p:sp>
      <p:sp>
        <p:nvSpPr>
          <p:cNvPr id="4" name="Slide Number Placeholder 3"/>
          <p:cNvSpPr>
            <a:spLocks noGrp="1"/>
          </p:cNvSpPr>
          <p:nvPr>
            <p:ph type="sldNum" sz="quarter" idx="10"/>
          </p:nvPr>
        </p:nvSpPr>
        <p:spPr/>
        <p:txBody>
          <a:bodyPr/>
          <a:lstStyle/>
          <a:p>
            <a:fld id="{88156F16-9966-4EDC-933D-6170A05B6017}" type="slidenum">
              <a:rPr lang="en-US" smtClean="0"/>
              <a:t>13</a:t>
            </a:fld>
            <a:endParaRPr lang="en-US"/>
          </a:p>
        </p:txBody>
      </p:sp>
    </p:spTree>
    <p:extLst>
      <p:ext uri="{BB962C8B-B14F-4D97-AF65-F5344CB8AC3E}">
        <p14:creationId xmlns:p14="http://schemas.microsoft.com/office/powerpoint/2010/main" val="3493264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define the levels in the intracellular recording hierarchy, driven by the temporal organization of experiments. As we defined the terminology for these levels one goal was to define explicit, descriptive terms and to avoid collision with ambiguous terms, (e.g., sweep, sweep sequence, run, trace, series, trial etc. ) which can have varying meaning in different systems.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begin with defining the intracellular recordings which consists of:</a:t>
            </a:r>
          </a:p>
          <a:p>
            <a:r>
              <a:rPr lang="en-US" sz="1200" kern="1200" dirty="0" smtClean="0">
                <a:solidFill>
                  <a:schemeClr val="tx1"/>
                </a:solidFill>
                <a:effectLst/>
                <a:latin typeface="+mn-lt"/>
                <a:ea typeface="+mn-ea"/>
                <a:cs typeface="+mn-cs"/>
              </a:rPr>
              <a:t> (read the slide!)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describe these different levels and their associated metadata in NWB, we define separate tables for each level with cross-references between the tables to explicitly model the relationships and </a:t>
            </a:r>
            <a:r>
              <a:rPr lang="en-US" sz="1200" kern="1200" dirty="0" err="1" smtClean="0">
                <a:solidFill>
                  <a:schemeClr val="tx1"/>
                </a:solidFill>
                <a:effectLst/>
                <a:latin typeface="+mn-lt"/>
                <a:ea typeface="+mn-ea"/>
                <a:cs typeface="+mn-cs"/>
              </a:rPr>
              <a:t>nestings</a:t>
            </a:r>
            <a:r>
              <a:rPr lang="en-US" sz="1200" kern="1200" dirty="0" smtClean="0">
                <a:solidFill>
                  <a:schemeClr val="tx1"/>
                </a:solidFill>
                <a:effectLst/>
                <a:latin typeface="+mn-lt"/>
                <a:ea typeface="+mn-ea"/>
                <a:cs typeface="+mn-cs"/>
              </a:rPr>
              <a:t> between elements at the different levels of this hierarchy. </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14</a:t>
            </a:fld>
            <a:endParaRPr lang="en-US"/>
          </a:p>
        </p:txBody>
      </p:sp>
    </p:spTree>
    <p:extLst>
      <p:ext uri="{BB962C8B-B14F-4D97-AF65-F5344CB8AC3E}">
        <p14:creationId xmlns:p14="http://schemas.microsoft.com/office/powerpoint/2010/main" val="41256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start the bottom and first look at the </a:t>
            </a:r>
            <a:r>
              <a:rPr lang="en-US" sz="1200" kern="1200" dirty="0" err="1" smtClean="0">
                <a:solidFill>
                  <a:schemeClr val="tx1"/>
                </a:solidFill>
                <a:effectLst/>
                <a:latin typeface="+mn-lt"/>
                <a:ea typeface="+mn-ea"/>
                <a:cs typeface="+mn-cs"/>
              </a:rPr>
              <a:t>IntracellularRecordingsTable</a:t>
            </a:r>
            <a:r>
              <a:rPr lang="en-US" sz="1200" kern="1200" dirty="0" smtClean="0">
                <a:solidFill>
                  <a:schemeClr val="tx1"/>
                </a:solidFill>
                <a:effectLst/>
                <a:latin typeface="+mn-lt"/>
                <a:ea typeface="+mn-ea"/>
                <a:cs typeface="+mn-cs"/>
              </a:rPr>
              <a:t>. In the table we need to store information about the electrode, stimulus, and response, which are stored as object references in the table. So we have references to the electrode and corresponding stimulus and response </a:t>
            </a:r>
            <a:r>
              <a:rPr lang="en-US" sz="1200" kern="1200" dirty="0" err="1" smtClean="0">
                <a:solidFill>
                  <a:schemeClr val="tx1"/>
                </a:solidFill>
                <a:effectLst/>
                <a:latin typeface="+mn-lt"/>
                <a:ea typeface="+mn-ea"/>
                <a:cs typeface="+mn-cs"/>
              </a:rPr>
              <a:t>TimeSeries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Similar to the management of </a:t>
            </a:r>
            <a:r>
              <a:rPr lang="en-US" sz="1200" kern="1200" dirty="0" err="1" smtClean="0">
                <a:solidFill>
                  <a:schemeClr val="tx1"/>
                </a:solidFill>
                <a:effectLst/>
                <a:latin typeface="+mn-lt"/>
                <a:ea typeface="+mn-ea"/>
                <a:cs typeface="+mn-cs"/>
              </a:rPr>
              <a:t>TimeIntervals</a:t>
            </a:r>
            <a:r>
              <a:rPr lang="en-US" sz="1200" kern="1200" dirty="0" smtClean="0">
                <a:solidFill>
                  <a:schemeClr val="tx1"/>
                </a:solidFill>
                <a:effectLst/>
                <a:latin typeface="+mn-lt"/>
                <a:ea typeface="+mn-ea"/>
                <a:cs typeface="+mn-cs"/>
              </a:rPr>
              <a:t> (e.g., in Epochs and Trials) in NWB, we here allow referencing of </a:t>
            </a:r>
            <a:r>
              <a:rPr lang="en-US" sz="1200" kern="1200" dirty="0" err="1" smtClean="0">
                <a:solidFill>
                  <a:schemeClr val="tx1"/>
                </a:solidFill>
                <a:effectLst/>
                <a:latin typeface="+mn-lt"/>
                <a:ea typeface="+mn-ea"/>
                <a:cs typeface="+mn-cs"/>
              </a:rPr>
              <a:t>subranges</a:t>
            </a:r>
            <a:r>
              <a:rPr lang="en-US" sz="1200" kern="1200" dirty="0" smtClean="0">
                <a:solidFill>
                  <a:schemeClr val="tx1"/>
                </a:solidFill>
                <a:effectLst/>
                <a:latin typeface="+mn-lt"/>
                <a:ea typeface="+mn-ea"/>
                <a:cs typeface="+mn-cs"/>
              </a:rPr>
              <a:t> of </a:t>
            </a:r>
            <a:r>
              <a:rPr lang="en-US" sz="1200" kern="1200" dirty="0" err="1" smtClean="0">
                <a:solidFill>
                  <a:schemeClr val="tx1"/>
                </a:solidFill>
                <a:effectLst/>
                <a:latin typeface="+mn-lt"/>
                <a:ea typeface="+mn-ea"/>
                <a:cs typeface="+mn-cs"/>
              </a:rPr>
              <a:t>TimeSeries</a:t>
            </a:r>
            <a:r>
              <a:rPr lang="en-US" sz="1200" kern="1200" dirty="0" smtClean="0">
                <a:solidFill>
                  <a:schemeClr val="tx1"/>
                </a:solidFill>
                <a:effectLst/>
                <a:latin typeface="+mn-lt"/>
                <a:ea typeface="+mn-ea"/>
                <a:cs typeface="+mn-cs"/>
              </a:rPr>
              <a:t> by storing the </a:t>
            </a:r>
            <a:r>
              <a:rPr lang="en-US" sz="1200" kern="1200" dirty="0" err="1" smtClean="0">
                <a:solidFill>
                  <a:schemeClr val="tx1"/>
                </a:solidFill>
                <a:effectLst/>
                <a:latin typeface="+mn-lt"/>
                <a:ea typeface="+mn-ea"/>
                <a:cs typeface="+mn-cs"/>
              </a:rPr>
              <a:t>start_index</a:t>
            </a:r>
            <a:r>
              <a:rPr lang="en-US" sz="1200" kern="1200" dirty="0" smtClean="0">
                <a:solidFill>
                  <a:schemeClr val="tx1"/>
                </a:solidFill>
                <a:effectLst/>
                <a:latin typeface="+mn-lt"/>
                <a:ea typeface="+mn-ea"/>
                <a:cs typeface="+mn-cs"/>
              </a:rPr>
              <a:t> and count in time along with the reference to the </a:t>
            </a:r>
            <a:r>
              <a:rPr lang="en-US" sz="1200" kern="1200" dirty="0" err="1" smtClean="0">
                <a:solidFill>
                  <a:schemeClr val="tx1"/>
                </a:solidFill>
                <a:effectLst/>
                <a:latin typeface="+mn-lt"/>
                <a:ea typeface="+mn-ea"/>
                <a:cs typeface="+mn-cs"/>
              </a:rPr>
              <a:t>TimeSeries</a:t>
            </a:r>
            <a:r>
              <a:rPr lang="en-US" sz="1200" kern="1200" dirty="0" smtClean="0">
                <a:solidFill>
                  <a:schemeClr val="tx1"/>
                </a:solidFill>
                <a:effectLst/>
                <a:latin typeface="+mn-lt"/>
                <a:ea typeface="+mn-ea"/>
                <a:cs typeface="+mn-cs"/>
              </a:rPr>
              <a:t>. This is to allow for greater flexibility in the future and to allow for flexible selection of ranges in case that recordings should not directly align in the file.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new feature that we introduced with the </a:t>
            </a:r>
            <a:r>
              <a:rPr lang="en-US" sz="1200" kern="1200" dirty="0" err="1" smtClean="0">
                <a:solidFill>
                  <a:schemeClr val="tx1"/>
                </a:solidFill>
                <a:effectLst/>
                <a:latin typeface="+mn-lt"/>
                <a:ea typeface="+mn-ea"/>
                <a:cs typeface="+mn-cs"/>
              </a:rPr>
              <a:t>IntracellularRecordingsTable</a:t>
            </a:r>
            <a:r>
              <a:rPr lang="en-US" sz="1200" kern="1200" dirty="0" smtClean="0">
                <a:solidFill>
                  <a:schemeClr val="tx1"/>
                </a:solidFill>
                <a:effectLst/>
                <a:latin typeface="+mn-lt"/>
                <a:ea typeface="+mn-ea"/>
                <a:cs typeface="+mn-cs"/>
              </a:rPr>
              <a:t> is the concept of categories (or subheading of tables). Each category is described by a separate </a:t>
            </a:r>
            <a:r>
              <a:rPr lang="en-US" sz="1200" kern="1200" dirty="0" err="1" smtClean="0">
                <a:solidFill>
                  <a:schemeClr val="tx1"/>
                </a:solidFill>
                <a:effectLst/>
                <a:latin typeface="+mn-lt"/>
                <a:ea typeface="+mn-ea"/>
                <a:cs typeface="+mn-cs"/>
              </a:rPr>
              <a:t>DynamicTable</a:t>
            </a:r>
            <a:r>
              <a:rPr lang="en-US" sz="1200" kern="1200" dirty="0" smtClean="0">
                <a:solidFill>
                  <a:schemeClr val="tx1"/>
                </a:solidFill>
                <a:effectLst/>
                <a:latin typeface="+mn-lt"/>
                <a:ea typeface="+mn-ea"/>
                <a:cs typeface="+mn-cs"/>
              </a:rPr>
              <a:t>, which must be aligned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each of these tables must have the same number of rows). I.e.., here we have 3 predefined </a:t>
            </a:r>
            <a:r>
              <a:rPr lang="en-US" sz="1200" kern="1200" dirty="0" err="1" smtClean="0">
                <a:solidFill>
                  <a:schemeClr val="tx1"/>
                </a:solidFill>
                <a:effectLst/>
                <a:latin typeface="+mn-lt"/>
                <a:ea typeface="+mn-ea"/>
                <a:cs typeface="+mn-cs"/>
              </a:rPr>
              <a:t>catagories</a:t>
            </a:r>
            <a:r>
              <a:rPr lang="en-US" sz="1200" kern="1200" dirty="0" smtClean="0">
                <a:solidFill>
                  <a:schemeClr val="tx1"/>
                </a:solidFill>
                <a:effectLst/>
                <a:latin typeface="+mn-lt"/>
                <a:ea typeface="+mn-ea"/>
                <a:cs typeface="+mn-cs"/>
              </a:rPr>
              <a:t> for electrodes, stimuli and responses, each of which is described by a dynamic table, all of which are required to have the same number of rows.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15</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approach has the advantage.</a:t>
            </a:r>
          </a:p>
          <a:p>
            <a:r>
              <a:rPr lang="en-US" sz="1200" kern="1200" dirty="0" smtClean="0">
                <a:solidFill>
                  <a:schemeClr val="tx1"/>
                </a:solidFill>
                <a:effectLst/>
                <a:latin typeface="+mn-lt"/>
                <a:ea typeface="+mn-ea"/>
                <a:cs typeface="+mn-cs"/>
              </a:rPr>
              <a:t>. (read the slide until </a:t>
            </a:r>
            <a:r>
              <a:rPr lang="en-US" sz="1200" kern="1200" dirty="0" err="1" smtClean="0">
                <a:solidFill>
                  <a:schemeClr val="tx1"/>
                </a:solidFill>
                <a:effectLst/>
                <a:latin typeface="+mn-lt"/>
                <a:ea typeface="+mn-ea"/>
                <a:cs typeface="+mn-cs"/>
              </a:rPr>
              <a:t>compatibilit</a:t>
            </a:r>
            <a:r>
              <a:rPr lang="en-US" sz="1200" kern="1200" dirty="0" smtClean="0">
                <a:solidFill>
                  <a:schemeClr val="tx1"/>
                </a:solidFill>
                <a:effectLst/>
                <a:latin typeface="+mn-lt"/>
                <a:ea typeface="+mn-ea"/>
                <a:cs typeface="+mn-cs"/>
              </a:rPr>
              <a:t> bullet!)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approach is compatible with the current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types and mainly adds new metadata structures on top of the currently available capabilities. The main differences are:</a:t>
            </a:r>
          </a:p>
          <a:p>
            <a:pPr lvl="0"/>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 is no longer needed</a:t>
            </a:r>
          </a:p>
          <a:p>
            <a:pPr lvl="0"/>
            <a:r>
              <a:rPr lang="en-US" sz="1200" kern="1200" dirty="0" smtClean="0">
                <a:solidFill>
                  <a:schemeClr val="tx1"/>
                </a:solidFill>
                <a:effectLst/>
                <a:latin typeface="+mn-lt"/>
                <a:ea typeface="+mn-ea"/>
                <a:cs typeface="+mn-cs"/>
              </a:rPr>
              <a:t>Electrode is redundant in the table and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We primarily included in the table to ease query and definition of custom metadata for electrodes.</a:t>
            </a:r>
          </a:p>
          <a:p>
            <a:pPr lvl="0"/>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is no longer needed as the </a:t>
            </a:r>
            <a:r>
              <a:rPr lang="en-US" sz="1200" kern="1200" dirty="0" err="1" smtClean="0">
                <a:solidFill>
                  <a:schemeClr val="tx1"/>
                </a:solidFill>
                <a:effectLst/>
                <a:latin typeface="+mn-lt"/>
                <a:ea typeface="+mn-ea"/>
                <a:cs typeface="+mn-cs"/>
              </a:rPr>
              <a:t>InteracellularRecordingsTable</a:t>
            </a:r>
            <a:r>
              <a:rPr lang="en-US" sz="1200" kern="1200" dirty="0" smtClean="0">
                <a:solidFill>
                  <a:schemeClr val="tx1"/>
                </a:solidFill>
                <a:effectLst/>
                <a:latin typeface="+mn-lt"/>
                <a:ea typeface="+mn-ea"/>
                <a:cs typeface="+mn-cs"/>
              </a:rPr>
              <a:t> supersedes it .</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16</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look at the other levels. We begin again with the </a:t>
            </a:r>
            <a:r>
              <a:rPr lang="en-US" sz="1200" kern="1200" dirty="0" err="1" smtClean="0">
                <a:solidFill>
                  <a:schemeClr val="tx1"/>
                </a:solidFill>
                <a:effectLst/>
                <a:latin typeface="+mn-lt"/>
                <a:ea typeface="+mn-ea"/>
                <a:cs typeface="+mn-cs"/>
              </a:rPr>
              <a:t>IntracellularRecordingsTable</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17</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Simultaneous recordings are then defined via the </a:t>
            </a:r>
            <a:r>
              <a:rPr lang="en-US" sz="1200" kern="1200" dirty="0" err="1" smtClean="0">
                <a:solidFill>
                  <a:schemeClr val="tx1"/>
                </a:solidFill>
                <a:effectLst/>
                <a:latin typeface="+mn-lt"/>
                <a:ea typeface="+mn-ea"/>
                <a:cs typeface="+mn-cs"/>
              </a:rPr>
              <a:t>SimultaneousRecordingsTable</a:t>
            </a:r>
            <a:r>
              <a:rPr lang="en-US" sz="1200" kern="1200" dirty="0" smtClean="0">
                <a:solidFill>
                  <a:schemeClr val="tx1"/>
                </a:solidFill>
                <a:effectLst/>
                <a:latin typeface="+mn-lt"/>
                <a:ea typeface="+mn-ea"/>
                <a:cs typeface="+mn-cs"/>
              </a:rPr>
              <a:t>. Each simultaneous recoding consists of a set of intracellular recordings which are described via a </a:t>
            </a:r>
            <a:r>
              <a:rPr lang="en-US" sz="1200" kern="1200" dirty="0" err="1" smtClean="0">
                <a:solidFill>
                  <a:schemeClr val="tx1"/>
                </a:solidFill>
                <a:effectLst/>
                <a:latin typeface="+mn-lt"/>
                <a:ea typeface="+mn-ea"/>
                <a:cs typeface="+mn-cs"/>
              </a:rPr>
              <a:t>DynamicTableRegion</a:t>
            </a:r>
            <a:r>
              <a:rPr lang="en-US" sz="1200" kern="1200" dirty="0" smtClean="0">
                <a:solidFill>
                  <a:schemeClr val="tx1"/>
                </a:solidFill>
                <a:effectLst/>
                <a:latin typeface="+mn-lt"/>
                <a:ea typeface="+mn-ea"/>
                <a:cs typeface="+mn-cs"/>
              </a:rPr>
              <a:t>, i.e., we store a reference to the </a:t>
            </a:r>
            <a:r>
              <a:rPr lang="en-US" sz="1200" kern="1200" dirty="0" err="1" smtClean="0">
                <a:solidFill>
                  <a:schemeClr val="tx1"/>
                </a:solidFill>
                <a:effectLst/>
                <a:latin typeface="+mn-lt"/>
                <a:ea typeface="+mn-ea"/>
                <a:cs typeface="+mn-cs"/>
              </a:rPr>
              <a:t>IntracellularRecordingsTable</a:t>
            </a:r>
            <a:r>
              <a:rPr lang="en-US" sz="1200" kern="1200" dirty="0" smtClean="0">
                <a:solidFill>
                  <a:schemeClr val="tx1"/>
                </a:solidFill>
                <a:effectLst/>
                <a:latin typeface="+mn-lt"/>
                <a:ea typeface="+mn-ea"/>
                <a:cs typeface="+mn-cs"/>
              </a:rPr>
              <a:t> as an attribute on the “recordings” column which in turn stores for each row a variable length list of row indices in the </a:t>
            </a:r>
            <a:r>
              <a:rPr lang="en-US" sz="1200" kern="1200" dirty="0" err="1" smtClean="0">
                <a:solidFill>
                  <a:schemeClr val="tx1"/>
                </a:solidFill>
                <a:effectLst/>
                <a:latin typeface="+mn-lt"/>
                <a:ea typeface="+mn-ea"/>
                <a:cs typeface="+mn-cs"/>
              </a:rPr>
              <a:t>IntracellularRecordingsTable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18</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Similarly, in the </a:t>
            </a:r>
            <a:r>
              <a:rPr lang="en-US" sz="1200" kern="1200" dirty="0" err="1" smtClean="0">
                <a:solidFill>
                  <a:schemeClr val="tx1"/>
                </a:solidFill>
                <a:effectLst/>
                <a:latin typeface="+mn-lt"/>
                <a:ea typeface="+mn-ea"/>
                <a:cs typeface="+mn-cs"/>
              </a:rPr>
              <a:t>SequentialRecordingsTable</a:t>
            </a:r>
            <a:r>
              <a:rPr lang="en-US" sz="1200" kern="1200" dirty="0" smtClean="0">
                <a:solidFill>
                  <a:schemeClr val="tx1"/>
                </a:solidFill>
                <a:effectLst/>
                <a:latin typeface="+mn-lt"/>
                <a:ea typeface="+mn-ea"/>
                <a:cs typeface="+mn-cs"/>
              </a:rPr>
              <a:t>, each sequential recording consists of a set of simultaneous recordings. In addition we define the </a:t>
            </a:r>
            <a:r>
              <a:rPr lang="en-US" sz="1200" kern="1200" dirty="0" err="1" smtClean="0">
                <a:solidFill>
                  <a:schemeClr val="tx1"/>
                </a:solidFill>
                <a:effectLst/>
                <a:latin typeface="+mn-lt"/>
                <a:ea typeface="+mn-ea"/>
                <a:cs typeface="+mn-cs"/>
              </a:rPr>
              <a:t>stimulus_type</a:t>
            </a:r>
            <a:r>
              <a:rPr lang="en-US" sz="1200" kern="1200" dirty="0" smtClean="0">
                <a:solidFill>
                  <a:schemeClr val="tx1"/>
                </a:solidFill>
                <a:effectLst/>
                <a:latin typeface="+mn-lt"/>
                <a:ea typeface="+mn-ea"/>
                <a:cs typeface="+mn-cs"/>
              </a:rPr>
              <a:t> used as separate column.</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19</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Specifically we will look at the question of “How can we describe the complex organization of intracellular experiments?”</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Intracellular electrophysiology experiments typically consist of large collections of recordings with varying parameters</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see an example from the Allen </a:t>
            </a:r>
            <a:r>
              <a:rPr lang="en-US" sz="1200" kern="1200" dirty="0" err="1" smtClean="0">
                <a:solidFill>
                  <a:schemeClr val="tx1"/>
                </a:solidFill>
                <a:effectLst/>
                <a:latin typeface="+mn-lt"/>
                <a:ea typeface="+mn-ea"/>
                <a:cs typeface="+mn-cs"/>
              </a:rPr>
              <a:t>CellTypes</a:t>
            </a:r>
            <a:r>
              <a:rPr lang="en-US" sz="1200" kern="1200" dirty="0" smtClean="0">
                <a:solidFill>
                  <a:schemeClr val="tx1"/>
                </a:solidFill>
                <a:effectLst/>
                <a:latin typeface="+mn-lt"/>
                <a:ea typeface="+mn-ea"/>
                <a:cs typeface="+mn-cs"/>
              </a:rPr>
              <a:t> database at the bottom left where a Long Square stimulus with varying amplitude is applied in sequence to a cell and the corresponding response is being recorded.</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Similarly, we see an example from the </a:t>
            </a:r>
            <a:r>
              <a:rPr lang="en-US" sz="1200" kern="1200" dirty="0" err="1" smtClean="0">
                <a:solidFill>
                  <a:schemeClr val="tx1"/>
                </a:solidFill>
                <a:effectLst/>
                <a:latin typeface="+mn-lt"/>
                <a:ea typeface="+mn-ea"/>
                <a:cs typeface="+mn-cs"/>
              </a:rPr>
              <a:t>BlueBrainProject</a:t>
            </a:r>
            <a:r>
              <a:rPr lang="en-US" sz="1200" kern="1200" dirty="0" smtClean="0">
                <a:solidFill>
                  <a:schemeClr val="tx1"/>
                </a:solidFill>
                <a:effectLst/>
                <a:latin typeface="+mn-lt"/>
                <a:ea typeface="+mn-ea"/>
                <a:cs typeface="+mn-cs"/>
              </a:rPr>
              <a:t> in the bottom right, where a sequence of different stimuli, each with varying parameters, is being applied across different experimental conditions.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thing that is common across these different experiments is that they are typically organized hierarchically by time</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presentation we are first going to look at how this metadata is currently being managed in NWB and we are then going to take a look at upcoming enhancements in the NWB data standard that we have been developing for this use case and which will become available soon in NWB. These enhancements are currently available as part of an extension, and we had originally planned to have these features already integrated, but things have gotten a bit delayed due to the pandemic.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dirty="0" smtClean="0"/>
          </a:p>
        </p:txBody>
      </p:sp>
      <p:sp>
        <p:nvSpPr>
          <p:cNvPr id="4" name="Slide Number Placeholder 3"/>
          <p:cNvSpPr>
            <a:spLocks noGrp="1"/>
          </p:cNvSpPr>
          <p:nvPr>
            <p:ph type="sldNum" sz="quarter" idx="10"/>
          </p:nvPr>
        </p:nvSpPr>
        <p:spPr/>
        <p:txBody>
          <a:bodyPr/>
          <a:lstStyle/>
          <a:p>
            <a:fld id="{88156F16-9966-4EDC-933D-6170A05B6017}" type="slidenum">
              <a:rPr lang="en-US" smtClean="0"/>
              <a:t>2</a:t>
            </a:fld>
            <a:endParaRPr lang="en-US"/>
          </a:p>
        </p:txBody>
      </p:sp>
    </p:spTree>
    <p:extLst>
      <p:ext uri="{BB962C8B-B14F-4D97-AF65-F5344CB8AC3E}">
        <p14:creationId xmlns:p14="http://schemas.microsoft.com/office/powerpoint/2010/main" val="4086117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process then continues with the </a:t>
            </a:r>
            <a:r>
              <a:rPr lang="en-US" sz="1200" kern="1200" dirty="0" err="1" smtClean="0">
                <a:solidFill>
                  <a:schemeClr val="tx1"/>
                </a:solidFill>
                <a:effectLst/>
                <a:latin typeface="+mn-lt"/>
                <a:ea typeface="+mn-ea"/>
                <a:cs typeface="+mn-cs"/>
              </a:rPr>
              <a:t>RepetitionsTable</a:t>
            </a:r>
            <a:r>
              <a:rPr lang="en-US" sz="1200" kern="1200" dirty="0" smtClean="0">
                <a:solidFill>
                  <a:schemeClr val="tx1"/>
                </a:solidFill>
                <a:effectLst/>
                <a:latin typeface="+mn-lt"/>
                <a:ea typeface="+mn-ea"/>
                <a:cs typeface="+mn-cs"/>
              </a:rPr>
              <a:t>, which references the </a:t>
            </a:r>
            <a:r>
              <a:rPr lang="en-US" sz="1200" kern="1200" dirty="0" err="1" smtClean="0">
                <a:solidFill>
                  <a:schemeClr val="tx1"/>
                </a:solidFill>
                <a:effectLst/>
                <a:latin typeface="+mn-lt"/>
                <a:ea typeface="+mn-ea"/>
                <a:cs typeface="+mn-cs"/>
              </a:rPr>
              <a:t>SequentialRecordingsTable</a:t>
            </a:r>
            <a:r>
              <a:rPr lang="en-US" sz="1200" kern="1200" dirty="0" smtClean="0">
                <a:solidFill>
                  <a:schemeClr val="tx1"/>
                </a:solidFill>
                <a:effectLst/>
                <a:latin typeface="+mn-lt"/>
                <a:ea typeface="+mn-ea"/>
                <a:cs typeface="+mn-cs"/>
              </a:rPr>
              <a:t> and</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20</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ExperimentalConditionsTable</a:t>
            </a:r>
            <a:r>
              <a:rPr lang="en-US" sz="1200" kern="1200" dirty="0" smtClean="0">
                <a:solidFill>
                  <a:schemeClr val="tx1"/>
                </a:solidFill>
                <a:effectLst/>
                <a:latin typeface="+mn-lt"/>
                <a:ea typeface="+mn-ea"/>
                <a:cs typeface="+mn-cs"/>
              </a:rPr>
              <a:t>, which references the </a:t>
            </a:r>
            <a:r>
              <a:rPr lang="en-US" sz="1200" kern="1200" dirty="0" err="1" smtClean="0">
                <a:solidFill>
                  <a:schemeClr val="tx1"/>
                </a:solidFill>
                <a:effectLst/>
                <a:latin typeface="+mn-lt"/>
                <a:ea typeface="+mn-ea"/>
                <a:cs typeface="+mn-cs"/>
              </a:rPr>
              <a:t>RepetitionTable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21</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with this we now have the full definition of the metadata hierarchy. And so next we will look at how we can use this in practice in Python. </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22</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I mentioned before, the extension is available online and the code that I’m showing in the following is also available as part of example </a:t>
            </a:r>
            <a:r>
              <a:rPr lang="en-US" sz="1200" kern="1200" dirty="0" err="1" smtClean="0">
                <a:solidFill>
                  <a:schemeClr val="tx1"/>
                </a:solidFill>
                <a:effectLst/>
                <a:latin typeface="+mn-lt"/>
                <a:ea typeface="+mn-ea"/>
                <a:cs typeface="+mn-cs"/>
              </a:rPr>
              <a:t>Jupyter</a:t>
            </a:r>
            <a:r>
              <a:rPr lang="en-US" sz="1200" kern="1200" dirty="0" smtClean="0">
                <a:solidFill>
                  <a:schemeClr val="tx1"/>
                </a:solidFill>
                <a:effectLst/>
                <a:latin typeface="+mn-lt"/>
                <a:ea typeface="+mn-ea"/>
                <a:cs typeface="+mn-cs"/>
              </a:rPr>
              <a:t> notebooks included with the repo.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23 through 30 (read the </a:t>
            </a:r>
            <a:r>
              <a:rPr lang="en-US" sz="1200" kern="1200" smtClean="0">
                <a:solidFill>
                  <a:schemeClr val="tx1"/>
                </a:solidFill>
                <a:effectLst/>
                <a:latin typeface="+mn-lt"/>
                <a:ea typeface="+mn-ea"/>
                <a:cs typeface="+mn-cs"/>
              </a:rPr>
              <a:t>slide!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23</a:t>
            </a:fld>
            <a:endParaRPr lang="en-US"/>
          </a:p>
        </p:txBody>
      </p:sp>
    </p:spTree>
    <p:extLst>
      <p:ext uri="{BB962C8B-B14F-4D97-AF65-F5344CB8AC3E}">
        <p14:creationId xmlns:p14="http://schemas.microsoft.com/office/powerpoint/2010/main" val="1325816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Point out that we here also have in the</a:t>
            </a:r>
            <a:r>
              <a:rPr lang="en-US" baseline="0" dirty="0" smtClean="0"/>
              <a:t> third recording a recording with just response but no stimulus indicated by the -1, -1 in the </a:t>
            </a:r>
            <a:r>
              <a:rPr lang="en-US" baseline="0" dirty="0" err="1" smtClean="0"/>
              <a:t>start_idx</a:t>
            </a:r>
            <a:r>
              <a:rPr lang="en-US" baseline="0" dirty="0" smtClean="0"/>
              <a:t> and count and matching </a:t>
            </a:r>
            <a:r>
              <a:rPr lang="en-US" baseline="0" dirty="0" err="1" smtClean="0"/>
              <a:t>timeseries</a:t>
            </a:r>
            <a:endParaRPr lang="en-US" baseline="0" dirty="0" smtClean="0"/>
          </a:p>
          <a:p>
            <a:pPr marL="171450" indent="-171450">
              <a:buFont typeface="Arial"/>
              <a:buChar char="•"/>
            </a:pPr>
            <a:r>
              <a:rPr lang="en-US" baseline="0" dirty="0" smtClean="0"/>
              <a:t>Point out that we can optionally ignore the id column of the category table when converting to a </a:t>
            </a:r>
            <a:r>
              <a:rPr lang="en-US" baseline="0" dirty="0" err="1" smtClean="0"/>
              <a:t>pandas.DataFrame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25</a:t>
            </a:fld>
            <a:endParaRPr lang="en-US"/>
          </a:p>
        </p:txBody>
      </p:sp>
    </p:spTree>
    <p:extLst>
      <p:ext uri="{BB962C8B-B14F-4D97-AF65-F5344CB8AC3E}">
        <p14:creationId xmlns:p14="http://schemas.microsoft.com/office/powerpoint/2010/main" val="1271026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add the column</a:t>
            </a:r>
            <a:r>
              <a:rPr lang="en-US" baseline="0" dirty="0" smtClean="0"/>
              <a:t> before we populate the table but we can do it also afterwards as we showed before</a:t>
            </a:r>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26</a:t>
            </a:fld>
            <a:endParaRPr lang="en-US"/>
          </a:p>
        </p:txBody>
      </p:sp>
    </p:spTree>
    <p:extLst>
      <p:ext uri="{BB962C8B-B14F-4D97-AF65-F5344CB8AC3E}">
        <p14:creationId xmlns:p14="http://schemas.microsoft.com/office/powerpoint/2010/main" val="3632136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add the column</a:t>
            </a:r>
            <a:r>
              <a:rPr lang="en-US" baseline="0" dirty="0" smtClean="0"/>
              <a:t> before we populate the table but we can do it also afterwards as we showed before</a:t>
            </a:r>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27</a:t>
            </a:fld>
            <a:endParaRPr lang="en-US"/>
          </a:p>
        </p:txBody>
      </p:sp>
    </p:spTree>
    <p:extLst>
      <p:ext uri="{BB962C8B-B14F-4D97-AF65-F5344CB8AC3E}">
        <p14:creationId xmlns:p14="http://schemas.microsoft.com/office/powerpoint/2010/main" val="3632136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creates</a:t>
            </a:r>
            <a:r>
              <a:rPr lang="en-US" baseline="0" dirty="0" smtClean="0"/>
              <a:t> a</a:t>
            </a:r>
            <a:r>
              <a:rPr lang="en-US" sz="1200" dirty="0" smtClean="0"/>
              <a:t> Pandas </a:t>
            </a:r>
            <a:r>
              <a:rPr lang="en-US" sz="1200" dirty="0" err="1" smtClean="0"/>
              <a:t>DataFrame</a:t>
            </a:r>
            <a:r>
              <a:rPr lang="en-US" sz="1200" dirty="0" smtClean="0"/>
              <a:t> with a </a:t>
            </a:r>
            <a:r>
              <a:rPr lang="en-US" sz="1200" dirty="0" err="1" smtClean="0"/>
              <a:t>hierarchcial</a:t>
            </a:r>
            <a:r>
              <a:rPr lang="en-US" sz="1200" dirty="0" smtClean="0"/>
              <a:t> </a:t>
            </a:r>
            <a:r>
              <a:rPr lang="en-US" sz="1200" dirty="0" err="1" smtClean="0"/>
              <a:t>MultiIndex</a:t>
            </a:r>
            <a:r>
              <a:rPr lang="en-US" sz="1200" dirty="0" smtClean="0"/>
              <a:t> on</a:t>
            </a:r>
            <a:r>
              <a:rPr lang="en-US" sz="1200" baseline="0" dirty="0" smtClean="0"/>
              <a:t> the rows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28</a:t>
            </a:fld>
            <a:endParaRPr lang="en-US"/>
          </a:p>
        </p:txBody>
      </p:sp>
    </p:spTree>
    <p:extLst>
      <p:ext uri="{BB962C8B-B14F-4D97-AF65-F5344CB8AC3E}">
        <p14:creationId xmlns:p14="http://schemas.microsoft.com/office/powerpoint/2010/main" val="3632136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creates</a:t>
            </a:r>
            <a:r>
              <a:rPr lang="en-US" baseline="0" dirty="0" smtClean="0"/>
              <a:t> a</a:t>
            </a:r>
            <a:r>
              <a:rPr lang="en-US" sz="1200" dirty="0" smtClean="0"/>
              <a:t> Pandas </a:t>
            </a:r>
            <a:r>
              <a:rPr lang="en-US" sz="1200" dirty="0" err="1" smtClean="0"/>
              <a:t>DataFrame</a:t>
            </a:r>
            <a:r>
              <a:rPr lang="en-US" sz="1200" dirty="0" smtClean="0"/>
              <a:t> with a </a:t>
            </a:r>
            <a:r>
              <a:rPr lang="en-US" sz="1200" dirty="0" err="1" smtClean="0"/>
              <a:t>hierarchcial</a:t>
            </a:r>
            <a:r>
              <a:rPr lang="en-US" sz="1200" dirty="0" smtClean="0"/>
              <a:t> </a:t>
            </a:r>
            <a:r>
              <a:rPr lang="en-US" sz="1200" dirty="0" err="1" smtClean="0"/>
              <a:t>MultiIndex</a:t>
            </a:r>
            <a:r>
              <a:rPr lang="en-US" sz="1200" dirty="0" smtClean="0"/>
              <a:t> on</a:t>
            </a:r>
            <a:r>
              <a:rPr lang="en-US" sz="1200" baseline="0" dirty="0" smtClean="0"/>
              <a:t> the rows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29</a:t>
            </a:fld>
            <a:endParaRPr lang="en-US"/>
          </a:p>
        </p:txBody>
      </p:sp>
    </p:spTree>
    <p:extLst>
      <p:ext uri="{BB962C8B-B14F-4D97-AF65-F5344CB8AC3E}">
        <p14:creationId xmlns:p14="http://schemas.microsoft.com/office/powerpoint/2010/main" val="3632136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Optional tables: e.g.,</a:t>
            </a:r>
            <a:r>
              <a:rPr lang="en-US" baseline="0" dirty="0" smtClean="0"/>
              <a:t> if we only have a single set of recordings than we may only need the </a:t>
            </a:r>
            <a:r>
              <a:rPr lang="en-US" baseline="0" dirty="0" err="1" smtClean="0"/>
              <a:t>IntracellularRecordignsTable</a:t>
            </a:r>
            <a:endParaRPr lang="en-US" dirty="0" smtClean="0"/>
          </a:p>
          <a:p>
            <a:pPr marL="171450" indent="-171450">
              <a:buFont typeface="Arial"/>
              <a:buChar char="•"/>
            </a:pPr>
            <a:r>
              <a:rPr lang="en-US" dirty="0" smtClean="0"/>
              <a:t>Explicit</a:t>
            </a:r>
            <a:r>
              <a:rPr lang="en-US" baseline="0" dirty="0" smtClean="0"/>
              <a:t> naming: </a:t>
            </a:r>
            <a:r>
              <a:rPr lang="en-US" sz="1200" dirty="0" smtClean="0"/>
              <a:t>e.g., simultaneous recording instead of sweep or repetition instead of run)</a:t>
            </a:r>
            <a:endParaRPr lang="en-US" dirty="0" smtClean="0"/>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30</a:t>
            </a:fld>
            <a:endParaRPr lang="en-US"/>
          </a:p>
        </p:txBody>
      </p:sp>
    </p:spTree>
    <p:extLst>
      <p:ext uri="{BB962C8B-B14F-4D97-AF65-F5344CB8AC3E}">
        <p14:creationId xmlns:p14="http://schemas.microsoft.com/office/powerpoint/2010/main" val="89828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current approach for describing intracellular experiments is based on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which you have already seen in the first part of this tutorial. </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3</a:t>
            </a:fld>
            <a:endParaRPr lang="en-US"/>
          </a:p>
        </p:txBody>
      </p:sp>
    </p:spTree>
    <p:extLst>
      <p:ext uri="{BB962C8B-B14F-4D97-AF65-F5344CB8AC3E}">
        <p14:creationId xmlns:p14="http://schemas.microsoft.com/office/powerpoint/2010/main" val="27337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a quick recap,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is a </a:t>
            </a:r>
            <a:r>
              <a:rPr lang="en-US" sz="1200" kern="1200" dirty="0" err="1" smtClean="0">
                <a:solidFill>
                  <a:schemeClr val="tx1"/>
                </a:solidFill>
                <a:effectLst/>
                <a:latin typeface="+mn-lt"/>
                <a:ea typeface="+mn-ea"/>
                <a:cs typeface="+mn-cs"/>
              </a:rPr>
              <a:t>DynamicTable</a:t>
            </a:r>
            <a:r>
              <a:rPr lang="en-US" sz="1200" kern="1200" dirty="0" smtClean="0">
                <a:solidFill>
                  <a:schemeClr val="tx1"/>
                </a:solidFill>
                <a:effectLst/>
                <a:latin typeface="+mn-lt"/>
                <a:ea typeface="+mn-ea"/>
                <a:cs typeface="+mn-cs"/>
              </a:rPr>
              <a:t>, which stores for each recording a </a:t>
            </a:r>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 and a reference to a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allows us to group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that stem from the same sweep together, i.e., to define groups of simultaneously recorded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based on the </a:t>
            </a:r>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4</a:t>
            </a:fld>
            <a:endParaRPr lang="en-US"/>
          </a:p>
        </p:txBody>
      </p:sp>
    </p:spTree>
    <p:extLst>
      <p:ext uri="{BB962C8B-B14F-4D97-AF65-F5344CB8AC3E}">
        <p14:creationId xmlns:p14="http://schemas.microsoft.com/office/powerpoint/2010/main" val="223057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a simple example. In </a:t>
            </a:r>
            <a:r>
              <a:rPr lang="en-US" sz="1200" kern="1200" dirty="0" err="1" smtClean="0">
                <a:solidFill>
                  <a:schemeClr val="tx1"/>
                </a:solidFill>
                <a:effectLst/>
                <a:latin typeface="+mn-lt"/>
                <a:ea typeface="+mn-ea"/>
                <a:cs typeface="+mn-cs"/>
              </a:rPr>
              <a:t>PyNWB</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is populated automatically for us as we add stimuli and acquisitions to the file. Each </a:t>
            </a:r>
            <a:r>
              <a:rPr lang="en-US" sz="1200" kern="1200" dirty="0" err="1" smtClean="0">
                <a:solidFill>
                  <a:schemeClr val="tx1"/>
                </a:solidFill>
                <a:effectLst/>
                <a:latin typeface="+mn-lt"/>
                <a:ea typeface="+mn-ea"/>
                <a:cs typeface="+mn-cs"/>
              </a:rPr>
              <a:t>PatchClampSeries</a:t>
            </a:r>
            <a:r>
              <a:rPr lang="en-US" sz="1200" kern="1200" dirty="0" smtClean="0">
                <a:solidFill>
                  <a:schemeClr val="tx1"/>
                </a:solidFill>
                <a:effectLst/>
                <a:latin typeface="+mn-lt"/>
                <a:ea typeface="+mn-ea"/>
                <a:cs typeface="+mn-cs"/>
              </a:rPr>
              <a:t> here as a </a:t>
            </a:r>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 associated with it, which allows us to automatically add them to the table. </a:t>
            </a:r>
          </a:p>
          <a:p>
            <a:r>
              <a:rPr lang="en-US" sz="1200" kern="1200" dirty="0" smtClean="0">
                <a:solidFill>
                  <a:schemeClr val="tx1"/>
                </a:solidFill>
                <a:effectLst/>
                <a:latin typeface="+mn-lt"/>
                <a:ea typeface="+mn-ea"/>
                <a:cs typeface="+mn-cs"/>
              </a:rPr>
              <a:t>E.g., here we have a </a:t>
            </a:r>
            <a:r>
              <a:rPr lang="en-US" sz="1200" kern="1200" dirty="0" err="1" smtClean="0">
                <a:solidFill>
                  <a:schemeClr val="tx1"/>
                </a:solidFill>
                <a:effectLst/>
                <a:latin typeface="+mn-lt"/>
                <a:ea typeface="+mn-ea"/>
                <a:cs typeface="+mn-cs"/>
              </a:rPr>
              <a:t>VoltageClampStimulusSeries</a:t>
            </a:r>
            <a:r>
              <a:rPr lang="en-US" sz="1200" kern="1200" dirty="0" smtClean="0">
                <a:solidFill>
                  <a:schemeClr val="tx1"/>
                </a:solidFill>
                <a:effectLst/>
                <a:latin typeface="+mn-lt"/>
                <a:ea typeface="+mn-ea"/>
                <a:cs typeface="+mn-cs"/>
              </a:rPr>
              <a:t> and a </a:t>
            </a:r>
            <a:r>
              <a:rPr lang="en-US" sz="1200" kern="1200" dirty="0" err="1" smtClean="0">
                <a:solidFill>
                  <a:schemeClr val="tx1"/>
                </a:solidFill>
                <a:effectLst/>
                <a:latin typeface="+mn-lt"/>
                <a:ea typeface="+mn-ea"/>
                <a:cs typeface="+mn-cs"/>
              </a:rPr>
              <a:t>VoltageClampSeries</a:t>
            </a:r>
            <a:r>
              <a:rPr lang="en-US" sz="1200" kern="1200" dirty="0" smtClean="0">
                <a:solidFill>
                  <a:schemeClr val="tx1"/>
                </a:solidFill>
                <a:effectLst/>
                <a:latin typeface="+mn-lt"/>
                <a:ea typeface="+mn-ea"/>
                <a:cs typeface="+mn-cs"/>
              </a:rPr>
              <a:t>, both with a </a:t>
            </a:r>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 of 0. When adding these </a:t>
            </a:r>
            <a:r>
              <a:rPr lang="en-US" sz="1200" kern="1200" dirty="0" err="1" smtClean="0">
                <a:solidFill>
                  <a:schemeClr val="tx1"/>
                </a:solidFill>
                <a:effectLst/>
                <a:latin typeface="+mn-lt"/>
                <a:ea typeface="+mn-ea"/>
                <a:cs typeface="+mn-cs"/>
              </a:rPr>
              <a:t>TimeSeries</a:t>
            </a:r>
            <a:r>
              <a:rPr lang="en-US" sz="1200" kern="1200" dirty="0" smtClean="0">
                <a:solidFill>
                  <a:schemeClr val="tx1"/>
                </a:solidFill>
                <a:effectLst/>
                <a:latin typeface="+mn-lt"/>
                <a:ea typeface="+mn-ea"/>
                <a:cs typeface="+mn-cs"/>
              </a:rPr>
              <a:t> to the file via the </a:t>
            </a:r>
            <a:r>
              <a:rPr lang="en-US" sz="1200" kern="1200" dirty="0" err="1" smtClean="0">
                <a:solidFill>
                  <a:schemeClr val="tx1"/>
                </a:solidFill>
                <a:effectLst/>
                <a:latin typeface="+mn-lt"/>
                <a:ea typeface="+mn-ea"/>
                <a:cs typeface="+mn-cs"/>
              </a:rPr>
              <a:t>add_stimulus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add_acquistion</a:t>
            </a:r>
            <a:r>
              <a:rPr lang="en-US" sz="1200" kern="1200" dirty="0" smtClean="0">
                <a:solidFill>
                  <a:schemeClr val="tx1"/>
                </a:solidFill>
                <a:effectLst/>
                <a:latin typeface="+mn-lt"/>
                <a:ea typeface="+mn-ea"/>
                <a:cs typeface="+mn-cs"/>
              </a:rPr>
              <a:t> functions, </a:t>
            </a:r>
            <a:r>
              <a:rPr lang="en-US" sz="1200" kern="1200" dirty="0" err="1" smtClean="0">
                <a:solidFill>
                  <a:schemeClr val="tx1"/>
                </a:solidFill>
                <a:effectLst/>
                <a:latin typeface="+mn-lt"/>
                <a:ea typeface="+mn-ea"/>
                <a:cs typeface="+mn-cs"/>
              </a:rPr>
              <a:t>PyNWB</a:t>
            </a:r>
            <a:r>
              <a:rPr lang="en-US" sz="1200" kern="1200" dirty="0" smtClean="0">
                <a:solidFill>
                  <a:schemeClr val="tx1"/>
                </a:solidFill>
                <a:effectLst/>
                <a:latin typeface="+mn-lt"/>
                <a:ea typeface="+mn-ea"/>
                <a:cs typeface="+mn-cs"/>
              </a:rPr>
              <a:t> automatically in turn populates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for us. </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5</a:t>
            </a:fld>
            <a:endParaRPr lang="en-US"/>
          </a:p>
        </p:txBody>
      </p:sp>
    </p:spTree>
    <p:extLst>
      <p:ext uri="{BB962C8B-B14F-4D97-AF65-F5344CB8AC3E}">
        <p14:creationId xmlns:p14="http://schemas.microsoft.com/office/powerpoint/2010/main" val="25350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we record simultaneously from multiple electrodes then those recordings will also have the same </a:t>
            </a:r>
            <a:r>
              <a:rPr lang="en-US" sz="1200" kern="1200" dirty="0" err="1" smtClean="0">
                <a:solidFill>
                  <a:schemeClr val="tx1"/>
                </a:solidFill>
                <a:effectLst/>
                <a:latin typeface="+mn-lt"/>
                <a:ea typeface="+mn-ea"/>
                <a:cs typeface="+mn-cs"/>
              </a:rPr>
              <a:t>sweep_number</a:t>
            </a:r>
            <a:r>
              <a:rPr lang="en-US" sz="1200" kern="1200" dirty="0" smtClean="0">
                <a:solidFill>
                  <a:schemeClr val="tx1"/>
                </a:solidFill>
                <a:effectLst/>
                <a:latin typeface="+mn-lt"/>
                <a:ea typeface="+mn-ea"/>
                <a:cs typeface="+mn-cs"/>
              </a:rPr>
              <a:t>, but the </a:t>
            </a:r>
            <a:r>
              <a:rPr lang="en-US" sz="1200" kern="1200" dirty="0" err="1" smtClean="0">
                <a:solidFill>
                  <a:schemeClr val="tx1"/>
                </a:solidFill>
                <a:effectLst/>
                <a:latin typeface="+mn-lt"/>
                <a:ea typeface="+mn-ea"/>
                <a:cs typeface="+mn-cs"/>
              </a:rPr>
              <a:t>IntracellularElectrode</a:t>
            </a:r>
            <a:r>
              <a:rPr lang="en-US" sz="1200" kern="1200" dirty="0" smtClean="0">
                <a:solidFill>
                  <a:schemeClr val="tx1"/>
                </a:solidFill>
                <a:effectLst/>
                <a:latin typeface="+mn-lt"/>
                <a:ea typeface="+mn-ea"/>
                <a:cs typeface="+mn-cs"/>
              </a:rPr>
              <a:t> used will be different.</a:t>
            </a: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6</a:t>
            </a:fld>
            <a:endParaRPr lang="en-US"/>
          </a:p>
        </p:txBody>
      </p:sp>
    </p:spTree>
    <p:extLst>
      <p:ext uri="{BB962C8B-B14F-4D97-AF65-F5344CB8AC3E}">
        <p14:creationId xmlns:p14="http://schemas.microsoft.com/office/powerpoint/2010/main" val="424241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as we acquire more data, recordings from different sweeps are distinguished by the </a:t>
            </a:r>
            <a:r>
              <a:rPr lang="en-US" sz="1200" kern="1200" dirty="0" err="1" smtClean="0">
                <a:solidFill>
                  <a:schemeClr val="tx1"/>
                </a:solidFill>
                <a:effectLst/>
                <a:latin typeface="+mn-lt"/>
                <a:ea typeface="+mn-ea"/>
                <a:cs typeface="+mn-cs"/>
              </a:rPr>
              <a:t>sweep_number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7</a:t>
            </a:fld>
            <a:endParaRPr lang="en-US"/>
          </a:p>
        </p:txBody>
      </p:sp>
    </p:spTree>
    <p:extLst>
      <p:ext uri="{BB962C8B-B14F-4D97-AF65-F5344CB8AC3E}">
        <p14:creationId xmlns:p14="http://schemas.microsoft.com/office/powerpoint/2010/main" val="4001254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is itself a </a:t>
            </a:r>
            <a:r>
              <a:rPr lang="en-US" sz="1200" kern="1200" dirty="0" err="1" smtClean="0">
                <a:solidFill>
                  <a:schemeClr val="tx1"/>
                </a:solidFill>
                <a:effectLst/>
                <a:latin typeface="+mn-lt"/>
                <a:ea typeface="+mn-ea"/>
                <a:cs typeface="+mn-cs"/>
              </a:rPr>
              <a:t>DynamicTable</a:t>
            </a:r>
            <a:r>
              <a:rPr lang="en-US" sz="1200" kern="1200" dirty="0" smtClean="0">
                <a:solidFill>
                  <a:schemeClr val="tx1"/>
                </a:solidFill>
                <a:effectLst/>
                <a:latin typeface="+mn-lt"/>
                <a:ea typeface="+mn-ea"/>
                <a:cs typeface="+mn-cs"/>
              </a:rPr>
              <a:t>, we can easily add custom metadata via custom, additional data columns using the </a:t>
            </a:r>
            <a:r>
              <a:rPr lang="en-US" sz="1200" kern="1200" dirty="0" err="1" smtClean="0">
                <a:solidFill>
                  <a:schemeClr val="tx1"/>
                </a:solidFill>
                <a:effectLst/>
                <a:latin typeface="+mn-lt"/>
                <a:ea typeface="+mn-ea"/>
                <a:cs typeface="+mn-cs"/>
              </a:rPr>
              <a:t>add_column</a:t>
            </a:r>
            <a:r>
              <a:rPr lang="en-US" sz="1200" kern="1200" dirty="0" smtClean="0">
                <a:solidFill>
                  <a:schemeClr val="tx1"/>
                </a:solidFill>
                <a:effectLst/>
                <a:latin typeface="+mn-lt"/>
                <a:ea typeface="+mn-ea"/>
                <a:cs typeface="+mn-cs"/>
              </a:rPr>
              <a:t> method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8</a:t>
            </a:fld>
            <a:endParaRPr lang="en-US"/>
          </a:p>
        </p:txBody>
      </p:sp>
    </p:spTree>
    <p:extLst>
      <p:ext uri="{BB962C8B-B14F-4D97-AF65-F5344CB8AC3E}">
        <p14:creationId xmlns:p14="http://schemas.microsoft.com/office/powerpoint/2010/main" val="1643751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of the advantages of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approach are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a:t>
            </a:r>
          </a:p>
          <a:p>
            <a:pPr marL="171450" lvl="0" indent="-171450">
              <a:buFont typeface="Arial"/>
              <a:buChar char="•"/>
            </a:pPr>
            <a:r>
              <a:rPr lang="en-US" sz="1200" kern="1200" dirty="0" smtClean="0">
                <a:solidFill>
                  <a:schemeClr val="tx1"/>
                </a:solidFill>
                <a:effectLst/>
                <a:latin typeface="+mn-lt"/>
                <a:ea typeface="+mn-ea"/>
                <a:cs typeface="+mn-cs"/>
              </a:rPr>
              <a:t>It is simple and easy-to-use</a:t>
            </a:r>
          </a:p>
          <a:p>
            <a:pPr marL="171450" lvl="0" indent="-171450">
              <a:buFont typeface="Arial"/>
              <a:buChar char="•"/>
            </a:pPr>
            <a:r>
              <a:rPr lang="en-US" sz="1200" kern="1200" dirty="0" smtClean="0">
                <a:solidFill>
                  <a:schemeClr val="tx1"/>
                </a:solidFill>
                <a:effectLst/>
                <a:latin typeface="+mn-lt"/>
                <a:ea typeface="+mn-ea"/>
                <a:cs typeface="+mn-cs"/>
              </a:rPr>
              <a:t>It allows recordings to be added sequentially as they are being generated so that it is amenable to how data is acquired</a:t>
            </a:r>
          </a:p>
          <a:p>
            <a:pPr marL="171450" lvl="0" indent="-171450">
              <a:buFont typeface="Arial"/>
              <a:buChar char="•"/>
            </a:pPr>
            <a:r>
              <a:rPr lang="en-US" sz="1200" kern="1200" dirty="0" smtClean="0">
                <a:solidFill>
                  <a:schemeClr val="tx1"/>
                </a:solidFill>
                <a:effectLst/>
                <a:latin typeface="+mn-lt"/>
                <a:ea typeface="+mn-ea"/>
                <a:cs typeface="+mn-cs"/>
              </a:rPr>
              <a:t>It allows for custom metadata about sweeps</a:t>
            </a:r>
          </a:p>
          <a:p>
            <a:pPr marL="171450" lvl="0" indent="-171450">
              <a:buFont typeface="Arial"/>
              <a:buChar char="•"/>
            </a:pP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PyNWB</a:t>
            </a:r>
            <a:r>
              <a:rPr lang="en-US" sz="1200" kern="1200" dirty="0" smtClean="0">
                <a:solidFill>
                  <a:schemeClr val="tx1"/>
                </a:solidFill>
                <a:effectLst/>
                <a:latin typeface="+mn-lt"/>
                <a:ea typeface="+mn-ea"/>
                <a:cs typeface="+mn-cs"/>
              </a:rPr>
              <a:t> conveniently populates the </a:t>
            </a:r>
            <a:r>
              <a:rPr lang="en-US" sz="1200" kern="1200" dirty="0" err="1" smtClean="0">
                <a:solidFill>
                  <a:schemeClr val="tx1"/>
                </a:solidFill>
                <a:effectLst/>
                <a:latin typeface="+mn-lt"/>
                <a:ea typeface="+mn-ea"/>
                <a:cs typeface="+mn-cs"/>
              </a:rPr>
              <a:t>SweepTable</a:t>
            </a:r>
            <a:r>
              <a:rPr lang="en-US" sz="1200" kern="1200" dirty="0" smtClean="0">
                <a:solidFill>
                  <a:schemeClr val="tx1"/>
                </a:solidFill>
                <a:effectLst/>
                <a:latin typeface="+mn-lt"/>
                <a:ea typeface="+mn-ea"/>
                <a:cs typeface="+mn-cs"/>
              </a:rPr>
              <a:t> for us as we add </a:t>
            </a:r>
            <a:r>
              <a:rPr lang="en-US" sz="1200" kern="1200" dirty="0" err="1" smtClean="0">
                <a:solidFill>
                  <a:schemeClr val="tx1"/>
                </a:solidFill>
                <a:effectLst/>
                <a:latin typeface="+mn-lt"/>
                <a:ea typeface="+mn-ea"/>
                <a:cs typeface="+mn-cs"/>
              </a:rPr>
              <a:t>PatchClampSeries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156F16-9966-4EDC-933D-6170A05B6017}" type="slidenum">
              <a:rPr lang="en-US" smtClean="0"/>
              <a:t>9</a:t>
            </a:fld>
            <a:endParaRPr lang="en-US"/>
          </a:p>
        </p:txBody>
      </p:sp>
    </p:spTree>
    <p:extLst>
      <p:ext uri="{BB962C8B-B14F-4D97-AF65-F5344CB8AC3E}">
        <p14:creationId xmlns:p14="http://schemas.microsoft.com/office/powerpoint/2010/main" val="408760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bg>
      <p:bgRef idx="1001">
        <a:schemeClr val="bg1"/>
      </p:bgRef>
    </p:bg>
    <p:spTree>
      <p:nvGrpSpPr>
        <p:cNvPr id="1" name="Shape 9"/>
        <p:cNvGrpSpPr/>
        <p:nvPr/>
      </p:nvGrpSpPr>
      <p:grpSpPr>
        <a:xfrm>
          <a:off x="0" y="0"/>
          <a:ext cx="0" cy="0"/>
          <a:chOff x="0" y="0"/>
          <a:chExt cx="0" cy="0"/>
        </a:xfrm>
      </p:grpSpPr>
      <p:sp>
        <p:nvSpPr>
          <p:cNvPr id="10" name="Google Shape;10;p2"/>
          <p:cNvSpPr/>
          <p:nvPr/>
        </p:nvSpPr>
        <p:spPr>
          <a:xfrm>
            <a:off x="33" y="0"/>
            <a:ext cx="12192000" cy="668400"/>
          </a:xfrm>
          <a:prstGeom prst="rect">
            <a:avLst/>
          </a:prstGeom>
          <a:solidFill>
            <a:srgbClr val="0043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910050" y="1522497"/>
            <a:ext cx="10381600" cy="2156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800" b="1"/>
            </a:lvl1pPr>
            <a:lvl2pPr lvl="1">
              <a:spcBef>
                <a:spcPts val="0"/>
              </a:spcBef>
              <a:spcAft>
                <a:spcPts val="0"/>
              </a:spcAft>
              <a:buSzPts val="5200"/>
              <a:buNone/>
              <a:defRPr sz="6933"/>
            </a:lvl2pPr>
            <a:lvl3pPr lvl="2">
              <a:spcBef>
                <a:spcPts val="0"/>
              </a:spcBef>
              <a:spcAft>
                <a:spcPts val="0"/>
              </a:spcAft>
              <a:buSzPts val="5200"/>
              <a:buNone/>
              <a:defRPr sz="6933"/>
            </a:lvl3pPr>
            <a:lvl4pPr lvl="3">
              <a:spcBef>
                <a:spcPts val="0"/>
              </a:spcBef>
              <a:spcAft>
                <a:spcPts val="0"/>
              </a:spcAft>
              <a:buSzPts val="5200"/>
              <a:buNone/>
              <a:defRPr sz="6933"/>
            </a:lvl4pPr>
            <a:lvl5pPr lvl="4">
              <a:spcBef>
                <a:spcPts val="0"/>
              </a:spcBef>
              <a:spcAft>
                <a:spcPts val="0"/>
              </a:spcAft>
              <a:buSzPts val="5200"/>
              <a:buNone/>
              <a:defRPr sz="6933"/>
            </a:lvl5pPr>
            <a:lvl6pPr lvl="5">
              <a:spcBef>
                <a:spcPts val="0"/>
              </a:spcBef>
              <a:spcAft>
                <a:spcPts val="0"/>
              </a:spcAft>
              <a:buSzPts val="5200"/>
              <a:buNone/>
              <a:defRPr sz="6933"/>
            </a:lvl6pPr>
            <a:lvl7pPr lvl="6">
              <a:spcBef>
                <a:spcPts val="0"/>
              </a:spcBef>
              <a:spcAft>
                <a:spcPts val="0"/>
              </a:spcAft>
              <a:buSzPts val="5200"/>
              <a:buNone/>
              <a:defRPr sz="6933"/>
            </a:lvl7pPr>
            <a:lvl8pPr lvl="7">
              <a:spcBef>
                <a:spcPts val="0"/>
              </a:spcBef>
              <a:spcAft>
                <a:spcPts val="0"/>
              </a:spcAft>
              <a:buSzPts val="5200"/>
              <a:buNone/>
              <a:defRPr sz="6933"/>
            </a:lvl8pPr>
            <a:lvl9pPr lvl="8">
              <a:spcBef>
                <a:spcPts val="0"/>
              </a:spcBef>
              <a:spcAft>
                <a:spcPts val="0"/>
              </a:spcAft>
              <a:buSzPts val="5200"/>
              <a:buNone/>
              <a:defRPr sz="6933"/>
            </a:lvl9pPr>
          </a:lstStyle>
          <a:p>
            <a:endParaRPr dirty="0"/>
          </a:p>
        </p:txBody>
      </p:sp>
      <p:sp>
        <p:nvSpPr>
          <p:cNvPr id="12" name="Google Shape;12;p2"/>
          <p:cNvSpPr txBox="1">
            <a:spLocks noGrp="1"/>
          </p:cNvSpPr>
          <p:nvPr>
            <p:ph type="subTitle" idx="1"/>
          </p:nvPr>
        </p:nvSpPr>
        <p:spPr>
          <a:xfrm>
            <a:off x="910050" y="3819933"/>
            <a:ext cx="10381600" cy="93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solidFill>
                  <a:schemeClr val="tx1">
                    <a:lumMod val="75000"/>
                    <a:lumOff val="25000"/>
                  </a:schemeClr>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dirty="0"/>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4" name="Google Shape;14;p2"/>
          <p:cNvSpPr/>
          <p:nvPr/>
        </p:nvSpPr>
        <p:spPr>
          <a:xfrm>
            <a:off x="0" y="6217633"/>
            <a:ext cx="12201700" cy="668400"/>
          </a:xfrm>
          <a:prstGeom prst="rect">
            <a:avLst/>
          </a:prstGeom>
          <a:solidFill>
            <a:srgbClr val="0043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txBox="1">
            <a:spLocks noGrp="1"/>
          </p:cNvSpPr>
          <p:nvPr>
            <p:ph type="subTitle" idx="2"/>
          </p:nvPr>
        </p:nvSpPr>
        <p:spPr>
          <a:xfrm>
            <a:off x="910050" y="4857685"/>
            <a:ext cx="10381600" cy="9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solidFill>
                  <a:schemeClr val="tx1">
                    <a:lumMod val="75000"/>
                    <a:lumOff val="25000"/>
                  </a:schemeClr>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dirty="0"/>
          </a:p>
        </p:txBody>
      </p:sp>
    </p:spTree>
    <p:extLst>
      <p:ext uri="{BB962C8B-B14F-4D97-AF65-F5344CB8AC3E}">
        <p14:creationId xmlns:p14="http://schemas.microsoft.com/office/powerpoint/2010/main" val="102909843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b="1"/>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dirty="0"/>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0239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9"/>
        <p:cNvGrpSpPr/>
        <p:nvPr/>
      </p:nvGrpSpPr>
      <p:grpSpPr>
        <a:xfrm>
          <a:off x="0" y="0"/>
          <a:ext cx="0" cy="0"/>
          <a:chOff x="0" y="0"/>
          <a:chExt cx="0" cy="0"/>
        </a:xfrm>
      </p:grpSpPr>
      <p:pic>
        <p:nvPicPr>
          <p:cNvPr id="5" name="Picture 4">
            <a:extLst>
              <a:ext uri="{FF2B5EF4-FFF2-40B4-BE49-F238E27FC236}">
                <a16:creationId xmlns:a16="http://schemas.microsoft.com/office/drawing/2014/main" xmlns="" id="{A5059957-9534-4FB9-8820-2343C3BF0E8F}"/>
              </a:ext>
            </a:extLst>
          </p:cNvPr>
          <p:cNvPicPr>
            <a:picLocks noChangeAspect="1"/>
          </p:cNvPicPr>
          <p:nvPr userDrawn="1"/>
        </p:nvPicPr>
        <p:blipFill>
          <a:blip r:embed="rId2"/>
          <a:stretch>
            <a:fillRect/>
          </a:stretch>
        </p:blipFill>
        <p:spPr>
          <a:xfrm>
            <a:off x="415517" y="6444489"/>
            <a:ext cx="2072640" cy="323921"/>
          </a:xfrm>
          <a:prstGeom prst="rect">
            <a:avLst/>
          </a:prstGeom>
        </p:spPr>
      </p:pic>
      <p:sp>
        <p:nvSpPr>
          <p:cNvPr id="4" name="Text Placeholder 3">
            <a:extLst>
              <a:ext uri="{FF2B5EF4-FFF2-40B4-BE49-F238E27FC236}">
                <a16:creationId xmlns:a16="http://schemas.microsoft.com/office/drawing/2014/main" xmlns="" id="{8850B379-F419-41FB-9123-96081B074583}"/>
              </a:ext>
            </a:extLst>
          </p:cNvPr>
          <p:cNvSpPr>
            <a:spLocks noGrp="1"/>
          </p:cNvSpPr>
          <p:nvPr>
            <p:ph type="body" sz="quarter" idx="13"/>
          </p:nvPr>
        </p:nvSpPr>
        <p:spPr>
          <a:xfrm>
            <a:off x="415599" y="1301334"/>
            <a:ext cx="11360797" cy="4842290"/>
          </a:xfrm>
        </p:spPr>
        <p:txBody>
          <a:bodyPr/>
          <a:lstStyle>
            <a:lvl1pPr>
              <a:spcBef>
                <a:spcPts val="0"/>
              </a:spcBef>
              <a:spcAft>
                <a:spcPts val="1200"/>
              </a:spcAft>
              <a:defRPr sz="2400">
                <a:solidFill>
                  <a:schemeClr val="tx1"/>
                </a:solidFill>
              </a:defRPr>
            </a:lvl1pPr>
            <a:lvl2pPr>
              <a:spcBef>
                <a:spcPts val="0"/>
              </a:spcBef>
              <a:spcAft>
                <a:spcPts val="1200"/>
              </a:spcAft>
              <a:defRPr sz="2200">
                <a:solidFill>
                  <a:schemeClr val="tx1"/>
                </a:solidFill>
              </a:defRPr>
            </a:lvl2pPr>
            <a:lvl3pPr>
              <a:spcBef>
                <a:spcPts val="0"/>
              </a:spcBef>
              <a:spcAft>
                <a:spcPts val="1200"/>
              </a:spcAft>
              <a:defRPr sz="2000">
                <a:solidFill>
                  <a:schemeClr val="tx1"/>
                </a:solidFill>
              </a:defRPr>
            </a:lvl3pPr>
            <a:lvl4pPr>
              <a:spcBef>
                <a:spcPts val="0"/>
              </a:spcBef>
              <a:spcAft>
                <a:spcPts val="1200"/>
              </a:spcAft>
              <a:defRPr sz="1800">
                <a:solidFill>
                  <a:schemeClr val="tx1"/>
                </a:solidFill>
              </a:defRPr>
            </a:lvl4pPr>
            <a:lvl5pPr>
              <a:spcBef>
                <a:spcPts val="0"/>
              </a:spcBef>
              <a:spcAft>
                <a:spcPts val="1200"/>
              </a:spcAft>
              <a:defRPr sz="20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0" name="Google Shape;20;p4"/>
          <p:cNvSpPr/>
          <p:nvPr/>
        </p:nvSpPr>
        <p:spPr>
          <a:xfrm>
            <a:off x="33" y="0"/>
            <a:ext cx="12192000" cy="185200"/>
          </a:xfrm>
          <a:prstGeom prst="rect">
            <a:avLst/>
          </a:prstGeom>
          <a:solidFill>
            <a:srgbClr val="0043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415599" y="361467"/>
            <a:ext cx="11360799" cy="7636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sz="36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4" name="Google Shape;24;p4"/>
          <p:cNvSpPr txBox="1">
            <a:spLocks noGrp="1"/>
          </p:cNvSpPr>
          <p:nvPr>
            <p:ph type="sldNum" idx="12"/>
          </p:nvPr>
        </p:nvSpPr>
        <p:spPr>
          <a:xfrm>
            <a:off x="11301378" y="6448248"/>
            <a:ext cx="716532" cy="26708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7" name="Google Shape;20;p4">
            <a:extLst>
              <a:ext uri="{FF2B5EF4-FFF2-40B4-BE49-F238E27FC236}">
                <a16:creationId xmlns:a16="http://schemas.microsoft.com/office/drawing/2014/main" xmlns="" id="{537643E4-B983-42CC-9421-9C4C107A5DA4}"/>
              </a:ext>
            </a:extLst>
          </p:cNvPr>
          <p:cNvSpPr/>
          <p:nvPr userDrawn="1"/>
        </p:nvSpPr>
        <p:spPr>
          <a:xfrm>
            <a:off x="-3" y="6308067"/>
            <a:ext cx="12192000" cy="60959"/>
          </a:xfrm>
          <a:prstGeom prst="rect">
            <a:avLst/>
          </a:prstGeom>
          <a:solidFill>
            <a:srgbClr val="0043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379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code">
    <p:spTree>
      <p:nvGrpSpPr>
        <p:cNvPr id="1" name="Shape 19"/>
        <p:cNvGrpSpPr/>
        <p:nvPr/>
      </p:nvGrpSpPr>
      <p:grpSpPr>
        <a:xfrm>
          <a:off x="0" y="0"/>
          <a:ext cx="0" cy="0"/>
          <a:chOff x="0" y="0"/>
          <a:chExt cx="0" cy="0"/>
        </a:xfrm>
      </p:grpSpPr>
      <p:pic>
        <p:nvPicPr>
          <p:cNvPr id="5" name="Picture 4">
            <a:extLst>
              <a:ext uri="{FF2B5EF4-FFF2-40B4-BE49-F238E27FC236}">
                <a16:creationId xmlns:a16="http://schemas.microsoft.com/office/drawing/2014/main" xmlns="" id="{A5059957-9534-4FB9-8820-2343C3BF0E8F}"/>
              </a:ext>
            </a:extLst>
          </p:cNvPr>
          <p:cNvPicPr>
            <a:picLocks noChangeAspect="1"/>
          </p:cNvPicPr>
          <p:nvPr userDrawn="1"/>
        </p:nvPicPr>
        <p:blipFill>
          <a:blip r:embed="rId2"/>
          <a:stretch>
            <a:fillRect/>
          </a:stretch>
        </p:blipFill>
        <p:spPr>
          <a:xfrm>
            <a:off x="415517" y="6444489"/>
            <a:ext cx="2072640" cy="323921"/>
          </a:xfrm>
          <a:prstGeom prst="rect">
            <a:avLst/>
          </a:prstGeom>
        </p:spPr>
      </p:pic>
      <p:sp>
        <p:nvSpPr>
          <p:cNvPr id="4" name="Text Placeholder 3">
            <a:extLst>
              <a:ext uri="{FF2B5EF4-FFF2-40B4-BE49-F238E27FC236}">
                <a16:creationId xmlns:a16="http://schemas.microsoft.com/office/drawing/2014/main" xmlns="" id="{8850B379-F419-41FB-9123-96081B074583}"/>
              </a:ext>
            </a:extLst>
          </p:cNvPr>
          <p:cNvSpPr>
            <a:spLocks noGrp="1"/>
          </p:cNvSpPr>
          <p:nvPr>
            <p:ph type="body" sz="quarter" idx="13" hasCustomPrompt="1"/>
          </p:nvPr>
        </p:nvSpPr>
        <p:spPr>
          <a:xfrm>
            <a:off x="415599" y="1301334"/>
            <a:ext cx="11360797" cy="4842290"/>
          </a:xfrm>
          <a:solidFill>
            <a:schemeClr val="tx1"/>
          </a:solidFill>
        </p:spPr>
        <p:txBody>
          <a:bodyPr/>
          <a:lstStyle>
            <a:lvl1pPr marL="88900" indent="0">
              <a:spcBef>
                <a:spcPts val="0"/>
              </a:spcBef>
              <a:spcAft>
                <a:spcPts val="1200"/>
              </a:spcAft>
              <a:buNone/>
              <a:defRPr sz="2000">
                <a:solidFill>
                  <a:schemeClr val="bg1"/>
                </a:solidFill>
                <a:latin typeface="Consolas" panose="020B0609020204030204" pitchFamily="49" charset="0"/>
              </a:defRPr>
            </a:lvl1pPr>
            <a:lvl2pPr marL="571500" indent="0">
              <a:spcBef>
                <a:spcPts val="0"/>
              </a:spcBef>
              <a:spcAft>
                <a:spcPts val="1200"/>
              </a:spcAft>
              <a:buNone/>
              <a:defRPr>
                <a:solidFill>
                  <a:schemeClr val="bg1"/>
                </a:solidFill>
                <a:latin typeface="Consolas" panose="020B0609020204030204" pitchFamily="49" charset="0"/>
              </a:defRPr>
            </a:lvl2pPr>
            <a:lvl3pPr marL="1041400" indent="0">
              <a:spcBef>
                <a:spcPts val="0"/>
              </a:spcBef>
              <a:spcAft>
                <a:spcPts val="1200"/>
              </a:spcAft>
              <a:buNone/>
              <a:defRPr>
                <a:solidFill>
                  <a:schemeClr val="bg1"/>
                </a:solidFill>
                <a:latin typeface="Consolas" panose="020B0609020204030204" pitchFamily="49" charset="0"/>
              </a:defRPr>
            </a:lvl3pPr>
            <a:lvl4pPr marL="1511300" indent="0">
              <a:spcBef>
                <a:spcPts val="0"/>
              </a:spcBef>
              <a:spcAft>
                <a:spcPts val="1200"/>
              </a:spcAft>
              <a:buNone/>
              <a:defRPr>
                <a:solidFill>
                  <a:schemeClr val="bg1"/>
                </a:solidFill>
                <a:latin typeface="Consolas" panose="020B0609020204030204" pitchFamily="49" charset="0"/>
              </a:defRPr>
            </a:lvl4pPr>
            <a:lvl5pPr marL="1968500" indent="0">
              <a:spcBef>
                <a:spcPts val="0"/>
              </a:spcBef>
              <a:spcAft>
                <a:spcPts val="1200"/>
              </a:spcAft>
              <a:buNone/>
              <a:defRPr>
                <a:solidFill>
                  <a:schemeClr val="bg1"/>
                </a:solidFill>
                <a:latin typeface="Consolas" panose="020B0609020204030204" pitchFamily="49" charset="0"/>
              </a:defRPr>
            </a:lvl5pPr>
          </a:lstStyle>
          <a:p>
            <a:pPr lvl="0"/>
            <a:r>
              <a:rPr lang="en-US" dirty="0"/>
              <a:t>$ Edit Master text styles</a:t>
            </a:r>
          </a:p>
          <a:p>
            <a:pPr lvl="0"/>
            <a:endParaRPr lang="en-US" dirty="0"/>
          </a:p>
        </p:txBody>
      </p:sp>
      <p:sp>
        <p:nvSpPr>
          <p:cNvPr id="20" name="Google Shape;20;p4"/>
          <p:cNvSpPr/>
          <p:nvPr/>
        </p:nvSpPr>
        <p:spPr>
          <a:xfrm>
            <a:off x="33" y="0"/>
            <a:ext cx="12192000" cy="185200"/>
          </a:xfrm>
          <a:prstGeom prst="rect">
            <a:avLst/>
          </a:prstGeom>
          <a:solidFill>
            <a:srgbClr val="0043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415599" y="361467"/>
            <a:ext cx="11360799" cy="7636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sz="36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4" name="Google Shape;24;p4"/>
          <p:cNvSpPr txBox="1">
            <a:spLocks noGrp="1"/>
          </p:cNvSpPr>
          <p:nvPr>
            <p:ph type="sldNum" idx="12"/>
          </p:nvPr>
        </p:nvSpPr>
        <p:spPr>
          <a:xfrm>
            <a:off x="11301378" y="6448248"/>
            <a:ext cx="716532" cy="26708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7" name="Google Shape;20;p4">
            <a:extLst>
              <a:ext uri="{FF2B5EF4-FFF2-40B4-BE49-F238E27FC236}">
                <a16:creationId xmlns:a16="http://schemas.microsoft.com/office/drawing/2014/main" xmlns="" id="{537643E4-B983-42CC-9421-9C4C107A5DA4}"/>
              </a:ext>
            </a:extLst>
          </p:cNvPr>
          <p:cNvSpPr/>
          <p:nvPr userDrawn="1"/>
        </p:nvSpPr>
        <p:spPr>
          <a:xfrm>
            <a:off x="-3" y="6308067"/>
            <a:ext cx="12192000" cy="60959"/>
          </a:xfrm>
          <a:prstGeom prst="rect">
            <a:avLst/>
          </a:prstGeom>
          <a:solidFill>
            <a:srgbClr val="00436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22028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367233"/>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None/>
              <a:defRPr sz="32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415600" y="1310500"/>
            <a:ext cx="11360800" cy="4907200"/>
          </a:xfrm>
          <a:prstGeom prst="rect">
            <a:avLst/>
          </a:prstGeom>
          <a:noFill/>
          <a:ln>
            <a:noFill/>
          </a:ln>
        </p:spPr>
        <p:txBody>
          <a:bodyPr spcFirstLastPara="1" wrap="square" lIns="91425" tIns="91425" rIns="91425" bIns="91425" anchor="t" anchorCtr="0">
            <a:no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42900">
              <a:lnSpc>
                <a:spcPct val="115000"/>
              </a:lnSpc>
              <a:spcBef>
                <a:spcPts val="1600"/>
              </a:spcBef>
              <a:spcAft>
                <a:spcPts val="0"/>
              </a:spcAft>
              <a:buClr>
                <a:schemeClr val="dk2"/>
              </a:buClr>
              <a:buSzPts val="1800"/>
              <a:buChar char="○"/>
              <a:defRPr sz="18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6943116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ruebel/ndx-icephys-meta/tree/master/src/pynwb/examples" TargetMode="External"/><Relationship Id="rId4" Type="http://schemas.openxmlformats.org/officeDocument/2006/relationships/hyperlink" Target="https://github.com/nwb-extensions/ndx-icephys-meta-record"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channelpedia.epfl.ch/" TargetMode="External"/><Relationship Id="rId5" Type="http://schemas.openxmlformats.org/officeDocument/2006/relationships/hyperlink" Target="https://celltypes.brain-map.org/"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s://celltypes.brain-map.org/" TargetMode="External"/><Relationship Id="rId4" Type="http://schemas.openxmlformats.org/officeDocument/2006/relationships/hyperlink" Target="https://doi.org/10.3389/fncel.2019.00358" TargetMode="External"/><Relationship Id="rId5" Type="http://schemas.openxmlformats.org/officeDocument/2006/relationships/hyperlink" Target="https://channelpedia.epfl.ch/" TargetMode="External"/><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ruebel/ndx-icephys-meta/blob/master/src/pynwb/examples/icephys_sweeptable_example.ipynb" TargetMode="External"/><Relationship Id="rId4" Type="http://schemas.openxmlformats.org/officeDocument/2006/relationships/hyperlink" Target="https://github.com/oruebel/ndx-icephys-meta/tree/master/src/pynwb/examples"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0" name="Google Shape;14;p2"/>
          <p:cNvSpPr/>
          <p:nvPr/>
        </p:nvSpPr>
        <p:spPr>
          <a:xfrm>
            <a:off x="0" y="6195735"/>
            <a:ext cx="12201700" cy="662265"/>
          </a:xfrm>
          <a:prstGeom prst="rect">
            <a:avLst/>
          </a:prstGeom>
          <a:gradFill flip="none" rotWithShape="1">
            <a:gsLst>
              <a:gs pos="38000">
                <a:srgbClr val="00436D"/>
              </a:gs>
              <a:gs pos="62000">
                <a:srgbClr val="FFFFFF"/>
              </a:gs>
            </a:gsLst>
            <a:lin ang="0" scaled="1"/>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4"/>
          <p:cNvSpPr txBox="1">
            <a:spLocks noGrp="1"/>
          </p:cNvSpPr>
          <p:nvPr>
            <p:ph type="ctrTitle"/>
          </p:nvPr>
        </p:nvSpPr>
        <p:spPr>
          <a:xfrm>
            <a:off x="4487159" y="1163133"/>
            <a:ext cx="6745459" cy="2656800"/>
          </a:xfrm>
          <a:prstGeom prst="rect">
            <a:avLst/>
          </a:prstGeom>
        </p:spPr>
        <p:txBody>
          <a:bodyPr spcFirstLastPara="1" wrap="square" lIns="121900" tIns="121900" rIns="121900" bIns="121900" anchor="t" anchorCtr="0">
            <a:noAutofit/>
          </a:bodyPr>
          <a:lstStyle/>
          <a:p>
            <a:r>
              <a:rPr lang="en" sz="3400" dirty="0"/>
              <a:t>Intracellular Electrophysiology</a:t>
            </a:r>
            <a:r>
              <a:rPr lang="en-US" sz="3400" dirty="0"/>
              <a:t> Experiment Metadata</a:t>
            </a:r>
            <a:r>
              <a:rPr lang="en-US" sz="3400" dirty="0" smtClean="0"/>
              <a:t>:</a:t>
            </a:r>
            <a:r>
              <a:rPr lang="en" sz="1200" dirty="0" smtClean="0"/>
              <a:t/>
            </a:r>
            <a:br>
              <a:rPr lang="en" sz="1200" dirty="0" smtClean="0"/>
            </a:br>
            <a:r>
              <a:rPr lang="en" sz="1200" dirty="0" smtClean="0"/>
              <a:t>  </a:t>
            </a:r>
            <a:r>
              <a:rPr lang="en" sz="3400" dirty="0" smtClean="0"/>
              <a:t/>
            </a:r>
            <a:br>
              <a:rPr lang="en" sz="3400" dirty="0" smtClean="0"/>
            </a:br>
            <a:r>
              <a:rPr lang="en-US" sz="2800" dirty="0" smtClean="0">
                <a:solidFill>
                  <a:srgbClr val="313131"/>
                </a:solidFill>
              </a:rPr>
              <a:t>Current </a:t>
            </a:r>
            <a:r>
              <a:rPr lang="en-US" sz="2800" dirty="0">
                <a:solidFill>
                  <a:srgbClr val="313131"/>
                </a:solidFill>
              </a:rPr>
              <a:t>Approach and Upcoming Enhancements</a:t>
            </a:r>
            <a:r>
              <a:rPr lang="en" sz="3400" dirty="0"/>
              <a:t/>
            </a:r>
            <a:br>
              <a:rPr lang="en" sz="3400" dirty="0"/>
            </a:br>
            <a:endParaRPr sz="2800" dirty="0">
              <a:solidFill>
                <a:srgbClr val="313131"/>
              </a:solidFill>
            </a:endParaRPr>
          </a:p>
        </p:txBody>
      </p:sp>
      <p:sp>
        <p:nvSpPr>
          <p:cNvPr id="67" name="Google Shape;67;p14"/>
          <p:cNvSpPr txBox="1">
            <a:spLocks noGrp="1"/>
          </p:cNvSpPr>
          <p:nvPr>
            <p:ph type="subTitle" idx="1"/>
          </p:nvPr>
        </p:nvSpPr>
        <p:spPr>
          <a:xfrm>
            <a:off x="4493487" y="3960333"/>
            <a:ext cx="6739174" cy="794800"/>
          </a:xfrm>
          <a:prstGeom prst="rect">
            <a:avLst/>
          </a:prstGeom>
        </p:spPr>
        <p:txBody>
          <a:bodyPr spcFirstLastPara="1" wrap="square" lIns="121900" tIns="121900" rIns="121900" bIns="121900" anchor="t" anchorCtr="0">
            <a:noAutofit/>
          </a:bodyPr>
          <a:lstStyle/>
          <a:p>
            <a:pPr marL="0" indent="0"/>
            <a:r>
              <a:rPr lang="en-US" sz="3200" b="1" dirty="0" smtClean="0"/>
              <a:t>Oliver </a:t>
            </a:r>
            <a:r>
              <a:rPr lang="en-US" sz="3200" b="1" dirty="0" err="1" smtClean="0"/>
              <a:t>Rübel</a:t>
            </a:r>
            <a:endParaRPr sz="3200" dirty="0"/>
          </a:p>
        </p:txBody>
      </p:sp>
      <p:sp>
        <p:nvSpPr>
          <p:cNvPr id="69" name="Google Shape;69;p14"/>
          <p:cNvSpPr txBox="1">
            <a:spLocks noGrp="1"/>
          </p:cNvSpPr>
          <p:nvPr>
            <p:ph type="subTitle" idx="2"/>
          </p:nvPr>
        </p:nvSpPr>
        <p:spPr>
          <a:xfrm>
            <a:off x="4486686" y="4755133"/>
            <a:ext cx="6739174" cy="935200"/>
          </a:xfrm>
          <a:prstGeom prst="rect">
            <a:avLst/>
          </a:prstGeom>
        </p:spPr>
        <p:txBody>
          <a:bodyPr spcFirstLastPara="1" wrap="square" lIns="121900" tIns="121900" rIns="121900" bIns="121900" anchor="t" anchorCtr="0">
            <a:noAutofit/>
          </a:bodyPr>
          <a:lstStyle/>
          <a:p>
            <a:pPr marL="0" indent="0"/>
            <a:r>
              <a:rPr lang="en-US" dirty="0" smtClean="0"/>
              <a:t>Data Analytics and Visualization Group</a:t>
            </a:r>
            <a:endParaRPr lang="en" dirty="0"/>
          </a:p>
          <a:p>
            <a:pPr marL="0" indent="0"/>
            <a:r>
              <a:rPr lang="en-US" dirty="0" smtClean="0"/>
              <a:t>Computational Research Division</a:t>
            </a:r>
          </a:p>
          <a:p>
            <a:pPr marL="0" indent="0"/>
            <a:r>
              <a:rPr lang="en" dirty="0" smtClean="0"/>
              <a:t>Lawrence </a:t>
            </a:r>
            <a:r>
              <a:rPr lang="en" dirty="0"/>
              <a:t>Berkeley National Laboratory</a:t>
            </a:r>
            <a:endParaRPr dirty="0"/>
          </a:p>
        </p:txBody>
      </p:sp>
      <p:pic>
        <p:nvPicPr>
          <p:cNvPr id="6" name="Picture 5">
            <a:extLst>
              <a:ext uri="{FF2B5EF4-FFF2-40B4-BE49-F238E27FC236}">
                <a16:creationId xmlns="" xmlns:a16="http://schemas.microsoft.com/office/drawing/2014/main" id="{991E3D0F-82A3-4B44-A142-1C2EE0558B32}"/>
              </a:ext>
            </a:extLst>
          </p:cNvPr>
          <p:cNvPicPr>
            <a:picLocks noChangeAspect="1"/>
          </p:cNvPicPr>
          <p:nvPr/>
        </p:nvPicPr>
        <p:blipFill>
          <a:blip r:embed="rId3"/>
          <a:stretch>
            <a:fillRect/>
          </a:stretch>
        </p:blipFill>
        <p:spPr>
          <a:xfrm>
            <a:off x="1304218" y="1614203"/>
            <a:ext cx="2490400" cy="1754673"/>
          </a:xfrm>
          <a:prstGeom prst="rect">
            <a:avLst/>
          </a:prstGeom>
          <a:ln w="12700">
            <a:noFill/>
          </a:ln>
        </p:spPr>
      </p:pic>
      <p:pic>
        <p:nvPicPr>
          <p:cNvPr id="3" name="Picture 2"/>
          <p:cNvPicPr>
            <a:picLocks noChangeAspect="1"/>
          </p:cNvPicPr>
          <p:nvPr/>
        </p:nvPicPr>
        <p:blipFill>
          <a:blip r:embed="rId4"/>
          <a:stretch>
            <a:fillRect/>
          </a:stretch>
        </p:blipFill>
        <p:spPr>
          <a:xfrm>
            <a:off x="0" y="5104191"/>
            <a:ext cx="1905000" cy="1905000"/>
          </a:xfrm>
          <a:prstGeom prst="rect">
            <a:avLst/>
          </a:prstGeom>
        </p:spPr>
      </p:pic>
      <p:pic>
        <p:nvPicPr>
          <p:cNvPr id="4" name="Picture 3"/>
          <p:cNvPicPr>
            <a:picLocks noChangeAspect="1"/>
          </p:cNvPicPr>
          <p:nvPr/>
        </p:nvPicPr>
        <p:blipFill>
          <a:blip r:embed="rId5"/>
          <a:stretch>
            <a:fillRect/>
          </a:stretch>
        </p:blipFill>
        <p:spPr>
          <a:xfrm>
            <a:off x="1716766" y="5106282"/>
            <a:ext cx="1905000" cy="1905000"/>
          </a:xfrm>
          <a:prstGeom prst="rect">
            <a:avLst/>
          </a:prstGeom>
        </p:spPr>
      </p:pic>
      <p:pic>
        <p:nvPicPr>
          <p:cNvPr id="9" name="Picture 8" descr="BerkeleyLab_Masterbrand_logo_with_Tagli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6057" y="6166168"/>
            <a:ext cx="3271516" cy="669934"/>
          </a:xfrm>
          <a:prstGeom prst="rect">
            <a:avLst/>
          </a:prstGeom>
        </p:spPr>
      </p:pic>
    </p:spTree>
    <p:extLst>
      <p:ext uri="{BB962C8B-B14F-4D97-AF65-F5344CB8AC3E}">
        <p14:creationId xmlns:p14="http://schemas.microsoft.com/office/powerpoint/2010/main" val="973899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par>
                          <p:cTn id="8" fill="hold">
                            <p:stCondLst>
                              <p:cond delay="1000"/>
                            </p:stCondLst>
                            <p:childTnLst>
                              <p:par>
                                <p:cTn id="9" presetID="31" presetClass="entr" presetSubtype="0"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par>
                          <p:cTn id="15" fill="hold">
                            <p:stCondLst>
                              <p:cond delay="2500"/>
                            </p:stCondLst>
                            <p:childTnLst>
                              <p:par>
                                <p:cTn id="16" presetID="3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5599" y="953810"/>
            <a:ext cx="11360797" cy="4842290"/>
          </a:xfrm>
        </p:spPr>
        <p:txBody>
          <a:bodyPr/>
          <a:lstStyle/>
          <a:p>
            <a:pPr marL="546100" indent="-457200">
              <a:buFont typeface="+mj-lt"/>
              <a:buAutoNum type="arabicPeriod"/>
            </a:pPr>
            <a:r>
              <a:rPr lang="en-US" dirty="0"/>
              <a:t>Allow modeling of the hierarchy of intracellular electrophysiology </a:t>
            </a:r>
            <a:r>
              <a:rPr lang="en-US" dirty="0" smtClean="0"/>
              <a:t>experiments</a:t>
            </a:r>
          </a:p>
          <a:p>
            <a:pPr marL="546100" indent="-457200">
              <a:buFont typeface="+mj-lt"/>
              <a:buAutoNum type="arabicPeriod"/>
            </a:pPr>
            <a:r>
              <a:rPr lang="en-US" dirty="0" smtClean="0"/>
              <a:t>Make relationships between stimuli and responses more </a:t>
            </a:r>
            <a:r>
              <a:rPr lang="en-US" b="1" dirty="0" smtClean="0"/>
              <a:t>explicit:</a:t>
            </a:r>
            <a:endParaRPr lang="en-US" dirty="0" smtClean="0"/>
          </a:p>
          <a:p>
            <a:pPr lvl="1">
              <a:lnSpc>
                <a:spcPct val="70000"/>
              </a:lnSpc>
            </a:pPr>
            <a:r>
              <a:rPr lang="en-US" dirty="0" smtClean="0"/>
              <a:t>Relationships between stimuli and responses are currently </a:t>
            </a:r>
            <a:r>
              <a:rPr lang="en-US" b="1" dirty="0" smtClean="0"/>
              <a:t>implicit</a:t>
            </a:r>
            <a:r>
              <a:rPr lang="en-US" dirty="0" smtClean="0"/>
              <a:t> so that:</a:t>
            </a:r>
            <a:endParaRPr lang="en-US" dirty="0"/>
          </a:p>
          <a:p>
            <a:pPr lvl="2">
              <a:lnSpc>
                <a:spcPct val="50000"/>
              </a:lnSpc>
            </a:pPr>
            <a:r>
              <a:rPr lang="en-US" sz="1600" dirty="0" smtClean="0"/>
              <a:t>We need to search </a:t>
            </a:r>
            <a:r>
              <a:rPr lang="en-US" sz="1600" dirty="0" err="1" smtClean="0">
                <a:latin typeface="Futura"/>
                <a:cs typeface="Futura"/>
              </a:rPr>
              <a:t>SweepTable</a:t>
            </a:r>
            <a:r>
              <a:rPr lang="en-US" sz="1600" dirty="0" smtClean="0"/>
              <a:t> to find all </a:t>
            </a:r>
            <a:r>
              <a:rPr lang="en-US" sz="1600" dirty="0" err="1" smtClean="0">
                <a:latin typeface="Futura"/>
                <a:cs typeface="Futura"/>
              </a:rPr>
              <a:t>PatchClampSeries</a:t>
            </a:r>
            <a:r>
              <a:rPr lang="en-US" sz="1600" dirty="0" smtClean="0"/>
              <a:t> with the same </a:t>
            </a:r>
            <a:r>
              <a:rPr lang="en-US" sz="1600" dirty="0" err="1" smtClean="0">
                <a:latin typeface="Futura"/>
                <a:cs typeface="Futura"/>
              </a:rPr>
              <a:t>sweep_number</a:t>
            </a:r>
            <a:endParaRPr lang="en-US" sz="1600" dirty="0">
              <a:latin typeface="Futura"/>
              <a:cs typeface="Futura"/>
            </a:endParaRPr>
          </a:p>
          <a:p>
            <a:pPr lvl="2">
              <a:lnSpc>
                <a:spcPct val="50000"/>
              </a:lnSpc>
            </a:pPr>
            <a:r>
              <a:rPr lang="en-US" sz="1600" dirty="0" smtClean="0"/>
              <a:t>We then need to compare </a:t>
            </a:r>
            <a:r>
              <a:rPr lang="en-US" sz="1600" dirty="0" err="1" smtClean="0">
                <a:latin typeface="Futura"/>
                <a:cs typeface="Futura"/>
              </a:rPr>
              <a:t>IntracellularElectrodes</a:t>
            </a:r>
            <a:r>
              <a:rPr lang="en-US" sz="1600" dirty="0" smtClean="0"/>
              <a:t> to identify corresponding stimulus and response pairs</a:t>
            </a:r>
          </a:p>
          <a:p>
            <a:pPr lvl="1"/>
            <a:endParaRPr lang="en-US" dirty="0" smtClean="0"/>
          </a:p>
          <a:p>
            <a:endParaRPr lang="en-US" dirty="0" smtClean="0"/>
          </a:p>
          <a:p>
            <a:pPr marL="88900" indent="0">
              <a:buNone/>
            </a:pPr>
            <a:endParaRPr lang="en-US" dirty="0" smtClean="0"/>
          </a:p>
          <a:p>
            <a:pPr marL="88900" indent="0">
              <a:buNone/>
            </a:pPr>
            <a:endParaRPr lang="en-US" dirty="0"/>
          </a:p>
          <a:p>
            <a:pPr marL="546100" indent="-457200">
              <a:buFont typeface="+mj-lt"/>
              <a:buAutoNum type="arabicPeriod"/>
            </a:pPr>
            <a:r>
              <a:rPr lang="en-US" dirty="0" smtClean="0"/>
              <a:t>Avoid data replication </a:t>
            </a:r>
            <a:r>
              <a:rPr lang="en-US" dirty="0"/>
              <a:t>to reduce the risk of </a:t>
            </a:r>
            <a:r>
              <a:rPr lang="en-US" dirty="0" smtClean="0"/>
              <a:t>errors </a:t>
            </a:r>
            <a:endParaRPr lang="en-US" dirty="0"/>
          </a:p>
          <a:p>
            <a:pPr marL="1003300" lvl="1" indent="-457200">
              <a:lnSpc>
                <a:spcPct val="70000"/>
              </a:lnSpc>
            </a:pPr>
            <a:r>
              <a:rPr lang="en-US" dirty="0" err="1" smtClean="0">
                <a:latin typeface="Futura"/>
                <a:cs typeface="Futura"/>
              </a:rPr>
              <a:t>sweep_number</a:t>
            </a:r>
            <a:r>
              <a:rPr lang="en-US" dirty="0" smtClean="0"/>
              <a:t> or metadata in user-defined columns in the </a:t>
            </a:r>
            <a:r>
              <a:rPr lang="en-US" dirty="0" err="1" smtClean="0">
                <a:latin typeface="Futura"/>
                <a:cs typeface="Futura"/>
              </a:rPr>
              <a:t>SweepTable</a:t>
            </a:r>
            <a:endParaRPr lang="en-US" dirty="0" smtClean="0"/>
          </a:p>
        </p:txBody>
      </p:sp>
      <p:sp>
        <p:nvSpPr>
          <p:cNvPr id="3" name="Title 2"/>
          <p:cNvSpPr>
            <a:spLocks noGrp="1"/>
          </p:cNvSpPr>
          <p:nvPr>
            <p:ph type="title"/>
          </p:nvPr>
        </p:nvSpPr>
        <p:spPr>
          <a:xfrm>
            <a:off x="415599" y="250427"/>
            <a:ext cx="11360799" cy="763600"/>
          </a:xfrm>
        </p:spPr>
        <p:txBody>
          <a:bodyPr/>
          <a:lstStyle/>
          <a:p>
            <a:r>
              <a:rPr lang="en-US" dirty="0" smtClean="0"/>
              <a:t>Things we would like to improve</a:t>
            </a:r>
            <a:r>
              <a:rPr lang="en-US" dirty="0"/>
              <a:t>:</a:t>
            </a:r>
          </a:p>
        </p:txBody>
      </p:sp>
      <p:sp>
        <p:nvSpPr>
          <p:cNvPr id="4" name="Slide Number Placeholder 3"/>
          <p:cNvSpPr>
            <a:spLocks noGrp="1"/>
          </p:cNvSpPr>
          <p:nvPr>
            <p:ph type="sldNum" idx="12"/>
          </p:nvPr>
        </p:nvSpPr>
        <p:spPr>
          <a:xfrm>
            <a:off x="11301378" y="6392728"/>
            <a:ext cx="716532" cy="267089"/>
          </a:xfrm>
        </p:spPr>
        <p:txBody>
          <a:bodyPr/>
          <a:lstStyle/>
          <a:p>
            <a:fld id="{00000000-1234-1234-1234-123412341234}" type="slidenum">
              <a:rPr lang="en" smtClean="0"/>
              <a:pPr/>
              <a:t>10</a:t>
            </a:fld>
            <a:endParaRPr lang="en"/>
          </a:p>
        </p:txBody>
      </p:sp>
      <p:sp>
        <p:nvSpPr>
          <p:cNvPr id="5" name="Rectangle 4"/>
          <p:cNvSpPr/>
          <p:nvPr/>
        </p:nvSpPr>
        <p:spPr>
          <a:xfrm>
            <a:off x="1867409" y="2993873"/>
            <a:ext cx="8314226" cy="2462213"/>
          </a:xfrm>
          <a:prstGeom prst="rect">
            <a:avLst/>
          </a:prstGeom>
          <a:solidFill>
            <a:schemeClr val="tx1"/>
          </a:solidFill>
        </p:spPr>
        <p:txBody>
          <a:bodyPr wrap="square">
            <a:spAutoFit/>
          </a:bodyPr>
          <a:lstStyle/>
          <a:p>
            <a:r>
              <a:rPr lang="en-US" sz="1400" dirty="0" err="1">
                <a:solidFill>
                  <a:schemeClr val="bg1"/>
                </a:solidFill>
                <a:latin typeface="Courier"/>
                <a:cs typeface="Courier"/>
              </a:rPr>
              <a:t>stimulius_response_pairs</a:t>
            </a:r>
            <a:r>
              <a:rPr lang="en-US" sz="1400" dirty="0">
                <a:solidFill>
                  <a:schemeClr val="bg1"/>
                </a:solidFill>
                <a:latin typeface="Courier"/>
                <a:cs typeface="Courier"/>
              </a:rPr>
              <a:t> = </a:t>
            </a:r>
            <a:r>
              <a:rPr lang="en-US" sz="1400" dirty="0">
                <a:solidFill>
                  <a:srgbClr val="70AD47"/>
                </a:solidFill>
                <a:latin typeface="Courier"/>
                <a:cs typeface="Courier"/>
              </a:rPr>
              <a:t>{}</a:t>
            </a:r>
          </a:p>
          <a:p>
            <a:r>
              <a:rPr lang="en-US" sz="1400" dirty="0">
                <a:solidFill>
                  <a:schemeClr val="bg1"/>
                </a:solidFill>
                <a:latin typeface="Courier"/>
                <a:cs typeface="Courier"/>
              </a:rPr>
              <a:t>for </a:t>
            </a:r>
            <a:r>
              <a:rPr lang="en-US" sz="1400" dirty="0" err="1">
                <a:solidFill>
                  <a:srgbClr val="70AD47"/>
                </a:solidFill>
                <a:latin typeface="Courier"/>
                <a:cs typeface="Courier"/>
              </a:rPr>
              <a:t>sweep_number</a:t>
            </a:r>
            <a:r>
              <a:rPr lang="en-US" sz="1400" dirty="0">
                <a:solidFill>
                  <a:schemeClr val="bg1"/>
                </a:solidFill>
                <a:latin typeface="Courier"/>
                <a:cs typeface="Courier"/>
              </a:rPr>
              <a:t> in </a:t>
            </a:r>
            <a:r>
              <a:rPr lang="en-US" sz="1400" dirty="0" err="1">
                <a:solidFill>
                  <a:schemeClr val="bg1"/>
                </a:solidFill>
                <a:latin typeface="Courier"/>
                <a:cs typeface="Courier"/>
              </a:rPr>
              <a:t>np.unique</a:t>
            </a:r>
            <a:r>
              <a:rPr lang="en-US" sz="1400" dirty="0">
                <a:solidFill>
                  <a:schemeClr val="bg1"/>
                </a:solidFill>
                <a:latin typeface="Courier"/>
                <a:cs typeface="Courier"/>
              </a:rPr>
              <a:t>(</a:t>
            </a:r>
            <a:r>
              <a:rPr lang="en-US" sz="1400" dirty="0" err="1">
                <a:solidFill>
                  <a:schemeClr val="bg1"/>
                </a:solidFill>
                <a:latin typeface="Courier"/>
                <a:cs typeface="Courier"/>
              </a:rPr>
              <a:t>nwbfile.sweep_table</a:t>
            </a:r>
            <a:r>
              <a:rPr lang="en-US" sz="1400" dirty="0">
                <a:solidFill>
                  <a:schemeClr val="bg1"/>
                </a:solidFill>
                <a:latin typeface="Courier"/>
                <a:cs typeface="Courier"/>
              </a:rPr>
              <a:t>[</a:t>
            </a:r>
            <a:r>
              <a:rPr lang="en-US" sz="1400" dirty="0">
                <a:solidFill>
                  <a:srgbClr val="70AD47"/>
                </a:solidFill>
                <a:latin typeface="Courier"/>
                <a:cs typeface="Courier"/>
              </a:rPr>
              <a:t>'</a:t>
            </a:r>
            <a:r>
              <a:rPr lang="en-US" sz="1400" dirty="0" err="1">
                <a:solidFill>
                  <a:srgbClr val="70AD47"/>
                </a:solidFill>
                <a:latin typeface="Courier"/>
                <a:cs typeface="Courier"/>
              </a:rPr>
              <a:t>sweep_number</a:t>
            </a:r>
            <a:r>
              <a:rPr lang="en-US" sz="1400" dirty="0">
                <a:solidFill>
                  <a:srgbClr val="70AD47"/>
                </a:solidFill>
                <a:latin typeface="Courier"/>
                <a:cs typeface="Courier"/>
              </a:rPr>
              <a:t>'</a:t>
            </a:r>
            <a:r>
              <a:rPr lang="en-US" sz="1400" dirty="0">
                <a:solidFill>
                  <a:schemeClr val="bg1"/>
                </a:solidFill>
                <a:latin typeface="Courier"/>
                <a:cs typeface="Courier"/>
              </a:rPr>
              <a:t>][</a:t>
            </a:r>
            <a:r>
              <a:rPr lang="en-US" sz="1400" dirty="0">
                <a:solidFill>
                  <a:srgbClr val="70AD47"/>
                </a:solidFill>
                <a:latin typeface="Courier"/>
                <a:cs typeface="Courier"/>
              </a:rPr>
              <a:t>:</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sweep_series</a:t>
            </a:r>
            <a:r>
              <a:rPr lang="en-US" sz="1400" dirty="0">
                <a:solidFill>
                  <a:schemeClr val="bg1"/>
                </a:solidFill>
                <a:latin typeface="Courier"/>
                <a:cs typeface="Courier"/>
              </a:rPr>
              <a:t> = </a:t>
            </a:r>
            <a:r>
              <a:rPr lang="en-US" sz="1400" dirty="0" err="1">
                <a:solidFill>
                  <a:schemeClr val="bg1"/>
                </a:solidFill>
                <a:latin typeface="Courier"/>
                <a:cs typeface="Courier"/>
              </a:rPr>
              <a:t>nwbfile.sweep_table.get_series</a:t>
            </a:r>
            <a:r>
              <a:rPr lang="en-US" sz="1400" dirty="0">
                <a:solidFill>
                  <a:schemeClr val="bg1"/>
                </a:solidFill>
                <a:latin typeface="Courier"/>
                <a:cs typeface="Courier"/>
              </a:rPr>
              <a:t>(</a:t>
            </a:r>
            <a:r>
              <a:rPr lang="en-US" sz="1400" dirty="0" err="1">
                <a:solidFill>
                  <a:srgbClr val="70AD47"/>
                </a:solidFill>
                <a:latin typeface="Courier"/>
                <a:cs typeface="Courier"/>
              </a:rPr>
              <a:t>sweep_number</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sweep_pairs</a:t>
            </a:r>
            <a:r>
              <a:rPr lang="en-US" sz="1400" dirty="0">
                <a:solidFill>
                  <a:schemeClr val="bg1"/>
                </a:solidFill>
                <a:latin typeface="Courier"/>
                <a:cs typeface="Courier"/>
              </a:rPr>
              <a:t> = </a:t>
            </a:r>
            <a:r>
              <a:rPr lang="en-US" sz="1400" dirty="0">
                <a:solidFill>
                  <a:srgbClr val="70AD47"/>
                </a:solidFill>
                <a:latin typeface="Courier"/>
                <a:cs typeface="Courier"/>
              </a:rPr>
              <a:t>{}</a:t>
            </a:r>
          </a:p>
          <a:p>
            <a:r>
              <a:rPr lang="en-US" sz="1400" dirty="0">
                <a:solidFill>
                  <a:schemeClr val="bg1"/>
                </a:solidFill>
                <a:latin typeface="Courier"/>
                <a:cs typeface="Courier"/>
              </a:rPr>
              <a:t>    for </a:t>
            </a:r>
            <a:r>
              <a:rPr lang="en-US" sz="1400" dirty="0">
                <a:solidFill>
                  <a:srgbClr val="70AD47"/>
                </a:solidFill>
                <a:latin typeface="Courier"/>
                <a:cs typeface="Courier"/>
              </a:rPr>
              <a:t>s </a:t>
            </a:r>
            <a:r>
              <a:rPr lang="en-US" sz="1400" dirty="0">
                <a:solidFill>
                  <a:schemeClr val="bg1"/>
                </a:solidFill>
                <a:latin typeface="Courier"/>
                <a:cs typeface="Courier"/>
              </a:rPr>
              <a:t>in </a:t>
            </a:r>
            <a:r>
              <a:rPr lang="en-US" sz="1400" dirty="0" err="1">
                <a:solidFill>
                  <a:srgbClr val="70AD47"/>
                </a:solidFill>
                <a:latin typeface="Courier"/>
                <a:cs typeface="Courier"/>
              </a:rPr>
              <a:t>sweep_series</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curr_pair</a:t>
            </a:r>
            <a:r>
              <a:rPr lang="en-US" sz="1400" dirty="0">
                <a:solidFill>
                  <a:schemeClr val="bg1"/>
                </a:solidFill>
                <a:latin typeface="Courier"/>
                <a:cs typeface="Courier"/>
              </a:rPr>
              <a:t> = </a:t>
            </a:r>
            <a:r>
              <a:rPr lang="en-US" sz="1400" dirty="0" err="1">
                <a:solidFill>
                  <a:schemeClr val="bg1"/>
                </a:solidFill>
                <a:latin typeface="Courier"/>
                <a:cs typeface="Courier"/>
              </a:rPr>
              <a:t>sweep_pairs.get</a:t>
            </a:r>
            <a:r>
              <a:rPr lang="en-US" sz="1400" dirty="0">
                <a:solidFill>
                  <a:schemeClr val="bg1"/>
                </a:solidFill>
                <a:latin typeface="Courier"/>
                <a:cs typeface="Courier"/>
              </a:rPr>
              <a:t>(</a:t>
            </a:r>
            <a:r>
              <a:rPr lang="en-US" sz="1400" dirty="0" err="1">
                <a:solidFill>
                  <a:srgbClr val="70AD47"/>
                </a:solidFill>
                <a:latin typeface="Courier"/>
                <a:cs typeface="Courier"/>
              </a:rPr>
              <a:t>s.electrode.name</a:t>
            </a:r>
            <a:r>
              <a:rPr lang="en-US" sz="1400" dirty="0">
                <a:solidFill>
                  <a:schemeClr val="bg1"/>
                </a:solidFill>
                <a:latin typeface="Courier"/>
                <a:cs typeface="Courier"/>
              </a:rPr>
              <a:t>, </a:t>
            </a:r>
            <a:r>
              <a:rPr lang="en-US" sz="1400" dirty="0">
                <a:solidFill>
                  <a:srgbClr val="70AD47"/>
                </a:solidFill>
                <a:latin typeface="Courier"/>
                <a:cs typeface="Courier"/>
              </a:rPr>
              <a:t>None</a:t>
            </a:r>
            <a:r>
              <a:rPr lang="en-US" sz="1400" dirty="0">
                <a:solidFill>
                  <a:schemeClr val="bg1"/>
                </a:solidFill>
                <a:latin typeface="Courier"/>
                <a:cs typeface="Courier"/>
              </a:rPr>
              <a:t>)</a:t>
            </a:r>
          </a:p>
          <a:p>
            <a:r>
              <a:rPr lang="en-US" sz="1400" dirty="0">
                <a:solidFill>
                  <a:schemeClr val="bg1"/>
                </a:solidFill>
                <a:latin typeface="Courier"/>
                <a:cs typeface="Courier"/>
              </a:rPr>
              <a:t>        if </a:t>
            </a:r>
            <a:r>
              <a:rPr lang="en-US" sz="1400" dirty="0" err="1">
                <a:solidFill>
                  <a:srgbClr val="70AD47"/>
                </a:solidFill>
                <a:latin typeface="Courier"/>
                <a:cs typeface="Courier"/>
              </a:rPr>
              <a:t>curr_pair</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curr_pair.append</a:t>
            </a:r>
            <a:r>
              <a:rPr lang="en-US" sz="1400" dirty="0">
                <a:solidFill>
                  <a:schemeClr val="bg1"/>
                </a:solidFill>
                <a:latin typeface="Courier"/>
                <a:cs typeface="Courier"/>
              </a:rPr>
              <a:t>(</a:t>
            </a:r>
            <a:r>
              <a:rPr lang="en-US" sz="1400" dirty="0">
                <a:solidFill>
                  <a:srgbClr val="70AD47"/>
                </a:solidFill>
                <a:latin typeface="Courier"/>
                <a:cs typeface="Courier"/>
              </a:rPr>
              <a:t>s</a:t>
            </a:r>
            <a:r>
              <a:rPr lang="en-US" sz="1400" dirty="0">
                <a:solidFill>
                  <a:schemeClr val="bg1"/>
                </a:solidFill>
                <a:latin typeface="Courier"/>
                <a:cs typeface="Courier"/>
              </a:rPr>
              <a:t>)</a:t>
            </a:r>
          </a:p>
          <a:p>
            <a:r>
              <a:rPr lang="en-US" sz="1400" dirty="0">
                <a:solidFill>
                  <a:schemeClr val="bg1"/>
                </a:solidFill>
                <a:latin typeface="Courier"/>
                <a:cs typeface="Courier"/>
              </a:rPr>
              <a:t>        else:</a:t>
            </a:r>
          </a:p>
          <a:p>
            <a:r>
              <a:rPr lang="en-US" sz="1400" dirty="0">
                <a:solidFill>
                  <a:schemeClr val="bg1"/>
                </a:solidFill>
                <a:latin typeface="Courier"/>
                <a:cs typeface="Courier"/>
              </a:rPr>
              <a:t>            </a:t>
            </a:r>
            <a:r>
              <a:rPr lang="en-US" sz="1400" dirty="0" err="1">
                <a:solidFill>
                  <a:schemeClr val="bg1"/>
                </a:solidFill>
                <a:latin typeface="Courier"/>
                <a:cs typeface="Courier"/>
              </a:rPr>
              <a:t>sweep_pairs</a:t>
            </a:r>
            <a:r>
              <a:rPr lang="en-US" sz="1400" dirty="0">
                <a:solidFill>
                  <a:schemeClr val="bg1"/>
                </a:solidFill>
                <a:latin typeface="Courier"/>
                <a:cs typeface="Courier"/>
              </a:rPr>
              <a:t>[</a:t>
            </a:r>
            <a:r>
              <a:rPr lang="en-US" sz="1400" dirty="0" err="1">
                <a:solidFill>
                  <a:srgbClr val="70AD47"/>
                </a:solidFill>
                <a:latin typeface="Courier"/>
                <a:cs typeface="Courier"/>
              </a:rPr>
              <a:t>s.electrode.name</a:t>
            </a:r>
            <a:r>
              <a:rPr lang="en-US" sz="1400" dirty="0">
                <a:solidFill>
                  <a:schemeClr val="bg1"/>
                </a:solidFill>
                <a:latin typeface="Courier"/>
                <a:cs typeface="Courier"/>
              </a:rPr>
              <a:t>] = [</a:t>
            </a:r>
            <a:r>
              <a:rPr lang="en-US" sz="1400" dirty="0">
                <a:solidFill>
                  <a:srgbClr val="70AD47"/>
                </a:solidFill>
                <a:latin typeface="Courier"/>
                <a:cs typeface="Courier"/>
              </a:rPr>
              <a:t>s</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stimulius_response_pairs</a:t>
            </a:r>
            <a:r>
              <a:rPr lang="en-US" sz="1400" dirty="0">
                <a:solidFill>
                  <a:schemeClr val="bg1"/>
                </a:solidFill>
                <a:latin typeface="Courier"/>
                <a:cs typeface="Courier"/>
              </a:rPr>
              <a:t>[</a:t>
            </a:r>
            <a:r>
              <a:rPr lang="en-US" sz="1400" dirty="0" err="1">
                <a:solidFill>
                  <a:srgbClr val="70AD47"/>
                </a:solidFill>
                <a:latin typeface="Courier"/>
                <a:cs typeface="Courier"/>
              </a:rPr>
              <a:t>sweep_number</a:t>
            </a:r>
            <a:r>
              <a:rPr lang="en-US" sz="1400" dirty="0">
                <a:solidFill>
                  <a:schemeClr val="bg1"/>
                </a:solidFill>
                <a:latin typeface="Courier"/>
                <a:cs typeface="Courier"/>
              </a:rPr>
              <a:t>] = </a:t>
            </a:r>
            <a:r>
              <a:rPr lang="en-US" sz="1400" dirty="0" err="1">
                <a:solidFill>
                  <a:srgbClr val="70AD47"/>
                </a:solidFill>
                <a:latin typeface="Courier"/>
                <a:cs typeface="Courier"/>
              </a:rPr>
              <a:t>sweep_pairs</a:t>
            </a:r>
            <a:endParaRPr lang="en-US" sz="1400" dirty="0">
              <a:solidFill>
                <a:srgbClr val="70AD47"/>
              </a:solidFill>
              <a:latin typeface="Courier"/>
              <a:cs typeface="Courier"/>
            </a:endParaRPr>
          </a:p>
        </p:txBody>
      </p:sp>
    </p:spTree>
    <p:extLst>
      <p:ext uri="{BB962C8B-B14F-4D97-AF65-F5344CB8AC3E}">
        <p14:creationId xmlns:p14="http://schemas.microsoft.com/office/powerpoint/2010/main" val="30722443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2: New Approach</a:t>
            </a:r>
            <a:endParaRPr lang="en-US" dirty="0"/>
          </a:p>
        </p:txBody>
      </p:sp>
      <p:sp>
        <p:nvSpPr>
          <p:cNvPr id="3" name="Subtitle 2"/>
          <p:cNvSpPr>
            <a:spLocks noGrp="1"/>
          </p:cNvSpPr>
          <p:nvPr>
            <p:ph type="subTitle" idx="1"/>
          </p:nvPr>
        </p:nvSpPr>
        <p:spPr/>
        <p:txBody>
          <a:bodyPr/>
          <a:lstStyle/>
          <a:p>
            <a:r>
              <a:rPr lang="en-US" dirty="0" smtClean="0"/>
              <a:t>Coming soon in NWB</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
        <p:nvSpPr>
          <p:cNvPr id="5" name="Subtitle 4"/>
          <p:cNvSpPr>
            <a:spLocks noGrp="1"/>
          </p:cNvSpPr>
          <p:nvPr>
            <p:ph type="subTitle" idx="2"/>
          </p:nvPr>
        </p:nvSpPr>
        <p:spPr>
          <a:xfrm>
            <a:off x="910050" y="4782981"/>
            <a:ext cx="10381600" cy="935200"/>
          </a:xfrm>
        </p:spPr>
        <p:txBody>
          <a:bodyPr/>
          <a:lstStyle/>
          <a:p>
            <a:pPr lvl="0">
              <a:buClr>
                <a:srgbClr val="44546A"/>
              </a:buClr>
            </a:pPr>
            <a:r>
              <a:rPr lang="en-US" dirty="0">
                <a:solidFill>
                  <a:prstClr val="black">
                    <a:lumMod val="75000"/>
                    <a:lumOff val="25000"/>
                  </a:prstClr>
                </a:solidFill>
              </a:rPr>
              <a:t>Python Notebooks at: </a:t>
            </a:r>
          </a:p>
          <a:p>
            <a:pPr lvl="0">
              <a:buClr>
                <a:srgbClr val="44546A"/>
              </a:buClr>
            </a:pPr>
            <a:r>
              <a:rPr lang="en-US" sz="1400" dirty="0">
                <a:solidFill>
                  <a:prstClr val="black">
                    <a:lumMod val="75000"/>
                    <a:lumOff val="25000"/>
                  </a:prstClr>
                </a:solidFill>
                <a:hlinkClick r:id="rId3"/>
              </a:rPr>
              <a:t>https://github.com/oruebel/ndx-icephys-meta/tree/master/src/pynwb/examples</a:t>
            </a:r>
            <a:endParaRPr lang="en-US" sz="1400" dirty="0">
              <a:solidFill>
                <a:prstClr val="black">
                  <a:lumMod val="75000"/>
                  <a:lumOff val="25000"/>
                </a:prstClr>
              </a:solidFill>
            </a:endParaRPr>
          </a:p>
          <a:p>
            <a:pPr lvl="0">
              <a:buClr>
                <a:srgbClr val="44546A"/>
              </a:buClr>
            </a:pPr>
            <a:endParaRPr lang="en-US" dirty="0">
              <a:solidFill>
                <a:prstClr val="black">
                  <a:lumMod val="75000"/>
                  <a:lumOff val="25000"/>
                </a:prstClr>
              </a:solidFill>
            </a:endParaRPr>
          </a:p>
          <a:p>
            <a:pPr lvl="0">
              <a:buClr>
                <a:srgbClr val="44546A"/>
              </a:buClr>
            </a:pPr>
            <a:r>
              <a:rPr lang="en-US" dirty="0">
                <a:solidFill>
                  <a:prstClr val="black">
                    <a:lumMod val="75000"/>
                    <a:lumOff val="25000"/>
                  </a:prstClr>
                </a:solidFill>
              </a:rPr>
              <a:t>Extension at: </a:t>
            </a:r>
          </a:p>
          <a:p>
            <a:pPr lvl="0">
              <a:buClr>
                <a:srgbClr val="44546A"/>
              </a:buClr>
            </a:pPr>
            <a:r>
              <a:rPr lang="en-US" sz="1400" dirty="0">
                <a:solidFill>
                  <a:prstClr val="black">
                    <a:lumMod val="75000"/>
                    <a:lumOff val="25000"/>
                  </a:prstClr>
                </a:solidFill>
                <a:hlinkClick r:id="rId4"/>
              </a:rPr>
              <a:t>https://github.com/nwb-extensions/ndx-icephys-meta-record</a:t>
            </a:r>
            <a:endParaRPr lang="en-US" sz="1400" dirty="0">
              <a:solidFill>
                <a:prstClr val="black">
                  <a:lumMod val="75000"/>
                  <a:lumOff val="25000"/>
                </a:prstClr>
              </a:solidFill>
            </a:endParaRPr>
          </a:p>
          <a:p>
            <a:endParaRPr lang="en-US" dirty="0"/>
          </a:p>
        </p:txBody>
      </p:sp>
      <p:pic>
        <p:nvPicPr>
          <p:cNvPr id="6" name="Picture 5">
            <a:extLst>
              <a:ext uri="{FF2B5EF4-FFF2-40B4-BE49-F238E27FC236}">
                <a16:creationId xmlns:a16="http://schemas.microsoft.com/office/drawing/2014/main" xmlns="" id="{991E3D0F-82A3-4B44-A142-1C2EE0558B32}"/>
              </a:ext>
            </a:extLst>
          </p:cNvPr>
          <p:cNvPicPr>
            <a:picLocks noChangeAspect="1"/>
          </p:cNvPicPr>
          <p:nvPr/>
        </p:nvPicPr>
        <p:blipFill>
          <a:blip r:embed="rId5"/>
          <a:stretch>
            <a:fillRect/>
          </a:stretch>
        </p:blipFill>
        <p:spPr>
          <a:xfrm>
            <a:off x="9326959" y="4265108"/>
            <a:ext cx="2490400" cy="1754673"/>
          </a:xfrm>
          <a:prstGeom prst="rect">
            <a:avLst/>
          </a:prstGeom>
          <a:ln w="12700">
            <a:noFill/>
          </a:ln>
        </p:spPr>
      </p:pic>
    </p:spTree>
    <p:extLst>
      <p:ext uri="{BB962C8B-B14F-4D97-AF65-F5344CB8AC3E}">
        <p14:creationId xmlns:p14="http://schemas.microsoft.com/office/powerpoint/2010/main" val="13289223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20-05-10 at 4.1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953" y="3056287"/>
            <a:ext cx="6426521" cy="3220201"/>
          </a:xfrm>
          <a:prstGeom prst="rect">
            <a:avLst/>
          </a:prstGeom>
        </p:spPr>
      </p:pic>
      <p:sp>
        <p:nvSpPr>
          <p:cNvPr id="2" name="Text Placeholder 1"/>
          <p:cNvSpPr>
            <a:spLocks noGrp="1"/>
          </p:cNvSpPr>
          <p:nvPr>
            <p:ph type="body" sz="quarter" idx="13"/>
          </p:nvPr>
        </p:nvSpPr>
        <p:spPr/>
        <p:txBody>
          <a:bodyPr/>
          <a:lstStyle/>
          <a:p>
            <a:r>
              <a:rPr lang="en-US" sz="1800" dirty="0" smtClean="0"/>
              <a:t>Developed proposal and implemented extensions for managing </a:t>
            </a:r>
            <a:r>
              <a:rPr lang="en-US" sz="1800" dirty="0"/>
              <a:t>metadata about </a:t>
            </a:r>
            <a:r>
              <a:rPr lang="en-US" sz="1800" dirty="0" smtClean="0"/>
              <a:t>hierarchically organized intracellular electrophysiology experiments</a:t>
            </a:r>
          </a:p>
          <a:p>
            <a:r>
              <a:rPr lang="en-US" sz="1800" dirty="0" smtClean="0"/>
              <a:t>Developed in collaboration with the member of the </a:t>
            </a:r>
            <a:r>
              <a:rPr lang="en-US" sz="1800" dirty="0" err="1" smtClean="0"/>
              <a:t>BlueBrainProject</a:t>
            </a:r>
            <a:r>
              <a:rPr lang="en-US" sz="1800" dirty="0"/>
              <a:t> </a:t>
            </a:r>
            <a:r>
              <a:rPr lang="en-US" sz="1800" dirty="0" smtClean="0"/>
              <a:t>(</a:t>
            </a:r>
            <a:r>
              <a:rPr lang="en-US" sz="1800" dirty="0" smtClean="0">
                <a:hlinkClick r:id="rId4"/>
              </a:rPr>
              <a:t>channelpedia.epfl.ch</a:t>
            </a:r>
            <a:r>
              <a:rPr lang="en-US" sz="1800" dirty="0" smtClean="0"/>
              <a:t>) and the Allen Institute for </a:t>
            </a:r>
            <a:r>
              <a:rPr lang="en-US" sz="1800" dirty="0"/>
              <a:t>Brain Science </a:t>
            </a:r>
            <a:r>
              <a:rPr lang="en-US" sz="1800" dirty="0" smtClean="0"/>
              <a:t>(</a:t>
            </a:r>
            <a:r>
              <a:rPr lang="en-US" sz="1800" dirty="0" smtClean="0">
                <a:hlinkClick r:id="rId5"/>
              </a:rPr>
              <a:t>celltypes.brain</a:t>
            </a:r>
            <a:r>
              <a:rPr lang="en-US" sz="1800" dirty="0">
                <a:hlinkClick r:id="rId5"/>
              </a:rPr>
              <a:t>-</a:t>
            </a:r>
            <a:r>
              <a:rPr lang="en-US" sz="1800" dirty="0" smtClean="0">
                <a:hlinkClick r:id="rId5"/>
              </a:rPr>
              <a:t>map.org</a:t>
            </a:r>
            <a:r>
              <a:rPr lang="en-US" sz="1800" dirty="0" smtClean="0"/>
              <a:t>) </a:t>
            </a:r>
          </a:p>
          <a:p>
            <a:r>
              <a:rPr lang="en-US" sz="1800" dirty="0" smtClean="0"/>
              <a:t>Posted for public review</a:t>
            </a:r>
            <a:endParaRPr lang="en-US" sz="1800" dirty="0"/>
          </a:p>
        </p:txBody>
      </p:sp>
      <p:sp>
        <p:nvSpPr>
          <p:cNvPr id="3" name="Title 2"/>
          <p:cNvSpPr>
            <a:spLocks noGrp="1"/>
          </p:cNvSpPr>
          <p:nvPr>
            <p:ph type="title"/>
          </p:nvPr>
        </p:nvSpPr>
        <p:spPr/>
        <p:txBody>
          <a:bodyPr/>
          <a:lstStyle/>
          <a:p>
            <a:r>
              <a:rPr lang="en-US" dirty="0" err="1" smtClean="0"/>
              <a:t>ICEphys</a:t>
            </a:r>
            <a:r>
              <a:rPr lang="en-US" dirty="0" smtClean="0"/>
              <a:t> Metadata Extensions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31167174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Identify and define the main levels of the hierarchy of intracellular experiments</a:t>
            </a:r>
          </a:p>
          <a:p>
            <a:r>
              <a:rPr lang="en-US" dirty="0"/>
              <a:t>Allow metadata to be associated explicitly with different levels of the hierarchy </a:t>
            </a:r>
          </a:p>
          <a:p>
            <a:r>
              <a:rPr lang="en-US" dirty="0"/>
              <a:t>Make relationships between the different levels </a:t>
            </a:r>
            <a:r>
              <a:rPr lang="en-US" dirty="0" smtClean="0"/>
              <a:t>explicit</a:t>
            </a:r>
          </a:p>
          <a:p>
            <a:r>
              <a:rPr lang="en-US" dirty="0" smtClean="0"/>
              <a:t>Make relationships between different </a:t>
            </a:r>
            <a:r>
              <a:rPr lang="en-US" dirty="0" err="1" smtClean="0"/>
              <a:t>TimeSeries</a:t>
            </a:r>
            <a:r>
              <a:rPr lang="en-US" dirty="0" smtClean="0"/>
              <a:t> explicit </a:t>
            </a:r>
          </a:p>
          <a:p>
            <a:r>
              <a:rPr lang="en-US" dirty="0" smtClean="0"/>
              <a:t>Avoid replication of data in an NWB file to reduce the risk of errors</a:t>
            </a:r>
          </a:p>
          <a:p>
            <a:r>
              <a:rPr lang="en-US" dirty="0" smtClean="0"/>
              <a:t>Backward compatible with current approach</a:t>
            </a:r>
          </a:p>
          <a:p>
            <a:r>
              <a:rPr lang="en-US" dirty="0" smtClean="0"/>
              <a:t>Extensible to allow further standardization of </a:t>
            </a:r>
            <a:r>
              <a:rPr lang="en-US" dirty="0" err="1" smtClean="0"/>
              <a:t>icephys</a:t>
            </a:r>
            <a:r>
              <a:rPr lang="en-US" dirty="0" smtClean="0"/>
              <a:t> experiment metadata</a:t>
            </a:r>
          </a:p>
        </p:txBody>
      </p:sp>
      <p:sp>
        <p:nvSpPr>
          <p:cNvPr id="3" name="Title 2"/>
          <p:cNvSpPr>
            <a:spLocks noGrp="1"/>
          </p:cNvSpPr>
          <p:nvPr>
            <p:ph type="title"/>
          </p:nvPr>
        </p:nvSpPr>
        <p:spPr/>
        <p:txBody>
          <a:bodyPr/>
          <a:lstStyle/>
          <a:p>
            <a:r>
              <a:rPr lang="en-US" dirty="0" smtClean="0"/>
              <a:t>Goals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spTree>
    <p:extLst>
      <p:ext uri="{BB962C8B-B14F-4D97-AF65-F5344CB8AC3E}">
        <p14:creationId xmlns:p14="http://schemas.microsoft.com/office/powerpoint/2010/main" val="26667463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46100" indent="-457200">
              <a:buFont typeface="+mj-lt"/>
              <a:buAutoNum type="arabicPeriod"/>
            </a:pPr>
            <a:r>
              <a:rPr lang="en-US" sz="1600" b="1" dirty="0" smtClean="0"/>
              <a:t>Intracellular Recordings</a:t>
            </a:r>
            <a:r>
              <a:rPr lang="en-US" sz="1600" b="1" dirty="0"/>
              <a:t> </a:t>
            </a:r>
            <a:r>
              <a:rPr lang="en-US" sz="1600" dirty="0" smtClean="0"/>
              <a:t>each consisting of:</a:t>
            </a:r>
          </a:p>
          <a:p>
            <a:pPr marL="1003300" lvl="1" indent="-457200"/>
            <a:r>
              <a:rPr lang="en-US" sz="1600" b="1" dirty="0" smtClean="0"/>
              <a:t>Intracellular Electrode,</a:t>
            </a:r>
            <a:r>
              <a:rPr lang="en-US" sz="1600" dirty="0" smtClean="0"/>
              <a:t> i.e., an </a:t>
            </a:r>
            <a:r>
              <a:rPr lang="en-US" sz="1600" dirty="0" err="1" smtClean="0">
                <a:latin typeface="Futura"/>
                <a:cs typeface="Futura"/>
              </a:rPr>
              <a:t>IntracellularElectrode</a:t>
            </a:r>
            <a:r>
              <a:rPr lang="en-US" sz="1600" dirty="0" smtClean="0"/>
              <a:t> as defined in NWB</a:t>
            </a:r>
            <a:r>
              <a:rPr lang="en-US" sz="1600" b="1" dirty="0" smtClean="0"/>
              <a:t> </a:t>
            </a:r>
          </a:p>
          <a:p>
            <a:pPr marL="1003300" lvl="1" indent="-457200"/>
            <a:r>
              <a:rPr lang="en-US" sz="1600" b="1" dirty="0" smtClean="0"/>
              <a:t>Stimulus</a:t>
            </a:r>
            <a:r>
              <a:rPr lang="en-US" sz="1600" dirty="0" smtClean="0"/>
              <a:t>, i.e.,</a:t>
            </a:r>
            <a:r>
              <a:rPr lang="en-US" sz="1600" b="1" dirty="0" smtClean="0"/>
              <a:t> </a:t>
            </a:r>
            <a:r>
              <a:rPr lang="en-US" sz="1600" dirty="0"/>
              <a:t>a</a:t>
            </a:r>
            <a:r>
              <a:rPr lang="en-US" sz="1600" dirty="0" smtClean="0"/>
              <a:t> </a:t>
            </a:r>
            <a:r>
              <a:rPr lang="en-US" sz="1600" dirty="0" err="1" smtClean="0">
                <a:latin typeface="Futura"/>
                <a:cs typeface="Futura"/>
              </a:rPr>
              <a:t>TimeSeries</a:t>
            </a:r>
            <a:r>
              <a:rPr lang="en-US" sz="1600" dirty="0" smtClean="0"/>
              <a:t> </a:t>
            </a:r>
            <a:r>
              <a:rPr lang="en-US" sz="1600" dirty="0"/>
              <a:t>representing voltage or current stimulation with a particular set of parameters</a:t>
            </a:r>
          </a:p>
          <a:p>
            <a:pPr marL="1003300" lvl="1" indent="-457200"/>
            <a:r>
              <a:rPr lang="en-US" sz="1600" b="1" dirty="0" smtClean="0"/>
              <a:t>Response, </a:t>
            </a:r>
            <a:r>
              <a:rPr lang="en-US" sz="1600" dirty="0" smtClean="0"/>
              <a:t>i.e., a</a:t>
            </a:r>
            <a:r>
              <a:rPr lang="en-US" sz="1600" b="1" dirty="0" smtClean="0"/>
              <a:t> </a:t>
            </a:r>
            <a:r>
              <a:rPr lang="en-US" sz="1600" dirty="0" err="1">
                <a:latin typeface="Futura"/>
                <a:cs typeface="Futura"/>
              </a:rPr>
              <a:t>TimeSeries</a:t>
            </a:r>
            <a:r>
              <a:rPr lang="en-US" sz="1600" dirty="0" smtClean="0"/>
              <a:t> </a:t>
            </a:r>
            <a:r>
              <a:rPr lang="en-US" sz="1600" dirty="0"/>
              <a:t>representing voltage or current recorded from a single cell using a single intracellular electrode</a:t>
            </a:r>
            <a:endParaRPr lang="en-US" sz="1600" dirty="0" smtClean="0"/>
          </a:p>
          <a:p>
            <a:pPr marL="546100" indent="-457200">
              <a:buFont typeface="+mj-lt"/>
              <a:buAutoNum type="arabicPeriod"/>
            </a:pPr>
            <a:r>
              <a:rPr lang="en-US" sz="1600" b="1" dirty="0" smtClean="0"/>
              <a:t>Simultaneous Recordings </a:t>
            </a:r>
            <a:r>
              <a:rPr lang="en-US" sz="1600" dirty="0" smtClean="0"/>
              <a:t>(a.k.a. sweep)</a:t>
            </a:r>
            <a:r>
              <a:rPr lang="en-US" sz="1600" b="1" dirty="0" smtClean="0"/>
              <a:t> </a:t>
            </a:r>
            <a:r>
              <a:rPr lang="en-US" sz="1600" dirty="0" smtClean="0"/>
              <a:t>each </a:t>
            </a:r>
            <a:r>
              <a:rPr lang="en-US" sz="1600" dirty="0"/>
              <a:t>consisting </a:t>
            </a:r>
            <a:r>
              <a:rPr lang="en-US" sz="1600" dirty="0" smtClean="0"/>
              <a:t>of one or more </a:t>
            </a:r>
            <a:r>
              <a:rPr lang="en-US" sz="1600" i="1" u="sng" dirty="0" smtClean="0"/>
              <a:t>intracellular recordings</a:t>
            </a:r>
            <a:r>
              <a:rPr lang="en-US" sz="1600" dirty="0" smtClean="0"/>
              <a:t>. I.e., </a:t>
            </a:r>
            <a:r>
              <a:rPr lang="en-US" sz="1600" dirty="0"/>
              <a:t>a</a:t>
            </a:r>
            <a:r>
              <a:rPr lang="en-US" sz="1600" dirty="0" smtClean="0"/>
              <a:t> </a:t>
            </a:r>
            <a:r>
              <a:rPr lang="en-US" sz="1600" dirty="0"/>
              <a:t>group of stimuli presented and responses recorded simultaneously, possibly using multiple </a:t>
            </a:r>
            <a:r>
              <a:rPr lang="en-US" sz="1600" dirty="0" smtClean="0"/>
              <a:t>electrodes</a:t>
            </a:r>
          </a:p>
          <a:p>
            <a:pPr marL="546100" indent="-457200">
              <a:buFont typeface="+mj-lt"/>
              <a:buAutoNum type="arabicPeriod"/>
            </a:pPr>
            <a:r>
              <a:rPr lang="en-US" sz="1600" b="1" dirty="0" smtClean="0"/>
              <a:t>Sequential Recordings,</a:t>
            </a:r>
            <a:r>
              <a:rPr lang="en-US" sz="1600" dirty="0" smtClean="0"/>
              <a:t> each consisting of one or more </a:t>
            </a:r>
            <a:r>
              <a:rPr lang="en-US" sz="1600" i="1" u="sng" dirty="0" smtClean="0"/>
              <a:t>simultaneous recordings</a:t>
            </a:r>
            <a:r>
              <a:rPr lang="en-US" sz="1600" dirty="0" smtClean="0"/>
              <a:t>. This typically represents a set </a:t>
            </a:r>
            <a:r>
              <a:rPr lang="en-US" sz="1600" dirty="0"/>
              <a:t>of stimuli that are applied in sequence, often of the same stimulus </a:t>
            </a:r>
            <a:r>
              <a:rPr lang="en-US" sz="1600" dirty="0" smtClean="0"/>
              <a:t>type.</a:t>
            </a:r>
          </a:p>
          <a:p>
            <a:pPr marL="546100" indent="-457200">
              <a:buFont typeface="+mj-lt"/>
              <a:buAutoNum type="arabicPeriod"/>
            </a:pPr>
            <a:r>
              <a:rPr lang="en-US" sz="1600" b="1" dirty="0" smtClean="0"/>
              <a:t>Repetitions,</a:t>
            </a:r>
            <a:r>
              <a:rPr lang="en-US" sz="1600" dirty="0" smtClean="0"/>
              <a:t> each consisting of one or more </a:t>
            </a:r>
            <a:r>
              <a:rPr lang="en-US" sz="1600" i="1" u="sng" dirty="0" smtClean="0"/>
              <a:t>sequential recordings.</a:t>
            </a:r>
            <a:r>
              <a:rPr lang="en-US" sz="1600" dirty="0"/>
              <a:t> </a:t>
            </a:r>
            <a:r>
              <a:rPr lang="en-US" sz="1600" dirty="0" smtClean="0"/>
              <a:t>This </a:t>
            </a:r>
            <a:r>
              <a:rPr lang="en-US" sz="1600" dirty="0"/>
              <a:t>typically represents </a:t>
            </a:r>
            <a:r>
              <a:rPr lang="en-US" sz="1600" dirty="0" smtClean="0"/>
              <a:t>sets </a:t>
            </a:r>
            <a:r>
              <a:rPr lang="en-US" sz="1600" dirty="0"/>
              <a:t>of </a:t>
            </a:r>
            <a:r>
              <a:rPr lang="en-US" sz="1600" dirty="0" smtClean="0"/>
              <a:t>stimuli that are </a:t>
            </a:r>
            <a:r>
              <a:rPr lang="en-US" sz="1600" dirty="0"/>
              <a:t>applied in </a:t>
            </a:r>
            <a:r>
              <a:rPr lang="en-US" sz="1600" dirty="0" smtClean="0"/>
              <a:t>sequence.</a:t>
            </a:r>
          </a:p>
          <a:p>
            <a:pPr marL="546100" indent="-457200">
              <a:buFont typeface="+mj-lt"/>
              <a:buAutoNum type="arabicPeriod"/>
            </a:pPr>
            <a:r>
              <a:rPr lang="en-US" sz="1600" b="1" dirty="0" smtClean="0"/>
              <a:t>Experimental Conditions</a:t>
            </a:r>
            <a:r>
              <a:rPr lang="en-US" sz="1600" dirty="0" smtClean="0"/>
              <a:t>, each consisting of one ore more</a:t>
            </a:r>
            <a:r>
              <a:rPr lang="en-US" sz="1600" dirty="0"/>
              <a:t> </a:t>
            </a:r>
            <a:r>
              <a:rPr lang="en-US" sz="1600" i="1" u="sng" dirty="0" smtClean="0"/>
              <a:t>repetitions</a:t>
            </a:r>
            <a:r>
              <a:rPr lang="en-US" sz="1600" dirty="0" smtClean="0"/>
              <a:t>. This represents a collection of recordings that were acquired in sequence under the same experimental conditions. </a:t>
            </a:r>
            <a:endParaRPr lang="en-US" sz="1600" dirty="0"/>
          </a:p>
          <a:p>
            <a:pPr marL="546100" indent="-457200">
              <a:buFont typeface="+mj-lt"/>
              <a:buAutoNum type="arabicPeriod"/>
            </a:pPr>
            <a:endParaRPr lang="en-US" sz="1600" b="1" dirty="0" smtClean="0"/>
          </a:p>
          <a:p>
            <a:pPr marL="546100" indent="-457200">
              <a:buFont typeface="+mj-lt"/>
              <a:buAutoNum type="arabicPeriod"/>
            </a:pPr>
            <a:endParaRPr lang="en-US" b="1" dirty="0"/>
          </a:p>
        </p:txBody>
      </p:sp>
      <p:sp>
        <p:nvSpPr>
          <p:cNvPr id="3" name="Title 2"/>
          <p:cNvSpPr>
            <a:spLocks noGrp="1"/>
          </p:cNvSpPr>
          <p:nvPr>
            <p:ph type="title"/>
          </p:nvPr>
        </p:nvSpPr>
        <p:spPr/>
        <p:txBody>
          <a:bodyPr/>
          <a:lstStyle/>
          <a:p>
            <a:r>
              <a:rPr lang="en-US" dirty="0" smtClean="0"/>
              <a:t>Levels in the intracellular recording hierarchy</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4028714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599" y="319827"/>
            <a:ext cx="11360799" cy="763600"/>
          </a:xfrm>
        </p:spPr>
        <p:txBody>
          <a:bodyPr/>
          <a:lstStyle/>
          <a:p>
            <a:r>
              <a:rPr lang="en-US" dirty="0" smtClean="0"/>
              <a:t>Intracellular Recordings Table</a:t>
            </a:r>
            <a:br>
              <a:rPr lang="en-US" dirty="0" smtClean="0"/>
            </a:br>
            <a:r>
              <a:rPr lang="en-US" sz="2400" dirty="0" smtClean="0">
                <a:solidFill>
                  <a:srgbClr val="44546A"/>
                </a:solidFill>
              </a:rPr>
              <a:t>Overview</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647486872"/>
              </p:ext>
            </p:extLst>
          </p:nvPr>
        </p:nvGraphicFramePr>
        <p:xfrm>
          <a:off x="519061" y="1331644"/>
          <a:ext cx="10827986" cy="1432559"/>
        </p:xfrm>
        <a:graphic>
          <a:graphicData uri="http://schemas.openxmlformats.org/drawingml/2006/table">
            <a:tbl>
              <a:tblPr firstRow="1" bandRow="1">
                <a:tableStyleId>{69012ECD-51FC-41F1-AA8D-1B2483CD663E}</a:tableStyleId>
              </a:tblPr>
              <a:tblGrid>
                <a:gridCol w="452551"/>
                <a:gridCol w="423346"/>
                <a:gridCol w="2449851"/>
                <a:gridCol w="462673"/>
                <a:gridCol w="2563205"/>
                <a:gridCol w="444166"/>
                <a:gridCol w="2623353"/>
                <a:gridCol w="360885"/>
                <a:gridCol w="562147"/>
                <a:gridCol w="485809"/>
              </a:tblGrid>
              <a:tr h="0">
                <a:tc gridSpan="10">
                  <a:txBody>
                    <a:bodyPr/>
                    <a:lstStyle/>
                    <a:p>
                      <a:pPr algn="ctr"/>
                      <a:r>
                        <a:rPr lang="en-US" sz="1400" dirty="0" err="1" smtClean="0">
                          <a:solidFill>
                            <a:schemeClr val="tx1"/>
                          </a:solidFill>
                          <a:latin typeface="Futura"/>
                          <a:cs typeface="Futura"/>
                        </a:rPr>
                        <a:t>IntracellularRecordings</a:t>
                      </a:r>
                      <a:r>
                        <a:rPr lang="en-US" sz="1400" baseline="0" dirty="0" err="1" smtClean="0">
                          <a:solidFill>
                            <a:schemeClr val="tx1"/>
                          </a:solidFill>
                          <a:latin typeface="Futura"/>
                          <a:cs typeface="Futura"/>
                        </a:rPr>
                        <a:t>Table</a:t>
                      </a:r>
                      <a:endParaRPr lang="en-US" sz="14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gridSpan="2">
                  <a:txBody>
                    <a:bodyPr/>
                    <a:lstStyle/>
                    <a:p>
                      <a:pPr algn="ct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gridSpan="2">
                  <a:txBody>
                    <a:bodyPr/>
                    <a:lstStyle/>
                    <a:p>
                      <a:pPr algn="ctr"/>
                      <a:r>
                        <a:rPr lang="en-US" sz="1400" dirty="0" smtClean="0">
                          <a:solidFill>
                            <a:schemeClr val="bg1"/>
                          </a:solidFill>
                          <a:latin typeface="Arial"/>
                          <a:cs typeface="Arial"/>
                        </a:rPr>
                        <a:t>electrodes</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gridSpan="2">
                  <a:txBody>
                    <a:bodyPr/>
                    <a:lstStyle/>
                    <a:p>
                      <a:pPr algn="ctr"/>
                      <a:r>
                        <a:rPr lang="en-US" sz="1400" dirty="0" smtClean="0">
                          <a:solidFill>
                            <a:schemeClr val="bg1"/>
                          </a:solidFill>
                          <a:latin typeface="Arial"/>
                          <a:cs typeface="Arial"/>
                        </a:rPr>
                        <a:t>stimuli</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hMerge="1">
                  <a:txBody>
                    <a:bodyPr/>
                    <a:lstStyle/>
                    <a:p>
                      <a:pPr algn="ct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gridSpan="2">
                  <a:txBody>
                    <a:bodyPr/>
                    <a:lstStyle/>
                    <a:p>
                      <a:pPr algn="ctr"/>
                      <a:r>
                        <a:rPr lang="en-US" sz="1400" dirty="0" smtClean="0">
                          <a:solidFill>
                            <a:schemeClr val="bg1"/>
                          </a:solidFill>
                          <a:latin typeface="Arial"/>
                          <a:cs typeface="Arial"/>
                        </a:rPr>
                        <a:t>responses</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hMerge="1">
                  <a:txBody>
                    <a:bodyPr/>
                    <a:lstStyle/>
                    <a:p>
                      <a:pPr algn="ct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gridSpan="2">
                  <a:txBody>
                    <a:bodyPr/>
                    <a:lstStyle/>
                    <a:p>
                      <a:pPr algn="ctr"/>
                      <a:r>
                        <a:rPr lang="mr-IN" sz="1400" dirty="0" smtClean="0">
                          <a:solidFill>
                            <a:schemeClr val="bg1"/>
                          </a:solidFill>
                          <a:latin typeface="Arial"/>
                          <a:cs typeface="Arial"/>
                        </a:rPr>
                        <a:t>…</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hMerge="1">
                  <a:txBody>
                    <a:bodyPr/>
                    <a:lstStyle/>
                    <a:p>
                      <a:pPr algn="ct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400" dirty="0" smtClean="0">
                          <a:solidFill>
                            <a:srgbClr val="000000"/>
                          </a:solidFill>
                        </a:rPr>
                        <a:t>id</a:t>
                      </a:r>
                      <a:endParaRPr lang="en-US" sz="14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mr-IN" sz="1400" dirty="0" smtClean="0">
                          <a:solidFill>
                            <a:srgbClr val="000000"/>
                          </a:solidFill>
                          <a:latin typeface="Courier"/>
                          <a:cs typeface="Courier"/>
                        </a:rPr>
                        <a:t>…</a:t>
                      </a:r>
                      <a:endParaRPr lang="en-US" sz="1400" dirty="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400" dirty="0" smtClean="0">
                          <a:solidFill>
                            <a:srgbClr val="000000"/>
                          </a:solidFill>
                          <a:latin typeface="Arial"/>
                          <a:cs typeface="Arial"/>
                        </a:rPr>
                        <a:t>electrode</a:t>
                      </a:r>
                    </a:p>
                    <a:p>
                      <a:pPr algn="ctr"/>
                      <a:r>
                        <a:rPr lang="en-US" sz="1200" baseline="0" dirty="0" err="1" smtClean="0">
                          <a:solidFill>
                            <a:srgbClr val="000000"/>
                          </a:solidFill>
                          <a:latin typeface="Courier"/>
                          <a:cs typeface="Courier"/>
                        </a:rPr>
                        <a:t>IntracellularElectrode</a:t>
                      </a:r>
                      <a:endParaRPr lang="en-US" sz="1200" dirty="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solidFill>
                            <a:srgbClr val="000000"/>
                          </a:solidFill>
                          <a:latin typeface="Arial"/>
                          <a:cs typeface="Arial"/>
                        </a:rPr>
                        <a:t>stimulus</a:t>
                      </a:r>
                    </a:p>
                    <a:p>
                      <a:pPr algn="ctr"/>
                      <a:r>
                        <a:rPr lang="en-US" sz="1200" dirty="0" smtClean="0">
                          <a:solidFill>
                            <a:srgbClr val="000000"/>
                          </a:solidFill>
                          <a:latin typeface="Courier"/>
                          <a:cs typeface="Courier"/>
                        </a:rPr>
                        <a:t>(int32, int32,</a:t>
                      </a:r>
                      <a:r>
                        <a:rPr lang="en-US" sz="1200" baseline="0" dirty="0" smtClean="0">
                          <a:solidFill>
                            <a:srgbClr val="000000"/>
                          </a:solidFill>
                          <a:latin typeface="Courier"/>
                          <a:cs typeface="Courier"/>
                        </a:rPr>
                        <a:t> </a:t>
                      </a:r>
                      <a:r>
                        <a:rPr lang="en-US" sz="1200" baseline="0" dirty="0" err="1" smtClean="0">
                          <a:solidFill>
                            <a:srgbClr val="000000"/>
                          </a:solidFill>
                          <a:latin typeface="Courier"/>
                          <a:cs typeface="Courier"/>
                        </a:rPr>
                        <a:t>TimeSeries</a:t>
                      </a:r>
                      <a:r>
                        <a:rPr lang="en-US" sz="1200" baseline="0" dirty="0" smtClean="0">
                          <a:solidFill>
                            <a:srgbClr val="000000"/>
                          </a:solidFill>
                          <a:latin typeface="Courier"/>
                          <a:cs typeface="Courier"/>
                        </a:rPr>
                        <a:t>)</a:t>
                      </a:r>
                      <a:endParaRPr lang="en-US" sz="1200" dirty="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400" dirty="0" smtClean="0">
                          <a:solidFill>
                            <a:srgbClr val="000000"/>
                          </a:solidFill>
                          <a:latin typeface="Arial"/>
                          <a:cs typeface="Arial"/>
                        </a:rPr>
                        <a:t>response</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rgbClr val="000000"/>
                          </a:solidFill>
                          <a:latin typeface="Courier"/>
                          <a:cs typeface="Courier"/>
                        </a:rPr>
                        <a:t>(int32, int32,</a:t>
                      </a:r>
                      <a:r>
                        <a:rPr lang="en-US" sz="1200" baseline="0" dirty="0" smtClean="0">
                          <a:solidFill>
                            <a:srgbClr val="000000"/>
                          </a:solidFill>
                          <a:latin typeface="Courier"/>
                          <a:cs typeface="Courier"/>
                        </a:rPr>
                        <a:t> </a:t>
                      </a:r>
                      <a:r>
                        <a:rPr lang="en-US" sz="1200" baseline="0" dirty="0" err="1" smtClean="0">
                          <a:solidFill>
                            <a:srgbClr val="000000"/>
                          </a:solidFill>
                          <a:latin typeface="Courier"/>
                          <a:cs typeface="Courier"/>
                        </a:rPr>
                        <a:t>TimeSeries</a:t>
                      </a:r>
                      <a:r>
                        <a:rPr lang="en-US" sz="1200" baseline="0" dirty="0" smtClean="0">
                          <a:solidFill>
                            <a:srgbClr val="000000"/>
                          </a:solidFill>
                          <a:latin typeface="Courier"/>
                          <a:cs typeface="Courier"/>
                        </a:rPr>
                        <a:t>)</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r>
              <a:tr h="229052">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t>(</a:t>
                      </a:r>
                      <a:r>
                        <a:rPr lang="en-US" sz="1400" dirty="0" err="1" smtClean="0"/>
                        <a:t>idx_start</a:t>
                      </a:r>
                      <a:r>
                        <a:rPr lang="en-US" sz="1400" dirty="0" smtClean="0"/>
                        <a:t>,</a:t>
                      </a:r>
                      <a:r>
                        <a:rPr lang="en-US" sz="1400" baseline="0" dirty="0" smtClean="0"/>
                        <a:t> count, </a:t>
                      </a:r>
                      <a:r>
                        <a:rPr lang="en-US" sz="1400" baseline="0" dirty="0" err="1" smtClean="0"/>
                        <a:t>timeseries</a:t>
                      </a:r>
                      <a:r>
                        <a:rPr lang="en-US" sz="1400" baseline="0" dirty="0" smtClean="0"/>
                        <a:t>)</a:t>
                      </a:r>
                      <a:endParaRPr lang="en-US" sz="1400"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t>(</a:t>
                      </a:r>
                      <a:r>
                        <a:rPr lang="en-US" sz="1400" dirty="0" err="1" smtClean="0"/>
                        <a:t>idx_start</a:t>
                      </a:r>
                      <a:r>
                        <a:rPr lang="en-US" sz="1400" dirty="0" smtClean="0"/>
                        <a:t>,</a:t>
                      </a:r>
                      <a:r>
                        <a:rPr lang="en-US" sz="1400" baseline="0" dirty="0" smtClean="0"/>
                        <a:t> count, </a:t>
                      </a:r>
                      <a:r>
                        <a:rPr lang="en-US" sz="1400" baseline="0" dirty="0" err="1" smtClean="0"/>
                        <a:t>timeseries</a:t>
                      </a:r>
                      <a:r>
                        <a:rPr lang="en-US" sz="1400" baseline="0" dirty="0" smtClean="0"/>
                        <a:t>)</a:t>
                      </a:r>
                      <a:endParaRPr lang="en-US" sz="1400"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descr="ICEphys classes in NWB&#10;">
            <a:extLst>
              <a:ext uri="{FF2B5EF4-FFF2-40B4-BE49-F238E27FC236}">
                <a16:creationId xmlns:a16="http://schemas.microsoft.com/office/drawing/2014/main" xmlns="" id="{54DEEF58-E21A-BA45-B570-DC4623D27EA7}"/>
              </a:ext>
            </a:extLst>
          </p:cNvPr>
          <p:cNvPicPr>
            <a:picLocks noChangeAspect="1"/>
          </p:cNvPicPr>
          <p:nvPr/>
        </p:nvPicPr>
        <p:blipFill rotWithShape="1">
          <a:blip r:embed="rId3">
            <a:extLst>
              <a:ext uri="{28A0092B-C50C-407E-A947-70E740481C1C}">
                <a14:useLocalDpi xmlns:a14="http://schemas.microsoft.com/office/drawing/2010/main" val="0"/>
              </a:ext>
            </a:extLst>
          </a:blip>
          <a:srcRect l="34668" b="44391"/>
          <a:stretch/>
        </p:blipFill>
        <p:spPr>
          <a:xfrm>
            <a:off x="7828420" y="2800429"/>
            <a:ext cx="3896225" cy="3223091"/>
          </a:xfrm>
          <a:prstGeom prst="rect">
            <a:avLst/>
          </a:prstGeom>
        </p:spPr>
      </p:pic>
      <p:cxnSp>
        <p:nvCxnSpPr>
          <p:cNvPr id="7" name="Curved Connector 6"/>
          <p:cNvCxnSpPr>
            <a:endCxn id="10" idx="2"/>
          </p:cNvCxnSpPr>
          <p:nvPr/>
        </p:nvCxnSpPr>
        <p:spPr>
          <a:xfrm>
            <a:off x="2658054" y="2428839"/>
            <a:ext cx="8102553" cy="3615500"/>
          </a:xfrm>
          <a:prstGeom prst="curvedConnector4">
            <a:avLst>
              <a:gd name="adj1" fmla="val 557"/>
              <a:gd name="adj2" fmla="val 104787"/>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0576695" y="5711241"/>
            <a:ext cx="367824" cy="333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Curved Connector 16"/>
          <p:cNvCxnSpPr/>
          <p:nvPr/>
        </p:nvCxnSpPr>
        <p:spPr>
          <a:xfrm>
            <a:off x="6259960" y="2491295"/>
            <a:ext cx="1589280" cy="1193601"/>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0800000" flipV="1">
            <a:off x="8626530" y="2484354"/>
            <a:ext cx="631550" cy="416373"/>
          </a:xfrm>
          <a:prstGeom prst="curvedConnector3">
            <a:avLst>
              <a:gd name="adj1" fmla="val 100549"/>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2838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599" y="319827"/>
            <a:ext cx="11360799" cy="763600"/>
          </a:xfrm>
        </p:spPr>
        <p:txBody>
          <a:bodyPr/>
          <a:lstStyle/>
          <a:p>
            <a:r>
              <a:rPr lang="en-US" dirty="0"/>
              <a:t>Intracellular Recordings Table</a:t>
            </a:r>
            <a:br>
              <a:rPr lang="en-US" dirty="0"/>
            </a:br>
            <a:r>
              <a:rPr lang="en-US" sz="2400" dirty="0" smtClean="0">
                <a:solidFill>
                  <a:srgbClr val="44546A"/>
                </a:solidFill>
              </a:rPr>
              <a:t>Features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707821487"/>
              </p:ext>
            </p:extLst>
          </p:nvPr>
        </p:nvGraphicFramePr>
        <p:xfrm>
          <a:off x="519061" y="1331644"/>
          <a:ext cx="10827986" cy="1432559"/>
        </p:xfrm>
        <a:graphic>
          <a:graphicData uri="http://schemas.openxmlformats.org/drawingml/2006/table">
            <a:tbl>
              <a:tblPr firstRow="1" bandRow="1">
                <a:tableStyleId>{69012ECD-51FC-41F1-AA8D-1B2483CD663E}</a:tableStyleId>
              </a:tblPr>
              <a:tblGrid>
                <a:gridCol w="452551"/>
                <a:gridCol w="423346"/>
                <a:gridCol w="2449851"/>
                <a:gridCol w="462673"/>
                <a:gridCol w="2563205"/>
                <a:gridCol w="444166"/>
                <a:gridCol w="2623353"/>
                <a:gridCol w="360885"/>
                <a:gridCol w="562147"/>
                <a:gridCol w="485809"/>
              </a:tblGrid>
              <a:tr h="0">
                <a:tc gridSpan="10">
                  <a:txBody>
                    <a:bodyPr/>
                    <a:lstStyle/>
                    <a:p>
                      <a:pPr algn="ctr"/>
                      <a:r>
                        <a:rPr lang="en-US" sz="1400" dirty="0" err="1" smtClean="0">
                          <a:solidFill>
                            <a:schemeClr val="tx1"/>
                          </a:solidFill>
                          <a:latin typeface="Futura"/>
                          <a:cs typeface="Futura"/>
                        </a:rPr>
                        <a:t>IntracellularRecordings</a:t>
                      </a:r>
                      <a:r>
                        <a:rPr lang="en-US" sz="1400" baseline="0" dirty="0" err="1" smtClean="0">
                          <a:solidFill>
                            <a:schemeClr val="tx1"/>
                          </a:solidFill>
                          <a:latin typeface="Futura"/>
                          <a:cs typeface="Futura"/>
                        </a:rPr>
                        <a:t>Table</a:t>
                      </a:r>
                      <a:endParaRPr lang="en-US" sz="14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gridSpan="2">
                  <a:txBody>
                    <a:bodyPr/>
                    <a:lstStyle/>
                    <a:p>
                      <a:pPr algn="ct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gridSpan="2">
                  <a:txBody>
                    <a:bodyPr/>
                    <a:lstStyle/>
                    <a:p>
                      <a:pPr algn="ctr"/>
                      <a:r>
                        <a:rPr lang="en-US" sz="1400" dirty="0" smtClean="0">
                          <a:solidFill>
                            <a:schemeClr val="bg1"/>
                          </a:solidFill>
                          <a:latin typeface="Arial"/>
                          <a:cs typeface="Arial"/>
                        </a:rPr>
                        <a:t>electrodes</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gridSpan="2">
                  <a:txBody>
                    <a:bodyPr/>
                    <a:lstStyle/>
                    <a:p>
                      <a:pPr algn="ctr"/>
                      <a:r>
                        <a:rPr lang="en-US" sz="1400" dirty="0" smtClean="0">
                          <a:solidFill>
                            <a:schemeClr val="bg1"/>
                          </a:solidFill>
                          <a:latin typeface="Arial"/>
                          <a:cs typeface="Arial"/>
                        </a:rPr>
                        <a:t>stimuli</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hMerge="1">
                  <a:txBody>
                    <a:bodyPr/>
                    <a:lstStyle/>
                    <a:p>
                      <a:pPr algn="ct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gridSpan="2">
                  <a:txBody>
                    <a:bodyPr/>
                    <a:lstStyle/>
                    <a:p>
                      <a:pPr algn="ctr"/>
                      <a:r>
                        <a:rPr lang="en-US" sz="1400" dirty="0" smtClean="0">
                          <a:solidFill>
                            <a:schemeClr val="bg1"/>
                          </a:solidFill>
                          <a:latin typeface="Arial"/>
                          <a:cs typeface="Arial"/>
                        </a:rPr>
                        <a:t>responses</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hMerge="1">
                  <a:txBody>
                    <a:bodyPr/>
                    <a:lstStyle/>
                    <a:p>
                      <a:pPr algn="ct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gridSpan="2">
                  <a:txBody>
                    <a:bodyPr/>
                    <a:lstStyle/>
                    <a:p>
                      <a:pPr algn="ctr"/>
                      <a:r>
                        <a:rPr lang="mr-IN" sz="1400" dirty="0" smtClean="0">
                          <a:solidFill>
                            <a:schemeClr val="bg1"/>
                          </a:solidFill>
                          <a:latin typeface="Arial"/>
                          <a:cs typeface="Arial"/>
                        </a:rPr>
                        <a:t>…</a:t>
                      </a: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hMerge="1">
                  <a:txBody>
                    <a:bodyPr/>
                    <a:lstStyle/>
                    <a:p>
                      <a:pPr algn="ctr"/>
                      <a:endParaRPr lang="en-US" sz="14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400" dirty="0" smtClean="0">
                          <a:solidFill>
                            <a:srgbClr val="000000"/>
                          </a:solidFill>
                        </a:rPr>
                        <a:t>id</a:t>
                      </a:r>
                      <a:endParaRPr lang="en-US" sz="14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mr-IN" sz="1400" dirty="0" smtClean="0">
                          <a:solidFill>
                            <a:srgbClr val="000000"/>
                          </a:solidFill>
                          <a:latin typeface="Courier"/>
                          <a:cs typeface="Courier"/>
                        </a:rPr>
                        <a:t>…</a:t>
                      </a:r>
                      <a:endParaRPr lang="en-US" sz="1400" dirty="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400" dirty="0" smtClean="0">
                          <a:solidFill>
                            <a:srgbClr val="000000"/>
                          </a:solidFill>
                          <a:latin typeface="Arial"/>
                          <a:cs typeface="Arial"/>
                        </a:rPr>
                        <a:t>electrode</a:t>
                      </a:r>
                    </a:p>
                    <a:p>
                      <a:pPr algn="ctr"/>
                      <a:r>
                        <a:rPr lang="en-US" sz="1200" baseline="0" dirty="0" err="1" smtClean="0">
                          <a:solidFill>
                            <a:srgbClr val="000000"/>
                          </a:solidFill>
                          <a:latin typeface="Courier"/>
                          <a:cs typeface="Courier"/>
                        </a:rPr>
                        <a:t>IntracellularElectrode</a:t>
                      </a:r>
                      <a:endParaRPr lang="en-US" sz="1200" dirty="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solidFill>
                            <a:srgbClr val="000000"/>
                          </a:solidFill>
                          <a:latin typeface="Arial"/>
                          <a:cs typeface="Arial"/>
                        </a:rPr>
                        <a:t>stimulus</a:t>
                      </a:r>
                    </a:p>
                    <a:p>
                      <a:pPr algn="ctr"/>
                      <a:r>
                        <a:rPr lang="en-US" sz="1200" dirty="0" smtClean="0">
                          <a:solidFill>
                            <a:srgbClr val="000000"/>
                          </a:solidFill>
                          <a:latin typeface="Courier"/>
                          <a:cs typeface="Courier"/>
                        </a:rPr>
                        <a:t>(int32, int32,</a:t>
                      </a:r>
                      <a:r>
                        <a:rPr lang="en-US" sz="1200" baseline="0" dirty="0" smtClean="0">
                          <a:solidFill>
                            <a:srgbClr val="000000"/>
                          </a:solidFill>
                          <a:latin typeface="Courier"/>
                          <a:cs typeface="Courier"/>
                        </a:rPr>
                        <a:t> </a:t>
                      </a:r>
                      <a:r>
                        <a:rPr lang="en-US" sz="1200" baseline="0" dirty="0" err="1" smtClean="0">
                          <a:solidFill>
                            <a:srgbClr val="000000"/>
                          </a:solidFill>
                          <a:latin typeface="Courier"/>
                          <a:cs typeface="Courier"/>
                        </a:rPr>
                        <a:t>TimeSeries</a:t>
                      </a:r>
                      <a:r>
                        <a:rPr lang="en-US" sz="1200" baseline="0" dirty="0" smtClean="0">
                          <a:solidFill>
                            <a:srgbClr val="000000"/>
                          </a:solidFill>
                          <a:latin typeface="Courier"/>
                          <a:cs typeface="Courier"/>
                        </a:rPr>
                        <a:t>)</a:t>
                      </a:r>
                      <a:endParaRPr lang="en-US" sz="1200" dirty="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400" dirty="0" smtClean="0">
                          <a:solidFill>
                            <a:srgbClr val="000000"/>
                          </a:solidFill>
                          <a:latin typeface="Arial"/>
                          <a:cs typeface="Arial"/>
                        </a:rPr>
                        <a:t>response</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rgbClr val="000000"/>
                          </a:solidFill>
                          <a:latin typeface="Courier"/>
                          <a:cs typeface="Courier"/>
                        </a:rPr>
                        <a:t>(int32, int32,</a:t>
                      </a:r>
                      <a:r>
                        <a:rPr lang="en-US" sz="1200" baseline="0" dirty="0" smtClean="0">
                          <a:solidFill>
                            <a:srgbClr val="000000"/>
                          </a:solidFill>
                          <a:latin typeface="Courier"/>
                          <a:cs typeface="Courier"/>
                        </a:rPr>
                        <a:t> </a:t>
                      </a:r>
                      <a:r>
                        <a:rPr lang="en-US" sz="1200" baseline="0" dirty="0" err="1" smtClean="0">
                          <a:solidFill>
                            <a:srgbClr val="000000"/>
                          </a:solidFill>
                          <a:latin typeface="Courier"/>
                          <a:cs typeface="Courier"/>
                        </a:rPr>
                        <a:t>TimeSeries</a:t>
                      </a:r>
                      <a:r>
                        <a:rPr lang="en-US" sz="1200" baseline="0" dirty="0" smtClean="0">
                          <a:solidFill>
                            <a:srgbClr val="000000"/>
                          </a:solidFill>
                          <a:latin typeface="Courier"/>
                          <a:cs typeface="Courier"/>
                        </a:rPr>
                        <a:t>)</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algn="ctr"/>
                      <a:r>
                        <a:rPr lang="mr-IN" sz="1400" dirty="0" smtClean="0">
                          <a:solidFill>
                            <a:srgbClr val="000000"/>
                          </a:solidFill>
                          <a:latin typeface="Arial"/>
                          <a:cs typeface="Arial"/>
                        </a:rPr>
                        <a:t>…</a:t>
                      </a:r>
                      <a:endParaRPr lang="en-US" sz="1400" dirty="0">
                        <a:solidFill>
                          <a:srgbClr val="000000"/>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r>
              <a:tr h="229052">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t>(</a:t>
                      </a:r>
                      <a:r>
                        <a:rPr lang="en-US" sz="1400" dirty="0" err="1" smtClean="0"/>
                        <a:t>idx_start</a:t>
                      </a:r>
                      <a:r>
                        <a:rPr lang="en-US" sz="1400" dirty="0" smtClean="0"/>
                        <a:t>,</a:t>
                      </a:r>
                      <a:r>
                        <a:rPr lang="en-US" sz="1400" baseline="0" dirty="0" smtClean="0"/>
                        <a:t> count, </a:t>
                      </a:r>
                      <a:r>
                        <a:rPr lang="en-US" sz="1400" baseline="0" dirty="0" err="1" smtClean="0"/>
                        <a:t>timeseries</a:t>
                      </a:r>
                      <a:r>
                        <a:rPr lang="en-US" sz="1400" baseline="0" dirty="0" smtClean="0"/>
                        <a:t>)</a:t>
                      </a:r>
                      <a:endParaRPr lang="en-US" sz="1400"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t>(</a:t>
                      </a:r>
                      <a:r>
                        <a:rPr lang="en-US" sz="1400" dirty="0" err="1" smtClean="0"/>
                        <a:t>idx_start</a:t>
                      </a:r>
                      <a:r>
                        <a:rPr lang="en-US" sz="1400" dirty="0" smtClean="0"/>
                        <a:t>,</a:t>
                      </a:r>
                      <a:r>
                        <a:rPr lang="en-US" sz="1400" baseline="0" dirty="0" smtClean="0"/>
                        <a:t> count, </a:t>
                      </a:r>
                      <a:r>
                        <a:rPr lang="en-US" sz="1400" baseline="0" dirty="0" err="1" smtClean="0"/>
                        <a:t>timeseries</a:t>
                      </a:r>
                      <a:r>
                        <a:rPr lang="en-US" sz="1400" baseline="0" dirty="0" smtClean="0"/>
                        <a:t>)</a:t>
                      </a:r>
                      <a:endParaRPr lang="en-US" sz="1400"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Text Placeholder 1"/>
          <p:cNvSpPr>
            <a:spLocks noGrp="1"/>
          </p:cNvSpPr>
          <p:nvPr>
            <p:ph type="body" sz="quarter" idx="13"/>
          </p:nvPr>
        </p:nvSpPr>
        <p:spPr>
          <a:xfrm>
            <a:off x="284544" y="2879908"/>
            <a:ext cx="11673227" cy="3263715"/>
          </a:xfrm>
        </p:spPr>
        <p:txBody>
          <a:bodyPr/>
          <a:lstStyle/>
          <a:p>
            <a:r>
              <a:rPr lang="en-US" sz="1800" dirty="0" smtClean="0"/>
              <a:t>Supports dynamic metadata for each type of data (i.e.,</a:t>
            </a:r>
            <a:r>
              <a:rPr lang="en-US" sz="1800" dirty="0"/>
              <a:t> </a:t>
            </a:r>
            <a:r>
              <a:rPr lang="en-US" sz="1800" dirty="0" smtClean="0">
                <a:solidFill>
                  <a:schemeClr val="accent4"/>
                </a:solidFill>
                <a:latin typeface="Futura"/>
                <a:cs typeface="Futura"/>
              </a:rPr>
              <a:t>electrodes</a:t>
            </a:r>
            <a:r>
              <a:rPr lang="en-US" sz="1800" dirty="0" smtClean="0"/>
              <a:t>, </a:t>
            </a:r>
            <a:r>
              <a:rPr lang="en-US" sz="1800" dirty="0" smtClean="0">
                <a:solidFill>
                  <a:schemeClr val="accent6"/>
                </a:solidFill>
                <a:latin typeface="Futura"/>
                <a:cs typeface="Futura"/>
              </a:rPr>
              <a:t>stimuli</a:t>
            </a:r>
            <a:r>
              <a:rPr lang="en-US" sz="1800" dirty="0" smtClean="0"/>
              <a:t>, and </a:t>
            </a:r>
            <a:r>
              <a:rPr lang="en-US" sz="1800" dirty="0" smtClean="0">
                <a:solidFill>
                  <a:schemeClr val="accent2"/>
                </a:solidFill>
                <a:latin typeface="Futura"/>
                <a:cs typeface="Futura"/>
              </a:rPr>
              <a:t>responses</a:t>
            </a:r>
            <a:r>
              <a:rPr lang="en-US" sz="1800" dirty="0" smtClean="0"/>
              <a:t>) as well as across an </a:t>
            </a:r>
            <a:r>
              <a:rPr lang="en-US" sz="1800" dirty="0" smtClean="0">
                <a:solidFill>
                  <a:schemeClr val="accent1"/>
                </a:solidFill>
                <a:latin typeface="Futura"/>
                <a:cs typeface="Futura"/>
              </a:rPr>
              <a:t>intracellular recording</a:t>
            </a:r>
          </a:p>
          <a:p>
            <a:r>
              <a:rPr lang="en-US" sz="1800" dirty="0" smtClean="0"/>
              <a:t>Allows definition of </a:t>
            </a:r>
            <a:r>
              <a:rPr lang="en-US" sz="1800" dirty="0" err="1" smtClean="0">
                <a:solidFill>
                  <a:schemeClr val="accent5"/>
                </a:solidFill>
                <a:latin typeface="Futura"/>
                <a:cs typeface="Futura"/>
              </a:rPr>
              <a:t>DynamicTable</a:t>
            </a:r>
            <a:r>
              <a:rPr lang="en-US" sz="1800" dirty="0" smtClean="0"/>
              <a:t> data categories </a:t>
            </a:r>
          </a:p>
          <a:p>
            <a:r>
              <a:rPr lang="en-US" sz="1800" dirty="0" smtClean="0"/>
              <a:t>Makes the relationship </a:t>
            </a:r>
            <a:r>
              <a:rPr lang="en-US" sz="1800" dirty="0"/>
              <a:t>between stimulus and response pairs </a:t>
            </a:r>
            <a:r>
              <a:rPr lang="en-US" sz="1800" dirty="0" smtClean="0"/>
              <a:t>explicit in the table (i.e., row index)</a:t>
            </a:r>
          </a:p>
          <a:p>
            <a:r>
              <a:rPr lang="en-US" sz="1800" dirty="0" smtClean="0"/>
              <a:t>Allows referencing of temporal sub-ranges in </a:t>
            </a:r>
            <a:r>
              <a:rPr lang="en-US" sz="1800" dirty="0" err="1" smtClean="0">
                <a:latin typeface="Futura"/>
                <a:cs typeface="Futura"/>
              </a:rPr>
              <a:t>TimeSeries</a:t>
            </a:r>
            <a:r>
              <a:rPr lang="en-US" sz="1800" dirty="0" smtClean="0"/>
              <a:t> (similar to </a:t>
            </a:r>
            <a:r>
              <a:rPr lang="en-US" sz="1800" dirty="0" err="1" smtClean="0">
                <a:latin typeface="Futura"/>
                <a:cs typeface="Futura"/>
              </a:rPr>
              <a:t>TimeIntervals</a:t>
            </a:r>
            <a:r>
              <a:rPr lang="en-US" sz="1800" dirty="0"/>
              <a:t> </a:t>
            </a:r>
            <a:r>
              <a:rPr lang="en-US" sz="1800" dirty="0" smtClean="0"/>
              <a:t>in NWB)</a:t>
            </a:r>
          </a:p>
          <a:p>
            <a:r>
              <a:rPr lang="en-US" sz="1800" dirty="0" smtClean="0"/>
              <a:t>Compatible with current </a:t>
            </a:r>
            <a:r>
              <a:rPr lang="en-US" sz="1800" dirty="0" err="1" smtClean="0"/>
              <a:t>PatchClampSeries</a:t>
            </a:r>
            <a:r>
              <a:rPr lang="en-US" sz="1800" dirty="0" smtClean="0"/>
              <a:t> types</a:t>
            </a:r>
          </a:p>
          <a:p>
            <a:pPr lvl="1">
              <a:lnSpc>
                <a:spcPct val="50000"/>
              </a:lnSpc>
            </a:pPr>
            <a:r>
              <a:rPr lang="en-US" sz="1200" dirty="0" err="1"/>
              <a:t>s</a:t>
            </a:r>
            <a:r>
              <a:rPr lang="en-US" sz="1200" dirty="0" err="1" smtClean="0"/>
              <a:t>weep_number</a:t>
            </a:r>
            <a:r>
              <a:rPr lang="en-US" sz="1200" dirty="0" smtClean="0"/>
              <a:t> is no longer used here (but still required in </a:t>
            </a:r>
            <a:r>
              <a:rPr lang="en-US" sz="1200" dirty="0" err="1" smtClean="0"/>
              <a:t>PatchClampSeries</a:t>
            </a:r>
            <a:r>
              <a:rPr lang="en-US" sz="1200" dirty="0" smtClean="0"/>
              <a:t>)</a:t>
            </a:r>
          </a:p>
          <a:p>
            <a:pPr lvl="1">
              <a:lnSpc>
                <a:spcPct val="50000"/>
              </a:lnSpc>
            </a:pPr>
            <a:r>
              <a:rPr lang="en-US" sz="1200" dirty="0" smtClean="0"/>
              <a:t>Electrode redundant in table and </a:t>
            </a:r>
            <a:r>
              <a:rPr lang="en-US" sz="1200" dirty="0" err="1" smtClean="0"/>
              <a:t>PatchClampSeries</a:t>
            </a:r>
            <a:r>
              <a:rPr lang="en-US" sz="1200" dirty="0" smtClean="0"/>
              <a:t> </a:t>
            </a:r>
          </a:p>
          <a:p>
            <a:pPr lvl="1">
              <a:lnSpc>
                <a:spcPct val="50000"/>
              </a:lnSpc>
            </a:pPr>
            <a:r>
              <a:rPr lang="en-US" sz="1200" dirty="0" err="1" smtClean="0"/>
              <a:t>SweepTable</a:t>
            </a:r>
            <a:r>
              <a:rPr lang="en-US" sz="1200" dirty="0" smtClean="0"/>
              <a:t> no longer needed </a:t>
            </a:r>
            <a:endParaRPr lang="en-US" sz="1200" dirty="0"/>
          </a:p>
          <a:p>
            <a:pPr marL="88900" indent="0">
              <a:buNone/>
            </a:pPr>
            <a:endParaRPr lang="en-US" sz="2000" dirty="0"/>
          </a:p>
        </p:txBody>
      </p:sp>
      <p:cxnSp>
        <p:nvCxnSpPr>
          <p:cNvPr id="12" name="Curved Connector 11"/>
          <p:cNvCxnSpPr>
            <a:endCxn id="22" idx="3"/>
          </p:cNvCxnSpPr>
          <p:nvPr/>
        </p:nvCxnSpPr>
        <p:spPr>
          <a:xfrm rot="10800000">
            <a:off x="4087712" y="2744588"/>
            <a:ext cx="2803796" cy="322688"/>
          </a:xfrm>
          <a:prstGeom prst="curvedConnector3">
            <a:avLst>
              <a:gd name="adj1" fmla="val 100000"/>
            </a:avLst>
          </a:prstGeom>
          <a:ln w="12700">
            <a:solidFill>
              <a:schemeClr val="accent4">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719888" y="2623146"/>
            <a:ext cx="367824" cy="2428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6717725" y="2643695"/>
            <a:ext cx="367824" cy="2428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Curved Connector 32"/>
          <p:cNvCxnSpPr>
            <a:endCxn id="32" idx="3"/>
          </p:cNvCxnSpPr>
          <p:nvPr/>
        </p:nvCxnSpPr>
        <p:spPr>
          <a:xfrm rot="10800000">
            <a:off x="7085549" y="2765138"/>
            <a:ext cx="1020474" cy="281321"/>
          </a:xfrm>
          <a:prstGeom prst="curvedConnector3">
            <a:avLst>
              <a:gd name="adj1" fmla="val 99646"/>
            </a:avLst>
          </a:prstGeom>
          <a:ln w="12700">
            <a:solidFill>
              <a:schemeClr val="accent6">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715561" y="2636486"/>
            <a:ext cx="367824" cy="2428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Curved Connector 37"/>
          <p:cNvCxnSpPr>
            <a:endCxn id="37" idx="3"/>
          </p:cNvCxnSpPr>
          <p:nvPr/>
        </p:nvCxnSpPr>
        <p:spPr>
          <a:xfrm flipV="1">
            <a:off x="9618962" y="2757928"/>
            <a:ext cx="464423" cy="302409"/>
          </a:xfrm>
          <a:prstGeom prst="curvedConnector3">
            <a:avLst>
              <a:gd name="adj1" fmla="val 99908"/>
            </a:avLst>
          </a:prstGeom>
          <a:ln w="12700">
            <a:solidFill>
              <a:schemeClr val="accent2">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50" idx="2"/>
          </p:cNvCxnSpPr>
          <p:nvPr/>
        </p:nvCxnSpPr>
        <p:spPr>
          <a:xfrm rot="5400000" flipH="1">
            <a:off x="1316906" y="2645664"/>
            <a:ext cx="776960" cy="1051142"/>
          </a:xfrm>
          <a:prstGeom prst="curvedConnector4">
            <a:avLst>
              <a:gd name="adj1" fmla="val -29422"/>
              <a:gd name="adj2" fmla="val 189476"/>
            </a:avLst>
          </a:prstGeom>
          <a:ln w="12700">
            <a:solidFill>
              <a:schemeClr val="accent1"/>
            </a:solidFill>
            <a:tailEnd type="arrow" w="med" len="lg"/>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047045" y="3316831"/>
            <a:ext cx="367824" cy="2428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Curved Connector 53"/>
          <p:cNvCxnSpPr>
            <a:endCxn id="5" idx="3"/>
          </p:cNvCxnSpPr>
          <p:nvPr/>
        </p:nvCxnSpPr>
        <p:spPr>
          <a:xfrm flipV="1">
            <a:off x="4441656" y="2047923"/>
            <a:ext cx="6905391" cy="1761884"/>
          </a:xfrm>
          <a:prstGeom prst="curvedConnector3">
            <a:avLst>
              <a:gd name="adj1" fmla="val 107330"/>
            </a:avLst>
          </a:prstGeom>
          <a:ln w="12700">
            <a:solidFill>
              <a:schemeClr val="accent5">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006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763600"/>
          </a:xfrm>
        </p:spPr>
        <p:txBody>
          <a:bodyPr/>
          <a:lstStyle/>
          <a:p>
            <a:r>
              <a:rPr lang="en-US" sz="3200" dirty="0" err="1" smtClean="0"/>
              <a:t>ICEphys</a:t>
            </a:r>
            <a:r>
              <a:rPr lang="en-US" sz="3200" dirty="0" smtClean="0"/>
              <a:t> Metadata Hierarchy</a:t>
            </a:r>
            <a:br>
              <a:rPr lang="en-US" sz="3200" dirty="0" smtClean="0"/>
            </a:br>
            <a:r>
              <a:rPr lang="en-US" sz="2400" dirty="0" smtClean="0">
                <a:solidFill>
                  <a:srgbClr val="44546A"/>
                </a:solidFill>
              </a:rPr>
              <a:t>Intracellular Recordings</a:t>
            </a:r>
            <a:endParaRPr lang="en-US" sz="3200"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707819384"/>
              </p:ext>
            </p:extLst>
          </p:nvPr>
        </p:nvGraphicFramePr>
        <p:xfrm>
          <a:off x="8439145" y="3531494"/>
          <a:ext cx="3328152" cy="2719836"/>
        </p:xfrm>
        <a:graphic>
          <a:graphicData uri="http://schemas.openxmlformats.org/drawingml/2006/table">
            <a:tbl>
              <a:tblPr firstRow="1" bandRow="1">
                <a:tableStyleId>{69012ECD-51FC-41F1-AA8D-1B2483CD663E}</a:tableStyleId>
              </a:tblPr>
              <a:tblGrid>
                <a:gridCol w="353945"/>
                <a:gridCol w="935881"/>
                <a:gridCol w="1019163"/>
                <a:gridCol w="1019163"/>
              </a:tblGrid>
              <a:tr h="0">
                <a:tc gridSpan="4">
                  <a:txBody>
                    <a:bodyPr/>
                    <a:lstStyle/>
                    <a:p>
                      <a:pPr algn="ctr"/>
                      <a:r>
                        <a:rPr lang="en-US" sz="1200" dirty="0" err="1" smtClean="0">
                          <a:solidFill>
                            <a:schemeClr val="tx1"/>
                          </a:solidFill>
                          <a:latin typeface="Futura"/>
                          <a:cs typeface="Futura"/>
                        </a:rPr>
                        <a:t>IntracellularRecordings</a:t>
                      </a:r>
                      <a:r>
                        <a:rPr lang="en-US" sz="1200" baseline="0" dirty="0" err="1" smtClean="0">
                          <a:solidFill>
                            <a:schemeClr val="tx1"/>
                          </a:solidFill>
                          <a:latin typeface="Futura"/>
                          <a:cs typeface="Futura"/>
                        </a:rPr>
                        <a:t>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latin typeface="Arial"/>
                          <a:cs typeface="Arial"/>
                        </a:rPr>
                        <a:t>electrodes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a:r>
                        <a:rPr lang="en-US" sz="1200" dirty="0" smtClean="0">
                          <a:solidFill>
                            <a:schemeClr val="bg1"/>
                          </a:solidFill>
                          <a:latin typeface="Arial"/>
                          <a:cs typeface="Arial"/>
                        </a:rPr>
                        <a:t>stimuli</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a:txBody>
                    <a:bodyPr/>
                    <a:lstStyle/>
                    <a:p>
                      <a:pPr algn="ctr"/>
                      <a:r>
                        <a:rPr lang="en-US" sz="1200" dirty="0" smtClean="0">
                          <a:solidFill>
                            <a:schemeClr val="bg1"/>
                          </a:solidFill>
                          <a:latin typeface="Arial"/>
                          <a:cs typeface="Arial"/>
                        </a:rPr>
                        <a:t>responses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200" dirty="0" smtClean="0">
                          <a:solidFill>
                            <a:srgbClr val="000000"/>
                          </a:solidFill>
                        </a:rPr>
                        <a:t>id</a:t>
                      </a:r>
                      <a:endParaRPr lang="en-US" sz="12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200" dirty="0" smtClean="0">
                          <a:solidFill>
                            <a:srgbClr val="000000"/>
                          </a:solidFill>
                          <a:latin typeface="Arial"/>
                          <a:cs typeface="Arial"/>
                        </a:rPr>
                        <a:t>electrode</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solidFill>
                            <a:srgbClr val="000000"/>
                          </a:solidFill>
                          <a:latin typeface="Arial"/>
                          <a:cs typeface="Arial"/>
                        </a:rPr>
                        <a:t>stimulus</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200" dirty="0" smtClean="0">
                          <a:solidFill>
                            <a:srgbClr val="000000"/>
                          </a:solidFill>
                          <a:latin typeface="Arial"/>
                          <a:cs typeface="Arial"/>
                        </a:rPr>
                        <a:t>response</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S1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E2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77987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763600"/>
          </a:xfrm>
        </p:spPr>
        <p:txBody>
          <a:bodyPr/>
          <a:lstStyle/>
          <a:p>
            <a:r>
              <a:rPr lang="en-US" sz="3200" dirty="0" err="1" smtClean="0"/>
              <a:t>ICEphys</a:t>
            </a:r>
            <a:r>
              <a:rPr lang="en-US" sz="3200" dirty="0" smtClean="0"/>
              <a:t> Metadata Hierarchy </a:t>
            </a:r>
            <a:r>
              <a:rPr lang="en-US" dirty="0" smtClean="0"/>
              <a:t/>
            </a:r>
            <a:br>
              <a:rPr lang="en-US" dirty="0" smtClean="0"/>
            </a:br>
            <a:r>
              <a:rPr lang="en-US" sz="2400" dirty="0" smtClean="0">
                <a:solidFill>
                  <a:schemeClr val="bg2"/>
                </a:solidFill>
              </a:rPr>
              <a:t>Simultaneous Recordings</a:t>
            </a:r>
            <a:endParaRPr lang="en-US" sz="2400" dirty="0">
              <a:solidFill>
                <a:schemeClr val="bg2"/>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457960187"/>
              </p:ext>
            </p:extLst>
          </p:nvPr>
        </p:nvGraphicFramePr>
        <p:xfrm>
          <a:off x="8439145" y="3531494"/>
          <a:ext cx="3328152" cy="2719836"/>
        </p:xfrm>
        <a:graphic>
          <a:graphicData uri="http://schemas.openxmlformats.org/drawingml/2006/table">
            <a:tbl>
              <a:tblPr firstRow="1" bandRow="1">
                <a:tableStyleId>{69012ECD-51FC-41F1-AA8D-1B2483CD663E}</a:tableStyleId>
              </a:tblPr>
              <a:tblGrid>
                <a:gridCol w="353945"/>
                <a:gridCol w="935881"/>
                <a:gridCol w="1019163"/>
                <a:gridCol w="1019163"/>
              </a:tblGrid>
              <a:tr h="0">
                <a:tc gridSpan="4">
                  <a:txBody>
                    <a:bodyPr/>
                    <a:lstStyle/>
                    <a:p>
                      <a:pPr algn="ctr"/>
                      <a:r>
                        <a:rPr lang="en-US" sz="1200" dirty="0" err="1" smtClean="0">
                          <a:solidFill>
                            <a:schemeClr val="tx1"/>
                          </a:solidFill>
                          <a:latin typeface="Futura"/>
                          <a:cs typeface="Futura"/>
                        </a:rPr>
                        <a:t>IntracellularRecordings</a:t>
                      </a:r>
                      <a:r>
                        <a:rPr lang="en-US" sz="1200" baseline="0" dirty="0" err="1" smtClean="0">
                          <a:solidFill>
                            <a:schemeClr val="tx1"/>
                          </a:solidFill>
                          <a:latin typeface="Futura"/>
                          <a:cs typeface="Futura"/>
                        </a:rPr>
                        <a:t>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latin typeface="Arial"/>
                          <a:cs typeface="Arial"/>
                        </a:rPr>
                        <a:t>electrodes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a:r>
                        <a:rPr lang="en-US" sz="1200" dirty="0" smtClean="0">
                          <a:solidFill>
                            <a:schemeClr val="bg1"/>
                          </a:solidFill>
                          <a:latin typeface="Arial"/>
                          <a:cs typeface="Arial"/>
                        </a:rPr>
                        <a:t>stimuli</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a:txBody>
                    <a:bodyPr/>
                    <a:lstStyle/>
                    <a:p>
                      <a:pPr algn="ctr"/>
                      <a:r>
                        <a:rPr lang="en-US" sz="1200" dirty="0" smtClean="0">
                          <a:solidFill>
                            <a:schemeClr val="bg1"/>
                          </a:solidFill>
                          <a:latin typeface="Arial"/>
                          <a:cs typeface="Arial"/>
                        </a:rPr>
                        <a:t>responses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200" dirty="0" smtClean="0">
                          <a:solidFill>
                            <a:srgbClr val="000000"/>
                          </a:solidFill>
                        </a:rPr>
                        <a:t>id</a:t>
                      </a:r>
                      <a:endParaRPr lang="en-US" sz="12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200" dirty="0" smtClean="0">
                          <a:solidFill>
                            <a:srgbClr val="000000"/>
                          </a:solidFill>
                          <a:latin typeface="Arial"/>
                          <a:cs typeface="Arial"/>
                        </a:rPr>
                        <a:t>electrode</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solidFill>
                            <a:srgbClr val="000000"/>
                          </a:solidFill>
                          <a:latin typeface="Arial"/>
                          <a:cs typeface="Arial"/>
                        </a:rPr>
                        <a:t>stimulus</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200" dirty="0" smtClean="0">
                          <a:solidFill>
                            <a:srgbClr val="000000"/>
                          </a:solidFill>
                          <a:latin typeface="Arial"/>
                          <a:cs typeface="Arial"/>
                        </a:rPr>
                        <a:t>response</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S1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E2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05901277"/>
              </p:ext>
            </p:extLst>
          </p:nvPr>
        </p:nvGraphicFramePr>
        <p:xfrm>
          <a:off x="4448595" y="3531494"/>
          <a:ext cx="2838492" cy="1996104"/>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SimultaneousRecordingsTable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recordings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 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[8, 9,</a:t>
                      </a:r>
                      <a:r>
                        <a:rPr lang="en-US" sz="1200" baseline="0" dirty="0" smtClean="0"/>
                        <a:t> 10, 11]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Left Brace 6"/>
          <p:cNvSpPr/>
          <p:nvPr/>
        </p:nvSpPr>
        <p:spPr>
          <a:xfrm>
            <a:off x="8217061" y="4205378"/>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8" name="Left Brace 7"/>
          <p:cNvSpPr/>
          <p:nvPr/>
        </p:nvSpPr>
        <p:spPr>
          <a:xfrm>
            <a:off x="8216780" y="4670058"/>
            <a:ext cx="215143" cy="659525"/>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1" name="Left Brace 10"/>
          <p:cNvSpPr/>
          <p:nvPr/>
        </p:nvSpPr>
        <p:spPr>
          <a:xfrm>
            <a:off x="8209839" y="5357071"/>
            <a:ext cx="215143" cy="416642"/>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cxnSp>
        <p:nvCxnSpPr>
          <p:cNvPr id="120" name="Curved Connector 119"/>
          <p:cNvCxnSpPr>
            <a:endCxn id="7" idx="1"/>
          </p:cNvCxnSpPr>
          <p:nvPr/>
        </p:nvCxnSpPr>
        <p:spPr>
          <a:xfrm>
            <a:off x="6155858" y="4288636"/>
            <a:ext cx="2061203" cy="138807"/>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endCxn id="8" idx="1"/>
          </p:cNvCxnSpPr>
          <p:nvPr/>
        </p:nvCxnSpPr>
        <p:spPr>
          <a:xfrm>
            <a:off x="6239139" y="4482943"/>
            <a:ext cx="1977641" cy="516878"/>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a:off x="6259960" y="4954831"/>
            <a:ext cx="2054266" cy="964596"/>
          </a:xfrm>
          <a:prstGeom prst="curvedConnector3">
            <a:avLst>
              <a:gd name="adj1" fmla="val 50000"/>
            </a:avLst>
          </a:prstGeom>
          <a:ln w="12700">
            <a:solidFill>
              <a:schemeClr val="tx1"/>
            </a:solidFill>
            <a:prstDash val="dash"/>
            <a:tailEnd type="arrow" w="med" len="lg"/>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a:endCxn id="11" idx="1"/>
          </p:cNvCxnSpPr>
          <p:nvPr/>
        </p:nvCxnSpPr>
        <p:spPr>
          <a:xfrm>
            <a:off x="6259959" y="4739706"/>
            <a:ext cx="1949880" cy="825686"/>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31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wipe(left)">
                                      <p:cBhvr>
                                        <p:cTn id="19" dur="500"/>
                                        <p:tgtEl>
                                          <p:spTgt spid="120"/>
                                        </p:tgtEl>
                                      </p:cBhvr>
                                    </p:animEffect>
                                  </p:childTnLst>
                                </p:cTn>
                              </p:par>
                              <p:par>
                                <p:cTn id="20" presetID="22" presetClass="entr" presetSubtype="8" fill="hold" nodeType="with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left)">
                                      <p:cBhvr>
                                        <p:cTn id="22" dur="500"/>
                                        <p:tgtEl>
                                          <p:spTgt spid="123"/>
                                        </p:tgtEl>
                                      </p:cBhvr>
                                    </p:animEffect>
                                  </p:childTnLst>
                                </p:cTn>
                              </p:par>
                              <p:par>
                                <p:cTn id="23" presetID="22" presetClass="entr" presetSubtype="8" fill="hold" nodeType="with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wipe(left)">
                                      <p:cBhvr>
                                        <p:cTn id="25" dur="500"/>
                                        <p:tgtEl>
                                          <p:spTgt spid="132"/>
                                        </p:tgtEl>
                                      </p:cBhvr>
                                    </p:animEffect>
                                  </p:childTnLst>
                                </p:cTn>
                              </p:par>
                              <p:par>
                                <p:cTn id="26" presetID="22" presetClass="entr" presetSubtype="8" fill="hold"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left)">
                                      <p:cBhvr>
                                        <p:cTn id="28"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763600"/>
          </a:xfrm>
        </p:spPr>
        <p:txBody>
          <a:bodyPr/>
          <a:lstStyle/>
          <a:p>
            <a:r>
              <a:rPr lang="en-US" sz="3200" dirty="0" err="1" smtClean="0"/>
              <a:t>ICEphys</a:t>
            </a:r>
            <a:r>
              <a:rPr lang="en-US" sz="3200" dirty="0" smtClean="0"/>
              <a:t> Metadata Hierarchy</a:t>
            </a:r>
            <a:r>
              <a:rPr lang="en-US" dirty="0" smtClean="0"/>
              <a:t/>
            </a:r>
            <a:br>
              <a:rPr lang="en-US" dirty="0" smtClean="0"/>
            </a:br>
            <a:r>
              <a:rPr lang="en-US" sz="2400" dirty="0" smtClean="0">
                <a:solidFill>
                  <a:srgbClr val="44546A"/>
                </a:solidFill>
              </a:rPr>
              <a:t>Sequential Recordings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881049976"/>
              </p:ext>
            </p:extLst>
          </p:nvPr>
        </p:nvGraphicFramePr>
        <p:xfrm>
          <a:off x="8439145" y="3531494"/>
          <a:ext cx="3328152" cy="2719836"/>
        </p:xfrm>
        <a:graphic>
          <a:graphicData uri="http://schemas.openxmlformats.org/drawingml/2006/table">
            <a:tbl>
              <a:tblPr firstRow="1" bandRow="1">
                <a:tableStyleId>{69012ECD-51FC-41F1-AA8D-1B2483CD663E}</a:tableStyleId>
              </a:tblPr>
              <a:tblGrid>
                <a:gridCol w="353945"/>
                <a:gridCol w="935881"/>
                <a:gridCol w="1019163"/>
                <a:gridCol w="1019163"/>
              </a:tblGrid>
              <a:tr h="0">
                <a:tc gridSpan="4">
                  <a:txBody>
                    <a:bodyPr/>
                    <a:lstStyle/>
                    <a:p>
                      <a:pPr algn="ctr"/>
                      <a:r>
                        <a:rPr lang="en-US" sz="1200" dirty="0" err="1" smtClean="0">
                          <a:solidFill>
                            <a:schemeClr val="tx1"/>
                          </a:solidFill>
                          <a:latin typeface="Futura"/>
                          <a:cs typeface="Futura"/>
                        </a:rPr>
                        <a:t>IntracellularRecordings</a:t>
                      </a:r>
                      <a:r>
                        <a:rPr lang="en-US" sz="1200" baseline="0" dirty="0" err="1" smtClean="0">
                          <a:solidFill>
                            <a:schemeClr val="tx1"/>
                          </a:solidFill>
                          <a:latin typeface="Futura"/>
                          <a:cs typeface="Futura"/>
                        </a:rPr>
                        <a:t>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latin typeface="Arial"/>
                          <a:cs typeface="Arial"/>
                        </a:rPr>
                        <a:t>electrodes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a:r>
                        <a:rPr lang="en-US" sz="1200" dirty="0" smtClean="0">
                          <a:solidFill>
                            <a:schemeClr val="bg1"/>
                          </a:solidFill>
                          <a:latin typeface="Arial"/>
                          <a:cs typeface="Arial"/>
                        </a:rPr>
                        <a:t>stimuli</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a:txBody>
                    <a:bodyPr/>
                    <a:lstStyle/>
                    <a:p>
                      <a:pPr algn="ctr"/>
                      <a:r>
                        <a:rPr lang="en-US" sz="1200" dirty="0" smtClean="0">
                          <a:solidFill>
                            <a:schemeClr val="bg1"/>
                          </a:solidFill>
                          <a:latin typeface="Arial"/>
                          <a:cs typeface="Arial"/>
                        </a:rPr>
                        <a:t>responses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200" dirty="0" smtClean="0">
                          <a:solidFill>
                            <a:srgbClr val="000000"/>
                          </a:solidFill>
                        </a:rPr>
                        <a:t>id</a:t>
                      </a:r>
                      <a:endParaRPr lang="en-US" sz="12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200" dirty="0" smtClean="0">
                          <a:solidFill>
                            <a:srgbClr val="000000"/>
                          </a:solidFill>
                          <a:latin typeface="Arial"/>
                          <a:cs typeface="Arial"/>
                        </a:rPr>
                        <a:t>electrode</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solidFill>
                            <a:srgbClr val="000000"/>
                          </a:solidFill>
                          <a:latin typeface="Arial"/>
                          <a:cs typeface="Arial"/>
                        </a:rPr>
                        <a:t>stimulus</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200" dirty="0" smtClean="0">
                          <a:solidFill>
                            <a:srgbClr val="000000"/>
                          </a:solidFill>
                          <a:latin typeface="Arial"/>
                          <a:cs typeface="Arial"/>
                        </a:rPr>
                        <a:t>response</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S1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E2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11980478"/>
              </p:ext>
            </p:extLst>
          </p:nvPr>
        </p:nvGraphicFramePr>
        <p:xfrm>
          <a:off x="4448595" y="3531494"/>
          <a:ext cx="2838492" cy="1996104"/>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SimultaneousRecordingsTable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recordings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 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[8, 9,</a:t>
                      </a:r>
                      <a:r>
                        <a:rPr lang="en-US" sz="1200" baseline="0" dirty="0" smtClean="0"/>
                        <a:t> 10, 11]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Left Brace 6"/>
          <p:cNvSpPr/>
          <p:nvPr/>
        </p:nvSpPr>
        <p:spPr>
          <a:xfrm>
            <a:off x="8217061" y="4205378"/>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8" name="Left Brace 7"/>
          <p:cNvSpPr/>
          <p:nvPr/>
        </p:nvSpPr>
        <p:spPr>
          <a:xfrm>
            <a:off x="8216780" y="4670058"/>
            <a:ext cx="215143" cy="659525"/>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1" name="Left Brace 10"/>
          <p:cNvSpPr/>
          <p:nvPr/>
        </p:nvSpPr>
        <p:spPr>
          <a:xfrm>
            <a:off x="8209839" y="5357071"/>
            <a:ext cx="215143" cy="416642"/>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32" name="Table 31"/>
          <p:cNvGraphicFramePr>
            <a:graphicFrameLocks noGrp="1"/>
          </p:cNvGraphicFramePr>
          <p:nvPr>
            <p:extLst>
              <p:ext uri="{D42A27DB-BD31-4B8C-83A1-F6EECF244321}">
                <p14:modId xmlns:p14="http://schemas.microsoft.com/office/powerpoint/2010/main" val="142032233"/>
              </p:ext>
            </p:extLst>
          </p:nvPr>
        </p:nvGraphicFramePr>
        <p:xfrm>
          <a:off x="7265987" y="1588149"/>
          <a:ext cx="4212915" cy="1767052"/>
        </p:xfrm>
        <a:graphic>
          <a:graphicData uri="http://schemas.openxmlformats.org/drawingml/2006/table">
            <a:tbl>
              <a:tblPr firstRow="1" bandRow="1">
                <a:tableStyleId>{69012ECD-51FC-41F1-AA8D-1B2483CD663E}</a:tableStyleId>
              </a:tblPr>
              <a:tblGrid>
                <a:gridCol w="423627"/>
                <a:gridCol w="1152055"/>
                <a:gridCol w="2135728"/>
                <a:gridCol w="501505"/>
              </a:tblGrid>
              <a:tr h="0">
                <a:tc gridSpan="4">
                  <a:txBody>
                    <a:bodyPr/>
                    <a:lstStyle/>
                    <a:p>
                      <a:pPr algn="ctr"/>
                      <a:r>
                        <a:rPr lang="en-US" sz="1200" dirty="0" err="1" smtClean="0">
                          <a:solidFill>
                            <a:schemeClr val="tx1"/>
                          </a:solidFill>
                          <a:latin typeface="Futura"/>
                          <a:cs typeface="Futura"/>
                        </a:rPr>
                        <a:t>SequentialRecordingsTable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endParaRPr lang="en-US"/>
                    </a:p>
                  </a:txBody>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rgbClr val="FFFFFF"/>
                          </a:solidFill>
                        </a:rPr>
                        <a:t>stimulus_type</a:t>
                      </a:r>
                      <a:endParaRPr lang="en-US" sz="1200" dirty="0" smtClean="0">
                        <a:solidFill>
                          <a:srgbClr val="FFFFFF"/>
                        </a:solidFill>
                      </a:endParaRPr>
                    </a:p>
                    <a:p>
                      <a:pPr algn="ctr"/>
                      <a:r>
                        <a:rPr lang="en-US" sz="1200" dirty="0" smtClean="0">
                          <a:solidFill>
                            <a:srgbClr val="FFFFFF"/>
                          </a:solidFill>
                          <a:latin typeface="Courier"/>
                          <a:cs typeface="Courier"/>
                        </a:rPr>
                        <a:t>text</a:t>
                      </a:r>
                      <a:endParaRPr lang="en-US" sz="1200" dirty="0">
                        <a:solidFill>
                          <a:srgbClr val="FFFFFF"/>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simultaneous_recordings</a:t>
                      </a:r>
                      <a:endParaRPr lang="en-US" sz="1200" dirty="0" smtClean="0">
                        <a:solidFill>
                          <a:schemeClr val="bg1"/>
                        </a:solidFill>
                      </a:endParaRPr>
                    </a:p>
                    <a:p>
                      <a:pPr algn="ctr"/>
                      <a:r>
                        <a:rPr lang="en-US" sz="1200" baseline="0" dirty="0" smtClean="0">
                          <a:solidFill>
                            <a:schemeClr val="bg1"/>
                          </a:solidFill>
                          <a:latin typeface="Courier"/>
                          <a:cs typeface="Courier"/>
                        </a:rPr>
                        <a:t>&lt;</a:t>
                      </a:r>
                      <a:r>
                        <a:rPr lang="en-US" sz="1200" baseline="0" dirty="0" err="1" smtClean="0">
                          <a:solidFill>
                            <a:schemeClr val="bg1"/>
                          </a:solidFill>
                          <a:latin typeface="Courier"/>
                          <a:cs typeface="Courier"/>
                        </a:rPr>
                        <a:t>DynamicTableRegion</a:t>
                      </a:r>
                      <a:r>
                        <a:rPr lang="en-US" sz="1200" baseline="0" dirty="0" smtClean="0">
                          <a:solidFill>
                            <a:schemeClr val="bg1"/>
                          </a:solidFill>
                          <a:latin typeface="Courier"/>
                          <a:cs typeface="Courier"/>
                        </a:rPr>
                        <a:t>&gt;</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mr-IN" sz="1200" dirty="0" smtClean="0">
                          <a:solidFill>
                            <a:srgbClr val="FFFFFF"/>
                          </a:solidFill>
                        </a:rPr>
                        <a:t>…</a:t>
                      </a:r>
                      <a:endParaRPr lang="en-US" sz="1200" dirty="0" smtClean="0">
                        <a:solidFill>
                          <a:srgbClr val="FFFFFF"/>
                        </a:solidFill>
                      </a:endParaRPr>
                    </a:p>
                    <a:p>
                      <a:pPr algn="ctr"/>
                      <a:endParaRPr lang="en-US" sz="1200" dirty="0">
                        <a:solidFill>
                          <a:srgbClr val="FFFFFF"/>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Square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Noise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 9,10]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 name="Left Brace 45"/>
          <p:cNvSpPr/>
          <p:nvPr/>
        </p:nvSpPr>
        <p:spPr>
          <a:xfrm>
            <a:off x="4184585" y="4163470"/>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47" name="Left Brace 46"/>
          <p:cNvSpPr/>
          <p:nvPr/>
        </p:nvSpPr>
        <p:spPr>
          <a:xfrm>
            <a:off x="4184303" y="4614270"/>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6" name="Rectangle 75"/>
          <p:cNvSpPr/>
          <p:nvPr/>
        </p:nvSpPr>
        <p:spPr>
          <a:xfrm>
            <a:off x="10097828" y="2283125"/>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9611739" y="2497981"/>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Curved Connector 100"/>
          <p:cNvCxnSpPr>
            <a:stCxn id="85" idx="2"/>
            <a:endCxn id="47" idx="1"/>
          </p:cNvCxnSpPr>
          <p:nvPr/>
        </p:nvCxnSpPr>
        <p:spPr>
          <a:xfrm rot="5400000">
            <a:off x="5822531" y="977726"/>
            <a:ext cx="2220382" cy="5496837"/>
          </a:xfrm>
          <a:prstGeom prst="curvedConnector4">
            <a:avLst>
              <a:gd name="adj1" fmla="val 25309"/>
              <a:gd name="adj2" fmla="val 112239"/>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a:endCxn id="7" idx="1"/>
          </p:cNvCxnSpPr>
          <p:nvPr/>
        </p:nvCxnSpPr>
        <p:spPr>
          <a:xfrm>
            <a:off x="6155858" y="4288636"/>
            <a:ext cx="2061203" cy="138807"/>
          </a:xfrm>
          <a:prstGeom prst="curvedConnector3">
            <a:avLst>
              <a:gd name="adj1" fmla="val 50000"/>
            </a:avLst>
          </a:prstGeom>
          <a:ln w="12700">
            <a:solidFill>
              <a:schemeClr val="bg1">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endCxn id="8" idx="1"/>
          </p:cNvCxnSpPr>
          <p:nvPr/>
        </p:nvCxnSpPr>
        <p:spPr>
          <a:xfrm>
            <a:off x="6239139" y="4482943"/>
            <a:ext cx="1977641" cy="516878"/>
          </a:xfrm>
          <a:prstGeom prst="curvedConnector3">
            <a:avLst>
              <a:gd name="adj1" fmla="val 50000"/>
            </a:avLst>
          </a:prstGeom>
          <a:ln w="12700">
            <a:solidFill>
              <a:schemeClr val="bg1">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a:off x="6259960" y="4954831"/>
            <a:ext cx="2054266" cy="964596"/>
          </a:xfrm>
          <a:prstGeom prst="curvedConnector3">
            <a:avLst>
              <a:gd name="adj1" fmla="val 50000"/>
            </a:avLst>
          </a:prstGeom>
          <a:ln w="12700">
            <a:solidFill>
              <a:schemeClr val="bg1">
                <a:lumMod val="50000"/>
              </a:schemeClr>
            </a:solidFill>
            <a:prstDash val="dash"/>
            <a:tailEnd type="arrow" w="med" len="lg"/>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a:endCxn id="11" idx="1"/>
          </p:cNvCxnSpPr>
          <p:nvPr/>
        </p:nvCxnSpPr>
        <p:spPr>
          <a:xfrm>
            <a:off x="6259959" y="4739706"/>
            <a:ext cx="1949880" cy="825686"/>
          </a:xfrm>
          <a:prstGeom prst="curvedConnector3">
            <a:avLst>
              <a:gd name="adj1" fmla="val 50000"/>
            </a:avLst>
          </a:prstGeom>
          <a:ln w="12700">
            <a:solidFill>
              <a:schemeClr val="bg1">
                <a:lumMod val="50000"/>
              </a:schemeClr>
            </a:solidFill>
            <a:tailEnd type="arrow" w="med" len="lg"/>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8425267" y="3469770"/>
            <a:ext cx="3400642" cy="2817453"/>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7" name="Curved Connector 96"/>
          <p:cNvCxnSpPr>
            <a:stCxn id="76" idx="2"/>
            <a:endCxn id="46" idx="1"/>
          </p:cNvCxnSpPr>
          <p:nvPr/>
        </p:nvCxnSpPr>
        <p:spPr>
          <a:xfrm rot="5400000">
            <a:off x="6183688" y="401994"/>
            <a:ext cx="1984438" cy="5982644"/>
          </a:xfrm>
          <a:prstGeom prst="curvedConnector4">
            <a:avLst>
              <a:gd name="adj1" fmla="val 41607"/>
              <a:gd name="adj2" fmla="val 103821"/>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720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nodePh="1">
                                  <p:stCondLst>
                                    <p:cond delay="0"/>
                                  </p:stCondLst>
                                  <p:endCondLst>
                                    <p:cond evt="begin" delay="0">
                                      <p:tn val="8"/>
                                    </p:cond>
                                  </p:endCondLst>
                                  <p:childTnLst>
                                    <p:set>
                                      <p:cBhvr>
                                        <p:cTn id="9" dur="1" fill="hold">
                                          <p:stCondLst>
                                            <p:cond delay="0"/>
                                          </p:stCondLst>
                                        </p:cTn>
                                        <p:tgtEl>
                                          <p:spTgt spid="76"/>
                                        </p:tgtEl>
                                        <p:attrNameLst>
                                          <p:attrName>style.visibility</p:attrName>
                                        </p:attrNameLst>
                                      </p:cBhvr>
                                      <p:to>
                                        <p:strVal val="visible"/>
                                      </p:to>
                                    </p:set>
                                    <p:animEffect transition="in" filter="wipe(up)">
                                      <p:cBhvr>
                                        <p:cTn id="10" dur="500"/>
                                        <p:tgtEl>
                                          <p:spTgt spid="76"/>
                                        </p:tgtEl>
                                      </p:cBhvr>
                                    </p:animEffect>
                                  </p:childTnLst>
                                </p:cTn>
                              </p:par>
                              <p:par>
                                <p:cTn id="11" presetID="22" presetClass="entr" presetSubtype="1" fill="hold" grpId="0" nodeType="withEffect" nodePh="1">
                                  <p:stCondLst>
                                    <p:cond delay="0"/>
                                  </p:stCondLst>
                                  <p:endCondLst>
                                    <p:cond evt="begin" delay="0">
                                      <p:tn val="11"/>
                                    </p:cond>
                                  </p:end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par>
                                <p:cTn id="14" presetID="22" presetClass="entr" presetSubtype="1"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up)">
                                      <p:cBhvr>
                                        <p:cTn id="16" dur="500"/>
                                        <p:tgtEl>
                                          <p:spTgt spid="97"/>
                                        </p:tgtEl>
                                      </p:cBhvr>
                                    </p:animEffect>
                                  </p:childTnLst>
                                </p:cTn>
                              </p:par>
                              <p:par>
                                <p:cTn id="17" presetID="22" presetClass="entr" presetSubtype="1"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up)">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5599" y="1301334"/>
            <a:ext cx="11360797" cy="1550817"/>
          </a:xfrm>
        </p:spPr>
        <p:txBody>
          <a:bodyPr/>
          <a:lstStyle/>
          <a:p>
            <a:r>
              <a:rPr lang="en-US" sz="2000" dirty="0" smtClean="0"/>
              <a:t>Intracellular electrophysiology experiments typically consist of large collections of recordings with varying parameters</a:t>
            </a:r>
          </a:p>
          <a:p>
            <a:r>
              <a:rPr lang="en-US" sz="2000" dirty="0" smtClean="0"/>
              <a:t>Experiments are typically organized hierarchically by time</a:t>
            </a:r>
          </a:p>
        </p:txBody>
      </p:sp>
      <p:sp>
        <p:nvSpPr>
          <p:cNvPr id="3" name="Title 2"/>
          <p:cNvSpPr>
            <a:spLocks noGrp="1"/>
          </p:cNvSpPr>
          <p:nvPr>
            <p:ph type="title"/>
          </p:nvPr>
        </p:nvSpPr>
        <p:spPr>
          <a:xfrm>
            <a:off x="415599" y="472507"/>
            <a:ext cx="11360799" cy="763600"/>
          </a:xfrm>
        </p:spPr>
        <p:txBody>
          <a:bodyPr/>
          <a:lstStyle/>
          <a:p>
            <a:r>
              <a:rPr lang="en-US" dirty="0" smtClean="0"/>
              <a:t>Motivation</a:t>
            </a:r>
            <a:br>
              <a:rPr lang="en-US" dirty="0" smtClean="0"/>
            </a:br>
            <a:r>
              <a:rPr lang="en-US" sz="2400" dirty="0">
                <a:solidFill>
                  <a:schemeClr val="bg2"/>
                </a:solidFill>
              </a:rPr>
              <a:t>How can we describe the complex organization of intracellular experiments?</a:t>
            </a:r>
            <a:br>
              <a:rPr lang="en-US" sz="2400" dirty="0">
                <a:solidFill>
                  <a:schemeClr val="bg2"/>
                </a:solidFill>
              </a:rPr>
            </a:br>
            <a:endParaRPr lang="en-US" sz="2400" dirty="0">
              <a:solidFill>
                <a:schemeClr val="bg2"/>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a:t>
            </a:fld>
            <a:endParaRPr lang="en"/>
          </a:p>
        </p:txBody>
      </p:sp>
      <p:sp>
        <p:nvSpPr>
          <p:cNvPr id="6" name="Rectangle 5"/>
          <p:cNvSpPr/>
          <p:nvPr/>
        </p:nvSpPr>
        <p:spPr>
          <a:xfrm>
            <a:off x="460905" y="4909465"/>
            <a:ext cx="5056540" cy="738664"/>
          </a:xfrm>
          <a:prstGeom prst="rect">
            <a:avLst/>
          </a:prstGeom>
        </p:spPr>
        <p:txBody>
          <a:bodyPr wrap="square">
            <a:spAutoFit/>
          </a:bodyPr>
          <a:lstStyle/>
          <a:p>
            <a:pPr algn="ctr"/>
            <a:r>
              <a:rPr lang="en-US" sz="1400" dirty="0" smtClean="0"/>
              <a:t>Example set of sequentially recorded stimuli with varying amplitude and corresponding response.</a:t>
            </a:r>
          </a:p>
          <a:p>
            <a:pPr algn="ctr"/>
            <a:r>
              <a:rPr lang="en-US" sz="1400" dirty="0" smtClean="0"/>
              <a:t> (source: </a:t>
            </a:r>
            <a:r>
              <a:rPr lang="en-US" sz="1400" dirty="0">
                <a:hlinkClick r:id="rId3"/>
              </a:rPr>
              <a:t>celltypes.brain-</a:t>
            </a:r>
            <a:r>
              <a:rPr lang="en-US" sz="1400" dirty="0" smtClean="0">
                <a:hlinkClick r:id="rId3"/>
              </a:rPr>
              <a:t>map.org</a:t>
            </a:r>
            <a:r>
              <a:rPr lang="en-US" sz="1400" dirty="0" smtClean="0"/>
              <a:t>)</a:t>
            </a:r>
            <a:endParaRPr lang="en-US" sz="1400" dirty="0"/>
          </a:p>
        </p:txBody>
      </p:sp>
      <p:sp>
        <p:nvSpPr>
          <p:cNvPr id="8" name="Rectangle 7"/>
          <p:cNvSpPr/>
          <p:nvPr/>
        </p:nvSpPr>
        <p:spPr>
          <a:xfrm>
            <a:off x="5475112" y="5125365"/>
            <a:ext cx="6406444" cy="523220"/>
          </a:xfrm>
          <a:prstGeom prst="rect">
            <a:avLst/>
          </a:prstGeom>
        </p:spPr>
        <p:txBody>
          <a:bodyPr wrap="square">
            <a:spAutoFit/>
          </a:bodyPr>
          <a:lstStyle/>
          <a:p>
            <a:pPr algn="ctr"/>
            <a:r>
              <a:rPr lang="en-US" sz="1400" dirty="0" smtClean="0"/>
              <a:t>Example set of activation stimuli R. </a:t>
            </a:r>
            <a:r>
              <a:rPr lang="en-US" sz="1400" dirty="0" err="1" smtClean="0"/>
              <a:t>Ranjan</a:t>
            </a:r>
            <a:r>
              <a:rPr lang="en-US" sz="1400" dirty="0" smtClean="0"/>
              <a:t> et al.</a:t>
            </a:r>
          </a:p>
          <a:p>
            <a:pPr algn="ctr"/>
            <a:r>
              <a:rPr lang="en-US" sz="1400" dirty="0" smtClean="0"/>
              <a:t>(source: </a:t>
            </a:r>
            <a:r>
              <a:rPr lang="hr-HR" sz="1400" dirty="0"/>
              <a:t>doi: </a:t>
            </a:r>
            <a:r>
              <a:rPr lang="hr-HR" sz="1400" dirty="0">
                <a:hlinkClick r:id="rId4"/>
              </a:rPr>
              <a:t>10.3389/fncel.</a:t>
            </a:r>
            <a:r>
              <a:rPr lang="hr-HR" sz="1400" dirty="0" smtClean="0">
                <a:hlinkClick r:id="rId4"/>
              </a:rPr>
              <a:t>2019.00358</a:t>
            </a:r>
            <a:r>
              <a:rPr lang="hr-HR" sz="1400" dirty="0" smtClean="0"/>
              <a:t>, </a:t>
            </a:r>
            <a:r>
              <a:rPr lang="en-US" sz="1400" dirty="0">
                <a:hlinkClick r:id="rId5"/>
              </a:rPr>
              <a:t>channelpedia.epfl.ch</a:t>
            </a:r>
            <a:r>
              <a:rPr lang="en-US" sz="1400" dirty="0" smtClean="0"/>
              <a:t>)</a:t>
            </a:r>
            <a:endParaRPr lang="en-US" sz="1400" dirty="0"/>
          </a:p>
        </p:txBody>
      </p:sp>
      <p:pic>
        <p:nvPicPr>
          <p:cNvPr id="9" name="Picture 8"/>
          <p:cNvPicPr>
            <a:picLocks noChangeAspect="1"/>
          </p:cNvPicPr>
          <p:nvPr/>
        </p:nvPicPr>
        <p:blipFill>
          <a:blip r:embed="rId6"/>
          <a:stretch>
            <a:fillRect/>
          </a:stretch>
        </p:blipFill>
        <p:spPr>
          <a:xfrm>
            <a:off x="5500660" y="3012720"/>
            <a:ext cx="6569147" cy="2053169"/>
          </a:xfrm>
          <a:prstGeom prst="rect">
            <a:avLst/>
          </a:prstGeom>
        </p:spPr>
      </p:pic>
      <p:pic>
        <p:nvPicPr>
          <p:cNvPr id="10" name="Picture 9" descr="A screenshot of a cell phone&#10;&#10;Description automatically generated">
            <a:extLst>
              <a:ext uri="{FF2B5EF4-FFF2-40B4-BE49-F238E27FC236}">
                <a16:creationId xmlns="" xmlns:a16="http://schemas.microsoft.com/office/drawing/2014/main" id="{8C303482-C4AE-E049-A13A-50CE832D1F2A}"/>
              </a:ext>
            </a:extLst>
          </p:cNvPr>
          <p:cNvPicPr>
            <a:picLocks noChangeAspect="1"/>
          </p:cNvPicPr>
          <p:nvPr/>
        </p:nvPicPr>
        <p:blipFill rotWithShape="1">
          <a:blip r:embed="rId7">
            <a:extLst>
              <a:ext uri="{28A0092B-C50C-407E-A947-70E740481C1C}">
                <a14:useLocalDpi xmlns:a14="http://schemas.microsoft.com/office/drawing/2010/main" val="0"/>
              </a:ext>
            </a:extLst>
          </a:blip>
          <a:srcRect l="3010" t="36339" r="15998" b="12910"/>
          <a:stretch/>
        </p:blipFill>
        <p:spPr>
          <a:xfrm>
            <a:off x="347246" y="3117074"/>
            <a:ext cx="5029088" cy="1848699"/>
          </a:xfrm>
          <a:prstGeom prst="rect">
            <a:avLst/>
          </a:prstGeom>
        </p:spPr>
      </p:pic>
    </p:spTree>
    <p:extLst>
      <p:ext uri="{BB962C8B-B14F-4D97-AF65-F5344CB8AC3E}">
        <p14:creationId xmlns:p14="http://schemas.microsoft.com/office/powerpoint/2010/main" val="23516006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763600"/>
          </a:xfrm>
        </p:spPr>
        <p:txBody>
          <a:bodyPr/>
          <a:lstStyle/>
          <a:p>
            <a:r>
              <a:rPr lang="en-US" sz="3200" dirty="0" err="1" smtClean="0"/>
              <a:t>ICEphys</a:t>
            </a:r>
            <a:r>
              <a:rPr lang="en-US" sz="3200" dirty="0" smtClean="0"/>
              <a:t> Metadata Hierarchy</a:t>
            </a:r>
            <a:r>
              <a:rPr lang="en-US" dirty="0" smtClean="0"/>
              <a:t/>
            </a:r>
            <a:br>
              <a:rPr lang="en-US" dirty="0" smtClean="0"/>
            </a:br>
            <a:r>
              <a:rPr lang="en-US" sz="2400" dirty="0" smtClean="0">
                <a:solidFill>
                  <a:srgbClr val="44546A"/>
                </a:solidFill>
              </a:rPr>
              <a:t>Repetitions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931456141"/>
              </p:ext>
            </p:extLst>
          </p:nvPr>
        </p:nvGraphicFramePr>
        <p:xfrm>
          <a:off x="8439145" y="3531494"/>
          <a:ext cx="3328152" cy="2719836"/>
        </p:xfrm>
        <a:graphic>
          <a:graphicData uri="http://schemas.openxmlformats.org/drawingml/2006/table">
            <a:tbl>
              <a:tblPr firstRow="1" bandRow="1">
                <a:tableStyleId>{69012ECD-51FC-41F1-AA8D-1B2483CD663E}</a:tableStyleId>
              </a:tblPr>
              <a:tblGrid>
                <a:gridCol w="353945"/>
                <a:gridCol w="935881"/>
                <a:gridCol w="1019163"/>
                <a:gridCol w="1019163"/>
              </a:tblGrid>
              <a:tr h="0">
                <a:tc gridSpan="4">
                  <a:txBody>
                    <a:bodyPr/>
                    <a:lstStyle/>
                    <a:p>
                      <a:pPr algn="ctr"/>
                      <a:r>
                        <a:rPr lang="en-US" sz="1200" dirty="0" err="1" smtClean="0">
                          <a:solidFill>
                            <a:schemeClr val="tx1"/>
                          </a:solidFill>
                          <a:latin typeface="Futura"/>
                          <a:cs typeface="Futura"/>
                        </a:rPr>
                        <a:t>IntracellularRecordings</a:t>
                      </a:r>
                      <a:r>
                        <a:rPr lang="en-US" sz="1200" baseline="0" dirty="0" err="1" smtClean="0">
                          <a:solidFill>
                            <a:schemeClr val="tx1"/>
                          </a:solidFill>
                          <a:latin typeface="Futura"/>
                          <a:cs typeface="Futura"/>
                        </a:rPr>
                        <a:t>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latin typeface="Arial"/>
                          <a:cs typeface="Arial"/>
                        </a:rPr>
                        <a:t>electrodes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a:r>
                        <a:rPr lang="en-US" sz="1200" dirty="0" smtClean="0">
                          <a:solidFill>
                            <a:schemeClr val="bg1"/>
                          </a:solidFill>
                          <a:latin typeface="Arial"/>
                          <a:cs typeface="Arial"/>
                        </a:rPr>
                        <a:t>stimuli</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a:txBody>
                    <a:bodyPr/>
                    <a:lstStyle/>
                    <a:p>
                      <a:pPr algn="ctr"/>
                      <a:r>
                        <a:rPr lang="en-US" sz="1200" dirty="0" smtClean="0">
                          <a:solidFill>
                            <a:schemeClr val="bg1"/>
                          </a:solidFill>
                          <a:latin typeface="Arial"/>
                          <a:cs typeface="Arial"/>
                        </a:rPr>
                        <a:t>responses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200" dirty="0" smtClean="0">
                          <a:solidFill>
                            <a:srgbClr val="000000"/>
                          </a:solidFill>
                        </a:rPr>
                        <a:t>id</a:t>
                      </a:r>
                      <a:endParaRPr lang="en-US" sz="12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200" dirty="0" smtClean="0">
                          <a:solidFill>
                            <a:srgbClr val="000000"/>
                          </a:solidFill>
                          <a:latin typeface="Arial"/>
                          <a:cs typeface="Arial"/>
                        </a:rPr>
                        <a:t>electrode</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solidFill>
                            <a:srgbClr val="000000"/>
                          </a:solidFill>
                          <a:latin typeface="Arial"/>
                          <a:cs typeface="Arial"/>
                        </a:rPr>
                        <a:t>stimulus</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200" dirty="0" smtClean="0">
                          <a:solidFill>
                            <a:srgbClr val="000000"/>
                          </a:solidFill>
                          <a:latin typeface="Arial"/>
                          <a:cs typeface="Arial"/>
                        </a:rPr>
                        <a:t>response</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S1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E2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3323629"/>
              </p:ext>
            </p:extLst>
          </p:nvPr>
        </p:nvGraphicFramePr>
        <p:xfrm>
          <a:off x="4448595" y="3531494"/>
          <a:ext cx="2838492" cy="1996104"/>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SimultaneousRecordingsTable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recordings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 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[8, 9,</a:t>
                      </a:r>
                      <a:r>
                        <a:rPr lang="en-US" sz="1200" baseline="0" dirty="0" smtClean="0"/>
                        <a:t> 10, 11]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Left Brace 6"/>
          <p:cNvSpPr/>
          <p:nvPr/>
        </p:nvSpPr>
        <p:spPr>
          <a:xfrm>
            <a:off x="8217061" y="4205378"/>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8" name="Left Brace 7"/>
          <p:cNvSpPr/>
          <p:nvPr/>
        </p:nvSpPr>
        <p:spPr>
          <a:xfrm>
            <a:off x="8216780" y="4670058"/>
            <a:ext cx="215143" cy="659525"/>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1" name="Left Brace 10"/>
          <p:cNvSpPr/>
          <p:nvPr/>
        </p:nvSpPr>
        <p:spPr>
          <a:xfrm>
            <a:off x="8209839" y="5357071"/>
            <a:ext cx="215143" cy="416642"/>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32" name="Table 31"/>
          <p:cNvGraphicFramePr>
            <a:graphicFrameLocks noGrp="1"/>
          </p:cNvGraphicFramePr>
          <p:nvPr>
            <p:extLst>
              <p:ext uri="{D42A27DB-BD31-4B8C-83A1-F6EECF244321}">
                <p14:modId xmlns:p14="http://schemas.microsoft.com/office/powerpoint/2010/main" val="2334208745"/>
              </p:ext>
            </p:extLst>
          </p:nvPr>
        </p:nvGraphicFramePr>
        <p:xfrm>
          <a:off x="7265987" y="1588149"/>
          <a:ext cx="4212915" cy="1767052"/>
        </p:xfrm>
        <a:graphic>
          <a:graphicData uri="http://schemas.openxmlformats.org/drawingml/2006/table">
            <a:tbl>
              <a:tblPr firstRow="1" bandRow="1">
                <a:tableStyleId>{69012ECD-51FC-41F1-AA8D-1B2483CD663E}</a:tableStyleId>
              </a:tblPr>
              <a:tblGrid>
                <a:gridCol w="423627"/>
                <a:gridCol w="1152055"/>
                <a:gridCol w="2135728"/>
                <a:gridCol w="501505"/>
              </a:tblGrid>
              <a:tr h="0">
                <a:tc gridSpan="4">
                  <a:txBody>
                    <a:bodyPr/>
                    <a:lstStyle/>
                    <a:p>
                      <a:pPr algn="ctr"/>
                      <a:r>
                        <a:rPr lang="en-US" sz="1200" dirty="0" err="1" smtClean="0">
                          <a:solidFill>
                            <a:schemeClr val="tx1"/>
                          </a:solidFill>
                          <a:latin typeface="Futura"/>
                          <a:cs typeface="Futura"/>
                        </a:rPr>
                        <a:t>SequentialRecordingsTable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endParaRPr lang="en-US"/>
                    </a:p>
                  </a:txBody>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rgbClr val="FFFFFF"/>
                          </a:solidFill>
                        </a:rPr>
                        <a:t>stimulus_type</a:t>
                      </a:r>
                      <a:endParaRPr lang="en-US" sz="1200" dirty="0" smtClean="0">
                        <a:solidFill>
                          <a:srgbClr val="FFFFFF"/>
                        </a:solidFill>
                      </a:endParaRPr>
                    </a:p>
                    <a:p>
                      <a:pPr algn="ctr"/>
                      <a:r>
                        <a:rPr lang="en-US" sz="1200" dirty="0" smtClean="0">
                          <a:solidFill>
                            <a:srgbClr val="FFFFFF"/>
                          </a:solidFill>
                          <a:latin typeface="Courier"/>
                          <a:cs typeface="Courier"/>
                        </a:rPr>
                        <a:t>text</a:t>
                      </a:r>
                      <a:endParaRPr lang="en-US" sz="1200" dirty="0">
                        <a:solidFill>
                          <a:srgbClr val="FFFFFF"/>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simultaneous_recordings</a:t>
                      </a:r>
                      <a:endParaRPr lang="en-US" sz="1200" dirty="0" smtClean="0">
                        <a:solidFill>
                          <a:schemeClr val="bg1"/>
                        </a:solidFill>
                      </a:endParaRPr>
                    </a:p>
                    <a:p>
                      <a:pPr algn="ctr"/>
                      <a:r>
                        <a:rPr lang="en-US" sz="1200" baseline="0" dirty="0" smtClean="0">
                          <a:solidFill>
                            <a:schemeClr val="bg1"/>
                          </a:solidFill>
                          <a:latin typeface="Courier"/>
                          <a:cs typeface="Courier"/>
                        </a:rPr>
                        <a:t>&lt;</a:t>
                      </a:r>
                      <a:r>
                        <a:rPr lang="en-US" sz="1200" baseline="0" dirty="0" err="1" smtClean="0">
                          <a:solidFill>
                            <a:schemeClr val="bg1"/>
                          </a:solidFill>
                          <a:latin typeface="Courier"/>
                          <a:cs typeface="Courier"/>
                        </a:rPr>
                        <a:t>DynamicTableRegion</a:t>
                      </a:r>
                      <a:r>
                        <a:rPr lang="en-US" sz="1200" baseline="0" dirty="0" smtClean="0">
                          <a:solidFill>
                            <a:schemeClr val="bg1"/>
                          </a:solidFill>
                          <a:latin typeface="Courier"/>
                          <a:cs typeface="Courier"/>
                        </a:rPr>
                        <a:t>&gt;</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mr-IN" sz="1200" dirty="0" smtClean="0">
                          <a:solidFill>
                            <a:srgbClr val="FFFFFF"/>
                          </a:solidFill>
                        </a:rPr>
                        <a:t>…</a:t>
                      </a:r>
                      <a:endParaRPr lang="en-US" sz="1200" dirty="0" smtClean="0">
                        <a:solidFill>
                          <a:srgbClr val="FFFFFF"/>
                        </a:solidFill>
                      </a:endParaRPr>
                    </a:p>
                    <a:p>
                      <a:pPr algn="ctr"/>
                      <a:endParaRPr lang="en-US" sz="1200" dirty="0">
                        <a:solidFill>
                          <a:srgbClr val="FFFFFF"/>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Square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Noise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 9,10]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 name="Left Brace 45"/>
          <p:cNvSpPr/>
          <p:nvPr/>
        </p:nvSpPr>
        <p:spPr>
          <a:xfrm>
            <a:off x="4184585" y="4163470"/>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47" name="Left Brace 46"/>
          <p:cNvSpPr/>
          <p:nvPr/>
        </p:nvSpPr>
        <p:spPr>
          <a:xfrm>
            <a:off x="4184303" y="4614270"/>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70" name="Table 69"/>
          <p:cNvGraphicFramePr>
            <a:graphicFrameLocks noGrp="1"/>
          </p:cNvGraphicFramePr>
          <p:nvPr>
            <p:extLst>
              <p:ext uri="{D42A27DB-BD31-4B8C-83A1-F6EECF244321}">
                <p14:modId xmlns:p14="http://schemas.microsoft.com/office/powerpoint/2010/main" val="1322090616"/>
              </p:ext>
            </p:extLst>
          </p:nvPr>
        </p:nvGraphicFramePr>
        <p:xfrm>
          <a:off x="3865345" y="1234237"/>
          <a:ext cx="2838492" cy="1538000"/>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RepetitionsTable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sequential_recordings</a:t>
                      </a:r>
                      <a:endParaRPr lang="en-US" sz="1200" dirty="0" smtClean="0">
                        <a:solidFill>
                          <a:schemeClr val="bg1"/>
                        </a:solidFill>
                      </a:endParaRP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 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 name="Left Brace 70"/>
          <p:cNvSpPr/>
          <p:nvPr/>
        </p:nvSpPr>
        <p:spPr>
          <a:xfrm>
            <a:off x="7050561" y="2227065"/>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2" name="Left Brace 71"/>
          <p:cNvSpPr/>
          <p:nvPr/>
        </p:nvSpPr>
        <p:spPr>
          <a:xfrm>
            <a:off x="7043339" y="2670926"/>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6" name="Rectangle 75"/>
          <p:cNvSpPr/>
          <p:nvPr/>
        </p:nvSpPr>
        <p:spPr>
          <a:xfrm>
            <a:off x="10097828" y="2283125"/>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9611739" y="2497981"/>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Curved Connector 100"/>
          <p:cNvCxnSpPr>
            <a:stCxn id="85" idx="2"/>
            <a:endCxn id="47" idx="1"/>
          </p:cNvCxnSpPr>
          <p:nvPr/>
        </p:nvCxnSpPr>
        <p:spPr>
          <a:xfrm rot="5400000">
            <a:off x="5822531" y="977726"/>
            <a:ext cx="2220382" cy="5496837"/>
          </a:xfrm>
          <a:prstGeom prst="curvedConnector4">
            <a:avLst>
              <a:gd name="adj1" fmla="val 25309"/>
              <a:gd name="adj2" fmla="val 112239"/>
            </a:avLst>
          </a:prstGeom>
          <a:ln w="12700">
            <a:solidFill>
              <a:srgbClr val="7F7F7F"/>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a:endCxn id="7" idx="1"/>
          </p:cNvCxnSpPr>
          <p:nvPr/>
        </p:nvCxnSpPr>
        <p:spPr>
          <a:xfrm>
            <a:off x="6155858" y="4288636"/>
            <a:ext cx="2061203" cy="138807"/>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endCxn id="8" idx="1"/>
          </p:cNvCxnSpPr>
          <p:nvPr/>
        </p:nvCxnSpPr>
        <p:spPr>
          <a:xfrm>
            <a:off x="6239139" y="4482943"/>
            <a:ext cx="1977641" cy="516878"/>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a:endCxn id="71" idx="1"/>
          </p:cNvCxnSpPr>
          <p:nvPr/>
        </p:nvCxnSpPr>
        <p:spPr>
          <a:xfrm>
            <a:off x="5559012" y="1977770"/>
            <a:ext cx="1491549" cy="471360"/>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endCxn id="72" idx="1"/>
          </p:cNvCxnSpPr>
          <p:nvPr/>
        </p:nvCxnSpPr>
        <p:spPr>
          <a:xfrm>
            <a:off x="5628412" y="2199834"/>
            <a:ext cx="1414927" cy="693157"/>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a:off x="6259960" y="4954831"/>
            <a:ext cx="2054266" cy="964596"/>
          </a:xfrm>
          <a:prstGeom prst="curvedConnector3">
            <a:avLst>
              <a:gd name="adj1" fmla="val 50000"/>
            </a:avLst>
          </a:prstGeom>
          <a:ln w="12700">
            <a:solidFill>
              <a:schemeClr val="tx1"/>
            </a:solidFill>
            <a:prstDash val="dash"/>
            <a:tailEnd type="arrow" w="med" len="lg"/>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a:endCxn id="11" idx="1"/>
          </p:cNvCxnSpPr>
          <p:nvPr/>
        </p:nvCxnSpPr>
        <p:spPr>
          <a:xfrm>
            <a:off x="6259959" y="4739706"/>
            <a:ext cx="1949880" cy="825686"/>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4427776" y="3511407"/>
            <a:ext cx="7398134" cy="2775816"/>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7" name="Curved Connector 96"/>
          <p:cNvCxnSpPr>
            <a:stCxn id="76" idx="2"/>
            <a:endCxn id="46" idx="1"/>
          </p:cNvCxnSpPr>
          <p:nvPr/>
        </p:nvCxnSpPr>
        <p:spPr>
          <a:xfrm rot="5400000">
            <a:off x="6183688" y="401994"/>
            <a:ext cx="1984438" cy="5982644"/>
          </a:xfrm>
          <a:prstGeom prst="curvedConnector4">
            <a:avLst>
              <a:gd name="adj1" fmla="val 41607"/>
              <a:gd name="adj2" fmla="val 103821"/>
            </a:avLst>
          </a:prstGeom>
          <a:ln w="12700">
            <a:solidFill>
              <a:srgbClr val="7F7F7F"/>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111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left)">
                                      <p:cBhvr>
                                        <p:cTn id="10" dur="500"/>
                                        <p:tgtEl>
                                          <p:spTgt spid="7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left)">
                                      <p:cBhvr>
                                        <p:cTn id="13" dur="500"/>
                                        <p:tgtEl>
                                          <p:spTgt spid="72"/>
                                        </p:tgtEl>
                                      </p:cBhvr>
                                    </p:animEffect>
                                  </p:childTnLst>
                                </p:cTn>
                              </p:par>
                              <p:par>
                                <p:cTn id="14" presetID="22" presetClass="entr" presetSubtype="8" fill="hold" nodeType="withEffect">
                                  <p:stCondLst>
                                    <p:cond delay="0"/>
                                  </p:stCondLst>
                                  <p:childTnLst>
                                    <p:set>
                                      <p:cBhvr>
                                        <p:cTn id="15" dur="1" fill="hold">
                                          <p:stCondLst>
                                            <p:cond delay="0"/>
                                          </p:stCondLst>
                                        </p:cTn>
                                        <p:tgtEl>
                                          <p:spTgt spid="126"/>
                                        </p:tgtEl>
                                        <p:attrNameLst>
                                          <p:attrName>style.visibility</p:attrName>
                                        </p:attrNameLst>
                                      </p:cBhvr>
                                      <p:to>
                                        <p:strVal val="visible"/>
                                      </p:to>
                                    </p:set>
                                    <p:animEffect transition="in" filter="wipe(left)">
                                      <p:cBhvr>
                                        <p:cTn id="16" dur="500"/>
                                        <p:tgtEl>
                                          <p:spTgt spid="126"/>
                                        </p:tgtEl>
                                      </p:cBhvr>
                                    </p:animEffect>
                                  </p:childTnLst>
                                </p:cTn>
                              </p:par>
                              <p:par>
                                <p:cTn id="17" presetID="22" presetClass="entr" presetSubtype="8"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wipe(left)">
                                      <p:cBhvr>
                                        <p:cTn id="19"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763600"/>
          </a:xfrm>
        </p:spPr>
        <p:txBody>
          <a:bodyPr/>
          <a:lstStyle/>
          <a:p>
            <a:r>
              <a:rPr lang="en-US" sz="3200" dirty="0" err="1"/>
              <a:t>ICEphys</a:t>
            </a:r>
            <a:r>
              <a:rPr lang="en-US" sz="3200" dirty="0"/>
              <a:t> Metadata </a:t>
            </a:r>
            <a:r>
              <a:rPr lang="en-US" sz="3200" dirty="0" smtClean="0"/>
              <a:t>Hierarchy</a:t>
            </a:r>
            <a:br>
              <a:rPr lang="en-US" sz="3200" dirty="0" smtClean="0"/>
            </a:br>
            <a:r>
              <a:rPr lang="en-US" sz="2400" dirty="0" smtClean="0">
                <a:solidFill>
                  <a:srgbClr val="44546A"/>
                </a:solidFill>
              </a:rPr>
              <a:t>Experimental Conditions</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21</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686289854"/>
              </p:ext>
            </p:extLst>
          </p:nvPr>
        </p:nvGraphicFramePr>
        <p:xfrm>
          <a:off x="8439145" y="3531494"/>
          <a:ext cx="3328152" cy="2719836"/>
        </p:xfrm>
        <a:graphic>
          <a:graphicData uri="http://schemas.openxmlformats.org/drawingml/2006/table">
            <a:tbl>
              <a:tblPr firstRow="1" bandRow="1">
                <a:tableStyleId>{69012ECD-51FC-41F1-AA8D-1B2483CD663E}</a:tableStyleId>
              </a:tblPr>
              <a:tblGrid>
                <a:gridCol w="353945"/>
                <a:gridCol w="935881"/>
                <a:gridCol w="1019163"/>
                <a:gridCol w="1019163"/>
              </a:tblGrid>
              <a:tr h="0">
                <a:tc gridSpan="4">
                  <a:txBody>
                    <a:bodyPr/>
                    <a:lstStyle/>
                    <a:p>
                      <a:pPr algn="ctr"/>
                      <a:r>
                        <a:rPr lang="en-US" sz="1200" dirty="0" err="1" smtClean="0">
                          <a:solidFill>
                            <a:schemeClr val="tx1"/>
                          </a:solidFill>
                          <a:latin typeface="Futura"/>
                          <a:cs typeface="Futura"/>
                        </a:rPr>
                        <a:t>IntracellularRecordings</a:t>
                      </a:r>
                      <a:r>
                        <a:rPr lang="en-US" sz="1200" baseline="0" dirty="0" err="1" smtClean="0">
                          <a:solidFill>
                            <a:schemeClr val="tx1"/>
                          </a:solidFill>
                          <a:latin typeface="Futura"/>
                          <a:cs typeface="Futura"/>
                        </a:rPr>
                        <a:t>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latin typeface="Arial"/>
                          <a:cs typeface="Arial"/>
                        </a:rPr>
                        <a:t>electrodes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a:r>
                        <a:rPr lang="en-US" sz="1200" dirty="0" smtClean="0">
                          <a:solidFill>
                            <a:schemeClr val="bg1"/>
                          </a:solidFill>
                          <a:latin typeface="Arial"/>
                          <a:cs typeface="Arial"/>
                        </a:rPr>
                        <a:t>stimuli</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a:txBody>
                    <a:bodyPr/>
                    <a:lstStyle/>
                    <a:p>
                      <a:pPr algn="ctr"/>
                      <a:r>
                        <a:rPr lang="en-US" sz="1200" dirty="0" smtClean="0">
                          <a:solidFill>
                            <a:schemeClr val="bg1"/>
                          </a:solidFill>
                          <a:latin typeface="Arial"/>
                          <a:cs typeface="Arial"/>
                        </a:rPr>
                        <a:t>responses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200" dirty="0" smtClean="0">
                          <a:solidFill>
                            <a:srgbClr val="000000"/>
                          </a:solidFill>
                        </a:rPr>
                        <a:t>id</a:t>
                      </a:r>
                      <a:endParaRPr lang="en-US" sz="12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200" dirty="0" smtClean="0">
                          <a:solidFill>
                            <a:srgbClr val="000000"/>
                          </a:solidFill>
                          <a:latin typeface="Arial"/>
                          <a:cs typeface="Arial"/>
                        </a:rPr>
                        <a:t>electrode</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solidFill>
                            <a:srgbClr val="000000"/>
                          </a:solidFill>
                          <a:latin typeface="Arial"/>
                          <a:cs typeface="Arial"/>
                        </a:rPr>
                        <a:t>stimulus</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200" dirty="0" smtClean="0">
                          <a:solidFill>
                            <a:srgbClr val="000000"/>
                          </a:solidFill>
                          <a:latin typeface="Arial"/>
                          <a:cs typeface="Arial"/>
                        </a:rPr>
                        <a:t>response</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S1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E2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3429461"/>
              </p:ext>
            </p:extLst>
          </p:nvPr>
        </p:nvGraphicFramePr>
        <p:xfrm>
          <a:off x="4448595" y="3531494"/>
          <a:ext cx="2838492" cy="1996104"/>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SimultaneousRecordingsTable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recordings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 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[8, 9,</a:t>
                      </a:r>
                      <a:r>
                        <a:rPr lang="en-US" sz="1200" baseline="0" dirty="0" smtClean="0"/>
                        <a:t> 10, 11]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Left Brace 6"/>
          <p:cNvSpPr/>
          <p:nvPr/>
        </p:nvSpPr>
        <p:spPr>
          <a:xfrm>
            <a:off x="8217061" y="4205378"/>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8" name="Left Brace 7"/>
          <p:cNvSpPr/>
          <p:nvPr/>
        </p:nvSpPr>
        <p:spPr>
          <a:xfrm>
            <a:off x="8216780" y="4670058"/>
            <a:ext cx="215143" cy="659525"/>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1" name="Left Brace 10"/>
          <p:cNvSpPr/>
          <p:nvPr/>
        </p:nvSpPr>
        <p:spPr>
          <a:xfrm>
            <a:off x="8209839" y="5357071"/>
            <a:ext cx="215143" cy="416642"/>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32" name="Table 31"/>
          <p:cNvGraphicFramePr>
            <a:graphicFrameLocks noGrp="1"/>
          </p:cNvGraphicFramePr>
          <p:nvPr>
            <p:extLst>
              <p:ext uri="{D42A27DB-BD31-4B8C-83A1-F6EECF244321}">
                <p14:modId xmlns:p14="http://schemas.microsoft.com/office/powerpoint/2010/main" val="2473339692"/>
              </p:ext>
            </p:extLst>
          </p:nvPr>
        </p:nvGraphicFramePr>
        <p:xfrm>
          <a:off x="7265987" y="1588149"/>
          <a:ext cx="4212915" cy="1767052"/>
        </p:xfrm>
        <a:graphic>
          <a:graphicData uri="http://schemas.openxmlformats.org/drawingml/2006/table">
            <a:tbl>
              <a:tblPr firstRow="1" bandRow="1">
                <a:tableStyleId>{69012ECD-51FC-41F1-AA8D-1B2483CD663E}</a:tableStyleId>
              </a:tblPr>
              <a:tblGrid>
                <a:gridCol w="423627"/>
                <a:gridCol w="1152055"/>
                <a:gridCol w="2135728"/>
                <a:gridCol w="501505"/>
              </a:tblGrid>
              <a:tr h="0">
                <a:tc gridSpan="4">
                  <a:txBody>
                    <a:bodyPr/>
                    <a:lstStyle/>
                    <a:p>
                      <a:pPr algn="ctr"/>
                      <a:r>
                        <a:rPr lang="en-US" sz="1200" dirty="0" err="1" smtClean="0">
                          <a:solidFill>
                            <a:schemeClr val="tx1"/>
                          </a:solidFill>
                          <a:latin typeface="Futura"/>
                          <a:cs typeface="Futura"/>
                        </a:rPr>
                        <a:t>SequentialRecordingsTable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endParaRPr lang="en-US"/>
                    </a:p>
                  </a:txBody>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rgbClr val="FFFFFF"/>
                          </a:solidFill>
                        </a:rPr>
                        <a:t>stimulus_type</a:t>
                      </a:r>
                      <a:endParaRPr lang="en-US" sz="1200" dirty="0" smtClean="0">
                        <a:solidFill>
                          <a:srgbClr val="FFFFFF"/>
                        </a:solidFill>
                      </a:endParaRPr>
                    </a:p>
                    <a:p>
                      <a:pPr algn="ctr"/>
                      <a:r>
                        <a:rPr lang="en-US" sz="1200" dirty="0" smtClean="0">
                          <a:solidFill>
                            <a:srgbClr val="FFFFFF"/>
                          </a:solidFill>
                          <a:latin typeface="Courier"/>
                          <a:cs typeface="Courier"/>
                        </a:rPr>
                        <a:t>text</a:t>
                      </a:r>
                      <a:endParaRPr lang="en-US" sz="1200" dirty="0">
                        <a:solidFill>
                          <a:srgbClr val="FFFFFF"/>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simultaneous_recordings</a:t>
                      </a:r>
                      <a:endParaRPr lang="en-US" sz="1200" dirty="0" smtClean="0">
                        <a:solidFill>
                          <a:schemeClr val="bg1"/>
                        </a:solidFill>
                      </a:endParaRPr>
                    </a:p>
                    <a:p>
                      <a:pPr algn="ctr"/>
                      <a:r>
                        <a:rPr lang="en-US" sz="1200" baseline="0" dirty="0" smtClean="0">
                          <a:solidFill>
                            <a:schemeClr val="bg1"/>
                          </a:solidFill>
                          <a:latin typeface="Courier"/>
                          <a:cs typeface="Courier"/>
                        </a:rPr>
                        <a:t>&lt;</a:t>
                      </a:r>
                      <a:r>
                        <a:rPr lang="en-US" sz="1200" baseline="0" dirty="0" err="1" smtClean="0">
                          <a:solidFill>
                            <a:schemeClr val="bg1"/>
                          </a:solidFill>
                          <a:latin typeface="Courier"/>
                          <a:cs typeface="Courier"/>
                        </a:rPr>
                        <a:t>DynamicTableRegion</a:t>
                      </a:r>
                      <a:r>
                        <a:rPr lang="en-US" sz="1200" baseline="0" dirty="0" smtClean="0">
                          <a:solidFill>
                            <a:schemeClr val="bg1"/>
                          </a:solidFill>
                          <a:latin typeface="Courier"/>
                          <a:cs typeface="Courier"/>
                        </a:rPr>
                        <a:t>&gt;</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mr-IN" sz="1200" dirty="0" smtClean="0">
                          <a:solidFill>
                            <a:srgbClr val="FFFFFF"/>
                          </a:solidFill>
                        </a:rPr>
                        <a:t>…</a:t>
                      </a:r>
                      <a:endParaRPr lang="en-US" sz="1200" dirty="0" smtClean="0">
                        <a:solidFill>
                          <a:srgbClr val="FFFFFF"/>
                        </a:solidFill>
                      </a:endParaRPr>
                    </a:p>
                    <a:p>
                      <a:pPr algn="ctr"/>
                      <a:endParaRPr lang="en-US" sz="1200" dirty="0">
                        <a:solidFill>
                          <a:srgbClr val="FFFFFF"/>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Square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Noise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 9,10]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 name="Left Brace 45"/>
          <p:cNvSpPr/>
          <p:nvPr/>
        </p:nvSpPr>
        <p:spPr>
          <a:xfrm>
            <a:off x="4184585" y="4163470"/>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47" name="Left Brace 46"/>
          <p:cNvSpPr/>
          <p:nvPr/>
        </p:nvSpPr>
        <p:spPr>
          <a:xfrm>
            <a:off x="4184303" y="4614270"/>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70" name="Table 69"/>
          <p:cNvGraphicFramePr>
            <a:graphicFrameLocks noGrp="1"/>
          </p:cNvGraphicFramePr>
          <p:nvPr>
            <p:extLst>
              <p:ext uri="{D42A27DB-BD31-4B8C-83A1-F6EECF244321}">
                <p14:modId xmlns:p14="http://schemas.microsoft.com/office/powerpoint/2010/main" val="3800712883"/>
              </p:ext>
            </p:extLst>
          </p:nvPr>
        </p:nvGraphicFramePr>
        <p:xfrm>
          <a:off x="3865345" y="1234237"/>
          <a:ext cx="2838492" cy="1538000"/>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RepetitionsTable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sequential_recordings</a:t>
                      </a:r>
                      <a:endParaRPr lang="en-US" sz="1200" dirty="0" smtClean="0">
                        <a:solidFill>
                          <a:schemeClr val="bg1"/>
                        </a:solidFill>
                      </a:endParaRP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 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 name="Left Brace 70"/>
          <p:cNvSpPr/>
          <p:nvPr/>
        </p:nvSpPr>
        <p:spPr>
          <a:xfrm>
            <a:off x="7050561" y="2227065"/>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2" name="Left Brace 71"/>
          <p:cNvSpPr/>
          <p:nvPr/>
        </p:nvSpPr>
        <p:spPr>
          <a:xfrm>
            <a:off x="7043339" y="2670926"/>
            <a:ext cx="215143" cy="444130"/>
          </a:xfrm>
          <a:prstGeom prst="leftBrace">
            <a:avLst/>
          </a:prstGeom>
          <a:ln w="19050" cmpd="sng">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6" name="Rectangle 75"/>
          <p:cNvSpPr/>
          <p:nvPr/>
        </p:nvSpPr>
        <p:spPr>
          <a:xfrm>
            <a:off x="10097828" y="2283125"/>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9611739" y="2497981"/>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1" name="Table 90"/>
          <p:cNvGraphicFramePr>
            <a:graphicFrameLocks noGrp="1"/>
          </p:cNvGraphicFramePr>
          <p:nvPr>
            <p:extLst>
              <p:ext uri="{D42A27DB-BD31-4B8C-83A1-F6EECF244321}">
                <p14:modId xmlns:p14="http://schemas.microsoft.com/office/powerpoint/2010/main" val="1757643823"/>
              </p:ext>
            </p:extLst>
          </p:nvPr>
        </p:nvGraphicFramePr>
        <p:xfrm>
          <a:off x="443602" y="1157632"/>
          <a:ext cx="2838492" cy="1308948"/>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ExperimentalConditionsTable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repetitions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20" name="Curved Connector 119"/>
          <p:cNvCxnSpPr>
            <a:endCxn id="7" idx="1"/>
          </p:cNvCxnSpPr>
          <p:nvPr/>
        </p:nvCxnSpPr>
        <p:spPr>
          <a:xfrm>
            <a:off x="6155858" y="4288636"/>
            <a:ext cx="2061203" cy="138807"/>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endCxn id="8" idx="1"/>
          </p:cNvCxnSpPr>
          <p:nvPr/>
        </p:nvCxnSpPr>
        <p:spPr>
          <a:xfrm>
            <a:off x="6239139" y="4482943"/>
            <a:ext cx="1977641" cy="516878"/>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a:endCxn id="71" idx="1"/>
          </p:cNvCxnSpPr>
          <p:nvPr/>
        </p:nvCxnSpPr>
        <p:spPr>
          <a:xfrm>
            <a:off x="5559012" y="1977770"/>
            <a:ext cx="1491549" cy="471360"/>
          </a:xfrm>
          <a:prstGeom prst="curvedConnector3">
            <a:avLst>
              <a:gd name="adj1" fmla="val 50000"/>
            </a:avLst>
          </a:prstGeom>
          <a:ln w="12700">
            <a:solidFill>
              <a:srgbClr val="7F7F7F"/>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endCxn id="72" idx="1"/>
          </p:cNvCxnSpPr>
          <p:nvPr/>
        </p:nvCxnSpPr>
        <p:spPr>
          <a:xfrm>
            <a:off x="5628412" y="2199834"/>
            <a:ext cx="1414927" cy="693157"/>
          </a:xfrm>
          <a:prstGeom prst="curvedConnector3">
            <a:avLst>
              <a:gd name="adj1" fmla="val 50000"/>
            </a:avLst>
          </a:prstGeom>
          <a:ln w="12700">
            <a:solidFill>
              <a:srgbClr val="7F7F7F"/>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a:off x="6259960" y="4954831"/>
            <a:ext cx="2054266" cy="964596"/>
          </a:xfrm>
          <a:prstGeom prst="curvedConnector3">
            <a:avLst>
              <a:gd name="adj1" fmla="val 50000"/>
            </a:avLst>
          </a:prstGeom>
          <a:ln w="12700">
            <a:solidFill>
              <a:schemeClr val="tx1"/>
            </a:solidFill>
            <a:prstDash val="dash"/>
            <a:tailEnd type="arrow" w="med" len="lg"/>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a:endCxn id="11" idx="1"/>
          </p:cNvCxnSpPr>
          <p:nvPr/>
        </p:nvCxnSpPr>
        <p:spPr>
          <a:xfrm>
            <a:off x="6259959" y="4739706"/>
            <a:ext cx="1949880" cy="825686"/>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8" name="Curved Connector 137"/>
          <p:cNvCxnSpPr/>
          <p:nvPr/>
        </p:nvCxnSpPr>
        <p:spPr>
          <a:xfrm>
            <a:off x="2200008" y="2144318"/>
            <a:ext cx="1630921" cy="340037"/>
          </a:xfrm>
          <a:prstGeom prst="curvedConnector3">
            <a:avLst>
              <a:gd name="adj1" fmla="val 50000"/>
            </a:avLst>
          </a:prstGeom>
          <a:ln w="12700">
            <a:solidFill>
              <a:schemeClr val="tx1"/>
            </a:solidFill>
            <a:prstDash val="dash"/>
            <a:tailEnd type="arrow" w="med" len="lg"/>
          </a:ln>
        </p:spPr>
        <p:style>
          <a:lnRef idx="2">
            <a:schemeClr val="accent1"/>
          </a:lnRef>
          <a:fillRef idx="0">
            <a:schemeClr val="accent1"/>
          </a:fillRef>
          <a:effectRef idx="1">
            <a:schemeClr val="accent1"/>
          </a:effectRef>
          <a:fontRef idx="minor">
            <a:schemeClr val="tx1"/>
          </a:fontRef>
        </p:style>
      </p:cxnSp>
      <p:sp>
        <p:nvSpPr>
          <p:cNvPr id="141" name="Left Brace 140"/>
          <p:cNvSpPr/>
          <p:nvPr/>
        </p:nvSpPr>
        <p:spPr>
          <a:xfrm>
            <a:off x="3635756" y="1858999"/>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cxnSp>
        <p:nvCxnSpPr>
          <p:cNvPr id="142" name="Curved Connector 141"/>
          <p:cNvCxnSpPr>
            <a:endCxn id="141" idx="1"/>
          </p:cNvCxnSpPr>
          <p:nvPr/>
        </p:nvCxnSpPr>
        <p:spPr>
          <a:xfrm>
            <a:off x="2179188" y="1894494"/>
            <a:ext cx="1456568" cy="186570"/>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97" name="Curved Connector 96"/>
          <p:cNvCxnSpPr>
            <a:stCxn id="76" idx="2"/>
            <a:endCxn id="46" idx="1"/>
          </p:cNvCxnSpPr>
          <p:nvPr/>
        </p:nvCxnSpPr>
        <p:spPr>
          <a:xfrm rot="5400000">
            <a:off x="6183688" y="401994"/>
            <a:ext cx="1984438" cy="5982644"/>
          </a:xfrm>
          <a:prstGeom prst="curvedConnector4">
            <a:avLst>
              <a:gd name="adj1" fmla="val 41607"/>
              <a:gd name="adj2" fmla="val 103821"/>
            </a:avLst>
          </a:prstGeom>
          <a:ln w="12700">
            <a:solidFill>
              <a:srgbClr val="7F7F7F"/>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a:stCxn id="85" idx="2"/>
            <a:endCxn id="47" idx="1"/>
          </p:cNvCxnSpPr>
          <p:nvPr/>
        </p:nvCxnSpPr>
        <p:spPr>
          <a:xfrm rot="5400000">
            <a:off x="5822531" y="977726"/>
            <a:ext cx="2220382" cy="5496837"/>
          </a:xfrm>
          <a:prstGeom prst="curvedConnector4">
            <a:avLst>
              <a:gd name="adj1" fmla="val 25309"/>
              <a:gd name="adj2" fmla="val 112239"/>
            </a:avLst>
          </a:prstGeom>
          <a:ln w="12700">
            <a:solidFill>
              <a:srgbClr val="7F7F7F"/>
            </a:solidFill>
            <a:tailEnd type="arrow" w="med" len="lg"/>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233768" y="3126854"/>
            <a:ext cx="8592142" cy="316037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flipV="1">
            <a:off x="7252392" y="1165839"/>
            <a:ext cx="4725918" cy="1961014"/>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5137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par>
                                <p:cTn id="8" presetID="22" presetClass="entr" presetSubtype="8" fill="hold"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wipe(left)">
                                      <p:cBhvr>
                                        <p:cTn id="10" dur="500"/>
                                        <p:tgtEl>
                                          <p:spTgt spid="13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wipe(left)">
                                      <p:cBhvr>
                                        <p:cTn id="13" dur="500"/>
                                        <p:tgtEl>
                                          <p:spTgt spid="141"/>
                                        </p:tgtEl>
                                      </p:cBhvr>
                                    </p:animEffect>
                                  </p:childTnLst>
                                </p:cTn>
                              </p:par>
                              <p:par>
                                <p:cTn id="14" presetID="22" presetClass="entr" presetSubtype="8" fill="hold" nodeType="withEffect">
                                  <p:stCondLst>
                                    <p:cond delay="0"/>
                                  </p:stCondLst>
                                  <p:childTnLst>
                                    <p:set>
                                      <p:cBhvr>
                                        <p:cTn id="15" dur="1" fill="hold">
                                          <p:stCondLst>
                                            <p:cond delay="0"/>
                                          </p:stCondLst>
                                        </p:cTn>
                                        <p:tgtEl>
                                          <p:spTgt spid="142"/>
                                        </p:tgtEl>
                                        <p:attrNameLst>
                                          <p:attrName>style.visibility</p:attrName>
                                        </p:attrNameLst>
                                      </p:cBhvr>
                                      <p:to>
                                        <p:strVal val="visible"/>
                                      </p:to>
                                    </p:set>
                                    <p:animEffect transition="in" filter="wipe(left)">
                                      <p:cBhvr>
                                        <p:cTn id="16"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763600"/>
          </a:xfrm>
        </p:spPr>
        <p:txBody>
          <a:bodyPr/>
          <a:lstStyle/>
          <a:p>
            <a:r>
              <a:rPr lang="en-US" sz="3200" dirty="0" err="1"/>
              <a:t>ICEphys</a:t>
            </a:r>
            <a:r>
              <a:rPr lang="en-US" sz="3200" dirty="0"/>
              <a:t> Metadata </a:t>
            </a:r>
            <a:r>
              <a:rPr lang="en-US" sz="3200" dirty="0" smtClean="0"/>
              <a:t>Hierarchy</a:t>
            </a:r>
            <a:br>
              <a:rPr lang="en-US" sz="3200" dirty="0" smtClean="0"/>
            </a:br>
            <a:r>
              <a:rPr lang="en-US" sz="2400" dirty="0" smtClean="0">
                <a:solidFill>
                  <a:srgbClr val="44546A"/>
                </a:solidFill>
              </a:rPr>
              <a:t>Overview</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22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983059155"/>
              </p:ext>
            </p:extLst>
          </p:nvPr>
        </p:nvGraphicFramePr>
        <p:xfrm>
          <a:off x="8439145" y="3531494"/>
          <a:ext cx="3328152" cy="2719836"/>
        </p:xfrm>
        <a:graphic>
          <a:graphicData uri="http://schemas.openxmlformats.org/drawingml/2006/table">
            <a:tbl>
              <a:tblPr firstRow="1" bandRow="1">
                <a:tableStyleId>{69012ECD-51FC-41F1-AA8D-1B2483CD663E}</a:tableStyleId>
              </a:tblPr>
              <a:tblGrid>
                <a:gridCol w="353945"/>
                <a:gridCol w="935881"/>
                <a:gridCol w="1019163"/>
                <a:gridCol w="1019163"/>
              </a:tblGrid>
              <a:tr h="0">
                <a:tc gridSpan="4">
                  <a:txBody>
                    <a:bodyPr/>
                    <a:lstStyle/>
                    <a:p>
                      <a:pPr algn="ctr"/>
                      <a:r>
                        <a:rPr lang="en-US" sz="1200" dirty="0" err="1" smtClean="0">
                          <a:solidFill>
                            <a:schemeClr val="tx1"/>
                          </a:solidFill>
                          <a:latin typeface="Futura"/>
                          <a:cs typeface="Futura"/>
                        </a:rPr>
                        <a:t>IntracellularRecordings</a:t>
                      </a:r>
                      <a:r>
                        <a:rPr lang="en-US" sz="1200" baseline="0" dirty="0" err="1" smtClean="0">
                          <a:solidFill>
                            <a:schemeClr val="tx1"/>
                          </a:solidFill>
                          <a:latin typeface="Futura"/>
                          <a:cs typeface="Futura"/>
                        </a:rPr>
                        <a:t>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latin typeface="Arial"/>
                          <a:cs typeface="Arial"/>
                        </a:rPr>
                        <a:t>electrodes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a:r>
                        <a:rPr lang="en-US" sz="1200" dirty="0" smtClean="0">
                          <a:solidFill>
                            <a:schemeClr val="bg1"/>
                          </a:solidFill>
                          <a:latin typeface="Arial"/>
                          <a:cs typeface="Arial"/>
                        </a:rPr>
                        <a:t>stimuli</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50000"/>
                      </a:schemeClr>
                    </a:solidFill>
                  </a:tcPr>
                </a:tc>
                <a:tc>
                  <a:txBody>
                    <a:bodyPr/>
                    <a:lstStyle/>
                    <a:p>
                      <a:pPr algn="ctr"/>
                      <a:r>
                        <a:rPr lang="en-US" sz="1200" dirty="0" smtClean="0">
                          <a:solidFill>
                            <a:schemeClr val="bg1"/>
                          </a:solidFill>
                          <a:latin typeface="Arial"/>
                          <a:cs typeface="Arial"/>
                        </a:rPr>
                        <a:t>responses</a:t>
                      </a:r>
                      <a:endParaRPr lang="en-US" sz="1200" dirty="0">
                        <a:solidFill>
                          <a:schemeClr val="bg1"/>
                        </a:solidFill>
                        <a:latin typeface="Arial"/>
                        <a:cs typeface="Aria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r>
              <a:tr h="0">
                <a:tc>
                  <a:txBody>
                    <a:bodyPr/>
                    <a:lstStyle/>
                    <a:p>
                      <a:pPr algn="ctr"/>
                      <a:r>
                        <a:rPr lang="en-US" sz="1200" dirty="0" smtClean="0">
                          <a:solidFill>
                            <a:srgbClr val="000000"/>
                          </a:solidFill>
                        </a:rPr>
                        <a:t>id</a:t>
                      </a:r>
                      <a:endParaRPr lang="en-US" sz="1200" dirty="0">
                        <a:solidFill>
                          <a:srgbClr val="000000"/>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r>
                        <a:rPr lang="en-US" sz="1200" dirty="0" smtClean="0">
                          <a:solidFill>
                            <a:srgbClr val="000000"/>
                          </a:solidFill>
                          <a:latin typeface="Arial"/>
                          <a:cs typeface="Arial"/>
                        </a:rPr>
                        <a:t>electrode</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a:r>
                        <a:rPr lang="en-US" sz="1200" dirty="0" smtClean="0">
                          <a:solidFill>
                            <a:srgbClr val="000000"/>
                          </a:solidFill>
                          <a:latin typeface="Arial"/>
                          <a:cs typeface="Arial"/>
                        </a:rPr>
                        <a:t>stimulus</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r>
                        <a:rPr lang="en-US" sz="1200" dirty="0" smtClean="0">
                          <a:solidFill>
                            <a:srgbClr val="000000"/>
                          </a:solidFill>
                          <a:latin typeface="Arial"/>
                          <a:cs typeface="Arial"/>
                        </a:rPr>
                        <a:t>response</a:t>
                      </a:r>
                      <a:endParaRPr lang="en-US" sz="1200" dirty="0" smtClean="0">
                        <a:solidFill>
                          <a:srgbClr val="000000"/>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S1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R1</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E2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R2</a:t>
                      </a: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E2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R7</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46446113"/>
              </p:ext>
            </p:extLst>
          </p:nvPr>
        </p:nvGraphicFramePr>
        <p:xfrm>
          <a:off x="4448595" y="3531494"/>
          <a:ext cx="2838492" cy="1996104"/>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SimultaneousRecordingsTable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recordings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 4]</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5</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[8, 9,</a:t>
                      </a:r>
                      <a:r>
                        <a:rPr lang="en-US" sz="1200" baseline="0" dirty="0" smtClean="0"/>
                        <a:t> 10, 11]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Left Brace 6"/>
          <p:cNvSpPr/>
          <p:nvPr/>
        </p:nvSpPr>
        <p:spPr>
          <a:xfrm>
            <a:off x="8217061" y="4205378"/>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8" name="Left Brace 7"/>
          <p:cNvSpPr/>
          <p:nvPr/>
        </p:nvSpPr>
        <p:spPr>
          <a:xfrm>
            <a:off x="8216780" y="4670058"/>
            <a:ext cx="215143" cy="659525"/>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1" name="Left Brace 10"/>
          <p:cNvSpPr/>
          <p:nvPr/>
        </p:nvSpPr>
        <p:spPr>
          <a:xfrm>
            <a:off x="8209839" y="5357071"/>
            <a:ext cx="215143" cy="416642"/>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32" name="Table 31"/>
          <p:cNvGraphicFramePr>
            <a:graphicFrameLocks noGrp="1"/>
          </p:cNvGraphicFramePr>
          <p:nvPr>
            <p:extLst>
              <p:ext uri="{D42A27DB-BD31-4B8C-83A1-F6EECF244321}">
                <p14:modId xmlns:p14="http://schemas.microsoft.com/office/powerpoint/2010/main" val="3177516788"/>
              </p:ext>
            </p:extLst>
          </p:nvPr>
        </p:nvGraphicFramePr>
        <p:xfrm>
          <a:off x="7265987" y="1588149"/>
          <a:ext cx="4212915" cy="1767052"/>
        </p:xfrm>
        <a:graphic>
          <a:graphicData uri="http://schemas.openxmlformats.org/drawingml/2006/table">
            <a:tbl>
              <a:tblPr firstRow="1" bandRow="1">
                <a:tableStyleId>{69012ECD-51FC-41F1-AA8D-1B2483CD663E}</a:tableStyleId>
              </a:tblPr>
              <a:tblGrid>
                <a:gridCol w="423627"/>
                <a:gridCol w="1152055"/>
                <a:gridCol w="2135728"/>
                <a:gridCol w="501505"/>
              </a:tblGrid>
              <a:tr h="0">
                <a:tc gridSpan="4">
                  <a:txBody>
                    <a:bodyPr/>
                    <a:lstStyle/>
                    <a:p>
                      <a:pPr algn="ctr"/>
                      <a:r>
                        <a:rPr lang="en-US" sz="1200" dirty="0" err="1" smtClean="0">
                          <a:solidFill>
                            <a:schemeClr val="tx1"/>
                          </a:solidFill>
                          <a:latin typeface="Futura"/>
                          <a:cs typeface="Futura"/>
                        </a:rPr>
                        <a:t>SequentialRecordingsTable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endParaRPr lang="en-US"/>
                    </a:p>
                  </a:txBody>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rgbClr val="FFFFFF"/>
                          </a:solidFill>
                        </a:rPr>
                        <a:t>stimulus_type</a:t>
                      </a:r>
                      <a:endParaRPr lang="en-US" sz="1200" dirty="0" smtClean="0">
                        <a:solidFill>
                          <a:srgbClr val="FFFFFF"/>
                        </a:solidFill>
                      </a:endParaRPr>
                    </a:p>
                    <a:p>
                      <a:pPr algn="ctr"/>
                      <a:r>
                        <a:rPr lang="en-US" sz="1200" dirty="0" smtClean="0">
                          <a:solidFill>
                            <a:srgbClr val="FFFFFF"/>
                          </a:solidFill>
                          <a:latin typeface="Courier"/>
                          <a:cs typeface="Courier"/>
                        </a:rPr>
                        <a:t>text</a:t>
                      </a:r>
                      <a:endParaRPr lang="en-US" sz="1200" dirty="0">
                        <a:solidFill>
                          <a:srgbClr val="FFFFFF"/>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simultaneous_recordings</a:t>
                      </a:r>
                      <a:endParaRPr lang="en-US" sz="1200" dirty="0" smtClean="0">
                        <a:solidFill>
                          <a:schemeClr val="bg1"/>
                        </a:solidFill>
                      </a:endParaRPr>
                    </a:p>
                    <a:p>
                      <a:pPr algn="ctr"/>
                      <a:r>
                        <a:rPr lang="en-US" sz="1200" baseline="0" dirty="0" smtClean="0">
                          <a:solidFill>
                            <a:schemeClr val="bg1"/>
                          </a:solidFill>
                          <a:latin typeface="Courier"/>
                          <a:cs typeface="Courier"/>
                        </a:rPr>
                        <a:t>&lt;</a:t>
                      </a:r>
                      <a:r>
                        <a:rPr lang="en-US" sz="1200" baseline="0" dirty="0" err="1" smtClean="0">
                          <a:solidFill>
                            <a:schemeClr val="bg1"/>
                          </a:solidFill>
                          <a:latin typeface="Courier"/>
                          <a:cs typeface="Courier"/>
                        </a:rPr>
                        <a:t>DynamicTableRegion</a:t>
                      </a:r>
                      <a:r>
                        <a:rPr lang="en-US" sz="1200" baseline="0" dirty="0" smtClean="0">
                          <a:solidFill>
                            <a:schemeClr val="bg1"/>
                          </a:solidFill>
                          <a:latin typeface="Courier"/>
                          <a:cs typeface="Courier"/>
                        </a:rPr>
                        <a:t>&gt;</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mr-IN" sz="1200" dirty="0" smtClean="0">
                          <a:solidFill>
                            <a:srgbClr val="FFFFFF"/>
                          </a:solidFill>
                        </a:rPr>
                        <a:t>…</a:t>
                      </a:r>
                      <a:endParaRPr lang="en-US" sz="1200" dirty="0" smtClean="0">
                        <a:solidFill>
                          <a:srgbClr val="FFFFFF"/>
                        </a:solidFill>
                      </a:endParaRPr>
                    </a:p>
                    <a:p>
                      <a:pPr algn="ctr"/>
                      <a:endParaRPr lang="en-US" sz="1200" dirty="0">
                        <a:solidFill>
                          <a:srgbClr val="FFFFFF"/>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Square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Ramp</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Noise</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[7, 8, 9,10]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 name="Left Brace 45"/>
          <p:cNvSpPr/>
          <p:nvPr/>
        </p:nvSpPr>
        <p:spPr>
          <a:xfrm>
            <a:off x="4184585" y="4163470"/>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47" name="Left Brace 46"/>
          <p:cNvSpPr/>
          <p:nvPr/>
        </p:nvSpPr>
        <p:spPr>
          <a:xfrm>
            <a:off x="4184303" y="4614270"/>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aphicFrame>
        <p:nvGraphicFramePr>
          <p:cNvPr id="70" name="Table 69"/>
          <p:cNvGraphicFramePr>
            <a:graphicFrameLocks noGrp="1"/>
          </p:cNvGraphicFramePr>
          <p:nvPr>
            <p:extLst>
              <p:ext uri="{D42A27DB-BD31-4B8C-83A1-F6EECF244321}">
                <p14:modId xmlns:p14="http://schemas.microsoft.com/office/powerpoint/2010/main" val="491751922"/>
              </p:ext>
            </p:extLst>
          </p:nvPr>
        </p:nvGraphicFramePr>
        <p:xfrm>
          <a:off x="3865345" y="1234237"/>
          <a:ext cx="2838492" cy="1538000"/>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RepetitionsTable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err="1" smtClean="0">
                          <a:solidFill>
                            <a:schemeClr val="bg1"/>
                          </a:solidFill>
                        </a:rPr>
                        <a:t>sequential_recordings</a:t>
                      </a:r>
                      <a:endParaRPr lang="en-US" sz="1200" dirty="0" smtClean="0">
                        <a:solidFill>
                          <a:schemeClr val="bg1"/>
                        </a:solidFill>
                      </a:endParaRP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2</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[5, 6, 7, 8]</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 name="Left Brace 70"/>
          <p:cNvSpPr/>
          <p:nvPr/>
        </p:nvSpPr>
        <p:spPr>
          <a:xfrm>
            <a:off x="7050561" y="2227065"/>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2" name="Left Brace 71"/>
          <p:cNvSpPr/>
          <p:nvPr/>
        </p:nvSpPr>
        <p:spPr>
          <a:xfrm>
            <a:off x="7043339" y="2670926"/>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6" name="Rectangle 75"/>
          <p:cNvSpPr/>
          <p:nvPr/>
        </p:nvSpPr>
        <p:spPr>
          <a:xfrm>
            <a:off x="10097828" y="2283125"/>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9611739" y="2497981"/>
            <a:ext cx="138801" cy="1179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1" name="Table 90"/>
          <p:cNvGraphicFramePr>
            <a:graphicFrameLocks noGrp="1"/>
          </p:cNvGraphicFramePr>
          <p:nvPr>
            <p:extLst>
              <p:ext uri="{D42A27DB-BD31-4B8C-83A1-F6EECF244321}">
                <p14:modId xmlns:p14="http://schemas.microsoft.com/office/powerpoint/2010/main" val="3440926306"/>
              </p:ext>
            </p:extLst>
          </p:nvPr>
        </p:nvGraphicFramePr>
        <p:xfrm>
          <a:off x="443602" y="1157632"/>
          <a:ext cx="2838492" cy="1308948"/>
        </p:xfrm>
        <a:graphic>
          <a:graphicData uri="http://schemas.openxmlformats.org/drawingml/2006/table">
            <a:tbl>
              <a:tblPr firstRow="1" bandRow="1">
                <a:tableStyleId>{69012ECD-51FC-41F1-AA8D-1B2483CD663E}</a:tableStyleId>
              </a:tblPr>
              <a:tblGrid>
                <a:gridCol w="522543"/>
                <a:gridCol w="1862837"/>
                <a:gridCol w="453112"/>
              </a:tblGrid>
              <a:tr h="0">
                <a:tc gridSpan="3">
                  <a:txBody>
                    <a:bodyPr/>
                    <a:lstStyle/>
                    <a:p>
                      <a:pPr algn="ctr"/>
                      <a:r>
                        <a:rPr lang="en-US" sz="1200" dirty="0" err="1" smtClean="0">
                          <a:solidFill>
                            <a:schemeClr val="tx1"/>
                          </a:solidFill>
                          <a:latin typeface="Futura"/>
                          <a:cs typeface="Futura"/>
                        </a:rPr>
                        <a:t>ExperimentalConditionsTable</a:t>
                      </a:r>
                      <a:endParaRPr lang="en-US" sz="12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200" dirty="0" smtClean="0">
                          <a:solidFill>
                            <a:schemeClr val="bg1"/>
                          </a:solidFill>
                        </a:rPr>
                        <a:t>id</a:t>
                      </a:r>
                      <a:endParaRPr lang="en-US" sz="12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200" dirty="0" smtClean="0">
                          <a:solidFill>
                            <a:schemeClr val="bg1"/>
                          </a:solidFill>
                        </a:rPr>
                        <a:t>repetitions</a:t>
                      </a:r>
                    </a:p>
                    <a:p>
                      <a:pPr algn="ctr"/>
                      <a:r>
                        <a:rPr lang="en-US" sz="1200" baseline="0" dirty="0" err="1" smtClean="0">
                          <a:solidFill>
                            <a:schemeClr val="bg1"/>
                          </a:solidFill>
                          <a:latin typeface="Courier"/>
                          <a:cs typeface="Courier"/>
                        </a:rPr>
                        <a:t>DynamicTableRegion</a:t>
                      </a:r>
                      <a:endParaRPr lang="en-US" sz="12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200" dirty="0" smtClean="0"/>
                        <a:t>0</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[0, 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en-US" sz="1200" dirty="0" smtClean="0"/>
                        <a:t>1</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smtClean="0"/>
                        <a:t>[2, 3]</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052">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200" dirty="0" smtClean="0"/>
                        <a:t>…</a:t>
                      </a:r>
                      <a:endParaRPr lang="en-US" sz="12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97" name="Curved Connector 96"/>
          <p:cNvCxnSpPr>
            <a:stCxn id="76" idx="2"/>
            <a:endCxn id="46" idx="1"/>
          </p:cNvCxnSpPr>
          <p:nvPr/>
        </p:nvCxnSpPr>
        <p:spPr>
          <a:xfrm rot="5400000">
            <a:off x="6183688" y="401994"/>
            <a:ext cx="1984438" cy="5982644"/>
          </a:xfrm>
          <a:prstGeom prst="curvedConnector4">
            <a:avLst>
              <a:gd name="adj1" fmla="val 41607"/>
              <a:gd name="adj2" fmla="val 103821"/>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a:stCxn id="85" idx="2"/>
            <a:endCxn id="47" idx="1"/>
          </p:cNvCxnSpPr>
          <p:nvPr/>
        </p:nvCxnSpPr>
        <p:spPr>
          <a:xfrm rot="5400000">
            <a:off x="5822531" y="977726"/>
            <a:ext cx="2220382" cy="5496837"/>
          </a:xfrm>
          <a:prstGeom prst="curvedConnector4">
            <a:avLst>
              <a:gd name="adj1" fmla="val 25309"/>
              <a:gd name="adj2" fmla="val 112239"/>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a:endCxn id="7" idx="1"/>
          </p:cNvCxnSpPr>
          <p:nvPr/>
        </p:nvCxnSpPr>
        <p:spPr>
          <a:xfrm>
            <a:off x="6155858" y="4288636"/>
            <a:ext cx="2061203" cy="138807"/>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a:endCxn id="8" idx="1"/>
          </p:cNvCxnSpPr>
          <p:nvPr/>
        </p:nvCxnSpPr>
        <p:spPr>
          <a:xfrm>
            <a:off x="6239139" y="4482943"/>
            <a:ext cx="1977641" cy="516878"/>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a:endCxn id="71" idx="1"/>
          </p:cNvCxnSpPr>
          <p:nvPr/>
        </p:nvCxnSpPr>
        <p:spPr>
          <a:xfrm>
            <a:off x="5559012" y="1977770"/>
            <a:ext cx="1491549" cy="471360"/>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endCxn id="72" idx="1"/>
          </p:cNvCxnSpPr>
          <p:nvPr/>
        </p:nvCxnSpPr>
        <p:spPr>
          <a:xfrm>
            <a:off x="5628412" y="2199834"/>
            <a:ext cx="1414927" cy="693157"/>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a:off x="6259960" y="4954831"/>
            <a:ext cx="2054266" cy="964596"/>
          </a:xfrm>
          <a:prstGeom prst="curvedConnector3">
            <a:avLst>
              <a:gd name="adj1" fmla="val 50000"/>
            </a:avLst>
          </a:prstGeom>
          <a:ln w="12700">
            <a:solidFill>
              <a:schemeClr val="tx1"/>
            </a:solidFill>
            <a:prstDash val="dash"/>
            <a:tailEnd type="arrow" w="med" len="lg"/>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a:endCxn id="11" idx="1"/>
          </p:cNvCxnSpPr>
          <p:nvPr/>
        </p:nvCxnSpPr>
        <p:spPr>
          <a:xfrm>
            <a:off x="6259959" y="4739706"/>
            <a:ext cx="1949880" cy="825686"/>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8" name="Curved Connector 137"/>
          <p:cNvCxnSpPr/>
          <p:nvPr/>
        </p:nvCxnSpPr>
        <p:spPr>
          <a:xfrm>
            <a:off x="2200008" y="2144318"/>
            <a:ext cx="1630921" cy="340037"/>
          </a:xfrm>
          <a:prstGeom prst="curvedConnector3">
            <a:avLst>
              <a:gd name="adj1" fmla="val 50000"/>
            </a:avLst>
          </a:prstGeom>
          <a:ln w="12700">
            <a:solidFill>
              <a:schemeClr val="tx1"/>
            </a:solidFill>
            <a:prstDash val="dash"/>
            <a:tailEnd type="arrow" w="med" len="lg"/>
          </a:ln>
        </p:spPr>
        <p:style>
          <a:lnRef idx="2">
            <a:schemeClr val="accent1"/>
          </a:lnRef>
          <a:fillRef idx="0">
            <a:schemeClr val="accent1"/>
          </a:fillRef>
          <a:effectRef idx="1">
            <a:schemeClr val="accent1"/>
          </a:effectRef>
          <a:fontRef idx="minor">
            <a:schemeClr val="tx1"/>
          </a:fontRef>
        </p:style>
      </p:cxnSp>
      <p:sp>
        <p:nvSpPr>
          <p:cNvPr id="141" name="Left Brace 140"/>
          <p:cNvSpPr/>
          <p:nvPr/>
        </p:nvSpPr>
        <p:spPr>
          <a:xfrm>
            <a:off x="3635756" y="1858999"/>
            <a:ext cx="215143" cy="444130"/>
          </a:xfrm>
          <a:prstGeom prst="leftBrac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cxnSp>
        <p:nvCxnSpPr>
          <p:cNvPr id="142" name="Curved Connector 141"/>
          <p:cNvCxnSpPr>
            <a:endCxn id="141" idx="1"/>
          </p:cNvCxnSpPr>
          <p:nvPr/>
        </p:nvCxnSpPr>
        <p:spPr>
          <a:xfrm>
            <a:off x="2179188" y="1894494"/>
            <a:ext cx="1456568" cy="186570"/>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752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 Creating the </a:t>
            </a:r>
            <a:r>
              <a:rPr lang="en-US" dirty="0" err="1"/>
              <a:t>ICEphys</a:t>
            </a:r>
            <a:r>
              <a:rPr lang="en-US" dirty="0"/>
              <a:t> Metadata Hierarchy</a:t>
            </a:r>
            <a:br>
              <a:rPr lang="en-US" dirty="0"/>
            </a:br>
            <a:r>
              <a:rPr lang="en-US" sz="1400" b="0" dirty="0">
                <a:solidFill>
                  <a:srgbClr val="313131"/>
                </a:solidFill>
              </a:rPr>
              <a:t>https://</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icephys_meta_simple_example.ipynb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23</a:t>
            </a:fld>
            <a:endParaRPr lang="en"/>
          </a:p>
        </p:txBody>
      </p:sp>
      <p:sp>
        <p:nvSpPr>
          <p:cNvPr id="6" name="Text Placeholder 1"/>
          <p:cNvSpPr>
            <a:spLocks noGrp="1"/>
          </p:cNvSpPr>
          <p:nvPr>
            <p:ph type="body" sz="quarter" idx="13"/>
          </p:nvPr>
        </p:nvSpPr>
        <p:spPr>
          <a:xfrm>
            <a:off x="415599" y="1301334"/>
            <a:ext cx="11360797" cy="1548051"/>
          </a:xfrm>
        </p:spPr>
        <p:txBody>
          <a:bodyPr/>
          <a:lstStyle/>
          <a:p>
            <a:r>
              <a:rPr lang="en-US" u="sng" dirty="0" smtClean="0"/>
              <a:t>Step 1:</a:t>
            </a:r>
            <a:r>
              <a:rPr lang="en-US" dirty="0" smtClean="0"/>
              <a:t> Create </a:t>
            </a:r>
            <a:r>
              <a:rPr lang="en-US" dirty="0" err="1" smtClean="0">
                <a:latin typeface="Futura"/>
                <a:cs typeface="Futura"/>
              </a:rPr>
              <a:t>NWBFile</a:t>
            </a:r>
            <a:r>
              <a:rPr lang="en-US" dirty="0" smtClean="0">
                <a:latin typeface="+mj-lt"/>
                <a:cs typeface="Futura"/>
              </a:rPr>
              <a:t>, </a:t>
            </a:r>
            <a:r>
              <a:rPr lang="en-US" dirty="0" smtClean="0">
                <a:latin typeface="Futura"/>
                <a:cs typeface="Futura"/>
              </a:rPr>
              <a:t>Device</a:t>
            </a:r>
            <a:r>
              <a:rPr lang="en-US" dirty="0" smtClean="0">
                <a:latin typeface="+mj-lt"/>
                <a:cs typeface="Futura"/>
              </a:rPr>
              <a:t>, </a:t>
            </a:r>
            <a:r>
              <a:rPr lang="en-US" dirty="0" err="1" smtClean="0">
                <a:latin typeface="Futura"/>
                <a:cs typeface="Futura"/>
              </a:rPr>
              <a:t>IntracellularElectrode</a:t>
            </a:r>
            <a:r>
              <a:rPr lang="en-US" dirty="0" smtClean="0">
                <a:latin typeface="+mj-lt"/>
                <a:cs typeface="Futura"/>
              </a:rPr>
              <a:t>, and </a:t>
            </a:r>
            <a:r>
              <a:rPr lang="en-US" dirty="0" err="1" smtClean="0">
                <a:latin typeface="Futura"/>
                <a:cs typeface="Futura"/>
              </a:rPr>
              <a:t>PatchClampSeries</a:t>
            </a:r>
            <a:r>
              <a:rPr lang="en-US" dirty="0" smtClean="0">
                <a:latin typeface="Futura"/>
                <a:cs typeface="Futura"/>
              </a:rPr>
              <a:t> </a:t>
            </a:r>
            <a:r>
              <a:rPr lang="en-US" dirty="0" smtClean="0"/>
              <a:t>as usual.  </a:t>
            </a:r>
          </a:p>
          <a:p>
            <a:pPr lvl="1"/>
            <a:r>
              <a:rPr lang="en-US" dirty="0" smtClean="0"/>
              <a:t>Adding stimuli/responses to </a:t>
            </a:r>
            <a:r>
              <a:rPr lang="en-US" dirty="0" err="1" smtClean="0">
                <a:latin typeface="Futura"/>
                <a:cs typeface="Futura"/>
              </a:rPr>
              <a:t>NWBFile</a:t>
            </a:r>
            <a:r>
              <a:rPr lang="en-US" dirty="0" smtClean="0"/>
              <a:t> is optional:</a:t>
            </a:r>
          </a:p>
        </p:txBody>
      </p:sp>
      <p:sp>
        <p:nvSpPr>
          <p:cNvPr id="7" name="Rectangle 6"/>
          <p:cNvSpPr/>
          <p:nvPr/>
        </p:nvSpPr>
        <p:spPr>
          <a:xfrm>
            <a:off x="7667934" y="2215067"/>
            <a:ext cx="3836957" cy="523220"/>
          </a:xfrm>
          <a:prstGeom prst="rect">
            <a:avLst/>
          </a:prstGeom>
          <a:solidFill>
            <a:schemeClr val="tx1"/>
          </a:solidFill>
        </p:spPr>
        <p:txBody>
          <a:bodyPr wrap="square">
            <a:spAutoFit/>
          </a:bodyPr>
          <a:lstStyle/>
          <a:p>
            <a:pPr marL="0" lvl="1"/>
            <a:r>
              <a:rPr lang="en-US" sz="1400" dirty="0" err="1">
                <a:solidFill>
                  <a:schemeClr val="bg1"/>
                </a:solidFill>
                <a:latin typeface="Courier"/>
                <a:cs typeface="Courier"/>
              </a:rPr>
              <a:t>nwbfile.add_stimulus</a:t>
            </a:r>
            <a:r>
              <a:rPr lang="en-US" sz="1400" dirty="0">
                <a:solidFill>
                  <a:schemeClr val="bg1"/>
                </a:solidFill>
                <a:latin typeface="Courier"/>
                <a:cs typeface="Courier"/>
              </a:rPr>
              <a:t>(</a:t>
            </a:r>
            <a:r>
              <a:rPr lang="en-US" sz="1400" dirty="0">
                <a:solidFill>
                  <a:schemeClr val="accent6"/>
                </a:solidFill>
                <a:latin typeface="Courier"/>
                <a:cs typeface="Courier"/>
              </a:rPr>
              <a:t>stimulus</a:t>
            </a:r>
            <a:r>
              <a:rPr lang="en-US" sz="1400" dirty="0">
                <a:solidFill>
                  <a:schemeClr val="bg1"/>
                </a:solidFill>
                <a:latin typeface="Courier"/>
                <a:cs typeface="Courier"/>
              </a:rPr>
              <a:t>) </a:t>
            </a:r>
          </a:p>
          <a:p>
            <a:pPr marL="0" lvl="1"/>
            <a:r>
              <a:rPr lang="en-US" sz="1400" dirty="0" err="1">
                <a:solidFill>
                  <a:schemeClr val="bg1"/>
                </a:solidFill>
                <a:latin typeface="Courier"/>
                <a:cs typeface="Courier"/>
              </a:rPr>
              <a:t>nwbfile.add_acquisition</a:t>
            </a:r>
            <a:r>
              <a:rPr lang="en-US" sz="1400" dirty="0">
                <a:solidFill>
                  <a:schemeClr val="bg1"/>
                </a:solidFill>
                <a:latin typeface="Courier"/>
                <a:cs typeface="Courier"/>
              </a:rPr>
              <a:t>(</a:t>
            </a:r>
            <a:r>
              <a:rPr lang="en-US" sz="1400" dirty="0">
                <a:solidFill>
                  <a:srgbClr val="70AD47"/>
                </a:solidFill>
                <a:latin typeface="Courier"/>
                <a:cs typeface="Courier"/>
              </a:rPr>
              <a:t>response</a:t>
            </a:r>
            <a:r>
              <a:rPr lang="en-US" sz="1400" dirty="0">
                <a:solidFill>
                  <a:schemeClr val="bg1"/>
                </a:solidFill>
                <a:latin typeface="Courier"/>
                <a:cs typeface="Courier"/>
              </a:rPr>
              <a:t>)</a:t>
            </a:r>
          </a:p>
        </p:txBody>
      </p:sp>
      <p:grpSp>
        <p:nvGrpSpPr>
          <p:cNvPr id="8" name="Group 7"/>
          <p:cNvGrpSpPr/>
          <p:nvPr/>
        </p:nvGrpSpPr>
        <p:grpSpPr>
          <a:xfrm>
            <a:off x="413626" y="2849476"/>
            <a:ext cx="11091332" cy="2815282"/>
            <a:chOff x="413626" y="2849476"/>
            <a:chExt cx="11091332" cy="2815282"/>
          </a:xfrm>
        </p:grpSpPr>
        <p:sp>
          <p:nvSpPr>
            <p:cNvPr id="5" name="Rectangle 4"/>
            <p:cNvSpPr/>
            <p:nvPr/>
          </p:nvSpPr>
          <p:spPr>
            <a:xfrm>
              <a:off x="952012" y="3417989"/>
              <a:ext cx="10552946" cy="2246769"/>
            </a:xfrm>
            <a:prstGeom prst="rect">
              <a:avLst/>
            </a:prstGeom>
            <a:solidFill>
              <a:schemeClr val="tx1"/>
            </a:solidFill>
          </p:spPr>
          <p:txBody>
            <a:bodyPr wrap="square">
              <a:spAutoFit/>
            </a:bodyPr>
            <a:lstStyle/>
            <a:p>
              <a:r>
                <a:rPr lang="mr-IN" sz="1400" dirty="0" smtClean="0">
                  <a:solidFill>
                    <a:schemeClr val="bg1"/>
                  </a:solidFill>
                  <a:latin typeface="Courier"/>
                  <a:cs typeface="Courier"/>
                </a:rPr>
                <a:t>rowindex </a:t>
              </a:r>
              <a:r>
                <a:rPr lang="mr-IN" sz="1400" dirty="0">
                  <a:solidFill>
                    <a:schemeClr val="bg1"/>
                  </a:solidFill>
                  <a:latin typeface="Courier"/>
                  <a:cs typeface="Courier"/>
                </a:rPr>
                <a:t>= nwbfile.</a:t>
              </a:r>
              <a:r>
                <a:rPr lang="mr-IN" sz="1400" dirty="0">
                  <a:solidFill>
                    <a:srgbClr val="FF0000"/>
                  </a:solidFill>
                  <a:latin typeface="Courier"/>
                  <a:cs typeface="Courier"/>
                </a:rPr>
                <a:t>add_intracellular_recording</a:t>
              </a:r>
              <a:r>
                <a:rPr lang="mr-IN" sz="1400" dirty="0" smtClean="0">
                  <a:solidFill>
                    <a:schemeClr val="bg1"/>
                  </a:solidFill>
                  <a:latin typeface="Courier"/>
                  <a:cs typeface="Courier"/>
                </a:rPr>
                <a:t>(</a:t>
              </a:r>
              <a:endParaRPr lang="en-US" sz="1400" dirty="0" smtClean="0">
                <a:solidFill>
                  <a:schemeClr val="bg1"/>
                </a:solidFill>
                <a:latin typeface="Courier"/>
                <a:cs typeface="Courier"/>
              </a:endParaRPr>
            </a:p>
            <a:p>
              <a:r>
                <a:rPr lang="en-US" sz="1400" dirty="0" smtClean="0">
                  <a:solidFill>
                    <a:schemeClr val="bg1"/>
                  </a:solidFill>
                  <a:latin typeface="Courier"/>
                  <a:cs typeface="Courier"/>
                </a:rPr>
                <a:t>	</a:t>
              </a:r>
              <a:r>
                <a:rPr lang="mr-IN" sz="1400" dirty="0" smtClean="0">
                  <a:solidFill>
                    <a:schemeClr val="bg1"/>
                  </a:solidFill>
                  <a:latin typeface="Courier"/>
                  <a:cs typeface="Courier"/>
                </a:rPr>
                <a:t>electrode</a:t>
              </a:r>
              <a:r>
                <a:rPr lang="mr-IN" sz="1400" dirty="0">
                  <a:solidFill>
                    <a:schemeClr val="bg1"/>
                  </a:solidFill>
                  <a:latin typeface="Courier"/>
                  <a:cs typeface="Courier"/>
                </a:rPr>
                <a:t>=</a:t>
              </a:r>
              <a:r>
                <a:rPr lang="mr-IN" sz="1400" dirty="0">
                  <a:solidFill>
                    <a:srgbClr val="70AD47"/>
                  </a:solidFill>
                  <a:latin typeface="Courier"/>
                  <a:cs typeface="Courier"/>
                </a:rPr>
                <a:t>electrode</a:t>
              </a:r>
              <a:r>
                <a:rPr lang="mr-IN" sz="1400" dirty="0">
                  <a:solidFill>
                    <a:schemeClr val="bg1"/>
                  </a:solidFill>
                  <a:latin typeface="Courier"/>
                  <a:cs typeface="Courier"/>
                </a:rPr>
                <a:t>,</a:t>
              </a:r>
            </a:p>
            <a:p>
              <a:r>
                <a:rPr lang="en-US" sz="1400" dirty="0" smtClean="0">
                  <a:solidFill>
                    <a:schemeClr val="bg1"/>
                  </a:solidFill>
                  <a:latin typeface="Courier"/>
                  <a:cs typeface="Courier"/>
                </a:rPr>
                <a:t>	</a:t>
              </a:r>
              <a:r>
                <a:rPr lang="mr-IN" sz="1400" dirty="0" smtClean="0">
                  <a:solidFill>
                    <a:schemeClr val="bg1"/>
                  </a:solidFill>
                  <a:latin typeface="Courier"/>
                  <a:cs typeface="Courier"/>
                </a:rPr>
                <a:t>stimulus</a:t>
              </a:r>
              <a:r>
                <a:rPr lang="mr-IN" sz="1400" dirty="0">
                  <a:solidFill>
                    <a:schemeClr val="bg1"/>
                  </a:solidFill>
                  <a:latin typeface="Courier"/>
                  <a:cs typeface="Courier"/>
                </a:rPr>
                <a:t>=</a:t>
              </a:r>
              <a:r>
                <a:rPr lang="mr-IN" sz="1400" dirty="0">
                  <a:solidFill>
                    <a:srgbClr val="70AD47"/>
                  </a:solidFill>
                  <a:latin typeface="Courier"/>
                  <a:cs typeface="Courier"/>
                </a:rPr>
                <a:t>stimulus</a:t>
              </a:r>
              <a:r>
                <a:rPr lang="mr-IN" sz="1400" dirty="0">
                  <a:solidFill>
                    <a:schemeClr val="bg1"/>
                  </a:solidFill>
                  <a:latin typeface="Courier"/>
                  <a:cs typeface="Courier"/>
                </a:rPr>
                <a:t>,</a:t>
              </a:r>
            </a:p>
            <a:p>
              <a:r>
                <a:rPr lang="en-US" sz="1400" dirty="0" smtClean="0">
                  <a:solidFill>
                    <a:schemeClr val="bg1"/>
                  </a:solidFill>
                  <a:latin typeface="Courier"/>
                  <a:cs typeface="Courier"/>
                </a:rPr>
                <a:t>	</a:t>
              </a:r>
              <a:r>
                <a:rPr lang="mr-IN" sz="1400" dirty="0" smtClean="0">
                  <a:solidFill>
                    <a:schemeClr val="bg1"/>
                  </a:solidFill>
                  <a:latin typeface="Courier"/>
                  <a:cs typeface="Courier"/>
                </a:rPr>
                <a:t>stimulus_start_index</a:t>
              </a:r>
              <a:r>
                <a:rPr lang="mr-IN" sz="1400" dirty="0">
                  <a:solidFill>
                    <a:schemeClr val="bg1"/>
                  </a:solidFill>
                  <a:latin typeface="Courier"/>
                  <a:cs typeface="Courier"/>
                </a:rPr>
                <a:t>=</a:t>
              </a:r>
              <a:r>
                <a:rPr lang="mr-IN" sz="1400" dirty="0">
                  <a:solidFill>
                    <a:srgbClr val="70AD47"/>
                  </a:solidFill>
                  <a:latin typeface="Courier"/>
                  <a:cs typeface="Courier"/>
                </a:rPr>
                <a:t>1</a:t>
              </a:r>
              <a:r>
                <a:rPr lang="mr-IN" sz="1400" dirty="0" smtClean="0">
                  <a:solidFill>
                    <a:schemeClr val="bg1"/>
                  </a:solidFill>
                  <a:latin typeface="Courier"/>
                  <a:cs typeface="Courier"/>
                </a:rPr>
                <a:t>,</a:t>
              </a:r>
              <a:r>
                <a:rPr lang="en-US" sz="1400" dirty="0" smtClean="0">
                  <a:solidFill>
                    <a:schemeClr val="bg1"/>
                  </a:solidFill>
                  <a:latin typeface="Courier"/>
                  <a:cs typeface="Courier"/>
                </a:rPr>
                <a:t>    </a:t>
              </a:r>
              <a:r>
                <a:rPr lang="en-US" sz="1400" dirty="0" smtClean="0">
                  <a:solidFill>
                    <a:srgbClr val="5B9BD5"/>
                  </a:solidFill>
                  <a:latin typeface="Courier"/>
                  <a:cs typeface="Courier"/>
                </a:rPr>
                <a:t># Optional by default 0</a:t>
              </a:r>
              <a:endParaRPr lang="mr-IN" sz="1400" dirty="0">
                <a:solidFill>
                  <a:srgbClr val="5B9BD5"/>
                </a:solidFill>
                <a:latin typeface="Courier"/>
                <a:cs typeface="Courier"/>
              </a:endParaRPr>
            </a:p>
            <a:p>
              <a:r>
                <a:rPr lang="en-US" sz="1400" dirty="0" smtClean="0">
                  <a:solidFill>
                    <a:schemeClr val="bg1"/>
                  </a:solidFill>
                  <a:latin typeface="Courier"/>
                  <a:cs typeface="Courier"/>
                </a:rPr>
                <a:t>	</a:t>
              </a:r>
              <a:r>
                <a:rPr lang="mr-IN" sz="1400" dirty="0" smtClean="0">
                  <a:solidFill>
                    <a:schemeClr val="bg1"/>
                  </a:solidFill>
                  <a:latin typeface="Courier"/>
                  <a:cs typeface="Courier"/>
                </a:rPr>
                <a:t>stimulus_index_count</a:t>
              </a:r>
              <a:r>
                <a:rPr lang="mr-IN" sz="1400" dirty="0">
                  <a:solidFill>
                    <a:schemeClr val="bg1"/>
                  </a:solidFill>
                  <a:latin typeface="Courier"/>
                  <a:cs typeface="Courier"/>
                </a:rPr>
                <a:t>=</a:t>
              </a:r>
              <a:r>
                <a:rPr lang="mr-IN" sz="1400" dirty="0">
                  <a:solidFill>
                    <a:srgbClr val="70AD47"/>
                  </a:solidFill>
                  <a:latin typeface="Courier"/>
                  <a:cs typeface="Courier"/>
                </a:rPr>
                <a:t>3</a:t>
              </a:r>
              <a:r>
                <a:rPr lang="mr-IN" sz="1400" dirty="0" smtClean="0">
                  <a:solidFill>
                    <a:schemeClr val="bg1"/>
                  </a:solidFill>
                  <a:latin typeface="Courier"/>
                  <a:cs typeface="Courier"/>
                </a:rPr>
                <a:t>,</a:t>
              </a:r>
              <a:r>
                <a:rPr lang="en-US" sz="1400" dirty="0" smtClean="0">
                  <a:solidFill>
                    <a:schemeClr val="bg1"/>
                  </a:solidFill>
                  <a:latin typeface="Courier"/>
                  <a:cs typeface="Courier"/>
                </a:rPr>
                <a:t>    </a:t>
              </a:r>
              <a:r>
                <a:rPr lang="en-US" sz="1400" dirty="0" smtClean="0">
                  <a:solidFill>
                    <a:srgbClr val="5B9BD5"/>
                  </a:solidFill>
                  <a:latin typeface="Courier"/>
                  <a:cs typeface="Courier"/>
                </a:rPr>
                <a:t># </a:t>
              </a:r>
              <a:r>
                <a:rPr lang="en-US" sz="1400" dirty="0">
                  <a:solidFill>
                    <a:srgbClr val="5B9BD5"/>
                  </a:solidFill>
                  <a:latin typeface="Courier"/>
                  <a:cs typeface="Courier"/>
                </a:rPr>
                <a:t>Optional by </a:t>
              </a:r>
              <a:r>
                <a:rPr lang="en-US" sz="1400" dirty="0" smtClean="0">
                  <a:solidFill>
                    <a:srgbClr val="5B9BD5"/>
                  </a:solidFill>
                  <a:latin typeface="Courier"/>
                  <a:cs typeface="Courier"/>
                </a:rPr>
                <a:t>default #</a:t>
              </a:r>
              <a:r>
                <a:rPr lang="en-US" sz="1400" dirty="0" err="1" smtClean="0">
                  <a:solidFill>
                    <a:srgbClr val="5B9BD5"/>
                  </a:solidFill>
                  <a:latin typeface="Courier"/>
                  <a:cs typeface="Courier"/>
                </a:rPr>
                <a:t>timesteps</a:t>
              </a:r>
              <a:r>
                <a:rPr lang="en-US" sz="1400" dirty="0" smtClean="0">
                  <a:solidFill>
                    <a:srgbClr val="5B9BD5"/>
                  </a:solidFill>
                  <a:latin typeface="Courier"/>
                  <a:cs typeface="Courier"/>
                </a:rPr>
                <a:t> </a:t>
              </a:r>
              <a:endParaRPr lang="mr-IN" sz="1400" dirty="0">
                <a:solidFill>
                  <a:srgbClr val="5B9BD5"/>
                </a:solidFill>
                <a:latin typeface="Courier"/>
                <a:cs typeface="Courier"/>
              </a:endParaRPr>
            </a:p>
            <a:p>
              <a:r>
                <a:rPr lang="en-US" sz="1400" dirty="0" smtClean="0">
                  <a:solidFill>
                    <a:schemeClr val="bg1"/>
                  </a:solidFill>
                  <a:latin typeface="Courier"/>
                  <a:cs typeface="Courier"/>
                </a:rPr>
                <a:t>	</a:t>
              </a:r>
              <a:r>
                <a:rPr lang="mr-IN" sz="1400" dirty="0" smtClean="0">
                  <a:solidFill>
                    <a:schemeClr val="bg1"/>
                  </a:solidFill>
                  <a:latin typeface="Courier"/>
                  <a:cs typeface="Courier"/>
                </a:rPr>
                <a:t>response</a:t>
              </a:r>
              <a:r>
                <a:rPr lang="mr-IN" sz="1400" dirty="0">
                  <a:solidFill>
                    <a:schemeClr val="bg1"/>
                  </a:solidFill>
                  <a:latin typeface="Courier"/>
                  <a:cs typeface="Courier"/>
                </a:rPr>
                <a:t>=</a:t>
              </a:r>
              <a:r>
                <a:rPr lang="mr-IN" sz="1400" dirty="0" smtClean="0">
                  <a:solidFill>
                    <a:srgbClr val="70AD47"/>
                  </a:solidFill>
                  <a:latin typeface="Courier"/>
                  <a:cs typeface="Courier"/>
                </a:rPr>
                <a:t>response</a:t>
              </a:r>
              <a:r>
                <a:rPr lang="en-US" sz="1400" dirty="0">
                  <a:solidFill>
                    <a:schemeClr val="bg1"/>
                  </a:solidFill>
                  <a:latin typeface="Courier"/>
                  <a:cs typeface="Courier"/>
                </a:rPr>
                <a:t>,</a:t>
              </a:r>
              <a:endParaRPr lang="mr-IN" sz="1400" dirty="0">
                <a:solidFill>
                  <a:schemeClr val="bg1"/>
                </a:solidFill>
                <a:latin typeface="Courier"/>
                <a:cs typeface="Courier"/>
              </a:endParaRPr>
            </a:p>
            <a:p>
              <a:r>
                <a:rPr lang="en-US" sz="1400" dirty="0" smtClean="0">
                  <a:solidFill>
                    <a:schemeClr val="bg1"/>
                  </a:solidFill>
                  <a:latin typeface="Courier"/>
                  <a:cs typeface="Courier"/>
                </a:rPr>
                <a:t>	</a:t>
              </a:r>
              <a:r>
                <a:rPr lang="mr-IN" sz="1400" dirty="0" smtClean="0">
                  <a:solidFill>
                    <a:schemeClr val="bg1"/>
                  </a:solidFill>
                  <a:latin typeface="Courier"/>
                  <a:cs typeface="Courier"/>
                </a:rPr>
                <a:t>response_start_index</a:t>
              </a:r>
              <a:r>
                <a:rPr lang="mr-IN" sz="1400" dirty="0">
                  <a:solidFill>
                    <a:schemeClr val="bg1"/>
                  </a:solidFill>
                  <a:latin typeface="Courier"/>
                  <a:cs typeface="Courier"/>
                </a:rPr>
                <a:t>=</a:t>
              </a:r>
              <a:r>
                <a:rPr lang="mr-IN" sz="1400" dirty="0">
                  <a:solidFill>
                    <a:srgbClr val="70AD47"/>
                  </a:solidFill>
                  <a:latin typeface="Courier"/>
                  <a:cs typeface="Courier"/>
                </a:rPr>
                <a:t>2</a:t>
              </a:r>
              <a:r>
                <a:rPr lang="mr-IN" sz="1400" dirty="0" smtClean="0">
                  <a:solidFill>
                    <a:schemeClr val="bg1"/>
                  </a:solidFill>
                  <a:latin typeface="Courier"/>
                  <a:cs typeface="Courier"/>
                </a:rPr>
                <a:t>,</a:t>
              </a:r>
              <a:r>
                <a:rPr lang="en-US" sz="1400" dirty="0" smtClean="0">
                  <a:solidFill>
                    <a:schemeClr val="bg1"/>
                  </a:solidFill>
                  <a:latin typeface="Courier"/>
                  <a:cs typeface="Courier"/>
                </a:rPr>
                <a:t>    </a:t>
              </a:r>
              <a:r>
                <a:rPr lang="en-US" sz="1400" dirty="0" smtClean="0">
                  <a:solidFill>
                    <a:srgbClr val="5B9BD5"/>
                  </a:solidFill>
                  <a:latin typeface="Courier"/>
                  <a:cs typeface="Courier"/>
                </a:rPr>
                <a:t># </a:t>
              </a:r>
              <a:r>
                <a:rPr lang="en-US" sz="1400" dirty="0">
                  <a:solidFill>
                    <a:srgbClr val="5B9BD5"/>
                  </a:solidFill>
                  <a:latin typeface="Courier"/>
                  <a:cs typeface="Courier"/>
                </a:rPr>
                <a:t>Optional by default </a:t>
              </a:r>
              <a:r>
                <a:rPr lang="en-US" sz="1400" dirty="0" smtClean="0">
                  <a:solidFill>
                    <a:srgbClr val="5B9BD5"/>
                  </a:solidFill>
                  <a:latin typeface="Courier"/>
                  <a:cs typeface="Courier"/>
                </a:rPr>
                <a:t>0</a:t>
              </a:r>
              <a:endParaRPr lang="mr-IN" sz="1400" dirty="0">
                <a:solidFill>
                  <a:srgbClr val="5B9BD5"/>
                </a:solidFill>
                <a:latin typeface="Courier"/>
                <a:cs typeface="Courier"/>
              </a:endParaRPr>
            </a:p>
            <a:p>
              <a:r>
                <a:rPr lang="en-US" sz="1400" dirty="0" smtClean="0">
                  <a:solidFill>
                    <a:schemeClr val="bg1"/>
                  </a:solidFill>
                  <a:latin typeface="Courier"/>
                  <a:cs typeface="Courier"/>
                </a:rPr>
                <a:t>	</a:t>
              </a:r>
              <a:r>
                <a:rPr lang="mr-IN" sz="1400" dirty="0" smtClean="0">
                  <a:solidFill>
                    <a:schemeClr val="bg1"/>
                  </a:solidFill>
                  <a:latin typeface="Courier"/>
                  <a:cs typeface="Courier"/>
                </a:rPr>
                <a:t>response_index_count</a:t>
              </a:r>
              <a:r>
                <a:rPr lang="mr-IN" sz="1400" dirty="0">
                  <a:solidFill>
                    <a:schemeClr val="bg1"/>
                  </a:solidFill>
                  <a:latin typeface="Courier"/>
                  <a:cs typeface="Courier"/>
                </a:rPr>
                <a:t>=</a:t>
              </a:r>
              <a:r>
                <a:rPr lang="mr-IN" sz="1400" dirty="0">
                  <a:solidFill>
                    <a:srgbClr val="70AD47"/>
                  </a:solidFill>
                  <a:latin typeface="Courier"/>
                  <a:cs typeface="Courier"/>
                </a:rPr>
                <a:t>3</a:t>
              </a:r>
              <a:r>
                <a:rPr lang="mr-IN" sz="1400" dirty="0" smtClean="0">
                  <a:solidFill>
                    <a:schemeClr val="bg1"/>
                  </a:solidFill>
                  <a:latin typeface="Courier"/>
                  <a:cs typeface="Courier"/>
                </a:rPr>
                <a:t>,</a:t>
              </a:r>
              <a:r>
                <a:rPr lang="en-US" sz="1400" dirty="0" smtClean="0">
                  <a:solidFill>
                    <a:schemeClr val="bg1"/>
                  </a:solidFill>
                  <a:latin typeface="Courier"/>
                  <a:cs typeface="Courier"/>
                </a:rPr>
                <a:t>    </a:t>
              </a:r>
              <a:r>
                <a:rPr lang="en-US" sz="1400" dirty="0" smtClean="0">
                  <a:solidFill>
                    <a:srgbClr val="5B9BD5"/>
                  </a:solidFill>
                  <a:latin typeface="Courier"/>
                  <a:cs typeface="Courier"/>
                </a:rPr>
                <a:t># </a:t>
              </a:r>
              <a:r>
                <a:rPr lang="en-US" sz="1400" dirty="0">
                  <a:solidFill>
                    <a:srgbClr val="5B9BD5"/>
                  </a:solidFill>
                  <a:latin typeface="Courier"/>
                  <a:cs typeface="Courier"/>
                </a:rPr>
                <a:t>Optional by default #</a:t>
              </a:r>
              <a:r>
                <a:rPr lang="en-US" sz="1400" dirty="0" err="1">
                  <a:solidFill>
                    <a:srgbClr val="5B9BD5"/>
                  </a:solidFill>
                  <a:latin typeface="Courier"/>
                  <a:cs typeface="Courier"/>
                </a:rPr>
                <a:t>timesteps</a:t>
              </a:r>
              <a:r>
                <a:rPr lang="en-US" sz="1400" dirty="0">
                  <a:solidFill>
                    <a:srgbClr val="5B9BD5"/>
                  </a:solidFill>
                  <a:latin typeface="Courier"/>
                  <a:cs typeface="Courier"/>
                </a:rPr>
                <a:t> </a:t>
              </a:r>
              <a:endParaRPr lang="mr-IN" sz="1400" dirty="0">
                <a:solidFill>
                  <a:srgbClr val="5B9BD5"/>
                </a:solidFill>
                <a:latin typeface="Courier"/>
                <a:cs typeface="Courier"/>
              </a:endParaRPr>
            </a:p>
            <a:p>
              <a:r>
                <a:rPr lang="en-US" sz="1400" dirty="0" smtClean="0">
                  <a:solidFill>
                    <a:schemeClr val="bg1"/>
                  </a:solidFill>
                  <a:latin typeface="Courier"/>
                  <a:cs typeface="Courier"/>
                </a:rPr>
                <a:t>	</a:t>
              </a:r>
              <a:r>
                <a:rPr lang="mr-IN" sz="1400" dirty="0" smtClean="0">
                  <a:solidFill>
                    <a:schemeClr val="bg1"/>
                  </a:solidFill>
                  <a:latin typeface="Courier"/>
                  <a:cs typeface="Courier"/>
                </a:rPr>
                <a:t>id</a:t>
              </a:r>
              <a:r>
                <a:rPr lang="mr-IN" sz="1400" dirty="0">
                  <a:solidFill>
                    <a:schemeClr val="bg1"/>
                  </a:solidFill>
                  <a:latin typeface="Courier"/>
                  <a:cs typeface="Courier"/>
                </a:rPr>
                <a:t>=</a:t>
              </a:r>
              <a:r>
                <a:rPr lang="mr-IN" sz="1400" dirty="0" smtClean="0">
                  <a:solidFill>
                    <a:srgbClr val="70AD47"/>
                  </a:solidFill>
                  <a:latin typeface="Courier"/>
                  <a:cs typeface="Courier"/>
                </a:rPr>
                <a:t>11</a:t>
              </a:r>
              <a:r>
                <a:rPr lang="en-US" sz="1400" dirty="0" smtClean="0">
                  <a:solidFill>
                    <a:srgbClr val="70AD47"/>
                  </a:solidFill>
                  <a:latin typeface="Courier"/>
                  <a:cs typeface="Courier"/>
                </a:rPr>
                <a:t>                      </a:t>
              </a:r>
              <a:r>
                <a:rPr lang="en-US" sz="1400" dirty="0" smtClean="0">
                  <a:solidFill>
                    <a:srgbClr val="5B9BD5"/>
                  </a:solidFill>
                  <a:latin typeface="Courier"/>
                  <a:cs typeface="Courier"/>
                </a:rPr>
                <a:t># Optional. Must be unique. By default set sequentially.</a:t>
              </a:r>
              <a:r>
                <a:rPr lang="en-US" sz="1400" dirty="0" smtClean="0">
                  <a:solidFill>
                    <a:schemeClr val="bg1"/>
                  </a:solidFill>
                  <a:latin typeface="Courier"/>
                  <a:cs typeface="Courier"/>
                </a:rPr>
                <a:t> </a:t>
              </a:r>
            </a:p>
            <a:p>
              <a:r>
                <a:rPr lang="mr-IN" sz="1400" dirty="0" smtClean="0">
                  <a:solidFill>
                    <a:schemeClr val="bg1"/>
                  </a:solidFill>
                  <a:latin typeface="Courier"/>
                  <a:cs typeface="Courier"/>
                </a:rPr>
                <a:t>)</a:t>
              </a:r>
              <a:endParaRPr lang="en-US" sz="1400" dirty="0">
                <a:solidFill>
                  <a:schemeClr val="bg1"/>
                </a:solidFill>
                <a:latin typeface="Courier"/>
                <a:cs typeface="Courier"/>
              </a:endParaRPr>
            </a:p>
          </p:txBody>
        </p:sp>
        <p:sp>
          <p:nvSpPr>
            <p:cNvPr id="2" name="Rectangle 1"/>
            <p:cNvSpPr/>
            <p:nvPr/>
          </p:nvSpPr>
          <p:spPr>
            <a:xfrm>
              <a:off x="413626" y="2849476"/>
              <a:ext cx="6083717" cy="507831"/>
            </a:xfrm>
            <a:prstGeom prst="rect">
              <a:avLst/>
            </a:prstGeom>
          </p:spPr>
          <p:txBody>
            <a:bodyPr wrap="none">
              <a:spAutoFit/>
            </a:bodyPr>
            <a:lstStyle/>
            <a:p>
              <a:pPr marL="457200" lvl="0" indent="-368300">
                <a:lnSpc>
                  <a:spcPct val="115000"/>
                </a:lnSpc>
                <a:spcAft>
                  <a:spcPts val="1200"/>
                </a:spcAft>
                <a:buClr>
                  <a:srgbClr val="44546A"/>
                </a:buClr>
                <a:buSzPts val="2200"/>
                <a:buFont typeface="Arial"/>
                <a:buChar char="●"/>
              </a:pPr>
              <a:r>
                <a:rPr lang="en-US" sz="2400" u="sng" kern="0" dirty="0">
                  <a:solidFill>
                    <a:prstClr val="black"/>
                  </a:solidFill>
                  <a:ea typeface="Arial"/>
                  <a:cs typeface="Arial"/>
                  <a:sym typeface="Arial"/>
                </a:rPr>
                <a:t>Step 2:</a:t>
              </a:r>
              <a:r>
                <a:rPr lang="en-US" sz="2400" kern="0" dirty="0">
                  <a:solidFill>
                    <a:prstClr val="black"/>
                  </a:solidFill>
                  <a:ea typeface="Arial"/>
                  <a:cs typeface="Arial"/>
                  <a:sym typeface="Arial"/>
                </a:rPr>
                <a:t> Adding an intracellular recording:</a:t>
              </a:r>
            </a:p>
          </p:txBody>
        </p:sp>
      </p:grpSp>
    </p:spTree>
    <p:extLst>
      <p:ext uri="{BB962C8B-B14F-4D97-AF65-F5344CB8AC3E}">
        <p14:creationId xmlns:p14="http://schemas.microsoft.com/office/powerpoint/2010/main" val="3626842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API: Creating the </a:t>
            </a:r>
            <a:r>
              <a:rPr lang="en-US" dirty="0" err="1"/>
              <a:t>ICEphys</a:t>
            </a:r>
            <a:r>
              <a:rPr lang="en-US" dirty="0"/>
              <a:t> Metadata Hierarchy</a:t>
            </a:r>
            <a:r>
              <a:rPr lang="en-US" dirty="0" smtClean="0"/>
              <a:t> </a:t>
            </a:r>
            <a:br>
              <a:rPr lang="en-US" dirty="0" smtClean="0"/>
            </a:br>
            <a:r>
              <a:rPr lang="en-US" sz="1400" b="0" dirty="0" smtClean="0">
                <a:solidFill>
                  <a:srgbClr val="313131"/>
                </a:solidFill>
              </a:rPr>
              <a:t>https</a:t>
            </a:r>
            <a:r>
              <a:rPr lang="en-US" sz="1400" b="0" dirty="0">
                <a:solidFill>
                  <a:srgbClr val="313131"/>
                </a:solidFill>
              </a:rPr>
              <a:t>://</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icephys_meta_simple_example.ipynb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24</a:t>
            </a:fld>
            <a:endParaRPr lang="en"/>
          </a:p>
        </p:txBody>
      </p:sp>
      <p:sp>
        <p:nvSpPr>
          <p:cNvPr id="6" name="Text Placeholder 1"/>
          <p:cNvSpPr>
            <a:spLocks noGrp="1"/>
          </p:cNvSpPr>
          <p:nvPr>
            <p:ph type="body" sz="quarter" idx="13"/>
          </p:nvPr>
        </p:nvSpPr>
        <p:spPr>
          <a:xfrm>
            <a:off x="415599" y="1301334"/>
            <a:ext cx="11360797" cy="2081644"/>
          </a:xfrm>
        </p:spPr>
        <p:txBody>
          <a:bodyPr/>
          <a:lstStyle/>
          <a:p>
            <a:r>
              <a:rPr lang="en-US" u="sng" dirty="0" smtClean="0"/>
              <a:t>Step 2.1:</a:t>
            </a:r>
            <a:r>
              <a:rPr lang="en-US" dirty="0" smtClean="0"/>
              <a:t> Add custom metadata to </a:t>
            </a:r>
            <a:r>
              <a:rPr lang="en-US" dirty="0" err="1" smtClean="0">
                <a:latin typeface="Futura"/>
                <a:cs typeface="Futura"/>
              </a:rPr>
              <a:t>IntracellularRecordingsTable</a:t>
            </a:r>
            <a:endParaRPr lang="en-US" dirty="0" smtClean="0">
              <a:latin typeface="Futura"/>
              <a:cs typeface="Futura"/>
            </a:endParaRPr>
          </a:p>
        </p:txBody>
      </p:sp>
      <p:sp>
        <p:nvSpPr>
          <p:cNvPr id="5" name="Rectangle 4"/>
          <p:cNvSpPr/>
          <p:nvPr/>
        </p:nvSpPr>
        <p:spPr>
          <a:xfrm>
            <a:off x="984029" y="1902586"/>
            <a:ext cx="5238040" cy="1160236"/>
          </a:xfrm>
          <a:prstGeom prst="rect">
            <a:avLst/>
          </a:prstGeom>
          <a:solidFill>
            <a:schemeClr val="tx1"/>
          </a:solidFill>
        </p:spPr>
        <p:txBody>
          <a:bodyPr wrap="square">
            <a:noAutofit/>
          </a:bodyPr>
          <a:lstStyle/>
          <a:p>
            <a:r>
              <a:rPr lang="en-US" sz="1400" dirty="0" err="1">
                <a:solidFill>
                  <a:schemeClr val="bg1"/>
                </a:solidFill>
                <a:latin typeface="Courier"/>
                <a:cs typeface="Courier"/>
              </a:rPr>
              <a:t>nwbfile.intracellular_recordings</a:t>
            </a:r>
            <a:r>
              <a:rPr lang="en-US" sz="1400" dirty="0" err="1">
                <a:solidFill>
                  <a:srgbClr val="FFFFFF"/>
                </a:solidFill>
                <a:latin typeface="Courier"/>
                <a:cs typeface="Courier"/>
              </a:rPr>
              <a:t>.</a:t>
            </a:r>
            <a:r>
              <a:rPr lang="en-US" sz="1400" dirty="0" err="1">
                <a:solidFill>
                  <a:srgbClr val="FF0000"/>
                </a:solidFill>
                <a:latin typeface="Courier"/>
                <a:cs typeface="Courier"/>
              </a:rPr>
              <a:t>add_column</a:t>
            </a:r>
            <a:r>
              <a:rPr lang="en-US" sz="1400" dirty="0" smtClean="0">
                <a:solidFill>
                  <a:schemeClr val="bg1"/>
                </a:solidFill>
                <a:latin typeface="Courier"/>
                <a:cs typeface="Courier"/>
              </a:rPr>
              <a:t>(</a:t>
            </a:r>
            <a:endParaRPr lang="en-US" sz="1400" dirty="0">
              <a:solidFill>
                <a:schemeClr val="bg1"/>
              </a:solidFill>
              <a:latin typeface="Courier"/>
              <a:cs typeface="Courier"/>
            </a:endParaRPr>
          </a:p>
          <a:p>
            <a:r>
              <a:rPr lang="en-US" sz="1400" dirty="0">
                <a:solidFill>
                  <a:schemeClr val="bg1"/>
                </a:solidFill>
                <a:latin typeface="Courier"/>
                <a:cs typeface="Courier"/>
              </a:rPr>
              <a:t>    name=</a:t>
            </a:r>
            <a:r>
              <a:rPr lang="en-US" sz="1400" dirty="0">
                <a:solidFill>
                  <a:schemeClr val="accent6"/>
                </a:solidFill>
                <a:latin typeface="Courier"/>
                <a:cs typeface="Courier"/>
              </a:rPr>
              <a:t>'</a:t>
            </a:r>
            <a:r>
              <a:rPr lang="en-US" sz="1400" dirty="0" err="1">
                <a:solidFill>
                  <a:schemeClr val="accent6"/>
                </a:solidFill>
                <a:latin typeface="Courier"/>
                <a:cs typeface="Courier"/>
              </a:rPr>
              <a:t>recording_tag</a:t>
            </a:r>
            <a:r>
              <a:rPr lang="en-US" sz="1400" dirty="0">
                <a:solidFill>
                  <a:schemeClr val="accent6"/>
                </a:solidFill>
                <a:latin typeface="Courier"/>
                <a:cs typeface="Courier"/>
              </a:rPr>
              <a:t>'</a:t>
            </a:r>
            <a:r>
              <a:rPr lang="en-US" sz="1400" dirty="0">
                <a:solidFill>
                  <a:schemeClr val="bg1"/>
                </a:solidFill>
                <a:latin typeface="Courier"/>
                <a:cs typeface="Courier"/>
              </a:rPr>
              <a:t>, </a:t>
            </a:r>
          </a:p>
          <a:p>
            <a:r>
              <a:rPr lang="en-US" sz="1400" dirty="0">
                <a:solidFill>
                  <a:schemeClr val="bg1"/>
                </a:solidFill>
                <a:latin typeface="Courier"/>
                <a:cs typeface="Courier"/>
              </a:rPr>
              <a:t>    data=</a:t>
            </a:r>
            <a:r>
              <a:rPr lang="en-US" sz="1400" dirty="0">
                <a:solidFill>
                  <a:srgbClr val="70AD47"/>
                </a:solidFill>
                <a:latin typeface="Courier"/>
                <a:cs typeface="Courier"/>
              </a:rPr>
              <a:t>['A1', 'A2', 'A3']</a:t>
            </a:r>
            <a:r>
              <a:rPr lang="en-US" sz="1400" dirty="0">
                <a:solidFill>
                  <a:schemeClr val="bg1"/>
                </a:solidFill>
                <a:latin typeface="Courier"/>
                <a:cs typeface="Courier"/>
              </a:rPr>
              <a:t>, </a:t>
            </a:r>
          </a:p>
          <a:p>
            <a:r>
              <a:rPr lang="en-US" sz="1400" dirty="0">
                <a:solidFill>
                  <a:schemeClr val="bg1"/>
                </a:solidFill>
                <a:latin typeface="Courier"/>
                <a:cs typeface="Courier"/>
              </a:rPr>
              <a:t>    description=</a:t>
            </a:r>
            <a:r>
              <a:rPr lang="en-US" sz="1400" dirty="0">
                <a:solidFill>
                  <a:srgbClr val="70AD47"/>
                </a:solidFill>
                <a:latin typeface="Courier"/>
                <a:cs typeface="Courier"/>
              </a:rPr>
              <a:t>'String with a recording tag'</a:t>
            </a:r>
            <a:r>
              <a:rPr lang="en-US" sz="1400" dirty="0">
                <a:solidFill>
                  <a:schemeClr val="bg1"/>
                </a:solidFill>
                <a:latin typeface="Courier"/>
                <a:cs typeface="Courier"/>
              </a:rPr>
              <a:t>)</a:t>
            </a:r>
          </a:p>
        </p:txBody>
      </p:sp>
      <p:sp>
        <p:nvSpPr>
          <p:cNvPr id="8" name="Rectangle 7"/>
          <p:cNvSpPr/>
          <p:nvPr/>
        </p:nvSpPr>
        <p:spPr>
          <a:xfrm>
            <a:off x="6333938" y="1894909"/>
            <a:ext cx="5629939" cy="1169551"/>
          </a:xfrm>
          <a:prstGeom prst="rect">
            <a:avLst/>
          </a:prstGeom>
          <a:solidFill>
            <a:schemeClr val="tx1"/>
          </a:solidFill>
        </p:spPr>
        <p:txBody>
          <a:bodyPr wrap="square">
            <a:spAutoFit/>
          </a:bodyPr>
          <a:lstStyle/>
          <a:p>
            <a:r>
              <a:rPr lang="en-US" sz="1400" dirty="0" err="1">
                <a:solidFill>
                  <a:schemeClr val="bg1"/>
                </a:solidFill>
                <a:latin typeface="Courier"/>
                <a:cs typeface="Courier"/>
              </a:rPr>
              <a:t>nwbfile.</a:t>
            </a:r>
            <a:r>
              <a:rPr lang="en-US" sz="1400" dirty="0" err="1">
                <a:solidFill>
                  <a:srgbClr val="FFFFFF"/>
                </a:solidFill>
                <a:latin typeface="Courier"/>
                <a:cs typeface="Courier"/>
              </a:rPr>
              <a:t>intracellular_recordings.</a:t>
            </a:r>
            <a:r>
              <a:rPr lang="en-US" sz="1400" dirty="0" err="1">
                <a:solidFill>
                  <a:srgbClr val="FF0000"/>
                </a:solidFill>
                <a:latin typeface="Courier"/>
                <a:cs typeface="Courier"/>
              </a:rPr>
              <a:t>add_column</a:t>
            </a:r>
            <a:r>
              <a:rPr lang="en-US" sz="1400" dirty="0">
                <a:solidFill>
                  <a:schemeClr val="bg1"/>
                </a:solidFill>
                <a:latin typeface="Courier"/>
                <a:cs typeface="Courier"/>
              </a:rPr>
              <a:t>(</a:t>
            </a:r>
          </a:p>
          <a:p>
            <a:r>
              <a:rPr lang="en-US" sz="1400" dirty="0">
                <a:solidFill>
                  <a:schemeClr val="bg1"/>
                </a:solidFill>
                <a:latin typeface="Courier"/>
                <a:cs typeface="Courier"/>
              </a:rPr>
              <a:t>    name=</a:t>
            </a:r>
            <a:r>
              <a:rPr lang="en-US" sz="1400" dirty="0">
                <a:solidFill>
                  <a:srgbClr val="70AD47"/>
                </a:solidFill>
                <a:latin typeface="Courier"/>
                <a:cs typeface="Courier"/>
              </a:rPr>
              <a:t>'</a:t>
            </a:r>
            <a:r>
              <a:rPr lang="en-US" sz="1400" dirty="0" err="1">
                <a:solidFill>
                  <a:srgbClr val="70AD47"/>
                </a:solidFill>
                <a:latin typeface="Courier"/>
                <a:cs typeface="Courier"/>
              </a:rPr>
              <a:t>voltage_threshold</a:t>
            </a:r>
            <a:r>
              <a:rPr lang="en-US" sz="1400" dirty="0">
                <a:solidFill>
                  <a:srgbClr val="70AD47"/>
                </a:solidFill>
                <a:latin typeface="Courier"/>
                <a:cs typeface="Courier"/>
              </a:rPr>
              <a:t>'</a:t>
            </a:r>
            <a:r>
              <a:rPr lang="en-US" sz="1400" dirty="0">
                <a:solidFill>
                  <a:schemeClr val="bg1"/>
                </a:solidFill>
                <a:latin typeface="Courier"/>
                <a:cs typeface="Courier"/>
              </a:rPr>
              <a:t>, </a:t>
            </a:r>
          </a:p>
          <a:p>
            <a:r>
              <a:rPr lang="en-US" sz="1400" dirty="0">
                <a:solidFill>
                  <a:schemeClr val="bg1"/>
                </a:solidFill>
                <a:latin typeface="Courier"/>
                <a:cs typeface="Courier"/>
              </a:rPr>
              <a:t>    data=</a:t>
            </a:r>
            <a:r>
              <a:rPr lang="en-US" sz="1400" dirty="0">
                <a:solidFill>
                  <a:srgbClr val="70AD47"/>
                </a:solidFill>
                <a:latin typeface="Courier"/>
                <a:cs typeface="Courier"/>
              </a:rPr>
              <a:t>[0.1, 0.12, 0.13]</a:t>
            </a:r>
            <a:r>
              <a:rPr lang="en-US" sz="1400" dirty="0">
                <a:solidFill>
                  <a:schemeClr val="bg1"/>
                </a:solidFill>
                <a:latin typeface="Courier"/>
                <a:cs typeface="Courier"/>
              </a:rPr>
              <a:t>, </a:t>
            </a:r>
          </a:p>
          <a:p>
            <a:r>
              <a:rPr lang="en-US" sz="1400" dirty="0">
                <a:solidFill>
                  <a:schemeClr val="bg1"/>
                </a:solidFill>
                <a:latin typeface="Courier"/>
                <a:cs typeface="Courier"/>
              </a:rPr>
              <a:t>    description</a:t>
            </a:r>
            <a:r>
              <a:rPr lang="en-US" sz="1400" dirty="0" smtClean="0">
                <a:solidFill>
                  <a:schemeClr val="bg1"/>
                </a:solidFill>
                <a:latin typeface="Courier"/>
                <a:cs typeface="Courier"/>
              </a:rPr>
              <a:t>=</a:t>
            </a:r>
            <a:r>
              <a:rPr lang="en-US" sz="1400" dirty="0" smtClean="0">
                <a:solidFill>
                  <a:srgbClr val="70AD47"/>
                </a:solidFill>
                <a:latin typeface="Courier"/>
                <a:cs typeface="Courier"/>
              </a:rPr>
              <a:t>’Example </a:t>
            </a:r>
            <a:r>
              <a:rPr lang="en-US" sz="1400" dirty="0">
                <a:solidFill>
                  <a:srgbClr val="70AD47"/>
                </a:solidFill>
                <a:latin typeface="Courier"/>
                <a:cs typeface="Courier"/>
              </a:rPr>
              <a:t>filter on the electrode'</a:t>
            </a:r>
            <a:r>
              <a:rPr lang="en-US" sz="1400" dirty="0">
                <a:solidFill>
                  <a:schemeClr val="bg1"/>
                </a:solidFill>
                <a:latin typeface="Courier"/>
                <a:cs typeface="Courier"/>
              </a:rPr>
              <a:t>,</a:t>
            </a:r>
          </a:p>
          <a:p>
            <a:r>
              <a:rPr lang="en-US" sz="1400" dirty="0">
                <a:solidFill>
                  <a:schemeClr val="bg1"/>
                </a:solidFill>
                <a:latin typeface="Courier"/>
                <a:cs typeface="Courier"/>
              </a:rPr>
              <a:t>    category=</a:t>
            </a:r>
            <a:r>
              <a:rPr lang="en-US" sz="1400" dirty="0">
                <a:solidFill>
                  <a:srgbClr val="70AD47"/>
                </a:solidFill>
                <a:latin typeface="Courier"/>
                <a:cs typeface="Courier"/>
              </a:rPr>
              <a:t>'</a:t>
            </a:r>
            <a:r>
              <a:rPr lang="en-US" sz="1400" dirty="0" smtClean="0">
                <a:solidFill>
                  <a:srgbClr val="70AD47"/>
                </a:solidFill>
                <a:latin typeface="Courier"/>
                <a:cs typeface="Courier"/>
              </a:rPr>
              <a:t>electrodes’</a:t>
            </a:r>
            <a:r>
              <a:rPr lang="en-US" sz="1400" dirty="0" smtClean="0">
                <a:solidFill>
                  <a:schemeClr val="bg1"/>
                </a:solidFill>
                <a:latin typeface="Courier"/>
                <a:cs typeface="Courier"/>
              </a:rPr>
              <a:t>)</a:t>
            </a:r>
            <a:endParaRPr lang="en-US" sz="1400" dirty="0">
              <a:solidFill>
                <a:schemeClr val="bg1"/>
              </a:solidFill>
              <a:latin typeface="Courier"/>
              <a:cs typeface="Courier"/>
            </a:endParaRPr>
          </a:p>
        </p:txBody>
      </p:sp>
      <p:sp>
        <p:nvSpPr>
          <p:cNvPr id="10" name="Rectangle 9"/>
          <p:cNvSpPr/>
          <p:nvPr/>
        </p:nvSpPr>
        <p:spPr>
          <a:xfrm>
            <a:off x="981871" y="3199868"/>
            <a:ext cx="11017008" cy="2246769"/>
          </a:xfrm>
          <a:prstGeom prst="rect">
            <a:avLst/>
          </a:prstGeom>
          <a:solidFill>
            <a:schemeClr val="tx1"/>
          </a:solidFill>
        </p:spPr>
        <p:txBody>
          <a:bodyPr wrap="square">
            <a:spAutoFit/>
          </a:bodyPr>
          <a:lstStyle/>
          <a:p>
            <a:r>
              <a:rPr lang="en-US" sz="1400" dirty="0">
                <a:solidFill>
                  <a:schemeClr val="accent5"/>
                </a:solidFill>
                <a:latin typeface="Courier"/>
                <a:cs typeface="Courier"/>
              </a:rPr>
              <a:t># Create a new </a:t>
            </a:r>
            <a:r>
              <a:rPr lang="en-US" sz="1400" dirty="0" err="1">
                <a:solidFill>
                  <a:schemeClr val="accent5"/>
                </a:solidFill>
                <a:latin typeface="Courier"/>
                <a:cs typeface="Courier"/>
              </a:rPr>
              <a:t>DynamicTable</a:t>
            </a:r>
            <a:r>
              <a:rPr lang="en-US" sz="1400" dirty="0">
                <a:solidFill>
                  <a:schemeClr val="accent5"/>
                </a:solidFill>
                <a:latin typeface="Courier"/>
                <a:cs typeface="Courier"/>
              </a:rPr>
              <a:t> for our category</a:t>
            </a:r>
          </a:p>
          <a:p>
            <a:r>
              <a:rPr lang="en-US" sz="1400" dirty="0" err="1">
                <a:solidFill>
                  <a:schemeClr val="bg1"/>
                </a:solidFill>
                <a:latin typeface="Courier"/>
                <a:cs typeface="Courier"/>
              </a:rPr>
              <a:t>lab_category</a:t>
            </a:r>
            <a:r>
              <a:rPr lang="en-US" sz="1400" dirty="0">
                <a:solidFill>
                  <a:schemeClr val="bg1"/>
                </a:solidFill>
                <a:latin typeface="Courier"/>
                <a:cs typeface="Courier"/>
              </a:rPr>
              <a:t> = </a:t>
            </a:r>
            <a:r>
              <a:rPr lang="en-US" sz="1400" dirty="0" err="1">
                <a:solidFill>
                  <a:schemeClr val="bg1"/>
                </a:solidFill>
                <a:latin typeface="Courier"/>
                <a:cs typeface="Courier"/>
              </a:rPr>
              <a:t>DynamicTable</a:t>
            </a:r>
            <a:r>
              <a:rPr lang="en-US" sz="1400" dirty="0">
                <a:solidFill>
                  <a:schemeClr val="bg1"/>
                </a:solidFill>
                <a:latin typeface="Courier"/>
                <a:cs typeface="Courier"/>
              </a:rPr>
              <a:t>(</a:t>
            </a:r>
          </a:p>
          <a:p>
            <a:r>
              <a:rPr lang="en-US" sz="1400" dirty="0">
                <a:solidFill>
                  <a:schemeClr val="bg1"/>
                </a:solidFill>
                <a:latin typeface="Courier"/>
                <a:cs typeface="Courier"/>
              </a:rPr>
              <a:t>    name=</a:t>
            </a:r>
            <a:r>
              <a:rPr lang="en-US" sz="1400" dirty="0">
                <a:solidFill>
                  <a:srgbClr val="70AD47"/>
                </a:solidFill>
                <a:latin typeface="Courier"/>
                <a:cs typeface="Courier"/>
              </a:rPr>
              <a:t>'</a:t>
            </a:r>
            <a:r>
              <a:rPr lang="en-US" sz="1400" dirty="0" err="1">
                <a:solidFill>
                  <a:srgbClr val="70AD47"/>
                </a:solidFill>
                <a:latin typeface="Courier"/>
                <a:cs typeface="Courier"/>
              </a:rPr>
              <a:t>recording_lab_data</a:t>
            </a:r>
            <a:r>
              <a:rPr lang="en-US" sz="1400" dirty="0">
                <a:solidFill>
                  <a:srgbClr val="70AD47"/>
                </a:solidFill>
                <a:latin typeface="Courier"/>
                <a:cs typeface="Courier"/>
              </a:rPr>
              <a:t>'</a:t>
            </a:r>
            <a:r>
              <a:rPr lang="en-US" sz="1400" dirty="0" smtClean="0">
                <a:solidFill>
                  <a:schemeClr val="bg1"/>
                </a:solidFill>
                <a:latin typeface="Courier"/>
                <a:cs typeface="Courier"/>
              </a:rPr>
              <a:t>,    </a:t>
            </a:r>
            <a:r>
              <a:rPr lang="en-US" sz="1400" dirty="0" smtClean="0">
                <a:solidFill>
                  <a:schemeClr val="accent5"/>
                </a:solidFill>
                <a:latin typeface="Courier"/>
                <a:cs typeface="Courier"/>
              </a:rPr>
              <a:t># Also the name of the category</a:t>
            </a:r>
            <a:endParaRPr lang="en-US" sz="1400" dirty="0">
              <a:solidFill>
                <a:schemeClr val="accent5"/>
              </a:solidFill>
              <a:latin typeface="Courier"/>
              <a:cs typeface="Courier"/>
            </a:endParaRPr>
          </a:p>
          <a:p>
            <a:r>
              <a:rPr lang="en-US" sz="1400" dirty="0">
                <a:solidFill>
                  <a:schemeClr val="bg1"/>
                </a:solidFill>
                <a:latin typeface="Courier"/>
                <a:cs typeface="Courier"/>
              </a:rPr>
              <a:t>    description=</a:t>
            </a:r>
            <a:r>
              <a:rPr lang="en-US" sz="1400" dirty="0">
                <a:solidFill>
                  <a:srgbClr val="70AD47"/>
                </a:solidFill>
                <a:latin typeface="Courier"/>
                <a:cs typeface="Courier"/>
              </a:rPr>
              <a:t>'category table for lab-specific recording metadata'</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colnames</a:t>
            </a:r>
            <a:r>
              <a:rPr lang="en-US" sz="1400" dirty="0">
                <a:solidFill>
                  <a:schemeClr val="bg1"/>
                </a:solidFill>
                <a:latin typeface="Courier"/>
                <a:cs typeface="Courier"/>
              </a:rPr>
              <a:t>=[</a:t>
            </a:r>
            <a:r>
              <a:rPr lang="en-US" sz="1400" dirty="0">
                <a:solidFill>
                  <a:srgbClr val="70AD47"/>
                </a:solidFill>
                <a:latin typeface="Courier"/>
                <a:cs typeface="Courier"/>
              </a:rPr>
              <a:t>'location'</a:t>
            </a:r>
            <a:r>
              <a:rPr lang="en-US" sz="1400" dirty="0">
                <a:solidFill>
                  <a:schemeClr val="bg1"/>
                </a:solidFill>
                <a:latin typeface="Courier"/>
                <a:cs typeface="Courier"/>
              </a:rPr>
              <a:t>, ],</a:t>
            </a:r>
          </a:p>
          <a:p>
            <a:r>
              <a:rPr lang="en-US" sz="1400" dirty="0">
                <a:solidFill>
                  <a:schemeClr val="bg1"/>
                </a:solidFill>
                <a:latin typeface="Courier"/>
                <a:cs typeface="Courier"/>
              </a:rPr>
              <a:t>    columns=[</a:t>
            </a:r>
            <a:r>
              <a:rPr lang="en-US" sz="1400" dirty="0" err="1">
                <a:solidFill>
                  <a:schemeClr val="bg1"/>
                </a:solidFill>
                <a:latin typeface="Courier"/>
                <a:cs typeface="Courier"/>
              </a:rPr>
              <a:t>VectorData</a:t>
            </a:r>
            <a:r>
              <a:rPr lang="en-US" sz="1400" dirty="0">
                <a:solidFill>
                  <a:schemeClr val="bg1"/>
                </a:solidFill>
                <a:latin typeface="Courier"/>
                <a:cs typeface="Courier"/>
              </a:rPr>
              <a:t>(name=</a:t>
            </a:r>
            <a:r>
              <a:rPr lang="en-US" sz="1400" dirty="0">
                <a:solidFill>
                  <a:srgbClr val="70AD47"/>
                </a:solidFill>
                <a:latin typeface="Courier"/>
                <a:cs typeface="Courier"/>
              </a:rPr>
              <a:t>'location'</a:t>
            </a:r>
            <a:r>
              <a:rPr lang="en-US" sz="1400" dirty="0">
                <a:solidFill>
                  <a:schemeClr val="bg1"/>
                </a:solidFill>
                <a:latin typeface="Courier"/>
                <a:cs typeface="Courier"/>
              </a:rPr>
              <a:t>, </a:t>
            </a:r>
          </a:p>
          <a:p>
            <a:r>
              <a:rPr lang="en-US" sz="1400" dirty="0">
                <a:solidFill>
                  <a:schemeClr val="bg1"/>
                </a:solidFill>
                <a:latin typeface="Courier"/>
                <a:cs typeface="Courier"/>
              </a:rPr>
              <a:t>                        data=</a:t>
            </a:r>
            <a:r>
              <a:rPr lang="en-US" sz="1400" dirty="0">
                <a:solidFill>
                  <a:srgbClr val="70AD47"/>
                </a:solidFill>
                <a:latin typeface="Courier"/>
                <a:cs typeface="Courier"/>
              </a:rPr>
              <a:t>['</a:t>
            </a:r>
            <a:r>
              <a:rPr lang="en-US" sz="1400" dirty="0" err="1">
                <a:solidFill>
                  <a:srgbClr val="70AD47"/>
                </a:solidFill>
                <a:latin typeface="Courier"/>
                <a:cs typeface="Courier"/>
              </a:rPr>
              <a:t>Mordor</a:t>
            </a:r>
            <a:r>
              <a:rPr lang="en-US" sz="1400" dirty="0">
                <a:solidFill>
                  <a:srgbClr val="70AD47"/>
                </a:solidFill>
                <a:latin typeface="Courier"/>
                <a:cs typeface="Courier"/>
              </a:rPr>
              <a:t>', '</a:t>
            </a:r>
            <a:r>
              <a:rPr lang="en-US" sz="1400" dirty="0" err="1">
                <a:solidFill>
                  <a:srgbClr val="70AD47"/>
                </a:solidFill>
                <a:latin typeface="Courier"/>
                <a:cs typeface="Courier"/>
              </a:rPr>
              <a:t>Gondor</a:t>
            </a:r>
            <a:r>
              <a:rPr lang="en-US" sz="1400" dirty="0">
                <a:solidFill>
                  <a:srgbClr val="70AD47"/>
                </a:solidFill>
                <a:latin typeface="Courier"/>
                <a:cs typeface="Courier"/>
              </a:rPr>
              <a:t>', '</a:t>
            </a:r>
            <a:r>
              <a:rPr lang="en-US" sz="1400" dirty="0" err="1">
                <a:solidFill>
                  <a:srgbClr val="70AD47"/>
                </a:solidFill>
                <a:latin typeface="Courier"/>
                <a:cs typeface="Courier"/>
              </a:rPr>
              <a:t>Rohan</a:t>
            </a:r>
            <a:r>
              <a:rPr lang="en-US" sz="1400" dirty="0">
                <a:solidFill>
                  <a:srgbClr val="70AD47"/>
                </a:solidFill>
                <a:latin typeface="Courier"/>
                <a:cs typeface="Courier"/>
              </a:rPr>
              <a:t>']</a:t>
            </a:r>
            <a:r>
              <a:rPr lang="en-US" sz="1400" dirty="0">
                <a:solidFill>
                  <a:schemeClr val="bg1"/>
                </a:solidFill>
                <a:latin typeface="Courier"/>
                <a:cs typeface="Courier"/>
              </a:rPr>
              <a:t>,</a:t>
            </a:r>
          </a:p>
          <a:p>
            <a:r>
              <a:rPr lang="en-US" sz="1400" dirty="0">
                <a:solidFill>
                  <a:schemeClr val="bg1"/>
                </a:solidFill>
                <a:latin typeface="Courier"/>
                <a:cs typeface="Courier"/>
              </a:rPr>
              <a:t>                        description=</a:t>
            </a:r>
            <a:r>
              <a:rPr lang="en-US" sz="1400" dirty="0">
                <a:solidFill>
                  <a:srgbClr val="70AD47"/>
                </a:solidFill>
                <a:latin typeface="Courier"/>
                <a:cs typeface="Courier"/>
              </a:rPr>
              <a:t>'Recording location in Middle Earth'</a:t>
            </a:r>
            <a:r>
              <a:rPr lang="en-US" sz="1400" dirty="0">
                <a:solidFill>
                  <a:schemeClr val="bg1"/>
                </a:solidFill>
                <a:latin typeface="Courier"/>
                <a:cs typeface="Courier"/>
              </a:rPr>
              <a:t>)])</a:t>
            </a:r>
          </a:p>
          <a:p>
            <a:r>
              <a:rPr lang="en-US" sz="1400" dirty="0">
                <a:solidFill>
                  <a:srgbClr val="5B9BD5"/>
                </a:solidFill>
                <a:latin typeface="Courier"/>
                <a:cs typeface="Courier"/>
              </a:rPr>
              <a:t># Add the table as a new category to our </a:t>
            </a:r>
            <a:r>
              <a:rPr lang="en-US" sz="1400" dirty="0" err="1">
                <a:solidFill>
                  <a:srgbClr val="5B9BD5"/>
                </a:solidFill>
                <a:latin typeface="Courier"/>
                <a:cs typeface="Courier"/>
              </a:rPr>
              <a:t>intracellular_recordings</a:t>
            </a:r>
            <a:endParaRPr lang="en-US" sz="1400" dirty="0">
              <a:solidFill>
                <a:srgbClr val="5B9BD5"/>
              </a:solidFill>
              <a:latin typeface="Courier"/>
              <a:cs typeface="Courier"/>
            </a:endParaRPr>
          </a:p>
          <a:p>
            <a:r>
              <a:rPr lang="en-US" sz="1400" dirty="0" err="1">
                <a:solidFill>
                  <a:schemeClr val="bg1"/>
                </a:solidFill>
                <a:latin typeface="Courier"/>
                <a:cs typeface="Courier"/>
              </a:rPr>
              <a:t>nwbfile.</a:t>
            </a:r>
            <a:r>
              <a:rPr lang="en-US" sz="1400" dirty="0" err="1">
                <a:solidFill>
                  <a:srgbClr val="FFFFFF"/>
                </a:solidFill>
                <a:latin typeface="Courier"/>
                <a:cs typeface="Courier"/>
              </a:rPr>
              <a:t>intracellular_recordings.</a:t>
            </a:r>
            <a:r>
              <a:rPr lang="en-US" sz="1400" dirty="0" err="1">
                <a:solidFill>
                  <a:srgbClr val="FF0000"/>
                </a:solidFill>
                <a:latin typeface="Courier"/>
                <a:cs typeface="Courier"/>
              </a:rPr>
              <a:t>add_category</a:t>
            </a:r>
            <a:r>
              <a:rPr lang="en-US" sz="1400" dirty="0">
                <a:solidFill>
                  <a:schemeClr val="bg1"/>
                </a:solidFill>
                <a:latin typeface="Courier"/>
                <a:cs typeface="Courier"/>
              </a:rPr>
              <a:t>(category=</a:t>
            </a:r>
            <a:r>
              <a:rPr lang="en-US" sz="1400" dirty="0" err="1">
                <a:solidFill>
                  <a:schemeClr val="accent6"/>
                </a:solidFill>
                <a:latin typeface="Courier"/>
                <a:cs typeface="Courier"/>
              </a:rPr>
              <a:t>lab_category</a:t>
            </a:r>
            <a:r>
              <a:rPr lang="en-US" sz="1400" dirty="0">
                <a:solidFill>
                  <a:schemeClr val="bg1"/>
                </a:solidFill>
                <a:latin typeface="Courier"/>
                <a:cs typeface="Courier"/>
              </a:rPr>
              <a:t>)   </a:t>
            </a:r>
          </a:p>
        </p:txBody>
      </p:sp>
    </p:spTree>
    <p:extLst>
      <p:ext uri="{BB962C8B-B14F-4D97-AF65-F5344CB8AC3E}">
        <p14:creationId xmlns:p14="http://schemas.microsoft.com/office/powerpoint/2010/main" val="3797089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API: Creating the </a:t>
            </a:r>
            <a:r>
              <a:rPr lang="en-US" dirty="0" err="1"/>
              <a:t>ICEphys</a:t>
            </a:r>
            <a:r>
              <a:rPr lang="en-US" dirty="0"/>
              <a:t> Metadata Hierarchy</a:t>
            </a:r>
            <a:br>
              <a:rPr lang="en-US" dirty="0"/>
            </a:br>
            <a:r>
              <a:rPr lang="en-US" sz="1400" b="0" dirty="0">
                <a:solidFill>
                  <a:srgbClr val="313131"/>
                </a:solidFill>
              </a:rPr>
              <a:t>https://</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icephys_meta_simple_example.ipynb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sp>
        <p:nvSpPr>
          <p:cNvPr id="6" name="Text Placeholder 1"/>
          <p:cNvSpPr>
            <a:spLocks noGrp="1"/>
          </p:cNvSpPr>
          <p:nvPr>
            <p:ph type="body" sz="quarter" idx="13"/>
          </p:nvPr>
        </p:nvSpPr>
        <p:spPr>
          <a:xfrm>
            <a:off x="415599" y="1301334"/>
            <a:ext cx="11360797" cy="2081644"/>
          </a:xfrm>
        </p:spPr>
        <p:txBody>
          <a:bodyPr/>
          <a:lstStyle/>
          <a:p>
            <a:r>
              <a:rPr lang="en-US" u="sng" dirty="0" smtClean="0"/>
              <a:t>Result so far:</a:t>
            </a:r>
            <a:endParaRPr lang="en-US" dirty="0" smtClean="0">
              <a:latin typeface="Futura"/>
              <a:cs typeface="Futura"/>
            </a:endParaRPr>
          </a:p>
        </p:txBody>
      </p:sp>
      <p:pic>
        <p:nvPicPr>
          <p:cNvPr id="2" name="Picture 1" descr="Screen Shot 2020-05-11 at 12.33.2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05" y="1866368"/>
            <a:ext cx="11376889" cy="2791104"/>
          </a:xfrm>
          <a:prstGeom prst="rect">
            <a:avLst/>
          </a:prstGeom>
        </p:spPr>
      </p:pic>
    </p:spTree>
    <p:extLst>
      <p:ext uri="{BB962C8B-B14F-4D97-AF65-F5344CB8AC3E}">
        <p14:creationId xmlns:p14="http://schemas.microsoft.com/office/powerpoint/2010/main" val="39701531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a:t>
            </a:r>
            <a:r>
              <a:rPr lang="en-US" dirty="0"/>
              <a:t>: Creating the </a:t>
            </a:r>
            <a:r>
              <a:rPr lang="en-US" dirty="0" err="1"/>
              <a:t>ICEphys</a:t>
            </a:r>
            <a:r>
              <a:rPr lang="en-US" dirty="0"/>
              <a:t> Metadata Hierarchy</a:t>
            </a:r>
            <a:br>
              <a:rPr lang="en-US" dirty="0"/>
            </a:br>
            <a:r>
              <a:rPr lang="en-US" sz="1400" b="0" dirty="0">
                <a:solidFill>
                  <a:srgbClr val="313131"/>
                </a:solidFill>
              </a:rPr>
              <a:t>https://</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icephys_meta_simple_example.ipynb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sp>
        <p:nvSpPr>
          <p:cNvPr id="6" name="Text Placeholder 1"/>
          <p:cNvSpPr>
            <a:spLocks noGrp="1"/>
          </p:cNvSpPr>
          <p:nvPr>
            <p:ph type="body" sz="quarter" idx="13"/>
          </p:nvPr>
        </p:nvSpPr>
        <p:spPr>
          <a:xfrm>
            <a:off x="415599" y="1301334"/>
            <a:ext cx="11360797" cy="672959"/>
          </a:xfrm>
        </p:spPr>
        <p:txBody>
          <a:bodyPr/>
          <a:lstStyle/>
          <a:p>
            <a:r>
              <a:rPr lang="en-US" u="sng" dirty="0" smtClean="0"/>
              <a:t>Step 3:</a:t>
            </a:r>
            <a:r>
              <a:rPr lang="en-US" dirty="0" smtClean="0"/>
              <a:t> Populating the </a:t>
            </a:r>
            <a:r>
              <a:rPr lang="en-US" dirty="0" err="1" smtClean="0">
                <a:latin typeface="Futura"/>
                <a:cs typeface="Futura"/>
              </a:rPr>
              <a:t>SimultaneousRecordingsTable</a:t>
            </a:r>
            <a:endParaRPr lang="en-US" dirty="0">
              <a:latin typeface="Futura"/>
              <a:cs typeface="Futura"/>
            </a:endParaRPr>
          </a:p>
        </p:txBody>
      </p:sp>
      <p:sp>
        <p:nvSpPr>
          <p:cNvPr id="5" name="Rectangle 4"/>
          <p:cNvSpPr/>
          <p:nvPr/>
        </p:nvSpPr>
        <p:spPr>
          <a:xfrm>
            <a:off x="962685" y="1913258"/>
            <a:ext cx="10552946" cy="3754874"/>
          </a:xfrm>
          <a:prstGeom prst="rect">
            <a:avLst/>
          </a:prstGeom>
          <a:solidFill>
            <a:schemeClr val="tx1"/>
          </a:solidFill>
        </p:spPr>
        <p:txBody>
          <a:bodyPr wrap="square">
            <a:spAutoFit/>
          </a:bodyPr>
          <a:lstStyle/>
          <a:p>
            <a:r>
              <a:rPr lang="en-US" sz="1400" dirty="0">
                <a:solidFill>
                  <a:srgbClr val="5B9BD5"/>
                </a:solidFill>
                <a:latin typeface="Courier"/>
                <a:cs typeface="Courier"/>
              </a:rPr>
              <a:t># Adding a custom metadata </a:t>
            </a:r>
            <a:r>
              <a:rPr lang="en-US" sz="1400" dirty="0" smtClean="0">
                <a:solidFill>
                  <a:srgbClr val="5B9BD5"/>
                </a:solidFill>
                <a:latin typeface="Courier"/>
                <a:cs typeface="Courier"/>
              </a:rPr>
              <a:t>column (Optional)</a:t>
            </a:r>
            <a:endParaRPr lang="en-US" sz="1400" dirty="0" smtClean="0">
              <a:solidFill>
                <a:schemeClr val="bg1"/>
              </a:solidFill>
              <a:latin typeface="Courier"/>
              <a:cs typeface="Courier"/>
            </a:endParaRPr>
          </a:p>
          <a:p>
            <a:r>
              <a:rPr lang="en-US" sz="1400" dirty="0" err="1" smtClean="0">
                <a:solidFill>
                  <a:schemeClr val="bg1"/>
                </a:solidFill>
                <a:latin typeface="Courier"/>
                <a:cs typeface="Courier"/>
              </a:rPr>
              <a:t>icephys_simultaneous_recordings</a:t>
            </a:r>
            <a:r>
              <a:rPr lang="en-US" sz="1400" dirty="0" smtClean="0">
                <a:solidFill>
                  <a:schemeClr val="bg1"/>
                </a:solidFill>
                <a:latin typeface="Courier"/>
                <a:cs typeface="Courier"/>
              </a:rPr>
              <a:t> = </a:t>
            </a:r>
            <a:r>
              <a:rPr lang="en-US" sz="1400" dirty="0" err="1" smtClean="0">
                <a:solidFill>
                  <a:schemeClr val="bg1"/>
                </a:solidFill>
                <a:latin typeface="Courier"/>
                <a:cs typeface="Courier"/>
              </a:rPr>
              <a:t>nwbfile.</a:t>
            </a:r>
            <a:r>
              <a:rPr lang="en-US" sz="1400" dirty="0" err="1" smtClean="0">
                <a:solidFill>
                  <a:srgbClr val="FF0000"/>
                </a:solidFill>
                <a:latin typeface="Courier"/>
                <a:cs typeface="Courier"/>
              </a:rPr>
              <a:t>get_icephys_simultaneous_recordings</a:t>
            </a:r>
            <a:r>
              <a:rPr lang="en-US" sz="1400" dirty="0">
                <a:solidFill>
                  <a:schemeClr val="bg1"/>
                </a:solidFill>
                <a:latin typeface="Courier"/>
                <a:cs typeface="Courier"/>
              </a:rPr>
              <a:t>(</a:t>
            </a:r>
            <a:r>
              <a:rPr lang="en-US" sz="1400" dirty="0" smtClean="0">
                <a:solidFill>
                  <a:schemeClr val="bg1"/>
                </a:solidFill>
                <a:latin typeface="Courier"/>
                <a:cs typeface="Courier"/>
              </a:rPr>
              <a:t>)  </a:t>
            </a:r>
            <a:r>
              <a:rPr lang="en-US" sz="1400" dirty="0" smtClean="0">
                <a:solidFill>
                  <a:srgbClr val="5B9BD5"/>
                </a:solidFill>
                <a:latin typeface="Courier"/>
                <a:cs typeface="Courier"/>
              </a:rPr>
              <a:t># Get the table</a:t>
            </a:r>
          </a:p>
          <a:p>
            <a:r>
              <a:rPr lang="en-US" sz="1400" dirty="0" err="1" smtClean="0">
                <a:solidFill>
                  <a:schemeClr val="bg1"/>
                </a:solidFill>
                <a:latin typeface="Courier"/>
                <a:cs typeface="Courier"/>
              </a:rPr>
              <a:t>icephys_simultaneous_recordings.</a:t>
            </a:r>
            <a:r>
              <a:rPr lang="en-US" sz="1400" dirty="0" err="1" smtClean="0">
                <a:solidFill>
                  <a:srgbClr val="FF0000"/>
                </a:solidFill>
                <a:latin typeface="Courier"/>
                <a:cs typeface="Courier"/>
              </a:rPr>
              <a:t>add_column</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    name</a:t>
            </a:r>
            <a:r>
              <a:rPr lang="en-US" sz="1400" dirty="0">
                <a:solidFill>
                  <a:schemeClr val="bg1"/>
                </a:solidFill>
                <a:latin typeface="Courier"/>
                <a:cs typeface="Courier"/>
              </a:rPr>
              <a:t>=</a:t>
            </a:r>
            <a:r>
              <a:rPr lang="en-US" sz="1400" dirty="0">
                <a:solidFill>
                  <a:schemeClr val="accent6"/>
                </a:solidFill>
                <a:latin typeface="Courier"/>
                <a:cs typeface="Courier"/>
              </a:rPr>
              <a:t>'</a:t>
            </a:r>
            <a:r>
              <a:rPr lang="en-US" sz="1400" dirty="0" err="1">
                <a:solidFill>
                  <a:schemeClr val="accent6"/>
                </a:solidFill>
                <a:latin typeface="Courier"/>
                <a:cs typeface="Courier"/>
              </a:rPr>
              <a:t>simultaneous_recording_tag</a:t>
            </a:r>
            <a:r>
              <a:rPr lang="en-US" sz="1400" dirty="0">
                <a:solidFill>
                  <a:schemeClr val="accent6"/>
                </a:solidFill>
                <a:latin typeface="Courier"/>
                <a:cs typeface="Courier"/>
              </a:rPr>
              <a:t>'</a:t>
            </a:r>
            <a:r>
              <a:rPr lang="en-US" sz="1400" dirty="0">
                <a:solidFill>
                  <a:schemeClr val="bg1"/>
                </a:solidFill>
                <a:latin typeface="Courier"/>
                <a:cs typeface="Courier"/>
              </a:rPr>
              <a:t>, </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smtClean="0">
                <a:solidFill>
                  <a:schemeClr val="bg1"/>
                </a:solidFill>
                <a:latin typeface="Courier"/>
                <a:cs typeface="Courier"/>
              </a:rPr>
              <a:t>    description</a:t>
            </a:r>
            <a:r>
              <a:rPr lang="en-US" sz="1400" dirty="0">
                <a:solidFill>
                  <a:schemeClr val="bg1"/>
                </a:solidFill>
                <a:latin typeface="Courier"/>
                <a:cs typeface="Courier"/>
              </a:rPr>
              <a:t>=</a:t>
            </a:r>
            <a:r>
              <a:rPr lang="en-US" sz="1400" dirty="0">
                <a:solidFill>
                  <a:srgbClr val="70AD47"/>
                </a:solidFill>
                <a:latin typeface="Courier"/>
                <a:cs typeface="Courier"/>
              </a:rPr>
              <a:t>'A custom tag for </a:t>
            </a:r>
            <a:r>
              <a:rPr lang="en-US" sz="1400" dirty="0" err="1">
                <a:solidFill>
                  <a:srgbClr val="70AD47"/>
                </a:solidFill>
                <a:latin typeface="Courier"/>
                <a:cs typeface="Courier"/>
              </a:rPr>
              <a:t>simultaneous_recordings</a:t>
            </a:r>
            <a:r>
              <a:rPr lang="en-US" sz="1400" dirty="0">
                <a:solidFill>
                  <a:srgbClr val="70AD47"/>
                </a:solidFill>
                <a:latin typeface="Courier"/>
                <a:cs typeface="Courier"/>
              </a:rPr>
              <a:t>'</a:t>
            </a:r>
            <a:r>
              <a:rPr lang="en-US" sz="1400" dirty="0" smtClean="0">
                <a:solidFill>
                  <a:schemeClr val="bg1"/>
                </a:solidFill>
                <a:latin typeface="Courier"/>
                <a:cs typeface="Courier"/>
              </a:rPr>
              <a:t>)</a:t>
            </a:r>
          </a:p>
          <a:p>
            <a:endParaRPr lang="en-US" sz="1400" dirty="0">
              <a:solidFill>
                <a:schemeClr val="bg1"/>
              </a:solidFill>
              <a:latin typeface="Courier"/>
              <a:cs typeface="Courier"/>
            </a:endParaRPr>
          </a:p>
          <a:p>
            <a:r>
              <a:rPr lang="en-US" sz="1400" dirty="0">
                <a:solidFill>
                  <a:srgbClr val="5B9BD5"/>
                </a:solidFill>
                <a:latin typeface="Courier"/>
                <a:cs typeface="Courier"/>
              </a:rPr>
              <a:t># Adding </a:t>
            </a:r>
            <a:r>
              <a:rPr lang="en-US" sz="1400" dirty="0" smtClean="0">
                <a:solidFill>
                  <a:srgbClr val="5B9BD5"/>
                </a:solidFill>
                <a:latin typeface="Courier"/>
                <a:cs typeface="Courier"/>
              </a:rPr>
              <a:t>a simultaneous recording</a:t>
            </a:r>
            <a:endParaRPr lang="en-US" sz="1400" dirty="0" smtClean="0">
              <a:solidFill>
                <a:schemeClr val="bg1"/>
              </a:solidFill>
              <a:latin typeface="Courier"/>
              <a:cs typeface="Courier"/>
            </a:endParaRPr>
          </a:p>
          <a:p>
            <a:r>
              <a:rPr lang="en-US" sz="1400" dirty="0" err="1">
                <a:solidFill>
                  <a:schemeClr val="bg1"/>
                </a:solidFill>
                <a:latin typeface="Courier"/>
                <a:cs typeface="Courier"/>
              </a:rPr>
              <a:t>rowindex</a:t>
            </a:r>
            <a:r>
              <a:rPr lang="en-US" sz="1400" dirty="0">
                <a:solidFill>
                  <a:schemeClr val="bg1"/>
                </a:solidFill>
                <a:latin typeface="Courier"/>
                <a:cs typeface="Courier"/>
              </a:rPr>
              <a:t> = </a:t>
            </a:r>
            <a:r>
              <a:rPr lang="en-US" sz="1400" dirty="0" err="1">
                <a:solidFill>
                  <a:schemeClr val="bg1"/>
                </a:solidFill>
                <a:latin typeface="Courier"/>
                <a:cs typeface="Courier"/>
              </a:rPr>
              <a:t>nwbfile.</a:t>
            </a:r>
            <a:r>
              <a:rPr lang="en-US" sz="1400" dirty="0" err="1">
                <a:solidFill>
                  <a:srgbClr val="FF0000"/>
                </a:solidFill>
                <a:latin typeface="Courier"/>
                <a:cs typeface="Courier"/>
              </a:rPr>
              <a:t>add_icephys_simultaneous_recording</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    recordings</a:t>
            </a:r>
            <a:r>
              <a:rPr lang="en-US" sz="1400" dirty="0">
                <a:solidFill>
                  <a:schemeClr val="bg1"/>
                </a:solidFill>
                <a:latin typeface="Courier"/>
                <a:cs typeface="Courier"/>
              </a:rPr>
              <a:t>=</a:t>
            </a:r>
            <a:r>
              <a:rPr lang="en-US" sz="1400" dirty="0" smtClean="0">
                <a:solidFill>
                  <a:schemeClr val="accent6"/>
                </a:solidFill>
                <a:latin typeface="Courier"/>
                <a:cs typeface="Courier"/>
              </a:rPr>
              <a:t>[0, 1, 2]</a:t>
            </a:r>
            <a:r>
              <a:rPr lang="en-US" sz="1400" dirty="0">
                <a:solidFill>
                  <a:schemeClr val="bg1"/>
                </a:solidFill>
                <a:latin typeface="Courier"/>
                <a:cs typeface="Courier"/>
              </a:rPr>
              <a:t>, </a:t>
            </a:r>
            <a:r>
              <a:rPr lang="en-US" sz="1400" dirty="0" smtClean="0">
                <a:solidFill>
                  <a:schemeClr val="bg1"/>
                </a:solidFill>
                <a:latin typeface="Courier"/>
                <a:cs typeface="Courier"/>
              </a:rPr>
              <a:t> </a:t>
            </a:r>
            <a:r>
              <a:rPr lang="en-US" sz="1400" dirty="0" smtClean="0">
                <a:solidFill>
                  <a:schemeClr val="accent5"/>
                </a:solidFill>
                <a:latin typeface="Courier"/>
                <a:cs typeface="Courier"/>
              </a:rPr>
              <a:t># NOTE: recordings are referenced by row index</a:t>
            </a:r>
            <a:endParaRPr lang="en-US" sz="1400" dirty="0">
              <a:solidFill>
                <a:schemeClr val="accent5"/>
              </a:solidFill>
              <a:latin typeface="Courier"/>
              <a:cs typeface="Courier"/>
            </a:endParaRPr>
          </a:p>
          <a:p>
            <a:r>
              <a:rPr lang="en-US" sz="1400" dirty="0" smtClean="0">
                <a:solidFill>
                  <a:schemeClr val="bg1"/>
                </a:solidFill>
                <a:latin typeface="Courier"/>
                <a:cs typeface="Courier"/>
              </a:rPr>
              <a:t>     id=</a:t>
            </a:r>
            <a:r>
              <a:rPr lang="en-US" sz="1400" dirty="0" smtClean="0">
                <a:solidFill>
                  <a:srgbClr val="70AD47"/>
                </a:solidFill>
                <a:latin typeface="Courier"/>
                <a:cs typeface="Courier"/>
              </a:rPr>
              <a:t>12</a:t>
            </a:r>
            <a:r>
              <a:rPr lang="en-US" sz="1400" dirty="0" smtClean="0">
                <a:solidFill>
                  <a:schemeClr val="bg1"/>
                </a:solidFill>
                <a:latin typeface="Courier"/>
                <a:cs typeface="Courier"/>
              </a:rPr>
              <a:t>,                 </a:t>
            </a:r>
            <a:r>
              <a:rPr lang="en-US" sz="1400" dirty="0" smtClean="0">
                <a:solidFill>
                  <a:srgbClr val="5B9BD5"/>
                </a:solidFill>
                <a:latin typeface="Courier"/>
                <a:cs typeface="Courier"/>
              </a:rPr>
              <a:t># </a:t>
            </a:r>
            <a:r>
              <a:rPr lang="en-US" sz="1400" dirty="0">
                <a:solidFill>
                  <a:srgbClr val="5B9BD5"/>
                </a:solidFill>
                <a:latin typeface="Courier"/>
                <a:cs typeface="Courier"/>
              </a:rPr>
              <a:t>Optional</a:t>
            </a:r>
            <a:r>
              <a:rPr lang="en-US" sz="1400" dirty="0" smtClean="0">
                <a:solidFill>
                  <a:srgbClr val="5B9BD5"/>
                </a:solidFill>
                <a:latin typeface="Courier"/>
                <a:cs typeface="Courier"/>
              </a:rPr>
              <a:t>. </a:t>
            </a:r>
            <a:r>
              <a:rPr lang="en-US" sz="1400" dirty="0">
                <a:solidFill>
                  <a:srgbClr val="5B9BD5"/>
                </a:solidFill>
                <a:latin typeface="Courier"/>
                <a:cs typeface="Courier"/>
              </a:rPr>
              <a:t>By default set sequentially.</a:t>
            </a:r>
            <a:r>
              <a:rPr lang="en-US" sz="1400" dirty="0">
                <a:solidFill>
                  <a:schemeClr val="bg1"/>
                </a:solidFill>
                <a:latin typeface="Courier"/>
                <a:cs typeface="Courier"/>
              </a:rPr>
              <a:t> </a:t>
            </a:r>
            <a:r>
              <a:rPr lang="en-US" sz="1400" dirty="0" smtClean="0">
                <a:solidFill>
                  <a:schemeClr val="bg1"/>
                </a:solidFill>
                <a:latin typeface="Courier"/>
                <a:cs typeface="Courier"/>
              </a:rPr>
              <a:t> </a:t>
            </a:r>
          </a:p>
          <a:p>
            <a:r>
              <a:rPr lang="en-US" sz="1400" dirty="0" smtClean="0">
                <a:solidFill>
                  <a:schemeClr val="bg1"/>
                </a:solidFill>
                <a:latin typeface="Courier"/>
                <a:cs typeface="Courier"/>
              </a:rPr>
              <a:t>     </a:t>
            </a:r>
            <a:r>
              <a:rPr lang="en-US" sz="1400" dirty="0" err="1" smtClean="0">
                <a:solidFill>
                  <a:schemeClr val="bg1"/>
                </a:solidFill>
                <a:latin typeface="Courier"/>
                <a:cs typeface="Courier"/>
              </a:rPr>
              <a:t>simultaneous_recording_tag</a:t>
            </a:r>
            <a:r>
              <a:rPr lang="en-US" sz="1400" dirty="0">
                <a:solidFill>
                  <a:schemeClr val="bg1"/>
                </a:solidFill>
                <a:latin typeface="Courier"/>
                <a:cs typeface="Courier"/>
              </a:rPr>
              <a:t>=</a:t>
            </a:r>
            <a:r>
              <a:rPr lang="en-US" sz="1400" dirty="0">
                <a:solidFill>
                  <a:schemeClr val="accent6"/>
                </a:solidFill>
                <a:latin typeface="Courier"/>
                <a:cs typeface="Courier"/>
              </a:rPr>
              <a:t>'</a:t>
            </a:r>
            <a:r>
              <a:rPr lang="en-US" sz="1400" dirty="0" smtClean="0">
                <a:solidFill>
                  <a:schemeClr val="accent6"/>
                </a:solidFill>
                <a:latin typeface="Courier"/>
                <a:cs typeface="Courier"/>
              </a:rPr>
              <a:t>LabTag1’   </a:t>
            </a:r>
            <a:r>
              <a:rPr lang="en-US" sz="1400" dirty="0" smtClean="0">
                <a:solidFill>
                  <a:srgbClr val="5B9BD5"/>
                </a:solidFill>
                <a:latin typeface="Courier"/>
                <a:cs typeface="Courier"/>
              </a:rPr>
              <a:t># Data for our custom column</a:t>
            </a:r>
            <a:r>
              <a:rPr lang="en-US" sz="1400" dirty="0" smtClean="0">
                <a:solidFill>
                  <a:schemeClr val="accent6"/>
                </a:solidFill>
                <a:latin typeface="Courier"/>
                <a:cs typeface="Courier"/>
              </a:rPr>
              <a:t>   </a:t>
            </a:r>
          </a:p>
          <a:p>
            <a:r>
              <a:rPr lang="en-US" sz="1400" dirty="0" smtClean="0">
                <a:solidFill>
                  <a:schemeClr val="bg1"/>
                </a:solidFill>
                <a:latin typeface="Courier"/>
                <a:cs typeface="Courier"/>
              </a:rPr>
              <a:t>)</a:t>
            </a:r>
          </a:p>
          <a:p>
            <a:endParaRPr lang="en-US" sz="1400" dirty="0">
              <a:solidFill>
                <a:schemeClr val="bg1"/>
              </a:solidFill>
              <a:latin typeface="Courier"/>
              <a:cs typeface="Courier"/>
            </a:endParaRPr>
          </a:p>
          <a:p>
            <a:r>
              <a:rPr lang="en-US" sz="1400" dirty="0" smtClean="0">
                <a:solidFill>
                  <a:srgbClr val="5B9BD5"/>
                </a:solidFill>
                <a:latin typeface="Courier"/>
                <a:cs typeface="Courier"/>
              </a:rPr>
              <a:t># If we don’t know the index of the rows relevant rows we can simply </a:t>
            </a:r>
          </a:p>
          <a:p>
            <a:r>
              <a:rPr lang="en-US" sz="1400" dirty="0" smtClean="0">
                <a:solidFill>
                  <a:srgbClr val="5B9BD5"/>
                </a:solidFill>
                <a:latin typeface="Courier"/>
                <a:cs typeface="Courier"/>
              </a:rPr>
              <a:t># query the </a:t>
            </a:r>
            <a:r>
              <a:rPr lang="en-US" sz="1400" dirty="0" err="1" smtClean="0">
                <a:solidFill>
                  <a:srgbClr val="5B9BD5"/>
                </a:solidFill>
                <a:latin typeface="Courier"/>
                <a:cs typeface="Courier"/>
              </a:rPr>
              <a:t>IntracellularRecordingsTable</a:t>
            </a:r>
            <a:r>
              <a:rPr lang="en-US" sz="1400" dirty="0" smtClean="0">
                <a:solidFill>
                  <a:srgbClr val="5B9BD5"/>
                </a:solidFill>
                <a:latin typeface="Courier"/>
                <a:cs typeface="Courier"/>
              </a:rPr>
              <a:t> to find the row. E.g.:</a:t>
            </a:r>
          </a:p>
          <a:p>
            <a:r>
              <a:rPr lang="en-US" sz="1400" dirty="0" err="1">
                <a:solidFill>
                  <a:schemeClr val="bg1"/>
                </a:solidFill>
                <a:latin typeface="Courier"/>
                <a:cs typeface="Courier"/>
              </a:rPr>
              <a:t>nwbfile.intracellular_recordings.id</a:t>
            </a:r>
            <a:r>
              <a:rPr lang="en-US" sz="1400" dirty="0">
                <a:solidFill>
                  <a:schemeClr val="bg1"/>
                </a:solidFill>
                <a:latin typeface="Courier"/>
                <a:cs typeface="Courier"/>
              </a:rPr>
              <a:t> == [10, 11, 12]</a:t>
            </a:r>
            <a:r>
              <a:rPr lang="en-US" sz="1400" dirty="0" smtClean="0">
                <a:solidFill>
                  <a:schemeClr val="bg1"/>
                </a:solidFill>
                <a:latin typeface="Courier"/>
                <a:cs typeface="Courier"/>
              </a:rPr>
              <a:t>)</a:t>
            </a:r>
          </a:p>
          <a:p>
            <a:r>
              <a:rPr lang="en-US" sz="1400" dirty="0" smtClean="0">
                <a:solidFill>
                  <a:srgbClr val="FFFF00"/>
                </a:solidFill>
                <a:latin typeface="Courier"/>
                <a:cs typeface="Courier"/>
              </a:rPr>
              <a:t>&gt;&gt; </a:t>
            </a:r>
            <a:r>
              <a:rPr lang="pt-BR" sz="1400" dirty="0">
                <a:solidFill>
                  <a:srgbClr val="FFFF00"/>
                </a:solidFill>
                <a:latin typeface="Courier"/>
                <a:cs typeface="Courier"/>
              </a:rPr>
              <a:t>[0 1 2]</a:t>
            </a:r>
            <a:endParaRPr lang="en-US" sz="1400" dirty="0">
              <a:solidFill>
                <a:srgbClr val="FFFF00"/>
              </a:solidFill>
              <a:latin typeface="Courier"/>
              <a:cs typeface="Courier"/>
            </a:endParaRPr>
          </a:p>
        </p:txBody>
      </p:sp>
    </p:spTree>
    <p:extLst>
      <p:ext uri="{BB962C8B-B14F-4D97-AF65-F5344CB8AC3E}">
        <p14:creationId xmlns:p14="http://schemas.microsoft.com/office/powerpoint/2010/main" val="9972786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a:t>
            </a:r>
            <a:r>
              <a:rPr lang="en-US" dirty="0"/>
              <a:t>: Creating the </a:t>
            </a:r>
            <a:r>
              <a:rPr lang="en-US" dirty="0" err="1"/>
              <a:t>ICEphys</a:t>
            </a:r>
            <a:r>
              <a:rPr lang="en-US" dirty="0"/>
              <a:t> Metadata Hierarchy</a:t>
            </a:r>
            <a:br>
              <a:rPr lang="en-US" dirty="0"/>
            </a:br>
            <a:r>
              <a:rPr lang="en-US" sz="1400" b="0" dirty="0">
                <a:solidFill>
                  <a:srgbClr val="313131"/>
                </a:solidFill>
              </a:rPr>
              <a:t>https://</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icephys_meta_simple_example.ipynb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27</a:t>
            </a:fld>
            <a:endParaRPr lang="en"/>
          </a:p>
        </p:txBody>
      </p:sp>
      <p:sp>
        <p:nvSpPr>
          <p:cNvPr id="6" name="Text Placeholder 1"/>
          <p:cNvSpPr>
            <a:spLocks noGrp="1"/>
          </p:cNvSpPr>
          <p:nvPr>
            <p:ph type="body" sz="quarter" idx="13"/>
          </p:nvPr>
        </p:nvSpPr>
        <p:spPr>
          <a:xfrm>
            <a:off x="415599" y="1045206"/>
            <a:ext cx="11360797" cy="672959"/>
          </a:xfrm>
        </p:spPr>
        <p:txBody>
          <a:bodyPr/>
          <a:lstStyle/>
          <a:p>
            <a:r>
              <a:rPr lang="en-US" u="sng" dirty="0" smtClean="0"/>
              <a:t>Step 4:</a:t>
            </a:r>
            <a:r>
              <a:rPr lang="en-US" dirty="0" smtClean="0"/>
              <a:t> Populating the </a:t>
            </a:r>
            <a:r>
              <a:rPr lang="en-US" dirty="0" err="1" smtClean="0">
                <a:latin typeface="Futura"/>
                <a:cs typeface="Futura"/>
              </a:rPr>
              <a:t>SequentialRecordingsTable</a:t>
            </a:r>
            <a:endParaRPr lang="en-US" dirty="0" smtClean="0">
              <a:latin typeface="Futura"/>
              <a:cs typeface="Futura"/>
            </a:endParaRPr>
          </a:p>
        </p:txBody>
      </p:sp>
      <p:sp>
        <p:nvSpPr>
          <p:cNvPr id="5" name="Rectangle 4"/>
          <p:cNvSpPr/>
          <p:nvPr/>
        </p:nvSpPr>
        <p:spPr>
          <a:xfrm>
            <a:off x="962685" y="1657130"/>
            <a:ext cx="10552946" cy="954107"/>
          </a:xfrm>
          <a:prstGeom prst="rect">
            <a:avLst/>
          </a:prstGeom>
          <a:solidFill>
            <a:schemeClr val="tx1"/>
          </a:solidFill>
        </p:spPr>
        <p:txBody>
          <a:bodyPr wrap="square">
            <a:spAutoFit/>
          </a:bodyPr>
          <a:lstStyle/>
          <a:p>
            <a:r>
              <a:rPr lang="en-US" sz="1400" dirty="0" err="1">
                <a:solidFill>
                  <a:schemeClr val="bg1"/>
                </a:solidFill>
                <a:latin typeface="Courier"/>
                <a:cs typeface="Courier"/>
              </a:rPr>
              <a:t>rowindex</a:t>
            </a:r>
            <a:r>
              <a:rPr lang="en-US" sz="1400" dirty="0">
                <a:solidFill>
                  <a:schemeClr val="bg1"/>
                </a:solidFill>
                <a:latin typeface="Courier"/>
                <a:cs typeface="Courier"/>
              </a:rPr>
              <a:t> = </a:t>
            </a:r>
            <a:r>
              <a:rPr lang="en-US" sz="1400" dirty="0" err="1">
                <a:solidFill>
                  <a:schemeClr val="bg1"/>
                </a:solidFill>
                <a:latin typeface="Courier"/>
                <a:cs typeface="Courier"/>
              </a:rPr>
              <a:t>nwbfile.</a:t>
            </a:r>
            <a:r>
              <a:rPr lang="en-US" sz="1400" dirty="0" err="1">
                <a:solidFill>
                  <a:srgbClr val="FF0000"/>
                </a:solidFill>
                <a:latin typeface="Courier"/>
                <a:cs typeface="Courier"/>
              </a:rPr>
              <a:t>add_icephys_sequential_recording</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err="1" smtClean="0">
                <a:solidFill>
                  <a:schemeClr val="bg1"/>
                </a:solidFill>
                <a:latin typeface="Courier"/>
                <a:cs typeface="Courier"/>
              </a:rPr>
              <a:t>simultaneous_recordings</a:t>
            </a:r>
            <a:r>
              <a:rPr lang="en-US" sz="1400" dirty="0">
                <a:solidFill>
                  <a:schemeClr val="bg1"/>
                </a:solidFill>
                <a:latin typeface="Courier"/>
                <a:cs typeface="Courier"/>
              </a:rPr>
              <a:t>=</a:t>
            </a:r>
            <a:r>
              <a:rPr lang="en-US" sz="1400" dirty="0">
                <a:solidFill>
                  <a:schemeClr val="accent6"/>
                </a:solidFill>
                <a:latin typeface="Courier"/>
                <a:cs typeface="Courier"/>
              </a:rPr>
              <a:t>[0]</a:t>
            </a:r>
            <a:r>
              <a:rPr lang="en-US" sz="1400" dirty="0">
                <a:solidFill>
                  <a:schemeClr val="bg1"/>
                </a:solidFill>
                <a:latin typeface="Courier"/>
                <a:cs typeface="Courier"/>
              </a:rPr>
              <a:t>, </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err="1" smtClean="0">
                <a:solidFill>
                  <a:schemeClr val="bg1"/>
                </a:solidFill>
                <a:latin typeface="Courier"/>
                <a:cs typeface="Courier"/>
              </a:rPr>
              <a:t>stimulus_type</a:t>
            </a:r>
            <a:r>
              <a:rPr lang="en-US" sz="1400" dirty="0">
                <a:solidFill>
                  <a:schemeClr val="bg1"/>
                </a:solidFill>
                <a:latin typeface="Courier"/>
                <a:cs typeface="Courier"/>
              </a:rPr>
              <a:t>=</a:t>
            </a:r>
            <a:r>
              <a:rPr lang="en-US" sz="1400" dirty="0">
                <a:solidFill>
                  <a:srgbClr val="70AD47"/>
                </a:solidFill>
                <a:latin typeface="Courier"/>
                <a:cs typeface="Courier"/>
              </a:rPr>
              <a:t>'square'</a:t>
            </a:r>
            <a:r>
              <a:rPr lang="en-US" sz="1400" dirty="0">
                <a:solidFill>
                  <a:schemeClr val="bg1"/>
                </a:solidFill>
                <a:latin typeface="Courier"/>
                <a:cs typeface="Courier"/>
              </a:rPr>
              <a:t>, </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smtClean="0">
                <a:solidFill>
                  <a:schemeClr val="bg1"/>
                </a:solidFill>
                <a:latin typeface="Courier"/>
                <a:cs typeface="Courier"/>
              </a:rPr>
              <a:t>id</a:t>
            </a:r>
            <a:r>
              <a:rPr lang="en-US" sz="1400" dirty="0">
                <a:solidFill>
                  <a:schemeClr val="bg1"/>
                </a:solidFill>
                <a:latin typeface="Courier"/>
                <a:cs typeface="Courier"/>
              </a:rPr>
              <a:t>=</a:t>
            </a:r>
            <a:r>
              <a:rPr lang="en-US" sz="1400" dirty="0">
                <a:solidFill>
                  <a:srgbClr val="70AD47"/>
                </a:solidFill>
                <a:latin typeface="Courier"/>
                <a:cs typeface="Courier"/>
              </a:rPr>
              <a:t>15</a:t>
            </a:r>
            <a:r>
              <a:rPr lang="en-US" sz="1400" dirty="0">
                <a:solidFill>
                  <a:schemeClr val="bg1"/>
                </a:solidFill>
                <a:latin typeface="Courier"/>
                <a:cs typeface="Courier"/>
              </a:rPr>
              <a:t>)</a:t>
            </a:r>
          </a:p>
        </p:txBody>
      </p:sp>
      <p:grpSp>
        <p:nvGrpSpPr>
          <p:cNvPr id="18" name="Group 17"/>
          <p:cNvGrpSpPr/>
          <p:nvPr/>
        </p:nvGrpSpPr>
        <p:grpSpPr>
          <a:xfrm>
            <a:off x="418584" y="2499568"/>
            <a:ext cx="11360797" cy="1350588"/>
            <a:chOff x="418584" y="2499568"/>
            <a:chExt cx="11360797" cy="1350588"/>
          </a:xfrm>
        </p:grpSpPr>
        <p:sp>
          <p:nvSpPr>
            <p:cNvPr id="7" name="Text Placeholder 1"/>
            <p:cNvSpPr txBox="1">
              <a:spLocks/>
            </p:cNvSpPr>
            <p:nvPr/>
          </p:nvSpPr>
          <p:spPr>
            <a:xfrm>
              <a:off x="418584" y="2499568"/>
              <a:ext cx="11360797" cy="67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1200"/>
                </a:spcAft>
                <a:buClr>
                  <a:schemeClr val="dk2"/>
                </a:buClr>
                <a:buSzPts val="2200"/>
                <a:buFont typeface="Arial"/>
                <a:buChar char="●"/>
                <a:defRPr sz="2400" b="0" i="0" u="none" strike="noStrike" cap="none">
                  <a:solidFill>
                    <a:schemeClr val="tx1"/>
                  </a:solidFill>
                  <a:latin typeface="Arial"/>
                  <a:ea typeface="Arial"/>
                  <a:cs typeface="Arial"/>
                  <a:sym typeface="Arial"/>
                </a:defRPr>
              </a:lvl1pPr>
              <a:lvl2pPr marL="914400" marR="0" lvl="1" indent="-342900" algn="l" rtl="0">
                <a:lnSpc>
                  <a:spcPct val="115000"/>
                </a:lnSpc>
                <a:spcBef>
                  <a:spcPts val="0"/>
                </a:spcBef>
                <a:spcAft>
                  <a:spcPts val="1200"/>
                </a:spcAft>
                <a:buClr>
                  <a:schemeClr val="dk2"/>
                </a:buClr>
                <a:buSzPts val="1800"/>
                <a:buFont typeface="Arial"/>
                <a:buChar char="○"/>
                <a:defRPr sz="2200" b="0" i="0" u="none" strike="noStrike" cap="none">
                  <a:solidFill>
                    <a:schemeClr val="tx1"/>
                  </a:solidFill>
                  <a:latin typeface="Arial"/>
                  <a:ea typeface="Arial"/>
                  <a:cs typeface="Arial"/>
                  <a:sym typeface="Arial"/>
                </a:defRPr>
              </a:lvl2pPr>
              <a:lvl3pPr marL="1371600" marR="0" lvl="2" indent="-330200" algn="l" rtl="0">
                <a:lnSpc>
                  <a:spcPct val="115000"/>
                </a:lnSpc>
                <a:spcBef>
                  <a:spcPts val="0"/>
                </a:spcBef>
                <a:spcAft>
                  <a:spcPts val="1200"/>
                </a:spcAft>
                <a:buClr>
                  <a:schemeClr val="dk2"/>
                </a:buClr>
                <a:buSzPts val="1600"/>
                <a:buFont typeface="Arial"/>
                <a:buChar char="■"/>
                <a:defRPr sz="2000" b="0" i="0" u="none" strike="noStrike" cap="none">
                  <a:solidFill>
                    <a:schemeClr val="tx1"/>
                  </a:solidFill>
                  <a:latin typeface="Arial"/>
                  <a:ea typeface="Arial"/>
                  <a:cs typeface="Arial"/>
                  <a:sym typeface="Arial"/>
                </a:defRPr>
              </a:lvl3pPr>
              <a:lvl4pPr marL="1828800" marR="0" lvl="3" indent="-317500" algn="l" rtl="0">
                <a:lnSpc>
                  <a:spcPct val="115000"/>
                </a:lnSpc>
                <a:spcBef>
                  <a:spcPts val="0"/>
                </a:spcBef>
                <a:spcAft>
                  <a:spcPts val="1200"/>
                </a:spcAft>
                <a:buClr>
                  <a:schemeClr val="dk2"/>
                </a:buClr>
                <a:buSzPts val="1400"/>
                <a:buFont typeface="Arial"/>
                <a:buChar char="●"/>
                <a:defRPr sz="1800" b="0" i="0" u="none" strike="noStrike" cap="none">
                  <a:solidFill>
                    <a:schemeClr val="tx1"/>
                  </a:solidFill>
                  <a:latin typeface="Arial"/>
                  <a:ea typeface="Arial"/>
                  <a:cs typeface="Arial"/>
                  <a:sym typeface="Arial"/>
                </a:defRPr>
              </a:lvl4pPr>
              <a:lvl5pPr marL="2286000" marR="0" lvl="4" indent="-317500" algn="l" rtl="0">
                <a:lnSpc>
                  <a:spcPct val="115000"/>
                </a:lnSpc>
                <a:spcBef>
                  <a:spcPts val="0"/>
                </a:spcBef>
                <a:spcAft>
                  <a:spcPts val="1200"/>
                </a:spcAft>
                <a:buClr>
                  <a:schemeClr val="dk2"/>
                </a:buClr>
                <a:buSzPts val="1400"/>
                <a:buFont typeface="Arial"/>
                <a:buChar char="○"/>
                <a:defRPr sz="2000" b="0" i="0" u="none" strike="noStrike" cap="none">
                  <a:solidFill>
                    <a:schemeClr val="tx1"/>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r>
                <a:rPr lang="en-US" u="sng" dirty="0" smtClean="0"/>
                <a:t>Step 5:</a:t>
              </a:r>
              <a:r>
                <a:rPr lang="en-US" dirty="0" smtClean="0"/>
                <a:t> Populating the </a:t>
              </a:r>
              <a:r>
                <a:rPr lang="en-US" dirty="0" err="1" smtClean="0">
                  <a:latin typeface="Futura"/>
                  <a:cs typeface="Futura"/>
                </a:rPr>
                <a:t>RepetitionsTable</a:t>
              </a:r>
              <a:endParaRPr lang="en-US" dirty="0" smtClean="0">
                <a:latin typeface="Futura"/>
                <a:cs typeface="Futura"/>
              </a:endParaRPr>
            </a:p>
          </p:txBody>
        </p:sp>
        <p:sp>
          <p:nvSpPr>
            <p:cNvPr id="8" name="Rectangle 7"/>
            <p:cNvSpPr/>
            <p:nvPr/>
          </p:nvSpPr>
          <p:spPr>
            <a:xfrm>
              <a:off x="954997" y="3111492"/>
              <a:ext cx="10552946" cy="738664"/>
            </a:xfrm>
            <a:prstGeom prst="rect">
              <a:avLst/>
            </a:prstGeom>
            <a:solidFill>
              <a:schemeClr val="tx1"/>
            </a:solidFill>
          </p:spPr>
          <p:txBody>
            <a:bodyPr wrap="square">
              <a:spAutoFit/>
            </a:bodyPr>
            <a:lstStyle/>
            <a:p>
              <a:r>
                <a:rPr lang="en-US" sz="1400" dirty="0" err="1">
                  <a:solidFill>
                    <a:schemeClr val="bg1"/>
                  </a:solidFill>
                  <a:latin typeface="Courier"/>
                  <a:cs typeface="Courier"/>
                </a:rPr>
                <a:t>rowindex</a:t>
              </a:r>
              <a:r>
                <a:rPr lang="en-US" sz="1400" dirty="0">
                  <a:solidFill>
                    <a:schemeClr val="bg1"/>
                  </a:solidFill>
                  <a:latin typeface="Courier"/>
                  <a:cs typeface="Courier"/>
                </a:rPr>
                <a:t> = </a:t>
              </a:r>
              <a:r>
                <a:rPr lang="en-US" sz="1400" dirty="0" err="1">
                  <a:solidFill>
                    <a:schemeClr val="bg1"/>
                  </a:solidFill>
                  <a:latin typeface="Courier"/>
                  <a:cs typeface="Courier"/>
                </a:rPr>
                <a:t>nwbfile.</a:t>
              </a:r>
              <a:r>
                <a:rPr lang="en-US" sz="1400" dirty="0" err="1">
                  <a:solidFill>
                    <a:srgbClr val="FF0000"/>
                  </a:solidFill>
                  <a:latin typeface="Courier"/>
                  <a:cs typeface="Courier"/>
                </a:rPr>
                <a:t>add_icephys_repetition</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err="1" smtClean="0">
                  <a:solidFill>
                    <a:schemeClr val="bg1"/>
                  </a:solidFill>
                  <a:latin typeface="Courier"/>
                  <a:cs typeface="Courier"/>
                </a:rPr>
                <a:t>sequential_recordings</a:t>
              </a:r>
              <a:r>
                <a:rPr lang="en-US" sz="1400" dirty="0">
                  <a:solidFill>
                    <a:schemeClr val="bg1"/>
                  </a:solidFill>
                  <a:latin typeface="Courier"/>
                  <a:cs typeface="Courier"/>
                </a:rPr>
                <a:t>=</a:t>
              </a:r>
              <a:r>
                <a:rPr lang="en-US" sz="1400" dirty="0">
                  <a:solidFill>
                    <a:schemeClr val="accent6"/>
                  </a:solidFill>
                  <a:latin typeface="Courier"/>
                  <a:cs typeface="Courier"/>
                </a:rPr>
                <a:t>[0]</a:t>
              </a:r>
              <a:r>
                <a:rPr lang="en-US" sz="1400" dirty="0">
                  <a:solidFill>
                    <a:schemeClr val="bg1"/>
                  </a:solidFill>
                  <a:latin typeface="Courier"/>
                  <a:cs typeface="Courier"/>
                </a:rPr>
                <a:t>, </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smtClean="0">
                  <a:solidFill>
                    <a:schemeClr val="bg1"/>
                  </a:solidFill>
                  <a:latin typeface="Courier"/>
                  <a:cs typeface="Courier"/>
                </a:rPr>
                <a:t>id</a:t>
              </a:r>
              <a:r>
                <a:rPr lang="en-US" sz="1400" dirty="0">
                  <a:solidFill>
                    <a:schemeClr val="bg1"/>
                  </a:solidFill>
                  <a:latin typeface="Courier"/>
                  <a:cs typeface="Courier"/>
                </a:rPr>
                <a:t>=</a:t>
              </a:r>
              <a:r>
                <a:rPr lang="en-US" sz="1400" dirty="0">
                  <a:solidFill>
                    <a:srgbClr val="70AD47"/>
                  </a:solidFill>
                  <a:latin typeface="Courier"/>
                  <a:cs typeface="Courier"/>
                </a:rPr>
                <a:t>17</a:t>
              </a:r>
              <a:r>
                <a:rPr lang="en-US" sz="1400" dirty="0">
                  <a:solidFill>
                    <a:schemeClr val="bg1"/>
                  </a:solidFill>
                  <a:latin typeface="Courier"/>
                  <a:cs typeface="Courier"/>
                </a:rPr>
                <a:t>)</a:t>
              </a:r>
            </a:p>
          </p:txBody>
        </p:sp>
      </p:grpSp>
      <p:grpSp>
        <p:nvGrpSpPr>
          <p:cNvPr id="19" name="Group 18"/>
          <p:cNvGrpSpPr/>
          <p:nvPr/>
        </p:nvGrpSpPr>
        <p:grpSpPr>
          <a:xfrm>
            <a:off x="410897" y="3772508"/>
            <a:ext cx="11360797" cy="1350588"/>
            <a:chOff x="410897" y="3772508"/>
            <a:chExt cx="11360797" cy="1350588"/>
          </a:xfrm>
        </p:grpSpPr>
        <p:sp>
          <p:nvSpPr>
            <p:cNvPr id="9" name="Text Placeholder 1"/>
            <p:cNvSpPr txBox="1">
              <a:spLocks/>
            </p:cNvSpPr>
            <p:nvPr/>
          </p:nvSpPr>
          <p:spPr>
            <a:xfrm>
              <a:off x="410897" y="3772508"/>
              <a:ext cx="11360797" cy="67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1200"/>
                </a:spcAft>
                <a:buClr>
                  <a:schemeClr val="dk2"/>
                </a:buClr>
                <a:buSzPts val="2200"/>
                <a:buFont typeface="Arial"/>
                <a:buChar char="●"/>
                <a:defRPr sz="2400" b="0" i="0" u="none" strike="noStrike" cap="none">
                  <a:solidFill>
                    <a:schemeClr val="tx1"/>
                  </a:solidFill>
                  <a:latin typeface="Arial"/>
                  <a:ea typeface="Arial"/>
                  <a:cs typeface="Arial"/>
                  <a:sym typeface="Arial"/>
                </a:defRPr>
              </a:lvl1pPr>
              <a:lvl2pPr marL="914400" marR="0" lvl="1" indent="-342900" algn="l" rtl="0">
                <a:lnSpc>
                  <a:spcPct val="115000"/>
                </a:lnSpc>
                <a:spcBef>
                  <a:spcPts val="0"/>
                </a:spcBef>
                <a:spcAft>
                  <a:spcPts val="1200"/>
                </a:spcAft>
                <a:buClr>
                  <a:schemeClr val="dk2"/>
                </a:buClr>
                <a:buSzPts val="1800"/>
                <a:buFont typeface="Arial"/>
                <a:buChar char="○"/>
                <a:defRPr sz="2200" b="0" i="0" u="none" strike="noStrike" cap="none">
                  <a:solidFill>
                    <a:schemeClr val="tx1"/>
                  </a:solidFill>
                  <a:latin typeface="Arial"/>
                  <a:ea typeface="Arial"/>
                  <a:cs typeface="Arial"/>
                  <a:sym typeface="Arial"/>
                </a:defRPr>
              </a:lvl2pPr>
              <a:lvl3pPr marL="1371600" marR="0" lvl="2" indent="-330200" algn="l" rtl="0">
                <a:lnSpc>
                  <a:spcPct val="115000"/>
                </a:lnSpc>
                <a:spcBef>
                  <a:spcPts val="0"/>
                </a:spcBef>
                <a:spcAft>
                  <a:spcPts val="1200"/>
                </a:spcAft>
                <a:buClr>
                  <a:schemeClr val="dk2"/>
                </a:buClr>
                <a:buSzPts val="1600"/>
                <a:buFont typeface="Arial"/>
                <a:buChar char="■"/>
                <a:defRPr sz="2000" b="0" i="0" u="none" strike="noStrike" cap="none">
                  <a:solidFill>
                    <a:schemeClr val="tx1"/>
                  </a:solidFill>
                  <a:latin typeface="Arial"/>
                  <a:ea typeface="Arial"/>
                  <a:cs typeface="Arial"/>
                  <a:sym typeface="Arial"/>
                </a:defRPr>
              </a:lvl3pPr>
              <a:lvl4pPr marL="1828800" marR="0" lvl="3" indent="-317500" algn="l" rtl="0">
                <a:lnSpc>
                  <a:spcPct val="115000"/>
                </a:lnSpc>
                <a:spcBef>
                  <a:spcPts val="0"/>
                </a:spcBef>
                <a:spcAft>
                  <a:spcPts val="1200"/>
                </a:spcAft>
                <a:buClr>
                  <a:schemeClr val="dk2"/>
                </a:buClr>
                <a:buSzPts val="1400"/>
                <a:buFont typeface="Arial"/>
                <a:buChar char="●"/>
                <a:defRPr sz="1800" b="0" i="0" u="none" strike="noStrike" cap="none">
                  <a:solidFill>
                    <a:schemeClr val="tx1"/>
                  </a:solidFill>
                  <a:latin typeface="Arial"/>
                  <a:ea typeface="Arial"/>
                  <a:cs typeface="Arial"/>
                  <a:sym typeface="Arial"/>
                </a:defRPr>
              </a:lvl4pPr>
              <a:lvl5pPr marL="2286000" marR="0" lvl="4" indent="-317500" algn="l" rtl="0">
                <a:lnSpc>
                  <a:spcPct val="115000"/>
                </a:lnSpc>
                <a:spcBef>
                  <a:spcPts val="0"/>
                </a:spcBef>
                <a:spcAft>
                  <a:spcPts val="1200"/>
                </a:spcAft>
                <a:buClr>
                  <a:schemeClr val="dk2"/>
                </a:buClr>
                <a:buSzPts val="1400"/>
                <a:buFont typeface="Arial"/>
                <a:buChar char="○"/>
                <a:defRPr sz="2000" b="0" i="0" u="none" strike="noStrike" cap="none">
                  <a:solidFill>
                    <a:schemeClr val="tx1"/>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r>
                <a:rPr lang="en-US" u="sng" dirty="0" smtClean="0"/>
                <a:t>Step 6:</a:t>
              </a:r>
              <a:r>
                <a:rPr lang="en-US" dirty="0" smtClean="0"/>
                <a:t> Populating the </a:t>
              </a:r>
              <a:r>
                <a:rPr lang="en-US" dirty="0" err="1">
                  <a:latin typeface="Futura"/>
                  <a:cs typeface="Futura"/>
                </a:rPr>
                <a:t>ExperimentalConditionsTable</a:t>
              </a:r>
              <a:endParaRPr lang="en-US" dirty="0">
                <a:latin typeface="Futura"/>
                <a:cs typeface="Futura"/>
              </a:endParaRPr>
            </a:p>
            <a:p>
              <a:endParaRPr lang="en-US" dirty="0" smtClean="0">
                <a:latin typeface="Futura"/>
                <a:cs typeface="Futura"/>
              </a:endParaRPr>
            </a:p>
          </p:txBody>
        </p:sp>
        <p:sp>
          <p:nvSpPr>
            <p:cNvPr id="10" name="Rectangle 9"/>
            <p:cNvSpPr/>
            <p:nvPr/>
          </p:nvSpPr>
          <p:spPr>
            <a:xfrm>
              <a:off x="947310" y="4384432"/>
              <a:ext cx="10552946" cy="738664"/>
            </a:xfrm>
            <a:prstGeom prst="rect">
              <a:avLst/>
            </a:prstGeom>
            <a:solidFill>
              <a:schemeClr val="tx1"/>
            </a:solidFill>
          </p:spPr>
          <p:txBody>
            <a:bodyPr wrap="square">
              <a:spAutoFit/>
            </a:bodyPr>
            <a:lstStyle/>
            <a:p>
              <a:r>
                <a:rPr lang="en-US" sz="1400" dirty="0" err="1">
                  <a:solidFill>
                    <a:schemeClr val="bg1"/>
                  </a:solidFill>
                  <a:latin typeface="Courier"/>
                  <a:cs typeface="Courier"/>
                </a:rPr>
                <a:t>rowindex</a:t>
              </a:r>
              <a:r>
                <a:rPr lang="en-US" sz="1400" dirty="0">
                  <a:solidFill>
                    <a:schemeClr val="bg1"/>
                  </a:solidFill>
                  <a:latin typeface="Courier"/>
                  <a:cs typeface="Courier"/>
                </a:rPr>
                <a:t> = </a:t>
              </a:r>
              <a:r>
                <a:rPr lang="en-US" sz="1400" dirty="0" err="1">
                  <a:solidFill>
                    <a:schemeClr val="bg1"/>
                  </a:solidFill>
                  <a:latin typeface="Courier"/>
                  <a:cs typeface="Courier"/>
                </a:rPr>
                <a:t>nwbfile.</a:t>
              </a:r>
              <a:r>
                <a:rPr lang="en-US" sz="1400" dirty="0" err="1">
                  <a:solidFill>
                    <a:srgbClr val="FF0000"/>
                  </a:solidFill>
                  <a:latin typeface="Courier"/>
                  <a:cs typeface="Courier"/>
                </a:rPr>
                <a:t>add_icephys_experimental_condition</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repetitions</a:t>
              </a:r>
              <a:r>
                <a:rPr lang="en-US" sz="1400" dirty="0">
                  <a:solidFill>
                    <a:schemeClr val="bg1"/>
                  </a:solidFill>
                  <a:latin typeface="Courier"/>
                  <a:cs typeface="Courier"/>
                </a:rPr>
                <a:t>=</a:t>
              </a:r>
              <a:r>
                <a:rPr lang="en-US" sz="1400" dirty="0">
                  <a:solidFill>
                    <a:schemeClr val="accent6"/>
                  </a:solidFill>
                  <a:latin typeface="Courier"/>
                  <a:cs typeface="Courier"/>
                </a:rPr>
                <a:t>[0]</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id</a:t>
              </a:r>
              <a:r>
                <a:rPr lang="en-US" sz="1400" dirty="0">
                  <a:solidFill>
                    <a:schemeClr val="bg1"/>
                  </a:solidFill>
                  <a:latin typeface="Courier"/>
                  <a:cs typeface="Courier"/>
                </a:rPr>
                <a:t>=</a:t>
              </a:r>
              <a:r>
                <a:rPr lang="en-US" sz="1400" dirty="0">
                  <a:solidFill>
                    <a:srgbClr val="70AD47"/>
                  </a:solidFill>
                  <a:latin typeface="Courier"/>
                  <a:cs typeface="Courier"/>
                </a:rPr>
                <a:t>19</a:t>
              </a:r>
              <a:r>
                <a:rPr lang="en-US" sz="1400" dirty="0">
                  <a:solidFill>
                    <a:schemeClr val="bg1"/>
                  </a:solidFill>
                  <a:latin typeface="Courier"/>
                  <a:cs typeface="Courier"/>
                </a:rPr>
                <a:t>)</a:t>
              </a:r>
            </a:p>
          </p:txBody>
        </p:sp>
      </p:grpSp>
      <p:grpSp>
        <p:nvGrpSpPr>
          <p:cNvPr id="20" name="Group 19"/>
          <p:cNvGrpSpPr/>
          <p:nvPr/>
        </p:nvGrpSpPr>
        <p:grpSpPr>
          <a:xfrm>
            <a:off x="413882" y="5045452"/>
            <a:ext cx="11360797" cy="1135144"/>
            <a:chOff x="413882" y="5045452"/>
            <a:chExt cx="11360797" cy="1135144"/>
          </a:xfrm>
        </p:grpSpPr>
        <p:sp>
          <p:nvSpPr>
            <p:cNvPr id="14" name="Text Placeholder 1"/>
            <p:cNvSpPr txBox="1">
              <a:spLocks/>
            </p:cNvSpPr>
            <p:nvPr/>
          </p:nvSpPr>
          <p:spPr>
            <a:xfrm>
              <a:off x="413882" y="5045452"/>
              <a:ext cx="11360797" cy="67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1200"/>
                </a:spcAft>
                <a:buClr>
                  <a:schemeClr val="dk2"/>
                </a:buClr>
                <a:buSzPts val="2200"/>
                <a:buFont typeface="Arial"/>
                <a:buChar char="●"/>
                <a:defRPr sz="2400" b="0" i="0" u="none" strike="noStrike" cap="none">
                  <a:solidFill>
                    <a:schemeClr val="tx1"/>
                  </a:solidFill>
                  <a:latin typeface="Arial"/>
                  <a:ea typeface="Arial"/>
                  <a:cs typeface="Arial"/>
                  <a:sym typeface="Arial"/>
                </a:defRPr>
              </a:lvl1pPr>
              <a:lvl2pPr marL="914400" marR="0" lvl="1" indent="-342900" algn="l" rtl="0">
                <a:lnSpc>
                  <a:spcPct val="115000"/>
                </a:lnSpc>
                <a:spcBef>
                  <a:spcPts val="0"/>
                </a:spcBef>
                <a:spcAft>
                  <a:spcPts val="1200"/>
                </a:spcAft>
                <a:buClr>
                  <a:schemeClr val="dk2"/>
                </a:buClr>
                <a:buSzPts val="1800"/>
                <a:buFont typeface="Arial"/>
                <a:buChar char="○"/>
                <a:defRPr sz="2200" b="0" i="0" u="none" strike="noStrike" cap="none">
                  <a:solidFill>
                    <a:schemeClr val="tx1"/>
                  </a:solidFill>
                  <a:latin typeface="Arial"/>
                  <a:ea typeface="Arial"/>
                  <a:cs typeface="Arial"/>
                  <a:sym typeface="Arial"/>
                </a:defRPr>
              </a:lvl2pPr>
              <a:lvl3pPr marL="1371600" marR="0" lvl="2" indent="-330200" algn="l" rtl="0">
                <a:lnSpc>
                  <a:spcPct val="115000"/>
                </a:lnSpc>
                <a:spcBef>
                  <a:spcPts val="0"/>
                </a:spcBef>
                <a:spcAft>
                  <a:spcPts val="1200"/>
                </a:spcAft>
                <a:buClr>
                  <a:schemeClr val="dk2"/>
                </a:buClr>
                <a:buSzPts val="1600"/>
                <a:buFont typeface="Arial"/>
                <a:buChar char="■"/>
                <a:defRPr sz="2000" b="0" i="0" u="none" strike="noStrike" cap="none">
                  <a:solidFill>
                    <a:schemeClr val="tx1"/>
                  </a:solidFill>
                  <a:latin typeface="Arial"/>
                  <a:ea typeface="Arial"/>
                  <a:cs typeface="Arial"/>
                  <a:sym typeface="Arial"/>
                </a:defRPr>
              </a:lvl3pPr>
              <a:lvl4pPr marL="1828800" marR="0" lvl="3" indent="-317500" algn="l" rtl="0">
                <a:lnSpc>
                  <a:spcPct val="115000"/>
                </a:lnSpc>
                <a:spcBef>
                  <a:spcPts val="0"/>
                </a:spcBef>
                <a:spcAft>
                  <a:spcPts val="1200"/>
                </a:spcAft>
                <a:buClr>
                  <a:schemeClr val="dk2"/>
                </a:buClr>
                <a:buSzPts val="1400"/>
                <a:buFont typeface="Arial"/>
                <a:buChar char="●"/>
                <a:defRPr sz="1800" b="0" i="0" u="none" strike="noStrike" cap="none">
                  <a:solidFill>
                    <a:schemeClr val="tx1"/>
                  </a:solidFill>
                  <a:latin typeface="Arial"/>
                  <a:ea typeface="Arial"/>
                  <a:cs typeface="Arial"/>
                  <a:sym typeface="Arial"/>
                </a:defRPr>
              </a:lvl4pPr>
              <a:lvl5pPr marL="2286000" marR="0" lvl="4" indent="-317500" algn="l" rtl="0">
                <a:lnSpc>
                  <a:spcPct val="115000"/>
                </a:lnSpc>
                <a:spcBef>
                  <a:spcPts val="0"/>
                </a:spcBef>
                <a:spcAft>
                  <a:spcPts val="1200"/>
                </a:spcAft>
                <a:buClr>
                  <a:schemeClr val="dk2"/>
                </a:buClr>
                <a:buSzPts val="1400"/>
                <a:buFont typeface="Arial"/>
                <a:buChar char="○"/>
                <a:defRPr sz="2000" b="0" i="0" u="none" strike="noStrike" cap="none">
                  <a:solidFill>
                    <a:schemeClr val="tx1"/>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r>
                <a:rPr lang="en-US" u="sng" dirty="0" smtClean="0"/>
                <a:t>Step 7:</a:t>
              </a:r>
              <a:r>
                <a:rPr lang="en-US" dirty="0" smtClean="0"/>
                <a:t> Write the </a:t>
              </a:r>
              <a:r>
                <a:rPr lang="en-US" dirty="0" err="1" smtClean="0">
                  <a:latin typeface="Futura"/>
                  <a:cs typeface="Futura"/>
                </a:rPr>
                <a:t>NWBFile</a:t>
              </a:r>
              <a:r>
                <a:rPr lang="en-US" dirty="0" smtClean="0">
                  <a:latin typeface="Futura"/>
                  <a:cs typeface="Futura"/>
                </a:rPr>
                <a:t> </a:t>
              </a:r>
              <a:r>
                <a:rPr lang="en-US" dirty="0"/>
                <a:t>as usual: </a:t>
              </a:r>
              <a:endParaRPr lang="en-US" dirty="0">
                <a:latin typeface="Futura"/>
                <a:cs typeface="Futura"/>
              </a:endParaRPr>
            </a:p>
            <a:p>
              <a:endParaRPr lang="en-US" dirty="0" smtClean="0">
                <a:latin typeface="Futura"/>
                <a:cs typeface="Futura"/>
              </a:endParaRPr>
            </a:p>
          </p:txBody>
        </p:sp>
        <p:sp>
          <p:nvSpPr>
            <p:cNvPr id="15" name="Rectangle 14"/>
            <p:cNvSpPr/>
            <p:nvPr/>
          </p:nvSpPr>
          <p:spPr>
            <a:xfrm>
              <a:off x="950295" y="5657376"/>
              <a:ext cx="10552946" cy="523220"/>
            </a:xfrm>
            <a:prstGeom prst="rect">
              <a:avLst/>
            </a:prstGeom>
            <a:solidFill>
              <a:schemeClr val="tx1"/>
            </a:solidFill>
          </p:spPr>
          <p:txBody>
            <a:bodyPr wrap="square">
              <a:spAutoFit/>
            </a:bodyPr>
            <a:lstStyle/>
            <a:p>
              <a:r>
                <a:rPr lang="en-US" sz="1400" dirty="0">
                  <a:solidFill>
                    <a:srgbClr val="70AD47"/>
                  </a:solidFill>
                  <a:latin typeface="Courier"/>
                  <a:cs typeface="Courier"/>
                </a:rPr>
                <a:t>with</a:t>
              </a:r>
              <a:r>
                <a:rPr lang="en-US" sz="1400" dirty="0">
                  <a:solidFill>
                    <a:schemeClr val="bg1"/>
                  </a:solidFill>
                  <a:latin typeface="Courier"/>
                  <a:cs typeface="Courier"/>
                </a:rPr>
                <a:t> NWBHDF5IO</a:t>
              </a:r>
              <a:r>
                <a:rPr lang="en-US" sz="1400" dirty="0" smtClean="0">
                  <a:solidFill>
                    <a:schemeClr val="bg1"/>
                  </a:solidFill>
                  <a:latin typeface="Courier"/>
                  <a:cs typeface="Courier"/>
                </a:rPr>
                <a:t>(</a:t>
              </a:r>
              <a:r>
                <a:rPr lang="en-US" sz="1400" dirty="0">
                  <a:solidFill>
                    <a:srgbClr val="70AD47"/>
                  </a:solidFill>
                  <a:latin typeface="Courier"/>
                  <a:cs typeface="Courier"/>
                </a:rPr>
                <a:t>'</a:t>
              </a:r>
              <a:r>
                <a:rPr lang="en-US" sz="1400" dirty="0" smtClean="0">
                  <a:solidFill>
                    <a:srgbClr val="70AD47"/>
                  </a:solidFill>
                  <a:latin typeface="Courier"/>
                  <a:cs typeface="Courier"/>
                </a:rPr>
                <a:t>test_icephys_file.h5</a:t>
              </a:r>
              <a:r>
                <a:rPr lang="en-US" sz="1400" dirty="0">
                  <a:solidFill>
                    <a:srgbClr val="70AD47"/>
                  </a:solidFill>
                  <a:latin typeface="Courier"/>
                  <a:cs typeface="Courier"/>
                </a:rPr>
                <a:t>'</a:t>
              </a:r>
              <a:r>
                <a:rPr lang="en-US" sz="1400" dirty="0" smtClean="0">
                  <a:solidFill>
                    <a:schemeClr val="bg1"/>
                  </a:solidFill>
                  <a:latin typeface="Courier"/>
                  <a:cs typeface="Courier"/>
                </a:rPr>
                <a:t>, </a:t>
              </a:r>
              <a:r>
                <a:rPr lang="en-US" sz="1400" dirty="0">
                  <a:solidFill>
                    <a:srgbClr val="70AD47"/>
                  </a:solidFill>
                  <a:latin typeface="Courier"/>
                  <a:cs typeface="Courier"/>
                </a:rPr>
                <a:t>'w'</a:t>
              </a:r>
              <a:r>
                <a:rPr lang="en-US" sz="1400" dirty="0">
                  <a:solidFill>
                    <a:schemeClr val="bg1"/>
                  </a:solidFill>
                  <a:latin typeface="Courier"/>
                  <a:cs typeface="Courier"/>
                </a:rPr>
                <a:t>) </a:t>
              </a:r>
              <a:r>
                <a:rPr lang="en-US" sz="1400" dirty="0">
                  <a:solidFill>
                    <a:srgbClr val="70AD47"/>
                  </a:solidFill>
                  <a:latin typeface="Courier"/>
                  <a:cs typeface="Courier"/>
                </a:rPr>
                <a:t>as</a:t>
              </a:r>
              <a:r>
                <a:rPr lang="en-US" sz="1400" dirty="0">
                  <a:solidFill>
                    <a:schemeClr val="bg1"/>
                  </a:solidFill>
                  <a:latin typeface="Courier"/>
                  <a:cs typeface="Courier"/>
                </a:rPr>
                <a:t> </a:t>
              </a:r>
              <a:r>
                <a:rPr lang="en-US" sz="1400" dirty="0" err="1">
                  <a:solidFill>
                    <a:schemeClr val="bg1"/>
                  </a:solidFill>
                  <a:latin typeface="Courier"/>
                  <a:cs typeface="Courier"/>
                </a:rPr>
                <a:t>io</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err="1">
                  <a:solidFill>
                    <a:schemeClr val="bg1"/>
                  </a:solidFill>
                  <a:latin typeface="Courier"/>
                  <a:cs typeface="Courier"/>
                </a:rPr>
                <a:t>io.write</a:t>
              </a:r>
              <a:r>
                <a:rPr lang="en-US" sz="1400" dirty="0">
                  <a:solidFill>
                    <a:schemeClr val="bg1"/>
                  </a:solidFill>
                  <a:latin typeface="Courier"/>
                  <a:cs typeface="Courier"/>
                </a:rPr>
                <a:t>(</a:t>
              </a:r>
              <a:r>
                <a:rPr lang="en-US" sz="1400" dirty="0" err="1">
                  <a:solidFill>
                    <a:srgbClr val="70AD47"/>
                  </a:solidFill>
                  <a:latin typeface="Courier"/>
                  <a:cs typeface="Courier"/>
                </a:rPr>
                <a:t>nwbfile</a:t>
              </a:r>
              <a:r>
                <a:rPr lang="en-US" sz="1400" dirty="0">
                  <a:solidFill>
                    <a:schemeClr val="bg1"/>
                  </a:solidFill>
                  <a:latin typeface="Courier"/>
                  <a:cs typeface="Courier"/>
                </a:rPr>
                <a:t>)</a:t>
              </a:r>
              <a:endParaRPr lang="en-US" sz="1400" dirty="0" smtClean="0">
                <a:solidFill>
                  <a:schemeClr val="bg1"/>
                </a:solidFill>
                <a:latin typeface="Courier"/>
                <a:cs typeface="Courier"/>
              </a:endParaRPr>
            </a:p>
          </p:txBody>
        </p:sp>
      </p:grpSp>
    </p:spTree>
    <p:extLst>
      <p:ext uri="{BB962C8B-B14F-4D97-AF65-F5344CB8AC3E}">
        <p14:creationId xmlns:p14="http://schemas.microsoft.com/office/powerpoint/2010/main" val="415988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Convert to Pandas</a:t>
            </a:r>
            <a:r>
              <a:rPr lang="en-US" dirty="0"/>
              <a:t/>
            </a:r>
            <a:br>
              <a:rPr lang="en-US" dirty="0"/>
            </a:br>
            <a:r>
              <a:rPr lang="en-US" sz="1400" b="0" dirty="0">
                <a:solidFill>
                  <a:srgbClr val="313131"/>
                </a:solidFill>
              </a:rPr>
              <a:t>https://</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icephys_meta_to_pandas.ipynb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28</a:t>
            </a:fld>
            <a:endParaRPr lang="en"/>
          </a:p>
        </p:txBody>
      </p:sp>
      <p:sp>
        <p:nvSpPr>
          <p:cNvPr id="6" name="Text Placeholder 1"/>
          <p:cNvSpPr>
            <a:spLocks noGrp="1"/>
          </p:cNvSpPr>
          <p:nvPr>
            <p:ph type="body" sz="quarter" idx="13"/>
          </p:nvPr>
        </p:nvSpPr>
        <p:spPr>
          <a:xfrm>
            <a:off x="224123" y="1098566"/>
            <a:ext cx="11782442" cy="672959"/>
          </a:xfrm>
        </p:spPr>
        <p:txBody>
          <a:bodyPr/>
          <a:lstStyle/>
          <a:p>
            <a:r>
              <a:rPr lang="en-US" sz="2000" u="sng" dirty="0" smtClean="0"/>
              <a:t>Individual tables</a:t>
            </a:r>
            <a:r>
              <a:rPr lang="en-US" sz="2000" dirty="0" smtClean="0"/>
              <a:t> can be converted to Pandas via </a:t>
            </a:r>
            <a:r>
              <a:rPr lang="en-US" sz="2000" dirty="0" smtClean="0">
                <a:latin typeface="Futura"/>
                <a:cs typeface="Futura"/>
              </a:rPr>
              <a:t>.</a:t>
            </a:r>
            <a:r>
              <a:rPr lang="en-US" sz="2000" dirty="0" err="1" smtClean="0">
                <a:latin typeface="Futura"/>
                <a:cs typeface="Futura"/>
              </a:rPr>
              <a:t>to_dataframe</a:t>
            </a:r>
            <a:r>
              <a:rPr lang="en-US" sz="2000" dirty="0" smtClean="0">
                <a:latin typeface="Futura"/>
                <a:cs typeface="Futura"/>
              </a:rPr>
              <a:t>(</a:t>
            </a:r>
            <a:r>
              <a:rPr lang="mr-IN" sz="2000" dirty="0" smtClean="0">
                <a:latin typeface="Futura"/>
                <a:cs typeface="Futura"/>
              </a:rPr>
              <a:t>…</a:t>
            </a:r>
            <a:r>
              <a:rPr lang="en-US" sz="2000" dirty="0" smtClean="0">
                <a:latin typeface="Futura"/>
                <a:cs typeface="Futura"/>
              </a:rPr>
              <a:t>)</a:t>
            </a:r>
            <a:endParaRPr lang="en-US" sz="2000" dirty="0" smtClean="0"/>
          </a:p>
          <a:p>
            <a:r>
              <a:rPr lang="en-US" sz="2000" u="sng" dirty="0" smtClean="0"/>
              <a:t>Create </a:t>
            </a:r>
            <a:r>
              <a:rPr lang="en-US" sz="2000" u="sng" dirty="0" err="1" smtClean="0"/>
              <a:t>denormalized</a:t>
            </a:r>
            <a:r>
              <a:rPr lang="en-US" sz="2000" u="sng" dirty="0" smtClean="0"/>
              <a:t> hierarchical </a:t>
            </a:r>
            <a:r>
              <a:rPr lang="en-US" sz="2000" u="sng" dirty="0" err="1" smtClean="0"/>
              <a:t>DataFrame</a:t>
            </a:r>
            <a:r>
              <a:rPr lang="en-US" sz="2000" u="sng" dirty="0" smtClean="0"/>
              <a:t> table</a:t>
            </a:r>
            <a:r>
              <a:rPr lang="en-US" sz="2000" dirty="0" smtClean="0"/>
              <a:t> via </a:t>
            </a:r>
            <a:r>
              <a:rPr lang="en-US" sz="2000" dirty="0" smtClean="0">
                <a:latin typeface="Futura"/>
                <a:cs typeface="Futura"/>
              </a:rPr>
              <a:t>.</a:t>
            </a:r>
            <a:r>
              <a:rPr lang="en-US" sz="2000" dirty="0" err="1" smtClean="0">
                <a:latin typeface="Futura"/>
                <a:cs typeface="Futura"/>
              </a:rPr>
              <a:t>to_hierarchical_dataframe</a:t>
            </a:r>
            <a:r>
              <a:rPr lang="en-US" sz="2000" dirty="0" smtClean="0">
                <a:latin typeface="Futura"/>
                <a:cs typeface="Futura"/>
              </a:rPr>
              <a:t>()</a:t>
            </a:r>
            <a:endParaRPr lang="en-US" sz="2000" dirty="0" smtClean="0"/>
          </a:p>
        </p:txBody>
      </p:sp>
      <p:pic>
        <p:nvPicPr>
          <p:cNvPr id="2" name="Picture 1" descr="Screen Shot 2020-05-11 at 1.31.18 AM.png"/>
          <p:cNvPicPr>
            <a:picLocks noChangeAspect="1"/>
          </p:cNvPicPr>
          <p:nvPr/>
        </p:nvPicPr>
        <p:blipFill rotWithShape="1">
          <a:blip r:embed="rId3">
            <a:extLst>
              <a:ext uri="{28A0092B-C50C-407E-A947-70E740481C1C}">
                <a14:useLocalDpi xmlns:a14="http://schemas.microsoft.com/office/drawing/2010/main" val="0"/>
              </a:ext>
            </a:extLst>
          </a:blip>
          <a:srcRect t="8752"/>
          <a:stretch/>
        </p:blipFill>
        <p:spPr>
          <a:xfrm>
            <a:off x="779093" y="2105444"/>
            <a:ext cx="10555086" cy="4752555"/>
          </a:xfrm>
          <a:prstGeom prst="rect">
            <a:avLst/>
          </a:prstGeom>
        </p:spPr>
      </p:pic>
      <p:sp>
        <p:nvSpPr>
          <p:cNvPr id="13" name="Rectangle 12"/>
          <p:cNvSpPr/>
          <p:nvPr/>
        </p:nvSpPr>
        <p:spPr>
          <a:xfrm flipH="1" flipV="1">
            <a:off x="394880" y="6424454"/>
            <a:ext cx="544299" cy="4335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4020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Convert to Pandas cont. </a:t>
            </a:r>
            <a:r>
              <a:rPr lang="en-US" dirty="0"/>
              <a:t/>
            </a:r>
            <a:br>
              <a:rPr lang="en-US" dirty="0"/>
            </a:br>
            <a:r>
              <a:rPr lang="en-US" sz="1400" b="0" dirty="0">
                <a:solidFill>
                  <a:srgbClr val="313131"/>
                </a:solidFill>
              </a:rPr>
              <a:t>https://</a:t>
            </a:r>
            <a:r>
              <a:rPr lang="en-US" sz="1400" b="0" dirty="0" err="1">
                <a:solidFill>
                  <a:srgbClr val="313131"/>
                </a:solidFill>
              </a:rPr>
              <a:t>github.com</a:t>
            </a:r>
            <a:r>
              <a:rPr lang="en-US" sz="1400" b="0" dirty="0">
                <a:solidFill>
                  <a:srgbClr val="313131"/>
                </a:solidFill>
              </a:rPr>
              <a:t>/</a:t>
            </a:r>
            <a:r>
              <a:rPr lang="en-US" sz="1400" b="0" dirty="0" err="1">
                <a:solidFill>
                  <a:srgbClr val="313131"/>
                </a:solidFill>
              </a:rPr>
              <a:t>oruebel</a:t>
            </a:r>
            <a:r>
              <a:rPr lang="en-US" sz="1400" b="0" dirty="0">
                <a:solidFill>
                  <a:srgbClr val="313131"/>
                </a:solidFill>
              </a:rPr>
              <a:t>/</a:t>
            </a:r>
            <a:r>
              <a:rPr lang="en-US" sz="1400" b="0" dirty="0" err="1">
                <a:solidFill>
                  <a:srgbClr val="313131"/>
                </a:solidFill>
              </a:rPr>
              <a:t>ndx</a:t>
            </a:r>
            <a:r>
              <a:rPr lang="en-US" sz="1400" b="0" dirty="0">
                <a:solidFill>
                  <a:srgbClr val="313131"/>
                </a:solidFill>
              </a:rPr>
              <a:t>-</a:t>
            </a:r>
            <a:r>
              <a:rPr lang="en-US" sz="1400" b="0" dirty="0" err="1">
                <a:solidFill>
                  <a:srgbClr val="313131"/>
                </a:solidFill>
              </a:rPr>
              <a:t>icephys</a:t>
            </a:r>
            <a:r>
              <a:rPr lang="en-US" sz="1400" b="0" dirty="0">
                <a:solidFill>
                  <a:srgbClr val="313131"/>
                </a:solidFill>
              </a:rPr>
              <a:t>-meta/blob/master/</a:t>
            </a:r>
            <a:r>
              <a:rPr lang="en-US" sz="1400" b="0" dirty="0" err="1">
                <a:solidFill>
                  <a:srgbClr val="313131"/>
                </a:solidFill>
              </a:rPr>
              <a:t>src</a:t>
            </a:r>
            <a:r>
              <a:rPr lang="en-US" sz="1400" b="0" dirty="0">
                <a:solidFill>
                  <a:srgbClr val="313131"/>
                </a:solidFill>
              </a:rPr>
              <a:t>/</a:t>
            </a:r>
            <a:r>
              <a:rPr lang="en-US" sz="1400" b="0" dirty="0" err="1">
                <a:solidFill>
                  <a:srgbClr val="313131"/>
                </a:solidFill>
              </a:rPr>
              <a:t>pynwb</a:t>
            </a:r>
            <a:r>
              <a:rPr lang="en-US" sz="1400" b="0" dirty="0">
                <a:solidFill>
                  <a:srgbClr val="313131"/>
                </a:solidFill>
              </a:rPr>
              <a:t>/examples/</a:t>
            </a:r>
            <a:r>
              <a:rPr lang="en-US" sz="1400" b="0" dirty="0" err="1">
                <a:solidFill>
                  <a:srgbClr val="313131"/>
                </a:solidFill>
              </a:rPr>
              <a:t>icephys_meta_to_pandas.ipynb</a:t>
            </a:r>
            <a:endParaRPr lang="en-US" sz="1400" b="0" dirty="0">
              <a:solidFill>
                <a:srgbClr val="31313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
        <p:nvSpPr>
          <p:cNvPr id="6" name="Text Placeholder 1"/>
          <p:cNvSpPr>
            <a:spLocks noGrp="1"/>
          </p:cNvSpPr>
          <p:nvPr>
            <p:ph type="body" sz="quarter" idx="13"/>
          </p:nvPr>
        </p:nvSpPr>
        <p:spPr>
          <a:xfrm>
            <a:off x="224123" y="1098566"/>
            <a:ext cx="11782442" cy="672959"/>
          </a:xfrm>
        </p:spPr>
        <p:txBody>
          <a:bodyPr/>
          <a:lstStyle/>
          <a:p>
            <a:r>
              <a:rPr lang="en-US" sz="2000" u="sng" dirty="0" smtClean="0"/>
              <a:t>Create flat </a:t>
            </a:r>
            <a:r>
              <a:rPr lang="en-US" sz="2000" u="sng" dirty="0" err="1" smtClean="0"/>
              <a:t>denormalized</a:t>
            </a:r>
            <a:r>
              <a:rPr lang="en-US" sz="2000" u="sng" dirty="0" smtClean="0"/>
              <a:t> </a:t>
            </a:r>
            <a:r>
              <a:rPr lang="en-US" sz="2000" u="sng" dirty="0" err="1" smtClean="0"/>
              <a:t>DataFrame</a:t>
            </a:r>
            <a:r>
              <a:rPr lang="en-US" sz="2000" u="sng" dirty="0" smtClean="0"/>
              <a:t>:</a:t>
            </a:r>
            <a:r>
              <a:rPr lang="en-US" sz="2000" dirty="0" smtClean="0"/>
              <a:t> </a:t>
            </a:r>
            <a:r>
              <a:rPr lang="en-US" sz="2000" dirty="0"/>
              <a:t>via </a:t>
            </a:r>
            <a:r>
              <a:rPr lang="en-US" sz="2000" dirty="0" smtClean="0">
                <a:latin typeface="Futura"/>
                <a:cs typeface="Futura"/>
              </a:rPr>
              <a:t>.</a:t>
            </a:r>
            <a:r>
              <a:rPr lang="en-US" sz="2000" dirty="0" err="1" smtClean="0">
                <a:latin typeface="Futura"/>
                <a:cs typeface="Futura"/>
              </a:rPr>
              <a:t>to_denormalized_dataframe</a:t>
            </a:r>
            <a:r>
              <a:rPr lang="en-US" sz="2000" dirty="0">
                <a:latin typeface="Futura"/>
                <a:cs typeface="Futura"/>
              </a:rPr>
              <a:t>() </a:t>
            </a:r>
            <a:endParaRPr lang="en-US" sz="2000" dirty="0" smtClean="0">
              <a:latin typeface="Futura"/>
              <a:cs typeface="Futura"/>
            </a:endParaRPr>
          </a:p>
        </p:txBody>
      </p:sp>
      <p:pic>
        <p:nvPicPr>
          <p:cNvPr id="5" name="Picture 4" descr="Screen Shot 2020-05-11 at 1.46.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65" y="1692995"/>
            <a:ext cx="11312698" cy="5090301"/>
          </a:xfrm>
          <a:prstGeom prst="rect">
            <a:avLst/>
          </a:prstGeom>
        </p:spPr>
      </p:pic>
    </p:spTree>
    <p:extLst>
      <p:ext uri="{BB962C8B-B14F-4D97-AF65-F5344CB8AC3E}">
        <p14:creationId xmlns:p14="http://schemas.microsoft.com/office/powerpoint/2010/main" val="29042176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1: Current Approach</a:t>
            </a:r>
            <a:endParaRPr lang="en-US" dirty="0"/>
          </a:p>
        </p:txBody>
      </p:sp>
      <p:sp>
        <p:nvSpPr>
          <p:cNvPr id="3" name="Subtitle 2"/>
          <p:cNvSpPr>
            <a:spLocks noGrp="1"/>
          </p:cNvSpPr>
          <p:nvPr>
            <p:ph type="subTitle" idx="1"/>
          </p:nvPr>
        </p:nvSpPr>
        <p:spPr/>
        <p:txBody>
          <a:bodyPr/>
          <a:lstStyle/>
          <a:p>
            <a:r>
              <a:rPr lang="en-US" dirty="0" smtClean="0"/>
              <a:t>Using the </a:t>
            </a:r>
            <a:r>
              <a:rPr lang="en-US" dirty="0" err="1" smtClean="0">
                <a:latin typeface="Futura"/>
                <a:cs typeface="Futura"/>
              </a:rPr>
              <a:t>SweepTable</a:t>
            </a:r>
            <a:r>
              <a:rPr lang="en-US" dirty="0" smtClean="0"/>
              <a:t> to manage intracellular recordings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sp>
        <p:nvSpPr>
          <p:cNvPr id="5" name="Subtitle 4"/>
          <p:cNvSpPr>
            <a:spLocks noGrp="1"/>
          </p:cNvSpPr>
          <p:nvPr>
            <p:ph type="subTitle" idx="2"/>
          </p:nvPr>
        </p:nvSpPr>
        <p:spPr>
          <a:xfrm>
            <a:off x="910050" y="4729621"/>
            <a:ext cx="7275759" cy="935200"/>
          </a:xfrm>
        </p:spPr>
        <p:txBody>
          <a:bodyPr/>
          <a:lstStyle/>
          <a:p>
            <a:r>
              <a:rPr lang="en-US" dirty="0" smtClean="0"/>
              <a:t>Python Notebook at: </a:t>
            </a:r>
            <a:endParaRPr lang="en-US" dirty="0"/>
          </a:p>
          <a:p>
            <a:r>
              <a:rPr lang="en-US" sz="1400" dirty="0">
                <a:hlinkClick r:id="rId3"/>
              </a:rPr>
              <a:t>https://github.com/oruebel/ndx-icephys-meta/blob/master/src/pynwb/examples/icephys_sweeptable_example.ipynb</a:t>
            </a:r>
            <a:endParaRPr lang="en-US" sz="1400" dirty="0">
              <a:hlinkClick r:id="rId4"/>
            </a:endParaRPr>
          </a:p>
          <a:p>
            <a:pPr lvl="0">
              <a:buClr>
                <a:srgbClr val="44546A"/>
              </a:buClr>
            </a:pPr>
            <a:endParaRPr lang="en-US" dirty="0" smtClean="0">
              <a:solidFill>
                <a:prstClr val="black">
                  <a:lumMod val="75000"/>
                  <a:lumOff val="25000"/>
                </a:prstClr>
              </a:solidFill>
            </a:endParaRPr>
          </a:p>
        </p:txBody>
      </p:sp>
      <p:pic>
        <p:nvPicPr>
          <p:cNvPr id="6" name="Picture 5">
            <a:extLst>
              <a:ext uri="{FF2B5EF4-FFF2-40B4-BE49-F238E27FC236}">
                <a16:creationId xmlns:a16="http://schemas.microsoft.com/office/drawing/2014/main" xmlns="" id="{991E3D0F-82A3-4B44-A142-1C2EE0558B32}"/>
              </a:ext>
            </a:extLst>
          </p:cNvPr>
          <p:cNvPicPr>
            <a:picLocks noChangeAspect="1"/>
          </p:cNvPicPr>
          <p:nvPr/>
        </p:nvPicPr>
        <p:blipFill>
          <a:blip r:embed="rId5"/>
          <a:stretch>
            <a:fillRect/>
          </a:stretch>
        </p:blipFill>
        <p:spPr>
          <a:xfrm>
            <a:off x="9326959" y="4265108"/>
            <a:ext cx="2490400" cy="1754673"/>
          </a:xfrm>
          <a:prstGeom prst="rect">
            <a:avLst/>
          </a:prstGeom>
          <a:ln w="12700">
            <a:noFill/>
          </a:ln>
        </p:spPr>
      </p:pic>
    </p:spTree>
    <p:extLst>
      <p:ext uri="{BB962C8B-B14F-4D97-AF65-F5344CB8AC3E}">
        <p14:creationId xmlns:p14="http://schemas.microsoft.com/office/powerpoint/2010/main" val="45371217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198" y="201858"/>
            <a:ext cx="11360799" cy="433142"/>
          </a:xfrm>
        </p:spPr>
        <p:txBody>
          <a:bodyPr/>
          <a:lstStyle/>
          <a:p>
            <a:r>
              <a:rPr lang="en-US" sz="3200" dirty="0" smtClean="0"/>
              <a:t>Summary: </a:t>
            </a:r>
            <a:r>
              <a:rPr lang="en-US" sz="3200" dirty="0" err="1" smtClean="0"/>
              <a:t>ndx</a:t>
            </a:r>
            <a:r>
              <a:rPr lang="en-US" sz="3200" dirty="0" smtClean="0"/>
              <a:t>-</a:t>
            </a:r>
            <a:r>
              <a:rPr lang="en-US" sz="3200" dirty="0" err="1" smtClean="0"/>
              <a:t>icephys</a:t>
            </a:r>
            <a:r>
              <a:rPr lang="en-US" sz="3200" dirty="0" smtClean="0"/>
              <a:t>-meta</a:t>
            </a:r>
            <a:endParaRPr lang="en-US" sz="3200" dirty="0"/>
          </a:p>
        </p:txBody>
      </p:sp>
      <p:sp>
        <p:nvSpPr>
          <p:cNvPr id="4" name="Slide Number Placeholder 3"/>
          <p:cNvSpPr>
            <a:spLocks noGrp="1"/>
          </p:cNvSpPr>
          <p:nvPr>
            <p:ph type="sldNum" idx="12"/>
          </p:nvPr>
        </p:nvSpPr>
        <p:spPr/>
        <p:txBody>
          <a:bodyPr/>
          <a:lstStyle/>
          <a:p>
            <a:fld id="{00000000-1234-1234-1234-123412341234}" type="slidenum">
              <a:rPr lang="en" smtClean="0"/>
              <a:pPr/>
              <a:t>30</a:t>
            </a:fld>
            <a:endParaRPr lang="en"/>
          </a:p>
        </p:txBody>
      </p:sp>
      <p:sp>
        <p:nvSpPr>
          <p:cNvPr id="30" name="Text Placeholder 1"/>
          <p:cNvSpPr>
            <a:spLocks noGrp="1"/>
          </p:cNvSpPr>
          <p:nvPr>
            <p:ph type="body" sz="quarter" idx="13"/>
          </p:nvPr>
        </p:nvSpPr>
        <p:spPr>
          <a:xfrm>
            <a:off x="284544" y="731399"/>
            <a:ext cx="11673227" cy="5597418"/>
          </a:xfrm>
        </p:spPr>
        <p:txBody>
          <a:bodyPr>
            <a:normAutofit fontScale="85000" lnSpcReduction="20000"/>
          </a:bodyPr>
          <a:lstStyle/>
          <a:p>
            <a:r>
              <a:rPr lang="en-US" sz="2000" dirty="0" smtClean="0"/>
              <a:t>Introduces broadly applicable new features:</a:t>
            </a:r>
          </a:p>
          <a:p>
            <a:pPr lvl="1"/>
            <a:r>
              <a:rPr lang="en-US" sz="1600" dirty="0" smtClean="0"/>
              <a:t>Adds support for tables with sub-categories via the new </a:t>
            </a:r>
            <a:r>
              <a:rPr lang="en-US" sz="1600" dirty="0" err="1" smtClean="0">
                <a:latin typeface="Futura"/>
                <a:cs typeface="Futura"/>
              </a:rPr>
              <a:t>AlignedDynamicTable</a:t>
            </a:r>
            <a:r>
              <a:rPr lang="en-US" sz="1600" dirty="0" smtClean="0"/>
              <a:t> type</a:t>
            </a:r>
          </a:p>
          <a:p>
            <a:pPr lvl="1"/>
            <a:r>
              <a:rPr lang="en-US" sz="1600" dirty="0" smtClean="0"/>
              <a:t>Adds support for hierarchical organization of tables </a:t>
            </a:r>
          </a:p>
          <a:p>
            <a:r>
              <a:rPr lang="en-US" sz="2000" dirty="0" smtClean="0"/>
              <a:t>Allows tables to be populated iteratively:</a:t>
            </a:r>
          </a:p>
          <a:p>
            <a:pPr lvl="1"/>
            <a:r>
              <a:rPr lang="en-US" sz="1800" dirty="0" smtClean="0"/>
              <a:t>Recordings can </a:t>
            </a:r>
            <a:r>
              <a:rPr lang="en-US" sz="1800" dirty="0"/>
              <a:t>be </a:t>
            </a:r>
            <a:r>
              <a:rPr lang="en-US" sz="1800" dirty="0" smtClean="0"/>
              <a:t>added iterativel</a:t>
            </a:r>
            <a:r>
              <a:rPr lang="en-US" sz="1800" dirty="0"/>
              <a:t>y</a:t>
            </a:r>
            <a:r>
              <a:rPr lang="en-US" sz="1800" dirty="0" smtClean="0"/>
              <a:t> to the </a:t>
            </a:r>
            <a:r>
              <a:rPr lang="en-US" sz="1800" dirty="0" err="1" smtClean="0">
                <a:latin typeface="Futura"/>
                <a:cs typeface="Futura"/>
              </a:rPr>
              <a:t>IntracellularRecodingsTable</a:t>
            </a:r>
            <a:r>
              <a:rPr lang="en-US" sz="1800" dirty="0" smtClean="0"/>
              <a:t> as </a:t>
            </a:r>
            <a:r>
              <a:rPr lang="en-US" sz="1800" dirty="0"/>
              <a:t>they are being </a:t>
            </a:r>
            <a:r>
              <a:rPr lang="en-US" sz="1800" dirty="0" smtClean="0"/>
              <a:t>acquired</a:t>
            </a:r>
          </a:p>
          <a:p>
            <a:pPr lvl="1"/>
            <a:r>
              <a:rPr lang="en-US" sz="1800" dirty="0" smtClean="0"/>
              <a:t>All tables are optional and can be created and populated iteratively as </a:t>
            </a:r>
            <a:r>
              <a:rPr lang="en-US" sz="1800" dirty="0"/>
              <a:t>they become </a:t>
            </a:r>
            <a:r>
              <a:rPr lang="en-US" sz="1800" dirty="0" smtClean="0"/>
              <a:t>necessary</a:t>
            </a:r>
          </a:p>
          <a:p>
            <a:r>
              <a:rPr lang="en-US" sz="2000" dirty="0" smtClean="0"/>
              <a:t>Explicitly defines and describes the hierarchy of </a:t>
            </a:r>
            <a:r>
              <a:rPr lang="en-US" sz="2000" dirty="0" err="1" smtClean="0"/>
              <a:t>icephys</a:t>
            </a:r>
            <a:r>
              <a:rPr lang="en-US" sz="2000" dirty="0" smtClean="0"/>
              <a:t> experiments and relationships:</a:t>
            </a:r>
          </a:p>
          <a:p>
            <a:pPr lvl="1"/>
            <a:r>
              <a:rPr lang="en-US" sz="1800" dirty="0" smtClean="0"/>
              <a:t>Avoids replication of metadata by allowing us to add the metadata at the appropriate level </a:t>
            </a:r>
          </a:p>
          <a:p>
            <a:pPr lvl="1"/>
            <a:r>
              <a:rPr lang="en-US" sz="1800" dirty="0" smtClean="0"/>
              <a:t>Relationships between the different levels in the hierarchy are described explicitly via references between the tables</a:t>
            </a:r>
          </a:p>
          <a:p>
            <a:pPr lvl="1"/>
            <a:r>
              <a:rPr lang="en-US" sz="1800" dirty="0" smtClean="0"/>
              <a:t>Relationships between (stimulus, response, electrode) </a:t>
            </a:r>
            <a:r>
              <a:rPr lang="en-US" sz="1800" dirty="0"/>
              <a:t>pairs </a:t>
            </a:r>
            <a:r>
              <a:rPr lang="en-US" sz="1800" dirty="0" smtClean="0"/>
              <a:t>are modeled explicitly in the </a:t>
            </a:r>
            <a:r>
              <a:rPr lang="en-US" sz="1800" dirty="0" err="1">
                <a:latin typeface="Futura"/>
                <a:cs typeface="Futura"/>
              </a:rPr>
              <a:t>IntracellularRecordingsTable</a:t>
            </a:r>
            <a:r>
              <a:rPr lang="en-US" sz="1800" dirty="0"/>
              <a:t> </a:t>
            </a:r>
            <a:endParaRPr lang="en-US" sz="1800" dirty="0" smtClean="0"/>
          </a:p>
          <a:p>
            <a:pPr lvl="1"/>
            <a:r>
              <a:rPr lang="en-US" sz="1800" dirty="0" smtClean="0"/>
              <a:t>We try to use explicit names as much as possible</a:t>
            </a:r>
            <a:endParaRPr lang="en-US" sz="2000" dirty="0" smtClean="0"/>
          </a:p>
          <a:p>
            <a:r>
              <a:rPr lang="en-US" sz="2000" dirty="0" smtClean="0"/>
              <a:t>Compatible with NWB 2.0 </a:t>
            </a:r>
          </a:p>
          <a:p>
            <a:r>
              <a:rPr lang="en-US" sz="2000" dirty="0" smtClean="0"/>
              <a:t>Facilitates metadata query and working on support in </a:t>
            </a:r>
            <a:r>
              <a:rPr lang="en-US" sz="2000" dirty="0" err="1" smtClean="0"/>
              <a:t>NWBWidgets</a:t>
            </a:r>
            <a:r>
              <a:rPr lang="en-US" sz="2000" dirty="0" smtClean="0"/>
              <a:t> </a:t>
            </a:r>
          </a:p>
          <a:p>
            <a:r>
              <a:rPr lang="en-US" sz="2000" dirty="0"/>
              <a:t>Using NWB extensions allows us to explore and evaluate new features before they become part of the NWB data </a:t>
            </a:r>
            <a:r>
              <a:rPr lang="en-US" sz="2000" dirty="0" smtClean="0"/>
              <a:t>standard (see also </a:t>
            </a:r>
            <a:r>
              <a:rPr lang="en-US" sz="2000" dirty="0"/>
              <a:t>the </a:t>
            </a:r>
            <a:r>
              <a:rPr lang="en-US" sz="2000" dirty="0" smtClean="0">
                <a:solidFill>
                  <a:schemeClr val="accent1"/>
                </a:solidFill>
              </a:rPr>
              <a:t>“NWB Extension”</a:t>
            </a:r>
            <a:r>
              <a:rPr lang="en-US" sz="2000" dirty="0" smtClean="0"/>
              <a:t> tutorial)</a:t>
            </a:r>
            <a:endParaRPr lang="en-US" sz="1800" dirty="0"/>
          </a:p>
        </p:txBody>
      </p:sp>
    </p:spTree>
    <p:extLst>
      <p:ext uri="{BB962C8B-B14F-4D97-AF65-F5344CB8AC3E}">
        <p14:creationId xmlns:p14="http://schemas.microsoft.com/office/powerpoint/2010/main" val="28564226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just"/>
            <a:r>
              <a:rPr lang="en-US" sz="1600" b="1" dirty="0"/>
              <a:t>Disclaimer: </a:t>
            </a:r>
            <a:r>
              <a:rPr lang="en-US" sz="1600" dirty="0"/>
              <a:t>This document was prepared as an account of work sponsored by the United States Government. While this document is believed to contain correct information, neither the United States Government nor any agency thereof, nor the Regents of the University of California, nor any of their employees, makes any warranty, express or implied, or assumes any legal responsibility for the accuracy, completeness, or usefulness of any information, apparatus, product, or process disclosed, or represents that its use would not infringe privately owned rights. Reference herein to any specific commercial product, process, or service by its trade name, trademark, manufacturer, or otherwise, does not necessarily constitute or imply its endorsement, recommendation, or favoring by the United States Government or any agency thereof, or the Regents of the University of California. The views and opinions of authors expressed herein do not necessarily state or reflect those of the United States Government or any agency thereof or the Regents of the University of California</a:t>
            </a:r>
            <a:r>
              <a:rPr lang="en-US" sz="1600" dirty="0" smtClean="0"/>
              <a:t>.</a:t>
            </a:r>
            <a:endParaRPr lang="en-US" sz="1600" dirty="0"/>
          </a:p>
          <a:p>
            <a:pPr algn="just"/>
            <a:r>
              <a:rPr lang="en-US" sz="1600" b="1" dirty="0"/>
              <a:t>Copyright notice: </a:t>
            </a:r>
            <a:r>
              <a:rPr lang="en-US" sz="1600" dirty="0"/>
              <a:t>All rights reserved.</a:t>
            </a:r>
            <a:r>
              <a:rPr lang="en-US" sz="1600" b="1" dirty="0"/>
              <a:t> </a:t>
            </a:r>
            <a:r>
              <a:rPr lang="en-US" sz="1600" dirty="0"/>
              <a:t>This manuscript has been authored by an author at Lawrence Berkeley National Laboratory under Contract No. DE-AC02-05CH11231 with the U.S. Department of Energy. The U.S. Government retains, and the publisher, by accepting the article for publication, acknowledges, that the U.S. Government retains a non-exclusive, paid-up, irrevocable, world-wide license to publish or reproduce the published form of this manuscript, or allow others to do so, for U.S. Government purposes.</a:t>
            </a:r>
          </a:p>
          <a:p>
            <a:endParaRPr lang="en-US" sz="1600" dirty="0"/>
          </a:p>
          <a:p>
            <a:pPr marL="88900" indent="0">
              <a:buNone/>
            </a:pPr>
            <a:endParaRPr lang="en-US" sz="1600" dirty="0"/>
          </a:p>
        </p:txBody>
      </p:sp>
      <p:sp>
        <p:nvSpPr>
          <p:cNvPr id="3" name="Title 2"/>
          <p:cNvSpPr>
            <a:spLocks noGrp="1"/>
          </p:cNvSpPr>
          <p:nvPr>
            <p:ph type="title"/>
          </p:nvPr>
        </p:nvSpPr>
        <p:spPr/>
        <p:txBody>
          <a:bodyPr/>
          <a:lstStyle/>
          <a:p>
            <a:r>
              <a:rPr lang="en-US" dirty="0" smtClean="0"/>
              <a:t>Legal</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31</a:t>
            </a:fld>
            <a:endParaRPr lang="en"/>
          </a:p>
        </p:txBody>
      </p:sp>
      <p:pic>
        <p:nvPicPr>
          <p:cNvPr id="5" name="Picture 4" descr="BerkeleyLab_Masterbrand_logo_with_Tag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539" y="286738"/>
            <a:ext cx="3750754" cy="768072"/>
          </a:xfrm>
          <a:prstGeom prst="rect">
            <a:avLst/>
          </a:prstGeom>
        </p:spPr>
      </p:pic>
    </p:spTree>
    <p:extLst>
      <p:ext uri="{BB962C8B-B14F-4D97-AF65-F5344CB8AC3E}">
        <p14:creationId xmlns:p14="http://schemas.microsoft.com/office/powerpoint/2010/main" val="41179595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ICEphys classes in NWB&#10;">
            <a:extLst>
              <a:ext uri="{FF2B5EF4-FFF2-40B4-BE49-F238E27FC236}">
                <a16:creationId xmlns:a16="http://schemas.microsoft.com/office/drawing/2014/main" xmlns="" id="{54DEEF58-E21A-BA45-B570-DC4623D27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677" y="288138"/>
            <a:ext cx="6094434" cy="5923073"/>
          </a:xfrm>
          <a:prstGeom prst="rect">
            <a:avLst/>
          </a:prstGeom>
        </p:spPr>
      </p:pic>
      <p:sp>
        <p:nvSpPr>
          <p:cNvPr id="3" name="Title 2"/>
          <p:cNvSpPr>
            <a:spLocks noGrp="1"/>
          </p:cNvSpPr>
          <p:nvPr>
            <p:ph type="title"/>
          </p:nvPr>
        </p:nvSpPr>
        <p:spPr/>
        <p:txBody>
          <a:bodyPr/>
          <a:lstStyle/>
          <a:p>
            <a:r>
              <a:rPr lang="en-US" dirty="0" err="1" smtClean="0">
                <a:latin typeface="Coiur"/>
                <a:cs typeface="Coiur"/>
              </a:rPr>
              <a:t>SweepTable</a:t>
            </a:r>
            <a:r>
              <a:rPr lang="en-US" dirty="0" smtClean="0"/>
              <a:t>: Overview</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948904520"/>
              </p:ext>
            </p:extLst>
          </p:nvPr>
        </p:nvGraphicFramePr>
        <p:xfrm>
          <a:off x="800460" y="1331644"/>
          <a:ext cx="5858956" cy="963167"/>
        </p:xfrm>
        <a:graphic>
          <a:graphicData uri="http://schemas.openxmlformats.org/drawingml/2006/table">
            <a:tbl>
              <a:tblPr firstRow="1" bandRow="1">
                <a:tableStyleId>{69012ECD-51FC-41F1-AA8D-1B2483CD663E}</a:tableStyleId>
              </a:tblPr>
              <a:tblGrid>
                <a:gridCol w="480312"/>
                <a:gridCol w="1832183"/>
                <a:gridCol w="2287106"/>
                <a:gridCol w="1259355"/>
              </a:tblGrid>
              <a:tr h="0">
                <a:tc gridSpan="4">
                  <a:txBody>
                    <a:bodyPr/>
                    <a:lstStyle/>
                    <a:p>
                      <a:pPr algn="ctr"/>
                      <a:r>
                        <a:rPr lang="en-US" sz="1400" dirty="0" err="1" smtClean="0">
                          <a:solidFill>
                            <a:schemeClr val="tx1"/>
                          </a:solidFill>
                          <a:latin typeface="Futura"/>
                          <a:cs typeface="Futura"/>
                        </a:rPr>
                        <a:t>SweepTable</a:t>
                      </a:r>
                      <a:endParaRPr lang="en-US" sz="14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0">
                <a:tc>
                  <a:txBody>
                    <a:bodyPr/>
                    <a:lstStyle/>
                    <a:p>
                      <a:pPr algn="ctr"/>
                      <a:r>
                        <a:rPr lang="en-US" sz="1400" dirty="0" smtClean="0">
                          <a:solidFill>
                            <a:schemeClr val="bg1"/>
                          </a:solidFill>
                        </a:rPr>
                        <a:t>id</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err="1" smtClean="0">
                          <a:solidFill>
                            <a:schemeClr val="bg1"/>
                          </a:solidFill>
                        </a:rPr>
                        <a:t>sweep_number</a:t>
                      </a:r>
                      <a:r>
                        <a:rPr lang="en-US" sz="1400" dirty="0" smtClean="0">
                          <a:solidFill>
                            <a:schemeClr val="bg1"/>
                          </a:solidFill>
                        </a:rPr>
                        <a:t> </a:t>
                      </a:r>
                    </a:p>
                    <a:p>
                      <a:pPr algn="ctr"/>
                      <a:r>
                        <a:rPr lang="en-US" sz="1400" dirty="0" smtClean="0">
                          <a:solidFill>
                            <a:schemeClr val="bg1"/>
                          </a:solidFill>
                          <a:latin typeface="Courier"/>
                          <a:cs typeface="Courier"/>
                        </a:rPr>
                        <a:t>uint32</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smtClean="0">
                          <a:solidFill>
                            <a:schemeClr val="bg1"/>
                          </a:solidFill>
                        </a:rPr>
                        <a:t>series </a:t>
                      </a:r>
                    </a:p>
                    <a:p>
                      <a:pPr algn="ctr"/>
                      <a:r>
                        <a:rPr lang="en-US" sz="1400" baseline="0" dirty="0" err="1" smtClean="0">
                          <a:solidFill>
                            <a:schemeClr val="bg1"/>
                          </a:solidFill>
                          <a:latin typeface="Courier"/>
                          <a:cs typeface="Courier"/>
                        </a:rPr>
                        <a:t>PatchClampSeries</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mr-IN" sz="1400" dirty="0" smtClean="0"/>
                        <a:t>…</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Curved Connector 9"/>
          <p:cNvCxnSpPr/>
          <p:nvPr/>
        </p:nvCxnSpPr>
        <p:spPr>
          <a:xfrm>
            <a:off x="4268154" y="2199834"/>
            <a:ext cx="3928328" cy="932304"/>
          </a:xfrm>
          <a:prstGeom prst="bentConnector3">
            <a:avLst>
              <a:gd name="adj1" fmla="val 11"/>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25494" y="3089923"/>
            <a:ext cx="915635" cy="276999"/>
          </a:xfrm>
          <a:prstGeom prst="rect">
            <a:avLst/>
          </a:prstGeom>
          <a:noFill/>
        </p:spPr>
        <p:txBody>
          <a:bodyPr wrap="none" rtlCol="0">
            <a:spAutoFit/>
          </a:bodyPr>
          <a:lstStyle/>
          <a:p>
            <a:r>
              <a:rPr lang="en-US" sz="1200" dirty="0" smtClean="0"/>
              <a:t>references</a:t>
            </a:r>
            <a:endParaRPr lang="en-US" sz="1200" dirty="0"/>
          </a:p>
        </p:txBody>
      </p:sp>
      <p:sp>
        <p:nvSpPr>
          <p:cNvPr id="6" name="Rectangle 5"/>
          <p:cNvSpPr/>
          <p:nvPr/>
        </p:nvSpPr>
        <p:spPr>
          <a:xfrm>
            <a:off x="230459" y="3842661"/>
            <a:ext cx="5575382" cy="1200329"/>
          </a:xfrm>
          <a:prstGeom prst="rect">
            <a:avLst/>
          </a:prstGeom>
        </p:spPr>
        <p:txBody>
          <a:bodyPr wrap="square">
            <a:spAutoFit/>
          </a:bodyPr>
          <a:lstStyle/>
          <a:p>
            <a:r>
              <a:rPr lang="en-US" dirty="0" err="1" smtClean="0">
                <a:latin typeface="Futura"/>
                <a:cs typeface="Futura"/>
              </a:rPr>
              <a:t>SweepTable</a:t>
            </a:r>
            <a:r>
              <a:rPr lang="en-US" dirty="0" smtClean="0"/>
              <a:t> allows grouping </a:t>
            </a:r>
            <a:r>
              <a:rPr lang="en-US" dirty="0" err="1" smtClean="0">
                <a:latin typeface="Futura"/>
                <a:cs typeface="Futura"/>
              </a:rPr>
              <a:t>PatchClampSeries</a:t>
            </a:r>
            <a:r>
              <a:rPr lang="en-US" dirty="0" smtClean="0"/>
              <a:t> that </a:t>
            </a:r>
            <a:r>
              <a:rPr lang="en-US" dirty="0"/>
              <a:t>stem from the same </a:t>
            </a:r>
            <a:r>
              <a:rPr lang="en-US" i="1" dirty="0" smtClean="0"/>
              <a:t>sweep</a:t>
            </a:r>
            <a:r>
              <a:rPr lang="en-US" dirty="0" smtClean="0"/>
              <a:t>, i.e., a group of simultaneously recorded </a:t>
            </a:r>
            <a:r>
              <a:rPr lang="en-US" dirty="0" err="1"/>
              <a:t>PatchClampSeries</a:t>
            </a:r>
            <a:r>
              <a:rPr lang="en-US" dirty="0"/>
              <a:t> </a:t>
            </a:r>
            <a:r>
              <a:rPr lang="en-US" dirty="0" smtClean="0"/>
              <a:t>(with the same </a:t>
            </a:r>
            <a:r>
              <a:rPr lang="en-US" dirty="0"/>
              <a:t>starting point in </a:t>
            </a:r>
            <a:r>
              <a:rPr lang="en-US" dirty="0" smtClean="0"/>
              <a:t>time).</a:t>
            </a:r>
            <a:endParaRPr lang="en-US" dirty="0"/>
          </a:p>
        </p:txBody>
      </p:sp>
    </p:spTree>
    <p:extLst>
      <p:ext uri="{BB962C8B-B14F-4D97-AF65-F5344CB8AC3E}">
        <p14:creationId xmlns:p14="http://schemas.microsoft.com/office/powerpoint/2010/main" val="13992497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599" y="278187"/>
            <a:ext cx="11360799" cy="763600"/>
          </a:xfrm>
        </p:spPr>
        <p:txBody>
          <a:bodyPr/>
          <a:lstStyle/>
          <a:p>
            <a:r>
              <a:rPr lang="en-US" dirty="0" smtClean="0"/>
              <a:t>Example: </a:t>
            </a:r>
            <a:br>
              <a:rPr lang="en-US" dirty="0" smtClean="0"/>
            </a:br>
            <a:r>
              <a:rPr lang="en-US" sz="2400" dirty="0" smtClean="0"/>
              <a:t>Adding a single recording</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887358269"/>
              </p:ext>
            </p:extLst>
          </p:nvPr>
        </p:nvGraphicFramePr>
        <p:xfrm>
          <a:off x="296979" y="1167444"/>
          <a:ext cx="7309359" cy="1232190"/>
        </p:xfrm>
        <a:graphic>
          <a:graphicData uri="http://schemas.openxmlformats.org/drawingml/2006/table">
            <a:tbl>
              <a:tblPr firstRow="1" bandRow="1">
                <a:tableStyleId>{69012ECD-51FC-41F1-AA8D-1B2483CD663E}</a:tableStyleId>
              </a:tblPr>
              <a:tblGrid>
                <a:gridCol w="480312"/>
                <a:gridCol w="1832183"/>
                <a:gridCol w="3629666"/>
                <a:gridCol w="1367198"/>
              </a:tblGrid>
              <a:tr h="269023">
                <a:tc gridSpan="4">
                  <a:txBody>
                    <a:bodyPr/>
                    <a:lstStyle/>
                    <a:p>
                      <a:pPr algn="ctr"/>
                      <a:r>
                        <a:rPr lang="en-US" sz="1400" dirty="0" err="1" smtClean="0">
                          <a:solidFill>
                            <a:schemeClr val="tx1"/>
                          </a:solidFill>
                          <a:latin typeface="Futura"/>
                          <a:cs typeface="Futura"/>
                        </a:rPr>
                        <a:t>SweepTable</a:t>
                      </a:r>
                      <a:endParaRPr lang="en-US" sz="14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435383">
                <a:tc>
                  <a:txBody>
                    <a:bodyPr/>
                    <a:lstStyle/>
                    <a:p>
                      <a:pPr algn="ctr"/>
                      <a:r>
                        <a:rPr lang="en-US" sz="1400" dirty="0" smtClean="0">
                          <a:solidFill>
                            <a:schemeClr val="bg1"/>
                          </a:solidFill>
                        </a:rPr>
                        <a:t>id</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err="1" smtClean="0">
                          <a:solidFill>
                            <a:schemeClr val="bg1"/>
                          </a:solidFill>
                        </a:rPr>
                        <a:t>sweep_number</a:t>
                      </a:r>
                      <a:r>
                        <a:rPr lang="en-US" sz="1400" dirty="0" smtClean="0">
                          <a:solidFill>
                            <a:schemeClr val="bg1"/>
                          </a:solidFill>
                        </a:rPr>
                        <a:t> </a:t>
                      </a:r>
                    </a:p>
                    <a:p>
                      <a:pPr algn="ctr"/>
                      <a:r>
                        <a:rPr lang="en-US" sz="1400" dirty="0" smtClean="0">
                          <a:solidFill>
                            <a:schemeClr val="bg1"/>
                          </a:solidFill>
                          <a:latin typeface="Courier"/>
                          <a:cs typeface="Courier"/>
                        </a:rPr>
                        <a:t>uint32</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smtClean="0">
                          <a:solidFill>
                            <a:schemeClr val="bg1"/>
                          </a:solidFill>
                        </a:rPr>
                        <a:t>series </a:t>
                      </a:r>
                    </a:p>
                    <a:p>
                      <a:pPr algn="ctr"/>
                      <a:r>
                        <a:rPr lang="en-US" sz="1400" baseline="0" dirty="0" smtClean="0">
                          <a:solidFill>
                            <a:schemeClr val="bg1"/>
                          </a:solidFill>
                          <a:latin typeface="Courier"/>
                          <a:cs typeface="Courier"/>
                        </a:rPr>
                        <a:t>Reference to </a:t>
                      </a:r>
                      <a:r>
                        <a:rPr lang="en-US" sz="1400" baseline="0" dirty="0" err="1" smtClean="0">
                          <a:solidFill>
                            <a:schemeClr val="bg1"/>
                          </a:solidFill>
                          <a:latin typeface="Courier"/>
                          <a:cs typeface="Courier"/>
                        </a:rPr>
                        <a:t>PatchClampSeries</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400" dirty="0" smtClean="0">
                          <a:solidFill>
                            <a:schemeClr val="bg1"/>
                          </a:solidFill>
                        </a:rPr>
                        <a:t>…</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44375239"/>
              </p:ext>
            </p:extLst>
          </p:nvPr>
        </p:nvGraphicFramePr>
        <p:xfrm>
          <a:off x="8405980" y="1401787"/>
          <a:ext cx="3120316" cy="713231"/>
        </p:xfrm>
        <a:graphic>
          <a:graphicData uri="http://schemas.openxmlformats.org/drawingml/2006/table">
            <a:tbl>
              <a:tblPr firstRow="1" bandRow="1">
                <a:tableStyleId>{69012ECD-51FC-41F1-AA8D-1B2483CD663E}</a:tableStyleId>
              </a:tblPr>
              <a:tblGrid>
                <a:gridCol w="3120316"/>
              </a:tblGrid>
              <a:tr h="210846">
                <a:tc>
                  <a:txBody>
                    <a:bodyPr/>
                    <a:lstStyle/>
                    <a:p>
                      <a:pPr algn="ctr"/>
                      <a:r>
                        <a:rPr lang="en-US" sz="1400" dirty="0" err="1" smtClean="0">
                          <a:latin typeface="Futura"/>
                          <a:cs typeface="Futura"/>
                        </a:rPr>
                        <a:t>VoltageClampStimulusSeries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vcss0</a:t>
                      </a:r>
                    </a:p>
                    <a:p>
                      <a:pPr algn="l"/>
                      <a:r>
                        <a:rPr lang="en-US" sz="1400" b="1" dirty="0" smtClean="0"/>
                        <a:t>electrode: </a:t>
                      </a:r>
                      <a:r>
                        <a:rPr lang="en-US" sz="1400" b="0" dirty="0" smtClean="0"/>
                        <a:t>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1" name="Curved Connector 10"/>
          <p:cNvCxnSpPr>
            <a:endCxn id="8" idx="1"/>
          </p:cNvCxnSpPr>
          <p:nvPr/>
        </p:nvCxnSpPr>
        <p:spPr>
          <a:xfrm flipV="1">
            <a:off x="4727919" y="1758402"/>
            <a:ext cx="3678061" cy="279922"/>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127204824"/>
              </p:ext>
            </p:extLst>
          </p:nvPr>
        </p:nvGraphicFramePr>
        <p:xfrm>
          <a:off x="8396102" y="2217409"/>
          <a:ext cx="3108849" cy="713231"/>
        </p:xfrm>
        <a:graphic>
          <a:graphicData uri="http://schemas.openxmlformats.org/drawingml/2006/table">
            <a:tbl>
              <a:tblPr firstRow="1" bandRow="1">
                <a:tableStyleId>{69012ECD-51FC-41F1-AA8D-1B2483CD663E}</a:tableStyleId>
              </a:tblPr>
              <a:tblGrid>
                <a:gridCol w="3108849"/>
              </a:tblGrid>
              <a:tr h="210846">
                <a:tc>
                  <a:txBody>
                    <a:bodyPr/>
                    <a:lstStyle/>
                    <a:p>
                      <a:pPr algn="ctr"/>
                      <a:r>
                        <a:rPr lang="en-US" sz="1400" dirty="0" err="1" smtClean="0">
                          <a:latin typeface="Futura"/>
                          <a:cs typeface="Futura"/>
                        </a:rPr>
                        <a:t>VoltageClampSeries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vcs0</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t>electrode: </a:t>
                      </a:r>
                      <a:r>
                        <a:rPr lang="en-US" sz="1400" b="0" dirty="0" smtClean="0"/>
                        <a:t>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229969015"/>
              </p:ext>
            </p:extLst>
          </p:nvPr>
        </p:nvGraphicFramePr>
        <p:xfrm>
          <a:off x="8400335" y="3057461"/>
          <a:ext cx="3093943" cy="509756"/>
        </p:xfrm>
        <a:graphic>
          <a:graphicData uri="http://schemas.openxmlformats.org/drawingml/2006/table">
            <a:tbl>
              <a:tblPr firstRow="1" bandRow="1">
                <a:tableStyleId>{69012ECD-51FC-41F1-AA8D-1B2483CD663E}</a:tableStyleId>
              </a:tblPr>
              <a:tblGrid>
                <a:gridCol w="3093943"/>
              </a:tblGrid>
              <a:tr h="214490">
                <a:tc>
                  <a:txBody>
                    <a:bodyPr/>
                    <a:lstStyle/>
                    <a:p>
                      <a:pPr algn="ctr"/>
                      <a:r>
                        <a:rPr lang="en-US" sz="1400" dirty="0" err="1" smtClean="0">
                          <a:latin typeface="Futura"/>
                          <a:cs typeface="Futura"/>
                        </a:rPr>
                        <a:t>IntracellularElectrode</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59821">
                <a:tc>
                  <a:txBody>
                    <a:bodyPr/>
                    <a:lstStyle/>
                    <a:p>
                      <a:pPr algn="l"/>
                      <a:r>
                        <a:rPr lang="en-US" sz="1400" b="1" dirty="0" smtClean="0"/>
                        <a:t>name:</a:t>
                      </a:r>
                      <a:r>
                        <a:rPr lang="en-US" sz="1400" dirty="0" smtClean="0"/>
                        <a:t> 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9" name="Curved Connector 18"/>
          <p:cNvCxnSpPr>
            <a:endCxn id="17" idx="1"/>
          </p:cNvCxnSpPr>
          <p:nvPr/>
        </p:nvCxnSpPr>
        <p:spPr>
          <a:xfrm>
            <a:off x="4639239" y="2248411"/>
            <a:ext cx="3756863" cy="325613"/>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7" idx="3"/>
            <a:endCxn id="18" idx="3"/>
          </p:cNvCxnSpPr>
          <p:nvPr/>
        </p:nvCxnSpPr>
        <p:spPr>
          <a:xfrm flipH="1">
            <a:off x="11494278" y="2574024"/>
            <a:ext cx="10673" cy="738315"/>
          </a:xfrm>
          <a:prstGeom prst="curvedConnector3">
            <a:avLst>
              <a:gd name="adj1" fmla="val -2141853"/>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18" idx="3"/>
          </p:cNvCxnSpPr>
          <p:nvPr/>
        </p:nvCxnSpPr>
        <p:spPr>
          <a:xfrm flipH="1">
            <a:off x="11494278" y="1758402"/>
            <a:ext cx="32018" cy="1553937"/>
          </a:xfrm>
          <a:prstGeom prst="curvedConnector3">
            <a:avLst>
              <a:gd name="adj1" fmla="val -1247298"/>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265747" y="2790546"/>
            <a:ext cx="7752081" cy="3108544"/>
          </a:xfrm>
          <a:prstGeom prst="rect">
            <a:avLst/>
          </a:prstGeom>
          <a:solidFill>
            <a:srgbClr val="000000"/>
          </a:solidFill>
        </p:spPr>
        <p:txBody>
          <a:bodyPr wrap="square">
            <a:spAutoFit/>
          </a:bodyPr>
          <a:lstStyle/>
          <a:p>
            <a:r>
              <a:rPr lang="mr-IN" sz="1400" dirty="0">
                <a:solidFill>
                  <a:schemeClr val="bg1"/>
                </a:solidFill>
                <a:latin typeface="Courier"/>
                <a:cs typeface="Courier"/>
              </a:rPr>
              <a:t>elec0 = nwbfile.create_icephys_electrode</a:t>
            </a:r>
            <a:r>
              <a:rPr lang="mr-IN" sz="1400" dirty="0" smtClean="0">
                <a:solidFill>
                  <a:schemeClr val="bg1"/>
                </a:solidFill>
                <a:latin typeface="Courier"/>
                <a:cs typeface="Courier"/>
              </a:rPr>
              <a:t>(</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smtClean="0">
                <a:solidFill>
                  <a:schemeClr val="bg1"/>
                </a:solidFill>
                <a:latin typeface="Courier"/>
                <a:cs typeface="Courier"/>
              </a:rPr>
              <a:t>   </a:t>
            </a:r>
            <a:r>
              <a:rPr lang="mr-IN" sz="1400" dirty="0" smtClean="0">
                <a:solidFill>
                  <a:schemeClr val="bg1"/>
                </a:solidFill>
                <a:latin typeface="Courier"/>
                <a:cs typeface="Courier"/>
              </a:rPr>
              <a:t>name</a:t>
            </a:r>
            <a:r>
              <a:rPr lang="mr-IN" sz="1400" dirty="0">
                <a:solidFill>
                  <a:schemeClr val="bg1"/>
                </a:solidFill>
                <a:latin typeface="Courier"/>
                <a:cs typeface="Courier"/>
              </a:rPr>
              <a:t>=</a:t>
            </a:r>
            <a:r>
              <a:rPr lang="mr-IN" sz="1400" dirty="0">
                <a:solidFill>
                  <a:srgbClr val="70AD47"/>
                </a:solidFill>
                <a:latin typeface="Courier"/>
                <a:cs typeface="Courier"/>
              </a:rPr>
              <a:t>"elec0"</a:t>
            </a:r>
            <a:r>
              <a:rPr lang="mr-IN" sz="1400" dirty="0">
                <a:solidFill>
                  <a:schemeClr val="bg1"/>
                </a:solidFill>
                <a:latin typeface="Courier"/>
                <a:cs typeface="Courier"/>
              </a:rPr>
              <a:t>, </a:t>
            </a:r>
            <a:r>
              <a:rPr lang="mr-IN" sz="1400" dirty="0" smtClean="0">
                <a:solidFill>
                  <a:schemeClr val="bg1"/>
                </a:solidFill>
                <a:latin typeface="Courier"/>
                <a:cs typeface="Courier"/>
              </a:rPr>
              <a:t>description=</a:t>
            </a:r>
            <a:r>
              <a:rPr lang="en-US" sz="1400" dirty="0" smtClean="0">
                <a:solidFill>
                  <a:srgbClr val="70AD47"/>
                </a:solidFill>
                <a:latin typeface="Courier"/>
                <a:cs typeface="Courier"/>
              </a:rPr>
              <a:t>“</a:t>
            </a:r>
            <a:r>
              <a:rPr lang="mr-IN" sz="1400" dirty="0" smtClean="0">
                <a:solidFill>
                  <a:srgbClr val="70AD47"/>
                </a:solidFill>
                <a:latin typeface="Courier"/>
                <a:cs typeface="Courier"/>
              </a:rPr>
              <a:t>…</a:t>
            </a:r>
            <a:r>
              <a:rPr lang="en-US" sz="1400" dirty="0" smtClean="0">
                <a:solidFill>
                  <a:srgbClr val="70AD47"/>
                </a:solidFill>
                <a:latin typeface="Courier"/>
                <a:cs typeface="Courier"/>
              </a:rPr>
              <a:t>”</a:t>
            </a:r>
            <a:r>
              <a:rPr lang="mr-IN" sz="1400" dirty="0" smtClean="0">
                <a:solidFill>
                  <a:schemeClr val="bg1"/>
                </a:solidFill>
                <a:latin typeface="Courier"/>
                <a:cs typeface="Courier"/>
              </a:rPr>
              <a:t>, device</a:t>
            </a:r>
            <a:r>
              <a:rPr lang="mr-IN" sz="1400" dirty="0">
                <a:solidFill>
                  <a:schemeClr val="bg1"/>
                </a:solidFill>
                <a:latin typeface="Courier"/>
                <a:cs typeface="Courier"/>
              </a:rPr>
              <a:t>=</a:t>
            </a:r>
            <a:r>
              <a:rPr lang="mr-IN" sz="1400" dirty="0">
                <a:solidFill>
                  <a:srgbClr val="70AD47"/>
                </a:solidFill>
                <a:latin typeface="Courier"/>
                <a:cs typeface="Courier"/>
              </a:rPr>
              <a:t>device</a:t>
            </a:r>
            <a:r>
              <a:rPr lang="mr-IN" sz="1400" dirty="0" smtClean="0">
                <a:solidFill>
                  <a:schemeClr val="bg1"/>
                </a:solidFill>
                <a:latin typeface="Courier"/>
                <a:cs typeface="Courier"/>
              </a:rPr>
              <a:t>)</a:t>
            </a:r>
            <a:endParaRPr lang="en-US" sz="1400" dirty="0" smtClean="0">
              <a:solidFill>
                <a:schemeClr val="bg1"/>
              </a:solidFill>
              <a:latin typeface="Courier"/>
              <a:cs typeface="Courier"/>
            </a:endParaRPr>
          </a:p>
          <a:p>
            <a:r>
              <a:rPr lang="en-US" sz="1400" dirty="0">
                <a:solidFill>
                  <a:schemeClr val="bg1"/>
                </a:solidFill>
                <a:latin typeface="Courier"/>
                <a:cs typeface="Courier"/>
              </a:rPr>
              <a:t>vcss0 = </a:t>
            </a:r>
            <a:r>
              <a:rPr lang="en-US" sz="1400" dirty="0" err="1">
                <a:solidFill>
                  <a:schemeClr val="bg1"/>
                </a:solidFill>
                <a:latin typeface="Courier"/>
                <a:cs typeface="Courier"/>
              </a:rPr>
              <a:t>VoltageClampStimulusSeries</a:t>
            </a:r>
            <a:r>
              <a:rPr lang="en-US" sz="1400" dirty="0">
                <a:solidFill>
                  <a:schemeClr val="bg1"/>
                </a:solidFill>
                <a:latin typeface="Courier"/>
                <a:cs typeface="Courier"/>
              </a:rPr>
              <a:t>(</a:t>
            </a:r>
          </a:p>
          <a:p>
            <a:r>
              <a:rPr lang="en-US" sz="1400" dirty="0">
                <a:solidFill>
                  <a:schemeClr val="bg1"/>
                </a:solidFill>
                <a:latin typeface="Courier"/>
                <a:cs typeface="Courier"/>
              </a:rPr>
              <a:t>    name=</a:t>
            </a:r>
            <a:r>
              <a:rPr lang="en-US" sz="1400" dirty="0">
                <a:solidFill>
                  <a:schemeClr val="accent6"/>
                </a:solidFill>
                <a:latin typeface="Courier"/>
                <a:cs typeface="Courier"/>
              </a:rPr>
              <a:t>"vcss0"</a:t>
            </a:r>
            <a:r>
              <a:rPr lang="en-US" sz="1400" dirty="0">
                <a:solidFill>
                  <a:schemeClr val="bg1"/>
                </a:solidFill>
                <a:latin typeface="Courier"/>
                <a:cs typeface="Courier"/>
              </a:rPr>
              <a:t>,  </a:t>
            </a:r>
            <a:r>
              <a:rPr lang="en-US" sz="1400" dirty="0" smtClean="0">
                <a:solidFill>
                  <a:schemeClr val="bg1"/>
                </a:solidFill>
                <a:latin typeface="Courier"/>
                <a:cs typeface="Courier"/>
              </a:rPr>
              <a:t>data</a:t>
            </a:r>
            <a:r>
              <a:rPr lang="en-US" sz="1400" dirty="0">
                <a:solidFill>
                  <a:schemeClr val="bg1"/>
                </a:solidFill>
                <a:latin typeface="Courier"/>
                <a:cs typeface="Courier"/>
              </a:rPr>
              <a:t>=</a:t>
            </a:r>
            <a:r>
              <a:rPr lang="en-US" sz="1400" dirty="0" smtClean="0">
                <a:solidFill>
                  <a:srgbClr val="70AD47"/>
                </a:solidFill>
                <a:latin typeface="Courier"/>
                <a:cs typeface="Courier"/>
              </a:rPr>
              <a:t>[</a:t>
            </a:r>
            <a:r>
              <a:rPr lang="mr-IN" sz="1400" dirty="0" smtClean="0">
                <a:solidFill>
                  <a:srgbClr val="70AD47"/>
                </a:solidFill>
                <a:latin typeface="Courier"/>
                <a:cs typeface="Courier"/>
              </a:rPr>
              <a:t>…</a:t>
            </a:r>
            <a:r>
              <a:rPr lang="en-US" sz="1400" dirty="0" smtClean="0">
                <a:solidFill>
                  <a:srgbClr val="70AD47"/>
                </a:solidFill>
                <a:latin typeface="Courier"/>
                <a:cs typeface="Courier"/>
              </a:rPr>
              <a:t>]</a:t>
            </a:r>
            <a:r>
              <a:rPr lang="en-US" sz="1400" dirty="0">
                <a:solidFill>
                  <a:schemeClr val="bg1"/>
                </a:solidFill>
                <a:latin typeface="Courier"/>
                <a:cs typeface="Courier"/>
              </a:rPr>
              <a:t>, </a:t>
            </a:r>
            <a:r>
              <a:rPr lang="en-US" sz="1400" dirty="0" err="1">
                <a:solidFill>
                  <a:schemeClr val="bg1"/>
                </a:solidFill>
                <a:latin typeface="Courier"/>
                <a:cs typeface="Courier"/>
              </a:rPr>
              <a:t>starting_time</a:t>
            </a:r>
            <a:r>
              <a:rPr lang="en-US" sz="1400" dirty="0">
                <a:solidFill>
                  <a:schemeClr val="bg1"/>
                </a:solidFill>
                <a:latin typeface="Courier"/>
                <a:cs typeface="Courier"/>
              </a:rPr>
              <a:t>=</a:t>
            </a:r>
            <a:r>
              <a:rPr lang="en-US" sz="1400" dirty="0">
                <a:solidFill>
                  <a:srgbClr val="70AD47"/>
                </a:solidFill>
                <a:latin typeface="Courier"/>
                <a:cs typeface="Courier"/>
              </a:rPr>
              <a:t>234.5</a:t>
            </a:r>
            <a:r>
              <a:rPr lang="en-US" sz="1400" dirty="0">
                <a:solidFill>
                  <a:schemeClr val="bg1"/>
                </a:solidFill>
                <a:latin typeface="Courier"/>
                <a:cs typeface="Courier"/>
              </a:rPr>
              <a:t>, rate=</a:t>
            </a:r>
            <a:r>
              <a:rPr lang="en-US" sz="1400" dirty="0">
                <a:solidFill>
                  <a:srgbClr val="70AD47"/>
                </a:solidFill>
                <a:latin typeface="Courier"/>
                <a:cs typeface="Courier"/>
              </a:rPr>
              <a:t>10e3</a:t>
            </a:r>
            <a:r>
              <a:rPr lang="en-US" sz="1400" dirty="0">
                <a:solidFill>
                  <a:schemeClr val="bg1"/>
                </a:solidFill>
                <a:latin typeface="Courier"/>
                <a:cs typeface="Courier"/>
              </a:rPr>
              <a:t>, gain=</a:t>
            </a:r>
            <a:r>
              <a:rPr lang="en-US" sz="1400" dirty="0" smtClean="0">
                <a:solidFill>
                  <a:srgbClr val="70AD47"/>
                </a:solidFill>
                <a:latin typeface="Courier"/>
                <a:cs typeface="Courier"/>
              </a:rPr>
              <a:t>0.03</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   electrode</a:t>
            </a:r>
            <a:r>
              <a:rPr lang="en-US" sz="1400" dirty="0">
                <a:solidFill>
                  <a:schemeClr val="bg1"/>
                </a:solidFill>
                <a:latin typeface="Courier"/>
                <a:cs typeface="Courier"/>
              </a:rPr>
              <a:t>=</a:t>
            </a:r>
            <a:r>
              <a:rPr lang="en-US" sz="1400" dirty="0">
                <a:solidFill>
                  <a:srgbClr val="FF0000"/>
                </a:solidFill>
                <a:latin typeface="Courier"/>
                <a:cs typeface="Courier"/>
              </a:rPr>
              <a:t>elec0</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   </a:t>
            </a:r>
            <a:r>
              <a:rPr lang="en-US" sz="1400" dirty="0" err="1" smtClean="0">
                <a:solidFill>
                  <a:schemeClr val="bg1"/>
                </a:solidFill>
                <a:latin typeface="Courier"/>
                <a:cs typeface="Courier"/>
              </a:rPr>
              <a:t>sweep_number</a:t>
            </a:r>
            <a:r>
              <a:rPr lang="en-US" sz="1400" dirty="0" smtClean="0">
                <a:solidFill>
                  <a:schemeClr val="bg1"/>
                </a:solidFill>
                <a:latin typeface="Courier"/>
                <a:cs typeface="Courier"/>
              </a:rPr>
              <a:t>=</a:t>
            </a:r>
            <a:r>
              <a:rPr lang="en-US" sz="1400" dirty="0">
                <a:solidFill>
                  <a:srgbClr val="FF0000"/>
                </a:solidFill>
                <a:latin typeface="Courier"/>
                <a:cs typeface="Courier"/>
              </a:rPr>
              <a:t>0</a:t>
            </a:r>
            <a:r>
              <a:rPr lang="en-US" sz="1400" dirty="0" smtClean="0">
                <a:solidFill>
                  <a:schemeClr val="bg1"/>
                </a:solidFill>
                <a:latin typeface="Courier"/>
                <a:cs typeface="Courier"/>
              </a:rPr>
              <a:t>)</a:t>
            </a:r>
            <a:endParaRPr lang="en-US" sz="1400" dirty="0">
              <a:solidFill>
                <a:schemeClr val="bg1"/>
              </a:solidFill>
              <a:latin typeface="Courier"/>
              <a:cs typeface="Courier"/>
            </a:endParaRPr>
          </a:p>
          <a:p>
            <a:r>
              <a:rPr lang="en-US" sz="1400" dirty="0" err="1">
                <a:solidFill>
                  <a:schemeClr val="bg1"/>
                </a:solidFill>
                <a:latin typeface="Courier"/>
                <a:cs typeface="Courier"/>
              </a:rPr>
              <a:t>nwbfile.add_stimulus</a:t>
            </a:r>
            <a:r>
              <a:rPr lang="en-US" sz="1400" dirty="0">
                <a:solidFill>
                  <a:schemeClr val="bg1"/>
                </a:solidFill>
                <a:latin typeface="Courier"/>
                <a:cs typeface="Courier"/>
              </a:rPr>
              <a:t>(vcss0)</a:t>
            </a:r>
          </a:p>
          <a:p>
            <a:r>
              <a:rPr lang="en-US" sz="1400" dirty="0">
                <a:solidFill>
                  <a:schemeClr val="bg1"/>
                </a:solidFill>
                <a:latin typeface="Courier"/>
                <a:cs typeface="Courier"/>
              </a:rPr>
              <a:t>vcs0 = </a:t>
            </a:r>
            <a:r>
              <a:rPr lang="en-US" sz="1400" dirty="0" err="1">
                <a:solidFill>
                  <a:schemeClr val="bg1"/>
                </a:solidFill>
                <a:latin typeface="Courier"/>
                <a:cs typeface="Courier"/>
              </a:rPr>
              <a:t>VoltageClampSeries</a:t>
            </a:r>
            <a:r>
              <a:rPr lang="en-US" sz="1400" dirty="0">
                <a:solidFill>
                  <a:schemeClr val="bg1"/>
                </a:solidFill>
                <a:latin typeface="Courier"/>
                <a:cs typeface="Courier"/>
              </a:rPr>
              <a:t>(</a:t>
            </a:r>
          </a:p>
          <a:p>
            <a:r>
              <a:rPr lang="en-US" sz="1400" dirty="0">
                <a:solidFill>
                  <a:schemeClr val="bg1"/>
                </a:solidFill>
                <a:latin typeface="Courier"/>
                <a:cs typeface="Courier"/>
              </a:rPr>
              <a:t>    name=</a:t>
            </a:r>
            <a:r>
              <a:rPr lang="en-US" sz="1400" dirty="0">
                <a:solidFill>
                  <a:srgbClr val="70AD47"/>
                </a:solidFill>
                <a:latin typeface="Courier"/>
                <a:cs typeface="Courier"/>
              </a:rPr>
              <a:t>"vcs0"</a:t>
            </a:r>
            <a:r>
              <a:rPr lang="en-US" sz="1400" dirty="0">
                <a:solidFill>
                  <a:schemeClr val="bg1"/>
                </a:solidFill>
                <a:latin typeface="Courier"/>
                <a:cs typeface="Courier"/>
              </a:rPr>
              <a:t>, </a:t>
            </a:r>
            <a:r>
              <a:rPr lang="en-US" sz="1400" dirty="0" smtClean="0">
                <a:solidFill>
                  <a:schemeClr val="bg1"/>
                </a:solidFill>
                <a:latin typeface="Courier"/>
                <a:cs typeface="Courier"/>
              </a:rPr>
              <a:t>data</a:t>
            </a:r>
            <a:r>
              <a:rPr lang="en-US" sz="1400" dirty="0">
                <a:solidFill>
                  <a:schemeClr val="bg1"/>
                </a:solidFill>
                <a:latin typeface="Courier"/>
                <a:cs typeface="Courier"/>
              </a:rPr>
              <a:t>=</a:t>
            </a:r>
            <a:r>
              <a:rPr lang="en-US" sz="1400" dirty="0">
                <a:solidFill>
                  <a:srgbClr val="70AD47"/>
                </a:solidFill>
                <a:latin typeface="Courier"/>
                <a:cs typeface="Courier"/>
              </a:rPr>
              <a:t>[0.1, 0.2, 0.3, 0.4, 0.5]</a:t>
            </a:r>
            <a:r>
              <a:rPr lang="en-US" sz="1400" dirty="0" smtClean="0">
                <a:solidFill>
                  <a:schemeClr val="bg1"/>
                </a:solidFill>
                <a:latin typeface="Courier"/>
                <a:cs typeface="Courier"/>
              </a:rPr>
              <a:t>, conversion</a:t>
            </a:r>
            <a:r>
              <a:rPr lang="en-US" sz="1400" dirty="0">
                <a:solidFill>
                  <a:schemeClr val="bg1"/>
                </a:solidFill>
                <a:latin typeface="Courier"/>
                <a:cs typeface="Courier"/>
              </a:rPr>
              <a:t>=</a:t>
            </a:r>
            <a:r>
              <a:rPr lang="en-US" sz="1400" dirty="0">
                <a:solidFill>
                  <a:srgbClr val="70AD47"/>
                </a:solidFill>
                <a:latin typeface="Courier"/>
                <a:cs typeface="Courier"/>
              </a:rPr>
              <a:t>1e-12</a:t>
            </a:r>
            <a:r>
              <a:rPr lang="en-US" sz="1400" dirty="0" smtClean="0">
                <a:solidFill>
                  <a:schemeClr val="bg1"/>
                </a:solidFill>
                <a:latin typeface="Courier"/>
                <a:cs typeface="Courier"/>
              </a:rPr>
              <a:t>, </a:t>
            </a:r>
          </a:p>
          <a:p>
            <a:r>
              <a:rPr lang="en-US" sz="1400" dirty="0">
                <a:solidFill>
                  <a:schemeClr val="bg1"/>
                </a:solidFill>
                <a:latin typeface="Courier"/>
                <a:cs typeface="Courier"/>
              </a:rPr>
              <a:t> </a:t>
            </a:r>
            <a:r>
              <a:rPr lang="en-US" sz="1400" dirty="0" smtClean="0">
                <a:solidFill>
                  <a:schemeClr val="bg1"/>
                </a:solidFill>
                <a:latin typeface="Courier"/>
                <a:cs typeface="Courier"/>
              </a:rPr>
              <a:t>   resolution</a:t>
            </a:r>
            <a:r>
              <a:rPr lang="en-US" sz="1400" dirty="0">
                <a:solidFill>
                  <a:schemeClr val="bg1"/>
                </a:solidFill>
                <a:latin typeface="Courier"/>
                <a:cs typeface="Courier"/>
              </a:rPr>
              <a:t>=</a:t>
            </a:r>
            <a:r>
              <a:rPr lang="en-US" sz="1400" dirty="0" err="1">
                <a:solidFill>
                  <a:srgbClr val="70AD47"/>
                </a:solidFill>
                <a:latin typeface="Courier"/>
                <a:cs typeface="Courier"/>
              </a:rPr>
              <a:t>np.nan</a:t>
            </a:r>
            <a:r>
              <a:rPr lang="en-US" sz="1400" dirty="0">
                <a:solidFill>
                  <a:schemeClr val="bg1"/>
                </a:solidFill>
                <a:latin typeface="Courier"/>
                <a:cs typeface="Courier"/>
              </a:rPr>
              <a:t>, </a:t>
            </a:r>
            <a:r>
              <a:rPr lang="en-US" sz="1400" dirty="0" err="1" smtClean="0">
                <a:solidFill>
                  <a:schemeClr val="bg1"/>
                </a:solidFill>
                <a:latin typeface="Courier"/>
                <a:cs typeface="Courier"/>
              </a:rPr>
              <a:t>starting_time</a:t>
            </a:r>
            <a:r>
              <a:rPr lang="en-US" sz="1400" dirty="0">
                <a:solidFill>
                  <a:schemeClr val="bg1"/>
                </a:solidFill>
                <a:latin typeface="Courier"/>
                <a:cs typeface="Courier"/>
              </a:rPr>
              <a:t>=</a:t>
            </a:r>
            <a:r>
              <a:rPr lang="en-US" sz="1400" dirty="0">
                <a:solidFill>
                  <a:srgbClr val="70AD47"/>
                </a:solidFill>
                <a:latin typeface="Courier"/>
                <a:cs typeface="Courier"/>
              </a:rPr>
              <a:t>234.5</a:t>
            </a:r>
            <a:r>
              <a:rPr lang="en-US" sz="1400" dirty="0">
                <a:solidFill>
                  <a:schemeClr val="bg1"/>
                </a:solidFill>
                <a:latin typeface="Courier"/>
                <a:cs typeface="Courier"/>
              </a:rPr>
              <a:t>, rate=</a:t>
            </a:r>
            <a:r>
              <a:rPr lang="en-US" sz="1400" dirty="0">
                <a:solidFill>
                  <a:srgbClr val="70AD47"/>
                </a:solidFill>
                <a:latin typeface="Courier"/>
                <a:cs typeface="Courier"/>
              </a:rPr>
              <a:t>20e3</a:t>
            </a:r>
            <a:r>
              <a:rPr lang="en-US" sz="1400" dirty="0" smtClean="0">
                <a:solidFill>
                  <a:schemeClr val="bg1"/>
                </a:solidFill>
                <a:latin typeface="Courier"/>
                <a:cs typeface="Courier"/>
              </a:rPr>
              <a:t>,</a:t>
            </a:r>
            <a:r>
              <a:rPr lang="en-US" sz="1400" dirty="0">
                <a:solidFill>
                  <a:schemeClr val="bg1"/>
                </a:solidFill>
                <a:latin typeface="Courier"/>
                <a:cs typeface="Courier"/>
              </a:rPr>
              <a:t> gain=</a:t>
            </a:r>
            <a:r>
              <a:rPr lang="en-US" sz="1400" dirty="0">
                <a:solidFill>
                  <a:srgbClr val="70AD47"/>
                </a:solidFill>
                <a:latin typeface="Courier"/>
                <a:cs typeface="Courier"/>
              </a:rPr>
              <a:t>0.02</a:t>
            </a:r>
            <a:r>
              <a:rPr lang="en-US" sz="1400" dirty="0">
                <a:solidFill>
                  <a:schemeClr val="bg1"/>
                </a:solidFill>
                <a:latin typeface="Courier"/>
                <a:cs typeface="Courier"/>
              </a:rPr>
              <a:t>, </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smtClean="0">
                <a:solidFill>
                  <a:schemeClr val="bg1"/>
                </a:solidFill>
                <a:latin typeface="Courier"/>
                <a:cs typeface="Courier"/>
              </a:rPr>
              <a:t>   </a:t>
            </a:r>
            <a:r>
              <a:rPr lang="en-US" sz="1400" dirty="0" err="1" smtClean="0">
                <a:solidFill>
                  <a:schemeClr val="bg1"/>
                </a:solidFill>
                <a:latin typeface="Courier"/>
                <a:cs typeface="Courier"/>
              </a:rPr>
              <a:t>capacitance_slow</a:t>
            </a:r>
            <a:r>
              <a:rPr lang="en-US" sz="1400" dirty="0">
                <a:solidFill>
                  <a:schemeClr val="bg1"/>
                </a:solidFill>
                <a:latin typeface="Courier"/>
                <a:cs typeface="Courier"/>
              </a:rPr>
              <a:t>=</a:t>
            </a:r>
            <a:r>
              <a:rPr lang="en-US" sz="1400" dirty="0">
                <a:solidFill>
                  <a:srgbClr val="70AD47"/>
                </a:solidFill>
                <a:latin typeface="Courier"/>
                <a:cs typeface="Courier"/>
              </a:rPr>
              <a:t>100e-12</a:t>
            </a:r>
            <a:r>
              <a:rPr lang="en-US" sz="1400" dirty="0" smtClean="0">
                <a:solidFill>
                  <a:schemeClr val="bg1"/>
                </a:solidFill>
                <a:latin typeface="Courier"/>
                <a:cs typeface="Courier"/>
              </a:rPr>
              <a:t>, </a:t>
            </a:r>
            <a:r>
              <a:rPr lang="en-US" sz="1400" dirty="0" err="1" smtClean="0">
                <a:solidFill>
                  <a:schemeClr val="bg1"/>
                </a:solidFill>
                <a:latin typeface="Courier"/>
                <a:cs typeface="Courier"/>
              </a:rPr>
              <a:t>resistance_comp_correction</a:t>
            </a:r>
            <a:r>
              <a:rPr lang="en-US" sz="1400" dirty="0">
                <a:solidFill>
                  <a:schemeClr val="bg1"/>
                </a:solidFill>
                <a:latin typeface="Courier"/>
                <a:cs typeface="Courier"/>
              </a:rPr>
              <a:t>=</a:t>
            </a:r>
            <a:r>
              <a:rPr lang="en-US" sz="1400" dirty="0">
                <a:solidFill>
                  <a:srgbClr val="70AD47"/>
                </a:solidFill>
                <a:latin typeface="Courier"/>
                <a:cs typeface="Courier"/>
              </a:rPr>
              <a:t>70.0</a:t>
            </a:r>
            <a:r>
              <a:rPr lang="en-US" sz="1400" dirty="0">
                <a:solidFill>
                  <a:schemeClr val="bg1"/>
                </a:solidFill>
                <a:latin typeface="Courier"/>
                <a:cs typeface="Courier"/>
              </a:rPr>
              <a:t>,</a:t>
            </a:r>
          </a:p>
          <a:p>
            <a:r>
              <a:rPr lang="en-US" sz="1400" dirty="0">
                <a:solidFill>
                  <a:schemeClr val="bg1"/>
                </a:solidFill>
                <a:latin typeface="Courier"/>
                <a:cs typeface="Courier"/>
              </a:rPr>
              <a:t>    electrode=</a:t>
            </a:r>
            <a:r>
              <a:rPr lang="en-US" sz="1400" dirty="0">
                <a:solidFill>
                  <a:srgbClr val="FF0000"/>
                </a:solidFill>
                <a:latin typeface="Courier"/>
                <a:cs typeface="Courier"/>
              </a:rPr>
              <a:t>elec0</a:t>
            </a:r>
            <a:r>
              <a:rPr lang="en-US" sz="1400" dirty="0">
                <a:solidFill>
                  <a:schemeClr val="bg1"/>
                </a:solidFill>
                <a:latin typeface="Courier"/>
                <a:cs typeface="Courier"/>
              </a:rPr>
              <a:t>, </a:t>
            </a:r>
          </a:p>
          <a:p>
            <a:r>
              <a:rPr lang="en-US" sz="1400" dirty="0">
                <a:solidFill>
                  <a:schemeClr val="bg1"/>
                </a:solidFill>
                <a:latin typeface="Courier"/>
                <a:cs typeface="Courier"/>
              </a:rPr>
              <a:t>    </a:t>
            </a:r>
            <a:r>
              <a:rPr lang="en-US" sz="1400" dirty="0" err="1">
                <a:solidFill>
                  <a:schemeClr val="bg1"/>
                </a:solidFill>
                <a:latin typeface="Courier"/>
                <a:cs typeface="Courier"/>
              </a:rPr>
              <a:t>sweep_number</a:t>
            </a:r>
            <a:r>
              <a:rPr lang="en-US" sz="1400" dirty="0" smtClean="0">
                <a:solidFill>
                  <a:schemeClr val="bg1"/>
                </a:solidFill>
                <a:latin typeface="Courier"/>
                <a:cs typeface="Courier"/>
              </a:rPr>
              <a:t>=</a:t>
            </a:r>
            <a:r>
              <a:rPr lang="en-US" sz="1400" dirty="0">
                <a:solidFill>
                  <a:srgbClr val="FF0000"/>
                </a:solidFill>
                <a:latin typeface="Courier"/>
                <a:cs typeface="Courier"/>
              </a:rPr>
              <a:t>0</a:t>
            </a:r>
            <a:r>
              <a:rPr lang="en-US" sz="1400" dirty="0" smtClean="0">
                <a:solidFill>
                  <a:schemeClr val="bg1"/>
                </a:solidFill>
                <a:latin typeface="Courier"/>
                <a:cs typeface="Courier"/>
              </a:rPr>
              <a:t>)</a:t>
            </a:r>
            <a:endParaRPr lang="en-US" sz="1400" dirty="0">
              <a:solidFill>
                <a:schemeClr val="bg1"/>
              </a:solidFill>
              <a:latin typeface="Courier"/>
              <a:cs typeface="Courier"/>
            </a:endParaRPr>
          </a:p>
          <a:p>
            <a:r>
              <a:rPr lang="en-US" sz="1400" dirty="0" err="1">
                <a:solidFill>
                  <a:schemeClr val="bg1"/>
                </a:solidFill>
                <a:latin typeface="Courier"/>
                <a:cs typeface="Courier"/>
              </a:rPr>
              <a:t>nwbfile.add_acquisition</a:t>
            </a:r>
            <a:r>
              <a:rPr lang="en-US" sz="1400" dirty="0">
                <a:solidFill>
                  <a:schemeClr val="bg1"/>
                </a:solidFill>
                <a:latin typeface="Courier"/>
                <a:cs typeface="Courier"/>
              </a:rPr>
              <a:t>(vcs0)</a:t>
            </a:r>
          </a:p>
        </p:txBody>
      </p:sp>
    </p:spTree>
    <p:extLst>
      <p:ext uri="{BB962C8B-B14F-4D97-AF65-F5344CB8AC3E}">
        <p14:creationId xmlns:p14="http://schemas.microsoft.com/office/powerpoint/2010/main" val="19164995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42684118"/>
              </p:ext>
            </p:extLst>
          </p:nvPr>
        </p:nvGraphicFramePr>
        <p:xfrm>
          <a:off x="296979" y="1167444"/>
          <a:ext cx="7309359" cy="1732062"/>
        </p:xfrm>
        <a:graphic>
          <a:graphicData uri="http://schemas.openxmlformats.org/drawingml/2006/table">
            <a:tbl>
              <a:tblPr firstRow="1" bandRow="1">
                <a:tableStyleId>{69012ECD-51FC-41F1-AA8D-1B2483CD663E}</a:tableStyleId>
              </a:tblPr>
              <a:tblGrid>
                <a:gridCol w="480312"/>
                <a:gridCol w="1832183"/>
                <a:gridCol w="3629666"/>
                <a:gridCol w="1367198"/>
              </a:tblGrid>
              <a:tr h="269023">
                <a:tc gridSpan="4">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smtClean="0">
                          <a:solidFill>
                            <a:schemeClr val="tx1"/>
                          </a:solidFill>
                          <a:latin typeface="Futura"/>
                          <a:cs typeface="Futura"/>
                        </a:rPr>
                        <a:t>SweepTable</a:t>
                      </a:r>
                      <a:endParaRPr lang="en-US" sz="1400" dirty="0" smtClean="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435383">
                <a:tc>
                  <a:txBody>
                    <a:bodyPr/>
                    <a:lstStyle/>
                    <a:p>
                      <a:pPr algn="ctr"/>
                      <a:r>
                        <a:rPr lang="en-US" sz="1400" dirty="0" smtClean="0">
                          <a:solidFill>
                            <a:schemeClr val="bg1"/>
                          </a:solidFill>
                        </a:rPr>
                        <a:t>id</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err="1" smtClean="0">
                          <a:solidFill>
                            <a:schemeClr val="bg1"/>
                          </a:solidFill>
                        </a:rPr>
                        <a:t>sweep_number</a:t>
                      </a:r>
                      <a:r>
                        <a:rPr lang="en-US" sz="1400" dirty="0" smtClean="0">
                          <a:solidFill>
                            <a:schemeClr val="bg1"/>
                          </a:solidFill>
                        </a:rPr>
                        <a:t> </a:t>
                      </a:r>
                    </a:p>
                    <a:p>
                      <a:pPr algn="ctr"/>
                      <a:r>
                        <a:rPr lang="en-US" sz="1400" dirty="0" smtClean="0">
                          <a:solidFill>
                            <a:schemeClr val="bg1"/>
                          </a:solidFill>
                          <a:latin typeface="Courier"/>
                          <a:cs typeface="Courier"/>
                        </a:rPr>
                        <a:t>uint32</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smtClean="0">
                          <a:solidFill>
                            <a:schemeClr val="bg1"/>
                          </a:solidFill>
                        </a:rPr>
                        <a:t>series </a:t>
                      </a:r>
                    </a:p>
                    <a:p>
                      <a:pPr algn="ctr"/>
                      <a:r>
                        <a:rPr lang="en-US" sz="1400" baseline="0" dirty="0" smtClean="0">
                          <a:solidFill>
                            <a:schemeClr val="bg1"/>
                          </a:solidFill>
                          <a:latin typeface="Courier"/>
                          <a:cs typeface="Courier"/>
                        </a:rPr>
                        <a:t>Reference to </a:t>
                      </a:r>
                      <a:r>
                        <a:rPr lang="en-US" sz="1400" baseline="0" dirty="0" err="1" smtClean="0">
                          <a:solidFill>
                            <a:schemeClr val="bg1"/>
                          </a:solidFill>
                          <a:latin typeface="Courier"/>
                          <a:cs typeface="Courier"/>
                        </a:rPr>
                        <a:t>PatchClampSeries</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400" dirty="0" smtClean="0">
                          <a:solidFill>
                            <a:schemeClr val="bg1"/>
                          </a:solidFill>
                        </a:rPr>
                        <a:t>…</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3</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415599" y="278187"/>
            <a:ext cx="11360799" cy="763600"/>
          </a:xfrm>
        </p:spPr>
        <p:txBody>
          <a:bodyPr/>
          <a:lstStyle/>
          <a:p>
            <a:r>
              <a:rPr lang="en-US" dirty="0" smtClean="0"/>
              <a:t>Example: </a:t>
            </a:r>
            <a:br>
              <a:rPr lang="en-US" dirty="0" smtClean="0"/>
            </a:br>
            <a:r>
              <a:rPr lang="en-US" sz="2400" dirty="0" smtClean="0"/>
              <a:t>Adding a simultaneous recording from a second electrode</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cxnSp>
        <p:nvCxnSpPr>
          <p:cNvPr id="21" name="Curved Connector 20"/>
          <p:cNvCxnSpPr>
            <a:endCxn id="33" idx="1"/>
          </p:cNvCxnSpPr>
          <p:nvPr/>
        </p:nvCxnSpPr>
        <p:spPr>
          <a:xfrm>
            <a:off x="4674556" y="2539901"/>
            <a:ext cx="3745082" cy="1686693"/>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34" idx="1"/>
          </p:cNvCxnSpPr>
          <p:nvPr/>
        </p:nvCxnSpPr>
        <p:spPr>
          <a:xfrm>
            <a:off x="4610521" y="2806698"/>
            <a:ext cx="3799239" cy="2235518"/>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988873652"/>
              </p:ext>
            </p:extLst>
          </p:nvPr>
        </p:nvGraphicFramePr>
        <p:xfrm>
          <a:off x="8405980" y="1401787"/>
          <a:ext cx="3120316" cy="713231"/>
        </p:xfrm>
        <a:graphic>
          <a:graphicData uri="http://schemas.openxmlformats.org/drawingml/2006/table">
            <a:tbl>
              <a:tblPr firstRow="1" bandRow="1">
                <a:tableStyleId>{69012ECD-51FC-41F1-AA8D-1B2483CD663E}</a:tableStyleId>
              </a:tblPr>
              <a:tblGrid>
                <a:gridCol w="3120316"/>
              </a:tblGrid>
              <a:tr h="210846">
                <a:tc>
                  <a:txBody>
                    <a:bodyPr/>
                    <a:lstStyle/>
                    <a:p>
                      <a:pPr algn="ctr"/>
                      <a:r>
                        <a:rPr lang="en-US" sz="1400" dirty="0" err="1" smtClean="0">
                          <a:latin typeface="Futura"/>
                          <a:cs typeface="Futura"/>
                        </a:rPr>
                        <a:t>VoltageClampStimulusSeries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vcss0</a:t>
                      </a:r>
                    </a:p>
                    <a:p>
                      <a:pPr algn="l"/>
                      <a:r>
                        <a:rPr lang="en-US" sz="1400" b="1" dirty="0" smtClean="0"/>
                        <a:t>electrode: </a:t>
                      </a:r>
                      <a:r>
                        <a:rPr lang="en-US" sz="1400" b="0" dirty="0" smtClean="0"/>
                        <a:t>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6" name="Curved Connector 25"/>
          <p:cNvCxnSpPr>
            <a:endCxn id="23" idx="1"/>
          </p:cNvCxnSpPr>
          <p:nvPr/>
        </p:nvCxnSpPr>
        <p:spPr>
          <a:xfrm flipV="1">
            <a:off x="4727919" y="1758402"/>
            <a:ext cx="3678061" cy="279922"/>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820677736"/>
              </p:ext>
            </p:extLst>
          </p:nvPr>
        </p:nvGraphicFramePr>
        <p:xfrm>
          <a:off x="8396102" y="2217409"/>
          <a:ext cx="3108849" cy="713231"/>
        </p:xfrm>
        <a:graphic>
          <a:graphicData uri="http://schemas.openxmlformats.org/drawingml/2006/table">
            <a:tbl>
              <a:tblPr firstRow="1" bandRow="1">
                <a:tableStyleId>{69012ECD-51FC-41F1-AA8D-1B2483CD663E}</a:tableStyleId>
              </a:tblPr>
              <a:tblGrid>
                <a:gridCol w="3108849"/>
              </a:tblGrid>
              <a:tr h="210846">
                <a:tc>
                  <a:txBody>
                    <a:bodyPr/>
                    <a:lstStyle/>
                    <a:p>
                      <a:pPr algn="ctr"/>
                      <a:r>
                        <a:rPr lang="en-US" sz="1400" dirty="0" err="1" smtClean="0">
                          <a:latin typeface="Futura"/>
                          <a:cs typeface="Futura"/>
                        </a:rPr>
                        <a:t>VoltageClampSeries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vcs0</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t>electrode: </a:t>
                      </a:r>
                      <a:r>
                        <a:rPr lang="en-US" sz="1400" b="0" dirty="0" smtClean="0"/>
                        <a:t>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221750841"/>
              </p:ext>
            </p:extLst>
          </p:nvPr>
        </p:nvGraphicFramePr>
        <p:xfrm>
          <a:off x="8400335" y="3057461"/>
          <a:ext cx="3093943" cy="509756"/>
        </p:xfrm>
        <a:graphic>
          <a:graphicData uri="http://schemas.openxmlformats.org/drawingml/2006/table">
            <a:tbl>
              <a:tblPr firstRow="1" bandRow="1">
                <a:tableStyleId>{69012ECD-51FC-41F1-AA8D-1B2483CD663E}</a:tableStyleId>
              </a:tblPr>
              <a:tblGrid>
                <a:gridCol w="3093943"/>
              </a:tblGrid>
              <a:tr h="214490">
                <a:tc>
                  <a:txBody>
                    <a:bodyPr/>
                    <a:lstStyle/>
                    <a:p>
                      <a:pPr algn="ctr"/>
                      <a:r>
                        <a:rPr lang="en-US" sz="1400" dirty="0" err="1" smtClean="0">
                          <a:latin typeface="Futura"/>
                          <a:cs typeface="Futura"/>
                        </a:rPr>
                        <a:t>IntracellularElectrode</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59821">
                <a:tc>
                  <a:txBody>
                    <a:bodyPr/>
                    <a:lstStyle/>
                    <a:p>
                      <a:pPr algn="l"/>
                      <a:r>
                        <a:rPr lang="en-US" sz="1400" b="1" dirty="0" smtClean="0"/>
                        <a:t>name:</a:t>
                      </a:r>
                      <a:r>
                        <a:rPr lang="en-US" sz="1400" dirty="0" smtClean="0"/>
                        <a:t> 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30" name="Curved Connector 29"/>
          <p:cNvCxnSpPr>
            <a:endCxn id="27" idx="1"/>
          </p:cNvCxnSpPr>
          <p:nvPr/>
        </p:nvCxnSpPr>
        <p:spPr>
          <a:xfrm>
            <a:off x="4639239" y="2248411"/>
            <a:ext cx="3756863" cy="325613"/>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27" idx="3"/>
            <a:endCxn id="28" idx="3"/>
          </p:cNvCxnSpPr>
          <p:nvPr/>
        </p:nvCxnSpPr>
        <p:spPr>
          <a:xfrm flipH="1">
            <a:off x="11494278" y="2574024"/>
            <a:ext cx="10673" cy="738315"/>
          </a:xfrm>
          <a:prstGeom prst="curvedConnector3">
            <a:avLst>
              <a:gd name="adj1" fmla="val -2141853"/>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32" name="Curved Connector 31"/>
          <p:cNvCxnSpPr>
            <a:stCxn id="23" idx="3"/>
            <a:endCxn id="28" idx="3"/>
          </p:cNvCxnSpPr>
          <p:nvPr/>
        </p:nvCxnSpPr>
        <p:spPr>
          <a:xfrm flipH="1">
            <a:off x="11494278" y="1758402"/>
            <a:ext cx="32018" cy="1553937"/>
          </a:xfrm>
          <a:prstGeom prst="curvedConnector3">
            <a:avLst>
              <a:gd name="adj1" fmla="val -1247298"/>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2503343247"/>
              </p:ext>
            </p:extLst>
          </p:nvPr>
        </p:nvGraphicFramePr>
        <p:xfrm>
          <a:off x="8419638" y="3869979"/>
          <a:ext cx="3120316" cy="713231"/>
        </p:xfrm>
        <a:graphic>
          <a:graphicData uri="http://schemas.openxmlformats.org/drawingml/2006/table">
            <a:tbl>
              <a:tblPr firstRow="1" bandRow="1">
                <a:tableStyleId>{69012ECD-51FC-41F1-AA8D-1B2483CD663E}</a:tableStyleId>
              </a:tblPr>
              <a:tblGrid>
                <a:gridCol w="3120316"/>
              </a:tblGrid>
              <a:tr h="210846">
                <a:tc>
                  <a:txBody>
                    <a:bodyPr/>
                    <a:lstStyle/>
                    <a:p>
                      <a:pPr algn="ctr"/>
                      <a:r>
                        <a:rPr lang="en-US" sz="1400" dirty="0" err="1" smtClean="0">
                          <a:latin typeface="Futura"/>
                          <a:cs typeface="Futura"/>
                        </a:rPr>
                        <a:t>VoltageClampStimulusSeries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vcss1</a:t>
                      </a:r>
                    </a:p>
                    <a:p>
                      <a:pPr algn="l"/>
                      <a:r>
                        <a:rPr lang="en-US" sz="1400" b="1" dirty="0" smtClean="0"/>
                        <a:t>electrode: </a:t>
                      </a:r>
                      <a:r>
                        <a:rPr lang="en-US" sz="1400" b="0" dirty="0" smtClean="0"/>
                        <a:t>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547803824"/>
              </p:ext>
            </p:extLst>
          </p:nvPr>
        </p:nvGraphicFramePr>
        <p:xfrm>
          <a:off x="8409760" y="4685601"/>
          <a:ext cx="3108849" cy="713231"/>
        </p:xfrm>
        <a:graphic>
          <a:graphicData uri="http://schemas.openxmlformats.org/drawingml/2006/table">
            <a:tbl>
              <a:tblPr firstRow="1" bandRow="1">
                <a:tableStyleId>{69012ECD-51FC-41F1-AA8D-1B2483CD663E}</a:tableStyleId>
              </a:tblPr>
              <a:tblGrid>
                <a:gridCol w="3108849"/>
              </a:tblGrid>
              <a:tr h="210846">
                <a:tc>
                  <a:txBody>
                    <a:bodyPr/>
                    <a:lstStyle/>
                    <a:p>
                      <a:pPr algn="ctr"/>
                      <a:r>
                        <a:rPr lang="en-US" sz="1400" dirty="0" err="1" smtClean="0">
                          <a:latin typeface="Futura"/>
                          <a:cs typeface="Futura"/>
                        </a:rPr>
                        <a:t>VoltageClampSeries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vcs1</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t>electrode: </a:t>
                      </a:r>
                      <a:r>
                        <a:rPr lang="en-US" sz="1400" b="0" dirty="0" smtClean="0"/>
                        <a:t>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086217244"/>
              </p:ext>
            </p:extLst>
          </p:nvPr>
        </p:nvGraphicFramePr>
        <p:xfrm>
          <a:off x="8413993" y="5525653"/>
          <a:ext cx="3093943" cy="509756"/>
        </p:xfrm>
        <a:graphic>
          <a:graphicData uri="http://schemas.openxmlformats.org/drawingml/2006/table">
            <a:tbl>
              <a:tblPr firstRow="1" bandRow="1">
                <a:tableStyleId>{69012ECD-51FC-41F1-AA8D-1B2483CD663E}</a:tableStyleId>
              </a:tblPr>
              <a:tblGrid>
                <a:gridCol w="3093943"/>
              </a:tblGrid>
              <a:tr h="214490">
                <a:tc>
                  <a:txBody>
                    <a:bodyPr/>
                    <a:lstStyle/>
                    <a:p>
                      <a:pPr algn="ctr"/>
                      <a:r>
                        <a:rPr lang="en-US" sz="1400" dirty="0" err="1" smtClean="0">
                          <a:latin typeface="Futura"/>
                          <a:cs typeface="Futura"/>
                        </a:rPr>
                        <a:t>IntracellularElectrode</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59821">
                <a:tc>
                  <a:txBody>
                    <a:bodyPr/>
                    <a:lstStyle/>
                    <a:p>
                      <a:pPr algn="l"/>
                      <a:r>
                        <a:rPr lang="en-US" sz="1400" b="1" dirty="0" smtClean="0"/>
                        <a:t>name:</a:t>
                      </a:r>
                      <a:r>
                        <a:rPr lang="en-US" sz="1400" dirty="0" smtClean="0"/>
                        <a:t> 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36" name="Curved Connector 35"/>
          <p:cNvCxnSpPr>
            <a:stCxn id="34" idx="3"/>
            <a:endCxn id="35" idx="3"/>
          </p:cNvCxnSpPr>
          <p:nvPr/>
        </p:nvCxnSpPr>
        <p:spPr>
          <a:xfrm flipH="1">
            <a:off x="11507936" y="5042216"/>
            <a:ext cx="10673" cy="738315"/>
          </a:xfrm>
          <a:prstGeom prst="curvedConnector3">
            <a:avLst>
              <a:gd name="adj1" fmla="val -2141853"/>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3" idx="3"/>
            <a:endCxn id="35" idx="3"/>
          </p:cNvCxnSpPr>
          <p:nvPr/>
        </p:nvCxnSpPr>
        <p:spPr>
          <a:xfrm flipH="1">
            <a:off x="11507936" y="4226594"/>
            <a:ext cx="32018" cy="1553937"/>
          </a:xfrm>
          <a:prstGeom prst="curvedConnector3">
            <a:avLst>
              <a:gd name="adj1" fmla="val -1247298"/>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5128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221636315"/>
              </p:ext>
            </p:extLst>
          </p:nvPr>
        </p:nvGraphicFramePr>
        <p:xfrm>
          <a:off x="296979" y="1167444"/>
          <a:ext cx="7309359" cy="2231934"/>
        </p:xfrm>
        <a:graphic>
          <a:graphicData uri="http://schemas.openxmlformats.org/drawingml/2006/table">
            <a:tbl>
              <a:tblPr firstRow="1" bandRow="1">
                <a:tableStyleId>{69012ECD-51FC-41F1-AA8D-1B2483CD663E}</a:tableStyleId>
              </a:tblPr>
              <a:tblGrid>
                <a:gridCol w="480312"/>
                <a:gridCol w="1832183"/>
                <a:gridCol w="3629666"/>
                <a:gridCol w="1367198"/>
              </a:tblGrid>
              <a:tr h="269023">
                <a:tc gridSpan="4">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smtClean="0">
                          <a:solidFill>
                            <a:schemeClr val="tx1"/>
                          </a:solidFill>
                          <a:latin typeface="Futura"/>
                          <a:cs typeface="Futura"/>
                        </a:rPr>
                        <a:t>SweepTable</a:t>
                      </a:r>
                      <a:endParaRPr lang="en-US" sz="1400" dirty="0" smtClean="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435383">
                <a:tc>
                  <a:txBody>
                    <a:bodyPr/>
                    <a:lstStyle/>
                    <a:p>
                      <a:pPr algn="ctr"/>
                      <a:r>
                        <a:rPr lang="en-US" sz="1400" dirty="0" smtClean="0">
                          <a:solidFill>
                            <a:schemeClr val="bg1"/>
                          </a:solidFill>
                        </a:rPr>
                        <a:t>id</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err="1" smtClean="0">
                          <a:solidFill>
                            <a:schemeClr val="bg1"/>
                          </a:solidFill>
                        </a:rPr>
                        <a:t>sweep_number</a:t>
                      </a:r>
                      <a:r>
                        <a:rPr lang="en-US" sz="1400" dirty="0" smtClean="0">
                          <a:solidFill>
                            <a:schemeClr val="bg1"/>
                          </a:solidFill>
                        </a:rPr>
                        <a:t> </a:t>
                      </a:r>
                    </a:p>
                    <a:p>
                      <a:pPr algn="ctr"/>
                      <a:r>
                        <a:rPr lang="en-US" sz="1400" dirty="0" smtClean="0">
                          <a:solidFill>
                            <a:schemeClr val="bg1"/>
                          </a:solidFill>
                          <a:latin typeface="Courier"/>
                          <a:cs typeface="Courier"/>
                        </a:rPr>
                        <a:t>uint32</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smtClean="0">
                          <a:solidFill>
                            <a:schemeClr val="bg1"/>
                          </a:solidFill>
                        </a:rPr>
                        <a:t>series </a:t>
                      </a:r>
                    </a:p>
                    <a:p>
                      <a:pPr algn="ctr"/>
                      <a:r>
                        <a:rPr lang="en-US" sz="1400" baseline="0" dirty="0" smtClean="0">
                          <a:solidFill>
                            <a:schemeClr val="bg1"/>
                          </a:solidFill>
                          <a:latin typeface="Courier"/>
                          <a:cs typeface="Courier"/>
                        </a:rPr>
                        <a:t>Reference to </a:t>
                      </a:r>
                      <a:r>
                        <a:rPr lang="en-US" sz="1400" baseline="0" dirty="0" err="1" smtClean="0">
                          <a:solidFill>
                            <a:schemeClr val="bg1"/>
                          </a:solidFill>
                          <a:latin typeface="Courier"/>
                          <a:cs typeface="Courier"/>
                        </a:rPr>
                        <a:t>PatchClampSeries</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mr-IN" sz="1400" dirty="0" smtClean="0">
                          <a:solidFill>
                            <a:schemeClr val="bg1"/>
                          </a:solidFill>
                        </a:rPr>
                        <a:t>…</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3</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4</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5</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415599" y="278187"/>
            <a:ext cx="11360799" cy="763600"/>
          </a:xfrm>
        </p:spPr>
        <p:txBody>
          <a:bodyPr/>
          <a:lstStyle/>
          <a:p>
            <a:r>
              <a:rPr lang="en-US" dirty="0" smtClean="0"/>
              <a:t>Example: </a:t>
            </a:r>
            <a:br>
              <a:rPr lang="en-US" dirty="0" smtClean="0"/>
            </a:br>
            <a:r>
              <a:rPr lang="en-US" sz="2400" dirty="0" smtClean="0"/>
              <a:t>Adding a simultaneous recording from a second electrode</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cxnSp>
        <p:nvCxnSpPr>
          <p:cNvPr id="21" name="Curved Connector 20"/>
          <p:cNvCxnSpPr>
            <a:endCxn id="33" idx="1"/>
          </p:cNvCxnSpPr>
          <p:nvPr/>
        </p:nvCxnSpPr>
        <p:spPr>
          <a:xfrm>
            <a:off x="4674556" y="2539901"/>
            <a:ext cx="3745082" cy="1686693"/>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34" idx="1"/>
          </p:cNvCxnSpPr>
          <p:nvPr/>
        </p:nvCxnSpPr>
        <p:spPr>
          <a:xfrm>
            <a:off x="4610521" y="2806698"/>
            <a:ext cx="3799239" cy="2235518"/>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542156057"/>
              </p:ext>
            </p:extLst>
          </p:nvPr>
        </p:nvGraphicFramePr>
        <p:xfrm>
          <a:off x="8405980" y="1401787"/>
          <a:ext cx="3120316" cy="713231"/>
        </p:xfrm>
        <a:graphic>
          <a:graphicData uri="http://schemas.openxmlformats.org/drawingml/2006/table">
            <a:tbl>
              <a:tblPr firstRow="1" bandRow="1">
                <a:tableStyleId>{69012ECD-51FC-41F1-AA8D-1B2483CD663E}</a:tableStyleId>
              </a:tblPr>
              <a:tblGrid>
                <a:gridCol w="3120316"/>
              </a:tblGrid>
              <a:tr h="210846">
                <a:tc>
                  <a:txBody>
                    <a:bodyPr/>
                    <a:lstStyle/>
                    <a:p>
                      <a:pPr algn="ctr"/>
                      <a:r>
                        <a:rPr lang="en-US" sz="1400" dirty="0" err="1" smtClean="0">
                          <a:latin typeface="Futura"/>
                          <a:cs typeface="Futura"/>
                        </a:rPr>
                        <a:t>VoltageClampStimulusSeries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vcss0</a:t>
                      </a:r>
                    </a:p>
                    <a:p>
                      <a:pPr algn="l"/>
                      <a:r>
                        <a:rPr lang="en-US" sz="1400" b="1" dirty="0" smtClean="0"/>
                        <a:t>electrode: </a:t>
                      </a:r>
                      <a:r>
                        <a:rPr lang="en-US" sz="1400" b="0" dirty="0" smtClean="0"/>
                        <a:t>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6" name="Curved Connector 25"/>
          <p:cNvCxnSpPr>
            <a:endCxn id="23" idx="1"/>
          </p:cNvCxnSpPr>
          <p:nvPr/>
        </p:nvCxnSpPr>
        <p:spPr>
          <a:xfrm flipV="1">
            <a:off x="4727919" y="1758402"/>
            <a:ext cx="3678061" cy="279922"/>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583340741"/>
              </p:ext>
            </p:extLst>
          </p:nvPr>
        </p:nvGraphicFramePr>
        <p:xfrm>
          <a:off x="8396102" y="2217409"/>
          <a:ext cx="3108849" cy="713231"/>
        </p:xfrm>
        <a:graphic>
          <a:graphicData uri="http://schemas.openxmlformats.org/drawingml/2006/table">
            <a:tbl>
              <a:tblPr firstRow="1" bandRow="1">
                <a:tableStyleId>{69012ECD-51FC-41F1-AA8D-1B2483CD663E}</a:tableStyleId>
              </a:tblPr>
              <a:tblGrid>
                <a:gridCol w="3108849"/>
              </a:tblGrid>
              <a:tr h="210846">
                <a:tc>
                  <a:txBody>
                    <a:bodyPr/>
                    <a:lstStyle/>
                    <a:p>
                      <a:pPr algn="ctr"/>
                      <a:r>
                        <a:rPr lang="en-US" sz="1400" dirty="0" err="1" smtClean="0">
                          <a:latin typeface="Futura"/>
                          <a:cs typeface="Futura"/>
                        </a:rPr>
                        <a:t>VoltageClampSeries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vcs0</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t>electrode: </a:t>
                      </a:r>
                      <a:r>
                        <a:rPr lang="en-US" sz="1400" b="0" dirty="0" smtClean="0"/>
                        <a:t>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217306975"/>
              </p:ext>
            </p:extLst>
          </p:nvPr>
        </p:nvGraphicFramePr>
        <p:xfrm>
          <a:off x="8400335" y="3057461"/>
          <a:ext cx="3093943" cy="509756"/>
        </p:xfrm>
        <a:graphic>
          <a:graphicData uri="http://schemas.openxmlformats.org/drawingml/2006/table">
            <a:tbl>
              <a:tblPr firstRow="1" bandRow="1">
                <a:tableStyleId>{69012ECD-51FC-41F1-AA8D-1B2483CD663E}</a:tableStyleId>
              </a:tblPr>
              <a:tblGrid>
                <a:gridCol w="3093943"/>
              </a:tblGrid>
              <a:tr h="214490">
                <a:tc>
                  <a:txBody>
                    <a:bodyPr/>
                    <a:lstStyle/>
                    <a:p>
                      <a:pPr algn="ctr"/>
                      <a:r>
                        <a:rPr lang="en-US" sz="1400" dirty="0" err="1" smtClean="0">
                          <a:latin typeface="Futura"/>
                          <a:cs typeface="Futura"/>
                        </a:rPr>
                        <a:t>IntracellularElectrode</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59821">
                <a:tc>
                  <a:txBody>
                    <a:bodyPr/>
                    <a:lstStyle/>
                    <a:p>
                      <a:pPr algn="l"/>
                      <a:r>
                        <a:rPr lang="en-US" sz="1400" b="1" dirty="0" smtClean="0"/>
                        <a:t>name:</a:t>
                      </a:r>
                      <a:r>
                        <a:rPr lang="en-US" sz="1400" dirty="0" smtClean="0"/>
                        <a:t> elec0</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30" name="Curved Connector 29"/>
          <p:cNvCxnSpPr>
            <a:endCxn id="27" idx="1"/>
          </p:cNvCxnSpPr>
          <p:nvPr/>
        </p:nvCxnSpPr>
        <p:spPr>
          <a:xfrm>
            <a:off x="4639239" y="2248411"/>
            <a:ext cx="3756863" cy="325613"/>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27" idx="3"/>
            <a:endCxn id="28" idx="3"/>
          </p:cNvCxnSpPr>
          <p:nvPr/>
        </p:nvCxnSpPr>
        <p:spPr>
          <a:xfrm flipH="1">
            <a:off x="11494278" y="2574024"/>
            <a:ext cx="10673" cy="738315"/>
          </a:xfrm>
          <a:prstGeom prst="curvedConnector3">
            <a:avLst>
              <a:gd name="adj1" fmla="val -2141853"/>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32" name="Curved Connector 31"/>
          <p:cNvCxnSpPr>
            <a:stCxn id="23" idx="3"/>
            <a:endCxn id="28" idx="3"/>
          </p:cNvCxnSpPr>
          <p:nvPr/>
        </p:nvCxnSpPr>
        <p:spPr>
          <a:xfrm flipH="1">
            <a:off x="11494278" y="1758402"/>
            <a:ext cx="32018" cy="1553937"/>
          </a:xfrm>
          <a:prstGeom prst="curvedConnector3">
            <a:avLst>
              <a:gd name="adj1" fmla="val -1247298"/>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4202889055"/>
              </p:ext>
            </p:extLst>
          </p:nvPr>
        </p:nvGraphicFramePr>
        <p:xfrm>
          <a:off x="8419638" y="3869979"/>
          <a:ext cx="3120316" cy="713231"/>
        </p:xfrm>
        <a:graphic>
          <a:graphicData uri="http://schemas.openxmlformats.org/drawingml/2006/table">
            <a:tbl>
              <a:tblPr firstRow="1" bandRow="1">
                <a:tableStyleId>{69012ECD-51FC-41F1-AA8D-1B2483CD663E}</a:tableStyleId>
              </a:tblPr>
              <a:tblGrid>
                <a:gridCol w="3120316"/>
              </a:tblGrid>
              <a:tr h="210846">
                <a:tc>
                  <a:txBody>
                    <a:bodyPr/>
                    <a:lstStyle/>
                    <a:p>
                      <a:pPr algn="ctr"/>
                      <a:r>
                        <a:rPr lang="en-US" sz="1400" dirty="0" err="1" smtClean="0">
                          <a:latin typeface="Futura"/>
                          <a:cs typeface="Futura"/>
                        </a:rPr>
                        <a:t>VoltageClampStimulusSeries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vcss1</a:t>
                      </a:r>
                    </a:p>
                    <a:p>
                      <a:pPr algn="l"/>
                      <a:r>
                        <a:rPr lang="en-US" sz="1400" b="1" dirty="0" smtClean="0"/>
                        <a:t>electrode: </a:t>
                      </a:r>
                      <a:r>
                        <a:rPr lang="en-US" sz="1400" b="0" dirty="0" smtClean="0"/>
                        <a:t>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752675858"/>
              </p:ext>
            </p:extLst>
          </p:nvPr>
        </p:nvGraphicFramePr>
        <p:xfrm>
          <a:off x="8409760" y="4685601"/>
          <a:ext cx="3108849" cy="713231"/>
        </p:xfrm>
        <a:graphic>
          <a:graphicData uri="http://schemas.openxmlformats.org/drawingml/2006/table">
            <a:tbl>
              <a:tblPr firstRow="1" bandRow="1">
                <a:tableStyleId>{69012ECD-51FC-41F1-AA8D-1B2483CD663E}</a:tableStyleId>
              </a:tblPr>
              <a:tblGrid>
                <a:gridCol w="3108849"/>
              </a:tblGrid>
              <a:tr h="210846">
                <a:tc>
                  <a:txBody>
                    <a:bodyPr/>
                    <a:lstStyle/>
                    <a:p>
                      <a:pPr algn="ctr"/>
                      <a:r>
                        <a:rPr lang="en-US" sz="1400" dirty="0" err="1" smtClean="0">
                          <a:latin typeface="Futura"/>
                          <a:cs typeface="Futura"/>
                        </a:rPr>
                        <a:t>VoltageClampSeries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vcs1</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t>electrode: </a:t>
                      </a:r>
                      <a:r>
                        <a:rPr lang="en-US" sz="1400" b="0" dirty="0" smtClean="0"/>
                        <a:t>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350990004"/>
              </p:ext>
            </p:extLst>
          </p:nvPr>
        </p:nvGraphicFramePr>
        <p:xfrm>
          <a:off x="8413993" y="5525653"/>
          <a:ext cx="3093943" cy="509756"/>
        </p:xfrm>
        <a:graphic>
          <a:graphicData uri="http://schemas.openxmlformats.org/drawingml/2006/table">
            <a:tbl>
              <a:tblPr firstRow="1" bandRow="1">
                <a:tableStyleId>{69012ECD-51FC-41F1-AA8D-1B2483CD663E}</a:tableStyleId>
              </a:tblPr>
              <a:tblGrid>
                <a:gridCol w="3093943"/>
              </a:tblGrid>
              <a:tr h="214490">
                <a:tc>
                  <a:txBody>
                    <a:bodyPr/>
                    <a:lstStyle/>
                    <a:p>
                      <a:pPr algn="ctr"/>
                      <a:r>
                        <a:rPr lang="en-US" sz="1400" dirty="0" err="1" smtClean="0">
                          <a:latin typeface="Futura"/>
                          <a:cs typeface="Futura"/>
                        </a:rPr>
                        <a:t>IntracellularElectrode</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59821">
                <a:tc>
                  <a:txBody>
                    <a:bodyPr/>
                    <a:lstStyle/>
                    <a:p>
                      <a:pPr algn="l"/>
                      <a:r>
                        <a:rPr lang="en-US" sz="1400" b="1" dirty="0" smtClean="0"/>
                        <a:t>name:</a:t>
                      </a:r>
                      <a:r>
                        <a:rPr lang="en-US" sz="1400" dirty="0" smtClean="0"/>
                        <a:t> 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36" name="Curved Connector 35"/>
          <p:cNvCxnSpPr>
            <a:stCxn id="34" idx="3"/>
            <a:endCxn id="35" idx="3"/>
          </p:cNvCxnSpPr>
          <p:nvPr/>
        </p:nvCxnSpPr>
        <p:spPr>
          <a:xfrm flipH="1">
            <a:off x="11507936" y="5042216"/>
            <a:ext cx="10673" cy="738315"/>
          </a:xfrm>
          <a:prstGeom prst="curvedConnector3">
            <a:avLst>
              <a:gd name="adj1" fmla="val -2141853"/>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3" idx="3"/>
            <a:endCxn id="35" idx="3"/>
          </p:cNvCxnSpPr>
          <p:nvPr/>
        </p:nvCxnSpPr>
        <p:spPr>
          <a:xfrm flipH="1">
            <a:off x="11507936" y="4226594"/>
            <a:ext cx="32018" cy="1553937"/>
          </a:xfrm>
          <a:prstGeom prst="curvedConnector3">
            <a:avLst>
              <a:gd name="adj1" fmla="val -1247298"/>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24674157"/>
              </p:ext>
            </p:extLst>
          </p:nvPr>
        </p:nvGraphicFramePr>
        <p:xfrm>
          <a:off x="2830232" y="4598661"/>
          <a:ext cx="3120316" cy="713231"/>
        </p:xfrm>
        <a:graphic>
          <a:graphicData uri="http://schemas.openxmlformats.org/drawingml/2006/table">
            <a:tbl>
              <a:tblPr firstRow="1" bandRow="1">
                <a:tableStyleId>{69012ECD-51FC-41F1-AA8D-1B2483CD663E}</a:tableStyleId>
              </a:tblPr>
              <a:tblGrid>
                <a:gridCol w="3120316"/>
              </a:tblGrid>
              <a:tr h="210846">
                <a:tc>
                  <a:txBody>
                    <a:bodyPr/>
                    <a:lstStyle/>
                    <a:p>
                      <a:pPr algn="ctr"/>
                      <a:r>
                        <a:rPr lang="en-US" sz="1400" dirty="0" err="1" smtClean="0">
                          <a:latin typeface="Futura"/>
                          <a:cs typeface="Futura"/>
                        </a:rPr>
                        <a:t>VoltageClampStimulusSeries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vcss1</a:t>
                      </a:r>
                    </a:p>
                    <a:p>
                      <a:pPr algn="l"/>
                      <a:r>
                        <a:rPr lang="en-US" sz="1400" b="1" dirty="0" smtClean="0"/>
                        <a:t>electrode: </a:t>
                      </a:r>
                      <a:r>
                        <a:rPr lang="en-US" sz="1400" b="0" dirty="0" smtClean="0"/>
                        <a:t>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03966791"/>
              </p:ext>
            </p:extLst>
          </p:nvPr>
        </p:nvGraphicFramePr>
        <p:xfrm>
          <a:off x="2831027" y="5414283"/>
          <a:ext cx="3108849" cy="713231"/>
        </p:xfrm>
        <a:graphic>
          <a:graphicData uri="http://schemas.openxmlformats.org/drawingml/2006/table">
            <a:tbl>
              <a:tblPr firstRow="1" bandRow="1">
                <a:tableStyleId>{69012ECD-51FC-41F1-AA8D-1B2483CD663E}</a:tableStyleId>
              </a:tblPr>
              <a:tblGrid>
                <a:gridCol w="3108849"/>
              </a:tblGrid>
              <a:tr h="210846">
                <a:tc>
                  <a:txBody>
                    <a:bodyPr/>
                    <a:lstStyle/>
                    <a:p>
                      <a:pPr algn="ctr"/>
                      <a:r>
                        <a:rPr lang="en-US" sz="1400" dirty="0" err="1" smtClean="0">
                          <a:latin typeface="Futura"/>
                          <a:cs typeface="Futura"/>
                        </a:rPr>
                        <a:t>VoltageClampSeries</a:t>
                      </a:r>
                      <a:endParaRPr lang="en-US" sz="1400" dirty="0">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342486">
                <a:tc>
                  <a:txBody>
                    <a:bodyPr/>
                    <a:lstStyle/>
                    <a:p>
                      <a:pPr algn="l"/>
                      <a:r>
                        <a:rPr lang="en-US" sz="1400" b="1" dirty="0" smtClean="0"/>
                        <a:t>name:</a:t>
                      </a:r>
                      <a:r>
                        <a:rPr lang="en-US" sz="1400" dirty="0" smtClean="0"/>
                        <a:t> vcs1</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t>electrode: </a:t>
                      </a:r>
                      <a:r>
                        <a:rPr lang="en-US" sz="1400" b="0" dirty="0" smtClean="0"/>
                        <a:t>elec1</a:t>
                      </a:r>
                      <a:endParaRPr lang="en-US" sz="1400" b="1" dirty="0" smtClean="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4" name="Curved Connector 23"/>
          <p:cNvCxnSpPr>
            <a:endCxn id="20" idx="1"/>
          </p:cNvCxnSpPr>
          <p:nvPr/>
        </p:nvCxnSpPr>
        <p:spPr>
          <a:xfrm rot="5400000">
            <a:off x="2260006" y="3868628"/>
            <a:ext cx="2473292" cy="1331249"/>
          </a:xfrm>
          <a:prstGeom prst="curvedConnector4">
            <a:avLst>
              <a:gd name="adj1" fmla="val 16902"/>
              <a:gd name="adj2" fmla="val 169282"/>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38" idx="2"/>
            <a:endCxn id="19" idx="1"/>
          </p:cNvCxnSpPr>
          <p:nvPr/>
        </p:nvCxnSpPr>
        <p:spPr>
          <a:xfrm rot="5400000">
            <a:off x="2877357" y="3064359"/>
            <a:ext cx="1843793" cy="1938041"/>
          </a:xfrm>
          <a:prstGeom prst="curvedConnector4">
            <a:avLst>
              <a:gd name="adj1" fmla="val 40329"/>
              <a:gd name="adj2" fmla="val 130519"/>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584361" y="2868599"/>
            <a:ext cx="367824" cy="2428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Curved Connector 39"/>
          <p:cNvCxnSpPr>
            <a:stCxn id="20" idx="3"/>
            <a:endCxn id="35" idx="1"/>
          </p:cNvCxnSpPr>
          <p:nvPr/>
        </p:nvCxnSpPr>
        <p:spPr>
          <a:xfrm>
            <a:off x="5939876" y="5770898"/>
            <a:ext cx="2474117" cy="9633"/>
          </a:xfrm>
          <a:prstGeom prst="straightConnector1">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41" name="Curved Connector 40"/>
          <p:cNvCxnSpPr>
            <a:stCxn id="19" idx="3"/>
            <a:endCxn id="35" idx="1"/>
          </p:cNvCxnSpPr>
          <p:nvPr/>
        </p:nvCxnSpPr>
        <p:spPr>
          <a:xfrm>
            <a:off x="5950548" y="4955276"/>
            <a:ext cx="2463445" cy="825255"/>
          </a:xfrm>
          <a:prstGeom prst="curvedConnector3">
            <a:avLst>
              <a:gd name="adj1" fmla="val 50000"/>
            </a:avLst>
          </a:prstGeom>
          <a:ln w="12700">
            <a:solidFill>
              <a:schemeClr val="tx1"/>
            </a:solidFill>
            <a:tailEnd type="arrow" w="med"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943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073688808"/>
              </p:ext>
            </p:extLst>
          </p:nvPr>
        </p:nvGraphicFramePr>
        <p:xfrm>
          <a:off x="296979" y="1167444"/>
          <a:ext cx="7309359" cy="2231934"/>
        </p:xfrm>
        <a:graphic>
          <a:graphicData uri="http://schemas.openxmlformats.org/drawingml/2006/table">
            <a:tbl>
              <a:tblPr firstRow="1" bandRow="1">
                <a:tableStyleId>{69012ECD-51FC-41F1-AA8D-1B2483CD663E}</a:tableStyleId>
              </a:tblPr>
              <a:tblGrid>
                <a:gridCol w="480312"/>
                <a:gridCol w="1832183"/>
                <a:gridCol w="3629666"/>
                <a:gridCol w="1367198"/>
              </a:tblGrid>
              <a:tr h="269023">
                <a:tc gridSpan="4">
                  <a:txBody>
                    <a:bodyPr/>
                    <a:lstStyle/>
                    <a:p>
                      <a:pPr algn="ctr"/>
                      <a:r>
                        <a:rPr lang="en-US" sz="1400" dirty="0" err="1" smtClean="0">
                          <a:solidFill>
                            <a:schemeClr val="tx1"/>
                          </a:solidFill>
                          <a:latin typeface="Futura"/>
                          <a:cs typeface="Futura"/>
                        </a:rPr>
                        <a:t>SweepTable</a:t>
                      </a:r>
                      <a:endParaRPr lang="en-US" sz="1400" dirty="0">
                        <a:solidFill>
                          <a:schemeClr val="tx1"/>
                        </a:solidFill>
                        <a:latin typeface="Futura"/>
                        <a:cs typeface="Futura"/>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hMerge="1">
                  <a:txBody>
                    <a:bodyPr/>
                    <a:lstStyle/>
                    <a:p>
                      <a:pPr algn="ctr"/>
                      <a:endParaRPr lang="en-US" sz="1400" dirty="0">
                        <a:solidFill>
                          <a:schemeClr val="tx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435383">
                <a:tc>
                  <a:txBody>
                    <a:bodyPr/>
                    <a:lstStyle/>
                    <a:p>
                      <a:pPr algn="ctr"/>
                      <a:r>
                        <a:rPr lang="en-US" sz="1400" dirty="0" smtClean="0">
                          <a:solidFill>
                            <a:schemeClr val="bg1"/>
                          </a:solidFill>
                        </a:rPr>
                        <a:t>id</a:t>
                      </a:r>
                      <a:endParaRPr lang="en-US" sz="1400" dirty="0">
                        <a:solidFill>
                          <a:schemeClr val="bg1"/>
                        </a:solidFill>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err="1" smtClean="0">
                          <a:solidFill>
                            <a:schemeClr val="bg1"/>
                          </a:solidFill>
                        </a:rPr>
                        <a:t>sweep_number</a:t>
                      </a:r>
                      <a:r>
                        <a:rPr lang="en-US" sz="1400" dirty="0" smtClean="0">
                          <a:solidFill>
                            <a:schemeClr val="bg1"/>
                          </a:solidFill>
                        </a:rPr>
                        <a:t> </a:t>
                      </a:r>
                    </a:p>
                    <a:p>
                      <a:pPr algn="ctr"/>
                      <a:r>
                        <a:rPr lang="en-US" sz="1400" dirty="0" smtClean="0">
                          <a:solidFill>
                            <a:schemeClr val="bg1"/>
                          </a:solidFill>
                          <a:latin typeface="Courier"/>
                          <a:cs typeface="Courier"/>
                        </a:rPr>
                        <a:t>uint32</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smtClean="0">
                          <a:solidFill>
                            <a:schemeClr val="bg1"/>
                          </a:solidFill>
                        </a:rPr>
                        <a:t>series </a:t>
                      </a:r>
                    </a:p>
                    <a:p>
                      <a:pPr algn="ctr"/>
                      <a:r>
                        <a:rPr lang="en-US" sz="1400" baseline="0" dirty="0" smtClean="0">
                          <a:solidFill>
                            <a:schemeClr val="bg1"/>
                          </a:solidFill>
                          <a:latin typeface="Courier"/>
                          <a:cs typeface="Courier"/>
                        </a:rPr>
                        <a:t>Reference to </a:t>
                      </a:r>
                      <a:r>
                        <a:rPr lang="en-US" sz="1400" baseline="0" dirty="0" err="1" smtClean="0">
                          <a:solidFill>
                            <a:schemeClr val="bg1"/>
                          </a:solidFill>
                          <a:latin typeface="Courier"/>
                          <a:cs typeface="Courier"/>
                        </a:rPr>
                        <a:t>PatchClampSeries</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c>
                  <a:txBody>
                    <a:bodyPr/>
                    <a:lstStyle/>
                    <a:p>
                      <a:pPr algn="ctr"/>
                      <a:r>
                        <a:rPr lang="en-US" sz="1400" dirty="0" smtClean="0">
                          <a:solidFill>
                            <a:schemeClr val="bg1"/>
                          </a:solidFill>
                        </a:rPr>
                        <a:t>notes</a:t>
                      </a:r>
                    </a:p>
                    <a:p>
                      <a:pPr algn="ctr"/>
                      <a:r>
                        <a:rPr lang="en-US" sz="1400" dirty="0" smtClean="0">
                          <a:solidFill>
                            <a:schemeClr val="bg1"/>
                          </a:solidFill>
                          <a:latin typeface="Courier"/>
                          <a:cs typeface="Courier"/>
                        </a:rPr>
                        <a:t>text</a:t>
                      </a:r>
                      <a:endParaRPr lang="en-US" sz="1400" dirty="0">
                        <a:solidFill>
                          <a:schemeClr val="bg1"/>
                        </a:solidFill>
                        <a:latin typeface="Courier"/>
                        <a:cs typeface="Courier"/>
                      </a:endParaRPr>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8436D"/>
                    </a:solidFill>
                  </a:tcPr>
                </a:tc>
              </a:tr>
              <a:tr h="229052">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‘a’</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‘a’</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‘b’</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3</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0</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‘b’</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4</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vcss2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‘c’</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26">
                <a:tc>
                  <a:txBody>
                    <a:bodyPr/>
                    <a:lstStyle/>
                    <a:p>
                      <a:pPr algn="ctr"/>
                      <a:r>
                        <a:rPr lang="en-US" sz="1400" dirty="0" smtClean="0"/>
                        <a:t>5</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1</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vcs2</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‘c’</a:t>
                      </a:r>
                      <a:endParaRPr lang="en-US" sz="1400" dirty="0"/>
                    </a:p>
                  </a:txBody>
                  <a:tcPr marT="18288" marB="182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415599" y="278187"/>
            <a:ext cx="11360799" cy="763600"/>
          </a:xfrm>
        </p:spPr>
        <p:txBody>
          <a:bodyPr/>
          <a:lstStyle/>
          <a:p>
            <a:r>
              <a:rPr lang="en-US" dirty="0" smtClean="0"/>
              <a:t>Example: </a:t>
            </a:r>
            <a:br>
              <a:rPr lang="en-US" dirty="0" smtClean="0"/>
            </a:br>
            <a:r>
              <a:rPr lang="en-US" sz="2400" dirty="0" smtClean="0"/>
              <a:t>Adding custom metadata</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
        <p:nvSpPr>
          <p:cNvPr id="32" name="Rectangle 31"/>
          <p:cNvSpPr/>
          <p:nvPr/>
        </p:nvSpPr>
        <p:spPr>
          <a:xfrm>
            <a:off x="293509" y="3546956"/>
            <a:ext cx="7312828" cy="954107"/>
          </a:xfrm>
          <a:prstGeom prst="rect">
            <a:avLst/>
          </a:prstGeom>
          <a:solidFill>
            <a:srgbClr val="000000"/>
          </a:solidFill>
        </p:spPr>
        <p:txBody>
          <a:bodyPr wrap="square">
            <a:spAutoFit/>
          </a:bodyPr>
          <a:lstStyle/>
          <a:p>
            <a:r>
              <a:rPr lang="en-US" sz="1400" dirty="0" err="1">
                <a:solidFill>
                  <a:schemeClr val="bg1"/>
                </a:solidFill>
                <a:latin typeface="Courier"/>
                <a:cs typeface="Courier"/>
              </a:rPr>
              <a:t>nwbfile.sweep_table.add_column</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   name</a:t>
            </a:r>
            <a:r>
              <a:rPr lang="en-US" sz="1400" dirty="0">
                <a:solidFill>
                  <a:schemeClr val="bg1"/>
                </a:solidFill>
                <a:latin typeface="Courier"/>
                <a:cs typeface="Courier"/>
              </a:rPr>
              <a:t>=</a:t>
            </a:r>
            <a:r>
              <a:rPr lang="en-US" sz="1400" dirty="0">
                <a:solidFill>
                  <a:schemeClr val="accent6"/>
                </a:solidFill>
                <a:latin typeface="Courier"/>
                <a:cs typeface="Courier"/>
              </a:rPr>
              <a:t>'notes'</a:t>
            </a:r>
            <a:r>
              <a:rPr lang="en-US" sz="1400" dirty="0">
                <a:solidFill>
                  <a:schemeClr val="bg1"/>
                </a:solidFill>
                <a:latin typeface="Courier"/>
                <a:cs typeface="Courier"/>
              </a:rPr>
              <a:t>, </a:t>
            </a:r>
            <a:endParaRPr lang="en-US" sz="1400" dirty="0" smtClean="0">
              <a:solidFill>
                <a:schemeClr val="bg1"/>
              </a:solidFill>
              <a:latin typeface="Courier"/>
              <a:cs typeface="Courier"/>
            </a:endParaRPr>
          </a:p>
          <a:p>
            <a:r>
              <a:rPr lang="en-US" sz="1400" dirty="0">
                <a:solidFill>
                  <a:schemeClr val="bg1"/>
                </a:solidFill>
                <a:latin typeface="Courier"/>
                <a:cs typeface="Courier"/>
              </a:rPr>
              <a:t> </a:t>
            </a:r>
            <a:r>
              <a:rPr lang="en-US" sz="1400" dirty="0" smtClean="0">
                <a:solidFill>
                  <a:schemeClr val="bg1"/>
                </a:solidFill>
                <a:latin typeface="Courier"/>
                <a:cs typeface="Courier"/>
              </a:rPr>
              <a:t>   description</a:t>
            </a:r>
            <a:r>
              <a:rPr lang="en-US" sz="1400" dirty="0">
                <a:solidFill>
                  <a:schemeClr val="bg1"/>
                </a:solidFill>
                <a:latin typeface="Courier"/>
                <a:cs typeface="Courier"/>
              </a:rPr>
              <a:t>=</a:t>
            </a:r>
            <a:r>
              <a:rPr lang="en-US" sz="1400" dirty="0">
                <a:solidFill>
                  <a:srgbClr val="70AD47"/>
                </a:solidFill>
                <a:latin typeface="Courier"/>
                <a:cs typeface="Courier"/>
              </a:rPr>
              <a:t>'lab internal notes about the recordings'</a:t>
            </a:r>
            <a:r>
              <a:rPr lang="en-US" sz="1400" dirty="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data</a:t>
            </a:r>
            <a:r>
              <a:rPr lang="en-US" sz="1400" dirty="0">
                <a:solidFill>
                  <a:schemeClr val="bg1"/>
                </a:solidFill>
                <a:latin typeface="Courier"/>
                <a:cs typeface="Courier"/>
              </a:rPr>
              <a:t>=</a:t>
            </a:r>
            <a:r>
              <a:rPr lang="en-US" sz="1400" dirty="0">
                <a:solidFill>
                  <a:srgbClr val="70AD47"/>
                </a:solidFill>
                <a:latin typeface="Courier"/>
                <a:cs typeface="Courier"/>
              </a:rPr>
              <a:t>['a', 'a', 'b', 'b', 'c', 'c']</a:t>
            </a:r>
            <a:r>
              <a:rPr lang="en-US" sz="1400" dirty="0">
                <a:solidFill>
                  <a:schemeClr val="bg1"/>
                </a:solidFill>
                <a:latin typeface="Courier"/>
                <a:cs typeface="Courier"/>
              </a:rPr>
              <a:t>)</a:t>
            </a:r>
          </a:p>
        </p:txBody>
      </p:sp>
    </p:spTree>
    <p:extLst>
      <p:ext uri="{BB962C8B-B14F-4D97-AF65-F5344CB8AC3E}">
        <p14:creationId xmlns:p14="http://schemas.microsoft.com/office/powerpoint/2010/main" val="3904649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Simple and easy-to-use</a:t>
            </a:r>
          </a:p>
          <a:p>
            <a:r>
              <a:rPr lang="en-US" dirty="0" smtClean="0"/>
              <a:t>Allows recordings to be added sequentially as they are being acquired</a:t>
            </a:r>
          </a:p>
          <a:p>
            <a:r>
              <a:rPr lang="en-US" dirty="0" smtClean="0"/>
              <a:t>Allows for custom metadata about sweeps</a:t>
            </a:r>
          </a:p>
          <a:p>
            <a:r>
              <a:rPr lang="en-US" dirty="0" err="1" smtClean="0"/>
              <a:t>PyNWB</a:t>
            </a:r>
            <a:r>
              <a:rPr lang="en-US" dirty="0" smtClean="0"/>
              <a:t> populates the </a:t>
            </a:r>
            <a:r>
              <a:rPr lang="en-US" dirty="0" err="1" smtClean="0">
                <a:latin typeface="Futura"/>
                <a:cs typeface="Futura"/>
              </a:rPr>
              <a:t>SweepTable</a:t>
            </a:r>
            <a:r>
              <a:rPr lang="en-US" dirty="0" smtClean="0"/>
              <a:t> automatically as we add </a:t>
            </a:r>
            <a:r>
              <a:rPr lang="en-US" dirty="0" err="1" smtClean="0">
                <a:latin typeface="Futura"/>
                <a:cs typeface="Futura"/>
              </a:rPr>
              <a:t>PatchClampSeries</a:t>
            </a:r>
            <a:endParaRPr lang="en-US" dirty="0">
              <a:latin typeface="Futura"/>
              <a:cs typeface="Futura"/>
            </a:endParaRPr>
          </a:p>
        </p:txBody>
      </p:sp>
      <p:sp>
        <p:nvSpPr>
          <p:cNvPr id="3" name="Title 2"/>
          <p:cNvSpPr>
            <a:spLocks noGrp="1"/>
          </p:cNvSpPr>
          <p:nvPr>
            <p:ph type="title"/>
          </p:nvPr>
        </p:nvSpPr>
        <p:spPr/>
        <p:txBody>
          <a:bodyPr/>
          <a:lstStyle/>
          <a:p>
            <a:r>
              <a:rPr lang="en-US" dirty="0" smtClean="0"/>
              <a:t>Advantages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3210495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2721</TotalTime>
  <Words>4213</Words>
  <Application>Microsoft Macintosh PowerPoint</Application>
  <PresentationFormat>Custom</PresentationFormat>
  <Paragraphs>1080</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Intracellular Electrophysiology Experiment Metadata:    Current Approach and Upcoming Enhancements </vt:lpstr>
      <vt:lpstr>Motivation How can we describe the complex organization of intracellular experiments? </vt:lpstr>
      <vt:lpstr>Part 1: Current Approach</vt:lpstr>
      <vt:lpstr>SweepTable: Overview</vt:lpstr>
      <vt:lpstr>Example:  Adding a single recording</vt:lpstr>
      <vt:lpstr>Example:  Adding a simultaneous recording from a second electrode</vt:lpstr>
      <vt:lpstr>Example:  Adding a simultaneous recording from a second electrode</vt:lpstr>
      <vt:lpstr>Example:  Adding custom metadata</vt:lpstr>
      <vt:lpstr>Advantages</vt:lpstr>
      <vt:lpstr>Things we would like to improve:</vt:lpstr>
      <vt:lpstr>Part 2: New Approach</vt:lpstr>
      <vt:lpstr>ICEphys Metadata Extensions</vt:lpstr>
      <vt:lpstr>Goals</vt:lpstr>
      <vt:lpstr>Levels in the intracellular recording hierarchy</vt:lpstr>
      <vt:lpstr>Intracellular Recordings Table Overview</vt:lpstr>
      <vt:lpstr>Intracellular Recordings Table Features</vt:lpstr>
      <vt:lpstr>ICEphys Metadata Hierarchy Intracellular Recordings</vt:lpstr>
      <vt:lpstr>ICEphys Metadata Hierarchy  Simultaneous Recordings</vt:lpstr>
      <vt:lpstr>ICEphys Metadata Hierarchy Sequential Recordings</vt:lpstr>
      <vt:lpstr>ICEphys Metadata Hierarchy Repetitions</vt:lpstr>
      <vt:lpstr>ICEphys Metadata Hierarchy Experimental Conditions</vt:lpstr>
      <vt:lpstr>ICEphys Metadata Hierarchy Overview</vt:lpstr>
      <vt:lpstr>API: Creating the ICEphys Metadata Hierarchy https://github.com/oruebel/ndx-icephys-meta/blob/master/src/pynwb/examples/icephys_meta_simple_example.ipynb</vt:lpstr>
      <vt:lpstr>API: Creating the ICEphys Metadata Hierarchy  https://github.com/oruebel/ndx-icephys-meta/blob/master/src/pynwb/examples/icephys_meta_simple_example.ipynb</vt:lpstr>
      <vt:lpstr>API: Creating the ICEphys Metadata Hierarchy https://github.com/oruebel/ndx-icephys-meta/blob/master/src/pynwb/examples/icephys_meta_simple_example.ipynb</vt:lpstr>
      <vt:lpstr>API: Creating the ICEphys Metadata Hierarchy https://github.com/oruebel/ndx-icephys-meta/blob/master/src/pynwb/examples/icephys_meta_simple_example.ipynb</vt:lpstr>
      <vt:lpstr>API: Creating the ICEphys Metadata Hierarchy https://github.com/oruebel/ndx-icephys-meta/blob/master/src/pynwb/examples/icephys_meta_simple_example.ipynb</vt:lpstr>
      <vt:lpstr>Convert to Pandas https://github.com/oruebel/ndx-icephys-meta/blob/master/src/pynwb/examples/icephys_meta_to_pandas.ipynb</vt:lpstr>
      <vt:lpstr>Convert to Pandas cont.  https://github.com/oruebel/ndx-icephys-meta/blob/master/src/pynwb/examples/icephys_meta_to_pandas.ipynb</vt:lpstr>
      <vt:lpstr>Summary: ndx-icephys-meta</vt:lpstr>
      <vt:lpstr>Legal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dc:creator>
  <cp:lastModifiedBy>Oliver Ruebel</cp:lastModifiedBy>
  <cp:revision>137</cp:revision>
  <dcterms:created xsi:type="dcterms:W3CDTF">2019-10-10T20:06:10Z</dcterms:created>
  <dcterms:modified xsi:type="dcterms:W3CDTF">2021-04-07T10:45:15Z</dcterms:modified>
</cp:coreProperties>
</file>