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342" r:id="rId2"/>
    <p:sldId id="347" r:id="rId3"/>
    <p:sldId id="346" r:id="rId4"/>
    <p:sldId id="348" r:id="rId5"/>
    <p:sldId id="349" r:id="rId6"/>
    <p:sldId id="350" r:id="rId7"/>
    <p:sldId id="356" r:id="rId8"/>
    <p:sldId id="357" r:id="rId9"/>
    <p:sldId id="352" r:id="rId10"/>
    <p:sldId id="353" r:id="rId11"/>
    <p:sldId id="354" r:id="rId12"/>
    <p:sldId id="355" r:id="rId13"/>
    <p:sldId id="358" r:id="rId14"/>
    <p:sldId id="3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2037"/>
    <a:srgbClr val="052A48"/>
    <a:srgbClr val="313131"/>
    <a:srgbClr val="0843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4678" autoAdjust="0"/>
  </p:normalViewPr>
  <p:slideViewPr>
    <p:cSldViewPr snapToGrid="0">
      <p:cViewPr varScale="1">
        <p:scale>
          <a:sx n="127" d="100"/>
          <a:sy n="127" d="100"/>
        </p:scale>
        <p:origin x="-1256" y="-96"/>
      </p:cViewPr>
      <p:guideLst>
        <p:guide orient="horz" pos="2387"/>
        <p:guide pos="282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6A40B9-902A-4E0E-AF39-1C357549AEE0}" type="datetimeFigureOut">
              <a:rPr lang="en-US" smtClean="0"/>
              <a:t>4/14/21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156F16-9966-4EDC-933D-6170A05B6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956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156F16-9966-4EDC-933D-6170A05B601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409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Title slide">
    <p:bg>
      <p:bgRef idx="1001">
        <a:schemeClr val="bg1"/>
      </p:bgRef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910050" y="1522497"/>
            <a:ext cx="10381600" cy="21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800" b="1"/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 dirty="0"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910050" y="3819933"/>
            <a:ext cx="10381600" cy="9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 dirty="0"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2"/>
          </p:nvPr>
        </p:nvSpPr>
        <p:spPr>
          <a:xfrm>
            <a:off x="910050" y="4857685"/>
            <a:ext cx="10381600" cy="9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290984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 preserve="1">
  <p:cSld name="Section 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 dirty="0"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2393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preserve="1" userDrawn="1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850B379-F419-41FB-9123-96081B07458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5599" y="1301334"/>
            <a:ext cx="11360797" cy="4842290"/>
          </a:xfrm>
        </p:spPr>
        <p:txBody>
          <a:bodyPr/>
          <a:lstStyle>
            <a:lvl1pPr>
              <a:spcBef>
                <a:spcPts val="0"/>
              </a:spcBef>
              <a:spcAft>
                <a:spcPts val="1200"/>
              </a:spcAft>
              <a:defRPr sz="2400">
                <a:solidFill>
                  <a:schemeClr val="tx1"/>
                </a:solidFill>
              </a:defRPr>
            </a:lvl1pPr>
            <a:lvl2pPr>
              <a:spcBef>
                <a:spcPts val="0"/>
              </a:spcBef>
              <a:spcAft>
                <a:spcPts val="1200"/>
              </a:spcAft>
              <a:defRPr sz="2200">
                <a:solidFill>
                  <a:schemeClr val="tx1"/>
                </a:solidFill>
              </a:defRPr>
            </a:lvl2pPr>
            <a:lvl3pPr>
              <a:spcBef>
                <a:spcPts val="0"/>
              </a:spcBef>
              <a:spcAft>
                <a:spcPts val="1200"/>
              </a:spcAft>
              <a:defRPr sz="2000">
                <a:solidFill>
                  <a:schemeClr val="tx1"/>
                </a:solidFill>
              </a:defRPr>
            </a:lvl3pPr>
            <a:lvl4pPr>
              <a:spcBef>
                <a:spcPts val="0"/>
              </a:spcBef>
              <a:spcAft>
                <a:spcPts val="1200"/>
              </a:spcAft>
              <a:defRPr sz="1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spcAft>
                <a:spcPts val="1200"/>
              </a:spcAft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0"/>
            <a:endParaRPr lang="en-US" dirty="0"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415599" y="361467"/>
            <a:ext cx="11360799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600"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53790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preserve="1" userDrawn="1">
  <p:cSld name="Title and cod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5059957-9534-4FB9-8820-2343C3BF0E8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5517" y="6444489"/>
            <a:ext cx="2072640" cy="323921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850B379-F419-41FB-9123-96081B0745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5599" y="1301334"/>
            <a:ext cx="11360797" cy="4842290"/>
          </a:xfrm>
          <a:solidFill>
            <a:schemeClr val="tx1"/>
          </a:solidFill>
        </p:spPr>
        <p:txBody>
          <a:bodyPr/>
          <a:lstStyle>
            <a:lvl1pPr marL="88900" indent="0">
              <a:spcBef>
                <a:spcPts val="0"/>
              </a:spcBef>
              <a:spcAft>
                <a:spcPts val="1200"/>
              </a:spcAft>
              <a:buNone/>
              <a:defRPr sz="2000">
                <a:solidFill>
                  <a:schemeClr val="bg1"/>
                </a:solidFill>
                <a:latin typeface="Consolas" panose="020B0609020204030204" pitchFamily="49" charset="0"/>
              </a:defRPr>
            </a:lvl1pPr>
            <a:lvl2pPr marL="571500" indent="0">
              <a:spcBef>
                <a:spcPts val="0"/>
              </a:spcBef>
              <a:spcAft>
                <a:spcPts val="1200"/>
              </a:spcAft>
              <a:buNone/>
              <a:defRPr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1041400" indent="0">
              <a:spcBef>
                <a:spcPts val="0"/>
              </a:spcBef>
              <a:spcAft>
                <a:spcPts val="1200"/>
              </a:spcAft>
              <a:buNone/>
              <a:defRPr>
                <a:solidFill>
                  <a:schemeClr val="bg1"/>
                </a:solidFill>
                <a:latin typeface="Consolas" panose="020B0609020204030204" pitchFamily="49" charset="0"/>
              </a:defRPr>
            </a:lvl3pPr>
            <a:lvl4pPr marL="1511300" indent="0">
              <a:spcBef>
                <a:spcPts val="0"/>
              </a:spcBef>
              <a:spcAft>
                <a:spcPts val="1200"/>
              </a:spcAft>
              <a:buNone/>
              <a:defRPr>
                <a:solidFill>
                  <a:schemeClr val="bg1"/>
                </a:solidFill>
                <a:latin typeface="Consolas" panose="020B0609020204030204" pitchFamily="49" charset="0"/>
              </a:defRPr>
            </a:lvl4pPr>
            <a:lvl5pPr marL="1968500" indent="0">
              <a:spcBef>
                <a:spcPts val="0"/>
              </a:spcBef>
              <a:spcAft>
                <a:spcPts val="1200"/>
              </a:spcAft>
              <a:buNone/>
              <a:defRPr>
                <a:solidFill>
                  <a:schemeClr val="bg1"/>
                </a:solidFill>
                <a:latin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$ Edit Master text styles</a:t>
            </a:r>
          </a:p>
          <a:p>
            <a:pPr lvl="0"/>
            <a:endParaRPr lang="en-US" dirty="0"/>
          </a:p>
        </p:txBody>
      </p:sp>
      <p:sp>
        <p:nvSpPr>
          <p:cNvPr id="20" name="Google Shape;20;p4"/>
          <p:cNvSpPr/>
          <p:nvPr/>
        </p:nvSpPr>
        <p:spPr>
          <a:xfrm>
            <a:off x="33" y="0"/>
            <a:ext cx="12192000" cy="185200"/>
          </a:xfrm>
          <a:prstGeom prst="rect">
            <a:avLst/>
          </a:prstGeom>
          <a:solidFill>
            <a:srgbClr val="00436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415599" y="361467"/>
            <a:ext cx="11360799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600"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11301378" y="6448248"/>
            <a:ext cx="716532" cy="26708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7" name="Google Shape;20;p4">
            <a:extLst>
              <a:ext uri="{FF2B5EF4-FFF2-40B4-BE49-F238E27FC236}">
                <a16:creationId xmlns:a16="http://schemas.microsoft.com/office/drawing/2014/main" xmlns="" id="{537643E4-B983-42CC-9421-9C4C107A5DA4}"/>
              </a:ext>
            </a:extLst>
          </p:cNvPr>
          <p:cNvSpPr/>
          <p:nvPr userDrawn="1"/>
        </p:nvSpPr>
        <p:spPr>
          <a:xfrm>
            <a:off x="-3" y="6308067"/>
            <a:ext cx="12192000" cy="60959"/>
          </a:xfrm>
          <a:prstGeom prst="rect">
            <a:avLst/>
          </a:prstGeom>
          <a:solidFill>
            <a:srgbClr val="00436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022028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367233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310500"/>
            <a:ext cx="11360800" cy="49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●"/>
              <a:defRPr sz="2200">
                <a:solidFill>
                  <a:schemeClr val="dk2"/>
                </a:solidFill>
              </a:defRPr>
            </a:lvl1pPr>
            <a:lvl2pPr marL="914400" lvl="1" indent="-3429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2pPr>
            <a:lvl3pPr marL="1371600" lvl="2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33">
                <a:solidFill>
                  <a:schemeClr val="dk2"/>
                </a:solidFill>
              </a:defRPr>
            </a:lvl1pPr>
            <a:lvl2pPr lvl="1" algn="r">
              <a:buNone/>
              <a:defRPr sz="1333">
                <a:solidFill>
                  <a:schemeClr val="dk2"/>
                </a:solidFill>
              </a:defRPr>
            </a:lvl2pPr>
            <a:lvl3pPr lvl="2" algn="r">
              <a:buNone/>
              <a:defRPr sz="1333">
                <a:solidFill>
                  <a:schemeClr val="dk2"/>
                </a:solidFill>
              </a:defRPr>
            </a:lvl3pPr>
            <a:lvl4pPr lvl="3" algn="r">
              <a:buNone/>
              <a:defRPr sz="1333">
                <a:solidFill>
                  <a:schemeClr val="dk2"/>
                </a:solidFill>
              </a:defRPr>
            </a:lvl4pPr>
            <a:lvl5pPr lvl="4" algn="r">
              <a:buNone/>
              <a:defRPr sz="1333">
                <a:solidFill>
                  <a:schemeClr val="dk2"/>
                </a:solidFill>
              </a:defRPr>
            </a:lvl5pPr>
            <a:lvl6pPr lvl="5" algn="r">
              <a:buNone/>
              <a:defRPr sz="1333">
                <a:solidFill>
                  <a:schemeClr val="dk2"/>
                </a:solidFill>
              </a:defRPr>
            </a:lvl6pPr>
            <a:lvl7pPr lvl="6" algn="r">
              <a:buNone/>
              <a:defRPr sz="1333">
                <a:solidFill>
                  <a:schemeClr val="dk2"/>
                </a:solidFill>
              </a:defRPr>
            </a:lvl7pPr>
            <a:lvl8pPr lvl="7" algn="r">
              <a:buNone/>
              <a:defRPr sz="1333">
                <a:solidFill>
                  <a:schemeClr val="dk2"/>
                </a:solidFill>
              </a:defRPr>
            </a:lvl8pPr>
            <a:lvl9pPr lvl="8" algn="r">
              <a:buNone/>
              <a:defRPr sz="1333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6943116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3" Type="http://schemas.openxmlformats.org/officeDocument/2006/relationships/hyperlink" Target="https://celltypes.brain-map.org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observatory.brain-map.org" TargetMode="Externa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unded Rectangle 26"/>
          <p:cNvSpPr/>
          <p:nvPr/>
        </p:nvSpPr>
        <p:spPr>
          <a:xfrm>
            <a:off x="853570" y="853671"/>
            <a:ext cx="7234527" cy="4851352"/>
          </a:xfrm>
          <a:prstGeom prst="roundRect">
            <a:avLst>
              <a:gd name="adj" fmla="val 4437"/>
            </a:avLst>
          </a:prstGeom>
          <a:solidFill>
            <a:srgbClr val="EDEDED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863980" y="855015"/>
            <a:ext cx="7213708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 smtClean="0">
                <a:solidFill>
                  <a:srgbClr val="052B48"/>
                </a:solidFill>
                <a:latin typeface="Calibri"/>
                <a:cs typeface="Calibri"/>
              </a:rPr>
              <a:t>Intracellular Electrophysiology</a:t>
            </a:r>
            <a:endParaRPr lang="en-US" sz="5400" b="1" dirty="0">
              <a:solidFill>
                <a:srgbClr val="052B48"/>
              </a:solidFill>
              <a:latin typeface="Calibri"/>
              <a:cs typeface="Calibri"/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="" xmlns:a16="http://schemas.microsoft.com/office/drawing/2014/main" id="{8C303482-C4AE-E049-A13A-50CE832D1F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0" t="36339" r="15998" b="12910"/>
          <a:stretch/>
        </p:blipFill>
        <p:spPr>
          <a:xfrm>
            <a:off x="1125415" y="2857056"/>
            <a:ext cx="6744262" cy="2479199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653003" y="5274483"/>
            <a:ext cx="33577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 </a:t>
            </a:r>
            <a:r>
              <a:rPr lang="en-US" sz="1400" dirty="0" smtClean="0"/>
              <a:t>(figure source</a:t>
            </a:r>
            <a:r>
              <a:rPr lang="en-US" sz="1400" dirty="0"/>
              <a:t>: </a:t>
            </a:r>
            <a:r>
              <a:rPr lang="en-US" sz="1400" dirty="0">
                <a:hlinkClick r:id="rId3"/>
              </a:rPr>
              <a:t>celltypes.brain-</a:t>
            </a:r>
            <a:r>
              <a:rPr lang="en-US" sz="1400" dirty="0" smtClean="0">
                <a:hlinkClick r:id="rId3"/>
              </a:rPr>
              <a:t>map.org</a:t>
            </a:r>
            <a:r>
              <a:rPr lang="en-US" sz="1400" dirty="0" smtClean="0"/>
              <a:t>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258279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unded Rectangle 26"/>
          <p:cNvSpPr/>
          <p:nvPr/>
        </p:nvSpPr>
        <p:spPr>
          <a:xfrm>
            <a:off x="853570" y="853671"/>
            <a:ext cx="7234527" cy="4851352"/>
          </a:xfrm>
          <a:prstGeom prst="roundRect">
            <a:avLst>
              <a:gd name="adj" fmla="val 4437"/>
            </a:avLst>
          </a:prstGeom>
          <a:solidFill>
            <a:srgbClr val="EDEDED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863980" y="855015"/>
            <a:ext cx="72137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 smtClean="0">
                <a:solidFill>
                  <a:srgbClr val="052B48"/>
                </a:solidFill>
                <a:latin typeface="Calibri"/>
                <a:cs typeface="Calibri"/>
              </a:rPr>
              <a:t>Object IDs in NWB</a:t>
            </a:r>
            <a:endParaRPr lang="en-US" sz="5400" b="1" dirty="0">
              <a:solidFill>
                <a:srgbClr val="052B48"/>
              </a:solidFill>
              <a:latin typeface="Calibri"/>
              <a:cs typeface="Calibri"/>
            </a:endParaRPr>
          </a:p>
        </p:txBody>
      </p:sp>
      <p:sp>
        <p:nvSpPr>
          <p:cNvPr id="2" name="Rectangle 1"/>
          <p:cNvSpPr/>
          <p:nvPr/>
        </p:nvSpPr>
        <p:spPr>
          <a:xfrm rot="20060272">
            <a:off x="738986" y="3249722"/>
            <a:ext cx="73878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sz="2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chemeClr val="accent1"/>
                    </a:gs>
                    <a:gs pos="49000">
                      <a:schemeClr val="accent1"/>
                    </a:gs>
                    <a:gs pos="50000">
                      <a:srgbClr val="052A48"/>
                    </a:gs>
                    <a:gs pos="95000">
                      <a:srgbClr val="052A48"/>
                    </a:gs>
                    <a:gs pos="100000">
                      <a:srgbClr val="052A48"/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Courier"/>
                <a:cs typeface="Courier"/>
              </a:rPr>
              <a:t>123e4567-e89b-12d3-a456-426655440000</a:t>
            </a:r>
            <a:endParaRPr lang="en-US" sz="26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chemeClr val="accent1"/>
                  </a:gs>
                  <a:gs pos="49000">
                    <a:schemeClr val="accent1"/>
                  </a:gs>
                  <a:gs pos="50000">
                    <a:srgbClr val="052A48"/>
                  </a:gs>
                  <a:gs pos="95000">
                    <a:srgbClr val="052A48"/>
                  </a:gs>
                  <a:gs pos="100000">
                    <a:srgbClr val="052A48"/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816320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unded Rectangle 26"/>
          <p:cNvSpPr/>
          <p:nvPr/>
        </p:nvSpPr>
        <p:spPr>
          <a:xfrm>
            <a:off x="853570" y="853671"/>
            <a:ext cx="7234527" cy="4851352"/>
          </a:xfrm>
          <a:prstGeom prst="roundRect">
            <a:avLst>
              <a:gd name="adj" fmla="val 4437"/>
            </a:avLst>
          </a:prstGeom>
          <a:solidFill>
            <a:srgbClr val="EDEDED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863980" y="855015"/>
            <a:ext cx="72137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 smtClean="0">
                <a:solidFill>
                  <a:srgbClr val="052B48"/>
                </a:solidFill>
                <a:latin typeface="Calibri"/>
                <a:cs typeface="Calibri"/>
              </a:rPr>
              <a:t>Extending NWB</a:t>
            </a:r>
            <a:endParaRPr lang="en-US" sz="5400" b="1" dirty="0">
              <a:solidFill>
                <a:srgbClr val="052B48"/>
              </a:solidFill>
              <a:latin typeface="Calibri"/>
              <a:cs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r="61780" b="9233"/>
          <a:stretch/>
        </p:blipFill>
        <p:spPr>
          <a:xfrm>
            <a:off x="2339904" y="1940847"/>
            <a:ext cx="4329453" cy="3539553"/>
          </a:xfrm>
          <a:prstGeom prst="rect">
            <a:avLst/>
          </a:prstGeom>
          <a:effectLst>
            <a:glow rad="50800">
              <a:srgbClr val="052A48"/>
            </a:glow>
          </a:effectLst>
        </p:spPr>
      </p:pic>
    </p:spTree>
    <p:extLst>
      <p:ext uri="{BB962C8B-B14F-4D97-AF65-F5344CB8AC3E}">
        <p14:creationId xmlns:p14="http://schemas.microsoft.com/office/powerpoint/2010/main" val="3305643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unded Rectangle 26"/>
          <p:cNvSpPr/>
          <p:nvPr/>
        </p:nvSpPr>
        <p:spPr>
          <a:xfrm>
            <a:off x="853570" y="853671"/>
            <a:ext cx="7234527" cy="4851352"/>
          </a:xfrm>
          <a:prstGeom prst="roundRect">
            <a:avLst>
              <a:gd name="adj" fmla="val 4437"/>
            </a:avLst>
          </a:prstGeom>
          <a:solidFill>
            <a:srgbClr val="EDEDED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863980" y="855015"/>
            <a:ext cx="721370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 smtClean="0">
                <a:solidFill>
                  <a:srgbClr val="052B48"/>
                </a:solidFill>
                <a:latin typeface="Calibri"/>
                <a:cs typeface="Calibri"/>
              </a:rPr>
              <a:t>Adding/Removing Containers from an NWB File </a:t>
            </a:r>
            <a:endParaRPr lang="en-US" sz="5400" b="1" dirty="0">
              <a:solidFill>
                <a:srgbClr val="052B48"/>
              </a:solidFill>
              <a:latin typeface="Calibri"/>
              <a:cs typeface="Calibri"/>
            </a:endParaRPr>
          </a:p>
        </p:txBody>
      </p:sp>
      <p:sp>
        <p:nvSpPr>
          <p:cNvPr id="3" name="Folded Corner 2"/>
          <p:cNvSpPr/>
          <p:nvPr/>
        </p:nvSpPr>
        <p:spPr>
          <a:xfrm rot="10800000" flipH="1">
            <a:off x="3839842" y="3460251"/>
            <a:ext cx="1419941" cy="1900138"/>
          </a:xfrm>
          <a:prstGeom prst="foldedCorner">
            <a:avLst>
              <a:gd name="adj" fmla="val 26556"/>
            </a:avLst>
          </a:prstGeom>
          <a:solidFill>
            <a:srgbClr val="052A48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																			   </a:t>
            </a:r>
            <a:endParaRPr lang="en-US" u="sng" dirty="0"/>
          </a:p>
        </p:txBody>
      </p:sp>
      <p:sp>
        <p:nvSpPr>
          <p:cNvPr id="4" name="Oval 3"/>
          <p:cNvSpPr/>
          <p:nvPr/>
        </p:nvSpPr>
        <p:spPr>
          <a:xfrm>
            <a:off x="4939826" y="5048168"/>
            <a:ext cx="579977" cy="601510"/>
          </a:xfrm>
          <a:prstGeom prst="ellipse">
            <a:avLst/>
          </a:prstGeom>
          <a:solidFill>
            <a:srgbClr val="052A48"/>
          </a:solidFill>
          <a:ln w="76200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4400" dirty="0"/>
          </a:p>
        </p:txBody>
      </p:sp>
      <p:sp>
        <p:nvSpPr>
          <p:cNvPr id="5" name="Rectangle 4"/>
          <p:cNvSpPr/>
          <p:nvPr/>
        </p:nvSpPr>
        <p:spPr>
          <a:xfrm>
            <a:off x="5013201" y="4804441"/>
            <a:ext cx="415273" cy="923330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-</a:t>
            </a:r>
            <a:endParaRPr lang="en-US" sz="5400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942253" y="4360489"/>
            <a:ext cx="579977" cy="601510"/>
          </a:xfrm>
          <a:prstGeom prst="ellipse">
            <a:avLst/>
          </a:prstGeom>
          <a:solidFill>
            <a:srgbClr val="052A48"/>
          </a:solidFill>
          <a:ln w="76200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4400" dirty="0"/>
          </a:p>
        </p:txBody>
      </p:sp>
      <p:sp>
        <p:nvSpPr>
          <p:cNvPr id="9" name="Rectangle 8"/>
          <p:cNvSpPr/>
          <p:nvPr/>
        </p:nvSpPr>
        <p:spPr>
          <a:xfrm>
            <a:off x="4975628" y="4256776"/>
            <a:ext cx="514183" cy="769441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+</a:t>
            </a:r>
            <a:endParaRPr lang="en-US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99400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unded Rectangle 26"/>
          <p:cNvSpPr/>
          <p:nvPr/>
        </p:nvSpPr>
        <p:spPr>
          <a:xfrm>
            <a:off x="853570" y="853671"/>
            <a:ext cx="7234527" cy="4851352"/>
          </a:xfrm>
          <a:prstGeom prst="roundRect">
            <a:avLst>
              <a:gd name="adj" fmla="val 4437"/>
            </a:avLst>
          </a:prstGeom>
          <a:solidFill>
            <a:srgbClr val="EDEDED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863980" y="855015"/>
            <a:ext cx="72137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 smtClean="0">
                <a:solidFill>
                  <a:srgbClr val="052B48"/>
                </a:solidFill>
                <a:latin typeface="Calibri"/>
                <a:cs typeface="Calibri"/>
              </a:rPr>
              <a:t>NWB File Basics</a:t>
            </a:r>
            <a:endParaRPr lang="en-US" sz="5400" b="1" dirty="0">
              <a:solidFill>
                <a:srgbClr val="052B48"/>
              </a:solidFill>
              <a:latin typeface="Calibri"/>
              <a:cs typeface="Calibri"/>
            </a:endParaRPr>
          </a:p>
        </p:txBody>
      </p:sp>
      <p:sp>
        <p:nvSpPr>
          <p:cNvPr id="13" name="Folded Corner 12"/>
          <p:cNvSpPr/>
          <p:nvPr/>
        </p:nvSpPr>
        <p:spPr>
          <a:xfrm rot="10800000" flipH="1">
            <a:off x="3539854" y="2150156"/>
            <a:ext cx="2489899" cy="3390248"/>
          </a:xfrm>
          <a:prstGeom prst="foldedCorner">
            <a:avLst>
              <a:gd name="adj" fmla="val 26556"/>
            </a:avLst>
          </a:prstGeom>
          <a:solidFill>
            <a:srgbClr val="052A48"/>
          </a:solidFill>
          <a:ln w="3810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u="sng" dirty="0" smtClean="0"/>
              <a:t>																														   </a:t>
            </a:r>
            <a:endParaRPr lang="en-US" sz="2400" u="sng" dirty="0"/>
          </a:p>
        </p:txBody>
      </p:sp>
      <p:sp>
        <p:nvSpPr>
          <p:cNvPr id="15" name="Oval 14"/>
          <p:cNvSpPr/>
          <p:nvPr/>
        </p:nvSpPr>
        <p:spPr>
          <a:xfrm>
            <a:off x="2409917" y="1840138"/>
            <a:ext cx="2478024" cy="2481818"/>
          </a:xfrm>
          <a:prstGeom prst="ellipse">
            <a:avLst/>
          </a:prstGeom>
          <a:solidFill>
            <a:schemeClr val="bg1"/>
          </a:solidFill>
          <a:ln w="76200" cmpd="sng">
            <a:solidFill>
              <a:srgbClr val="052A4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4400" dirty="0"/>
          </a:p>
        </p:txBody>
      </p:sp>
      <p:pic>
        <p:nvPicPr>
          <p:cNvPr id="3" name="Picture 2" descr="logo_brain_transp_512x51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554" y="2065594"/>
            <a:ext cx="2154717" cy="2154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0338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unded Rectangle 26"/>
          <p:cNvSpPr/>
          <p:nvPr/>
        </p:nvSpPr>
        <p:spPr>
          <a:xfrm>
            <a:off x="853570" y="853671"/>
            <a:ext cx="7234527" cy="4851352"/>
          </a:xfrm>
          <a:prstGeom prst="roundRect">
            <a:avLst>
              <a:gd name="adj" fmla="val 4437"/>
            </a:avLst>
          </a:prstGeom>
          <a:solidFill>
            <a:srgbClr val="EDEDED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863980" y="855015"/>
            <a:ext cx="7213708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 smtClean="0">
                <a:solidFill>
                  <a:srgbClr val="052B48"/>
                </a:solidFill>
                <a:latin typeface="Calibri"/>
                <a:cs typeface="Calibri"/>
              </a:rPr>
              <a:t>Exploratory Data Analysis </a:t>
            </a:r>
            <a:r>
              <a:rPr lang="en-US" sz="5400" b="1" dirty="0" smtClean="0">
                <a:solidFill>
                  <a:srgbClr val="052B48"/>
                </a:solidFill>
                <a:latin typeface="Calibri"/>
                <a:cs typeface="Calibri"/>
              </a:rPr>
              <a:t>with NWB</a:t>
            </a:r>
            <a:endParaRPr lang="en-US" sz="5400" b="1" dirty="0">
              <a:solidFill>
                <a:srgbClr val="052B48"/>
              </a:solidFill>
              <a:latin typeface="Calibri"/>
              <a:cs typeface="Calibri"/>
            </a:endParaRPr>
          </a:p>
        </p:txBody>
      </p:sp>
      <p:sp>
        <p:nvSpPr>
          <p:cNvPr id="13" name="Folded Corner 12"/>
          <p:cNvSpPr/>
          <p:nvPr/>
        </p:nvSpPr>
        <p:spPr>
          <a:xfrm rot="10800000" flipH="1">
            <a:off x="3223450" y="2690195"/>
            <a:ext cx="2526317" cy="2896081"/>
          </a:xfrm>
          <a:prstGeom prst="foldedCorner">
            <a:avLst>
              <a:gd name="adj" fmla="val 26556"/>
            </a:avLst>
          </a:prstGeom>
          <a:solidFill>
            <a:srgbClr val="052A48"/>
          </a:solidFill>
          <a:ln w="3810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																					   </a:t>
            </a:r>
            <a:endParaRPr lang="en-US" u="sng" dirty="0"/>
          </a:p>
        </p:txBody>
      </p:sp>
      <p:grpSp>
        <p:nvGrpSpPr>
          <p:cNvPr id="4" name="Group 3"/>
          <p:cNvGrpSpPr>
            <a:grpSpLocks noChangeAspect="1"/>
          </p:cNvGrpSpPr>
          <p:nvPr/>
        </p:nvGrpSpPr>
        <p:grpSpPr>
          <a:xfrm>
            <a:off x="2769911" y="2630197"/>
            <a:ext cx="1645920" cy="1645920"/>
            <a:chOff x="2259923" y="2660201"/>
            <a:chExt cx="1959561" cy="1962561"/>
          </a:xfrm>
        </p:grpSpPr>
        <p:sp>
          <p:nvSpPr>
            <p:cNvPr id="15" name="Oval 14"/>
            <p:cNvSpPr/>
            <p:nvPr/>
          </p:nvSpPr>
          <p:spPr>
            <a:xfrm>
              <a:off x="2259923" y="2660201"/>
              <a:ext cx="1959561" cy="1962561"/>
            </a:xfrm>
            <a:prstGeom prst="ellipse">
              <a:avLst/>
            </a:prstGeom>
            <a:solidFill>
              <a:schemeClr val="bg1"/>
            </a:solidFill>
            <a:ln w="76200" cmpd="sng">
              <a:solidFill>
                <a:srgbClr val="052A4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4400" dirty="0"/>
            </a:p>
          </p:txBody>
        </p:sp>
        <p:pic>
          <p:nvPicPr>
            <p:cNvPr id="3" name="Picture 2" descr="logo_brain_transp_512x512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93887" y="2838486"/>
              <a:ext cx="1703898" cy="1703898"/>
            </a:xfrm>
            <a:prstGeom prst="rect">
              <a:avLst/>
            </a:prstGeom>
          </p:spPr>
        </p:pic>
      </p:grpSp>
      <p:sp>
        <p:nvSpPr>
          <p:cNvPr id="12" name="Rectangle 11"/>
          <p:cNvSpPr/>
          <p:nvPr/>
        </p:nvSpPr>
        <p:spPr>
          <a:xfrm>
            <a:off x="3205699" y="4846822"/>
            <a:ext cx="2524148" cy="677108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3800" b="1" dirty="0" smtClean="0">
                <a:solidFill>
                  <a:schemeClr val="bg1"/>
                </a:solidFill>
                <a:latin typeface="Courier"/>
                <a:cs typeface="Courier"/>
              </a:rPr>
              <a:t>/scratch</a:t>
            </a:r>
            <a:endParaRPr lang="en-US" sz="3800" b="1" dirty="0">
              <a:solidFill>
                <a:schemeClr val="bg1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22021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unded Rectangle 26"/>
          <p:cNvSpPr/>
          <p:nvPr/>
        </p:nvSpPr>
        <p:spPr>
          <a:xfrm>
            <a:off x="853570" y="853671"/>
            <a:ext cx="7234527" cy="4851352"/>
          </a:xfrm>
          <a:prstGeom prst="roundRect">
            <a:avLst>
              <a:gd name="adj" fmla="val 4437"/>
            </a:avLst>
          </a:prstGeom>
          <a:solidFill>
            <a:srgbClr val="EDEDED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863980" y="855015"/>
            <a:ext cx="721370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 smtClean="0">
                <a:solidFill>
                  <a:srgbClr val="052B48"/>
                </a:solidFill>
                <a:latin typeface="Calibri"/>
                <a:cs typeface="Calibri"/>
              </a:rPr>
              <a:t>Intracellular Electrophysiology Data using </a:t>
            </a:r>
            <a:r>
              <a:rPr lang="en-US" sz="5400" b="1" dirty="0" err="1" smtClean="0">
                <a:solidFill>
                  <a:srgbClr val="052B48"/>
                </a:solidFill>
                <a:latin typeface="Calibri"/>
                <a:cs typeface="Calibri"/>
              </a:rPr>
              <a:t>SweepTable</a:t>
            </a:r>
            <a:endParaRPr lang="en-US" sz="5400" b="1" dirty="0">
              <a:solidFill>
                <a:srgbClr val="052B48"/>
              </a:solidFill>
              <a:latin typeface="Calibri"/>
              <a:cs typeface="Calibri"/>
            </a:endParaRPr>
          </a:p>
        </p:txBody>
      </p:sp>
      <p:sp>
        <p:nvSpPr>
          <p:cNvPr id="13" name="Rounded Rectangle 12"/>
          <p:cNvSpPr/>
          <p:nvPr/>
        </p:nvSpPr>
        <p:spPr>
          <a:xfrm rot="21047453">
            <a:off x="1822824" y="3862206"/>
            <a:ext cx="5382088" cy="1160083"/>
          </a:xfrm>
          <a:prstGeom prst="roundRect">
            <a:avLst/>
          </a:prstGeom>
          <a:solidFill>
            <a:srgbClr val="FFFFFF"/>
          </a:solidFill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rgbClr val="FF0000"/>
                </a:solidFill>
              </a:rPr>
              <a:t>DEPRECATED</a:t>
            </a:r>
            <a:endParaRPr lang="en-US" sz="5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5037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unded Rectangle 26"/>
          <p:cNvSpPr/>
          <p:nvPr/>
        </p:nvSpPr>
        <p:spPr>
          <a:xfrm>
            <a:off x="853570" y="853671"/>
            <a:ext cx="7234527" cy="4851352"/>
          </a:xfrm>
          <a:prstGeom prst="roundRect">
            <a:avLst>
              <a:gd name="adj" fmla="val 4437"/>
            </a:avLst>
          </a:prstGeom>
          <a:solidFill>
            <a:srgbClr val="EDEDED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863980" y="855015"/>
            <a:ext cx="72137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 smtClean="0">
                <a:solidFill>
                  <a:srgbClr val="052B48"/>
                </a:solidFill>
                <a:latin typeface="Calibri"/>
                <a:cs typeface="Calibri"/>
              </a:rPr>
              <a:t>Allen Brain Observatory</a:t>
            </a:r>
            <a:endParaRPr lang="en-US" sz="5400" b="1" dirty="0">
              <a:solidFill>
                <a:srgbClr val="052B48"/>
              </a:solidFill>
              <a:latin typeface="Calibri"/>
              <a:cs typeface="Calibri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223039" y="5214477"/>
            <a:ext cx="41726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 </a:t>
            </a:r>
            <a:r>
              <a:rPr lang="en-US" sz="1400" dirty="0" smtClean="0"/>
              <a:t>(figure source</a:t>
            </a:r>
            <a:r>
              <a:rPr lang="en-US" sz="1400" dirty="0"/>
              <a:t>: </a:t>
            </a:r>
            <a:r>
              <a:rPr lang="en-US" sz="1400" dirty="0">
                <a:hlinkClick r:id="rId2"/>
              </a:rPr>
              <a:t>https://observatory.brain-</a:t>
            </a:r>
            <a:r>
              <a:rPr lang="en-US" sz="1400" dirty="0" smtClean="0">
                <a:hlinkClick r:id="rId2"/>
              </a:rPr>
              <a:t>map.org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pic>
        <p:nvPicPr>
          <p:cNvPr id="3" name="Picture 2" descr="Screen Shot 2021-04-14 at 1.38.30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645"/>
          <a:stretch/>
        </p:blipFill>
        <p:spPr>
          <a:xfrm>
            <a:off x="1908803" y="1960146"/>
            <a:ext cx="5310901" cy="3310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415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unded Rectangle 26"/>
          <p:cNvSpPr/>
          <p:nvPr/>
        </p:nvSpPr>
        <p:spPr>
          <a:xfrm>
            <a:off x="853570" y="853671"/>
            <a:ext cx="7234527" cy="4851352"/>
          </a:xfrm>
          <a:prstGeom prst="roundRect">
            <a:avLst>
              <a:gd name="adj" fmla="val 4437"/>
            </a:avLst>
          </a:prstGeom>
          <a:solidFill>
            <a:srgbClr val="EDEDED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863980" y="855015"/>
            <a:ext cx="7213708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 smtClean="0">
                <a:solidFill>
                  <a:srgbClr val="052B48"/>
                </a:solidFill>
                <a:latin typeface="Calibri"/>
                <a:cs typeface="Calibri"/>
              </a:rPr>
              <a:t>Extracellular Electrophysiology</a:t>
            </a:r>
            <a:endParaRPr lang="en-US" sz="5400" b="1" dirty="0">
              <a:solidFill>
                <a:srgbClr val="052B48"/>
              </a:solidFill>
              <a:latin typeface="Calibri"/>
              <a:cs typeface="Calibri"/>
            </a:endParaRPr>
          </a:p>
        </p:txBody>
      </p:sp>
      <p:pic>
        <p:nvPicPr>
          <p:cNvPr id="6" name="image3.jpg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7420" t="12845" r="30491" b="73704"/>
          <a:stretch/>
        </p:blipFill>
        <p:spPr>
          <a:xfrm>
            <a:off x="5390450" y="2810234"/>
            <a:ext cx="2249907" cy="2712240"/>
          </a:xfrm>
          <a:prstGeom prst="rect">
            <a:avLst/>
          </a:prstGeom>
          <a:ln/>
        </p:spPr>
      </p:pic>
      <p:pic>
        <p:nvPicPr>
          <p:cNvPr id="7" name="image3.jpg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9449" t="13495" r="53788" b="73054"/>
          <a:stretch/>
        </p:blipFill>
        <p:spPr>
          <a:xfrm>
            <a:off x="1315131" y="2926000"/>
            <a:ext cx="3119721" cy="271224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438309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unded Rectangle 26"/>
          <p:cNvSpPr/>
          <p:nvPr/>
        </p:nvSpPr>
        <p:spPr>
          <a:xfrm>
            <a:off x="853570" y="853671"/>
            <a:ext cx="7234527" cy="4851352"/>
          </a:xfrm>
          <a:prstGeom prst="roundRect">
            <a:avLst>
              <a:gd name="adj" fmla="val 4437"/>
            </a:avLst>
          </a:prstGeom>
          <a:solidFill>
            <a:srgbClr val="EDEDED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863980" y="855015"/>
            <a:ext cx="72137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 smtClean="0">
                <a:solidFill>
                  <a:srgbClr val="052B48"/>
                </a:solidFill>
                <a:latin typeface="Calibri"/>
                <a:cs typeface="Calibri"/>
              </a:rPr>
              <a:t>Calcium Imaging Data</a:t>
            </a:r>
            <a:endParaRPr lang="en-US" sz="5400" b="1" dirty="0">
              <a:solidFill>
                <a:srgbClr val="052B48"/>
              </a:solidFill>
              <a:latin typeface="Calibri"/>
              <a:cs typeface="Calibri"/>
            </a:endParaRPr>
          </a:p>
        </p:txBody>
      </p:sp>
      <p:pic>
        <p:nvPicPr>
          <p:cNvPr id="8" name="image3.jpg"/>
          <p:cNvPicPr>
            <a:picLocks noChangeAspect="1"/>
          </p:cNvPicPr>
          <p:nvPr/>
        </p:nvPicPr>
        <p:blipFill rotWithShape="1">
          <a:blip r:embed="rId2"/>
          <a:srcRect l="10505" t="12717" r="80335" b="73704"/>
          <a:stretch/>
        </p:blipFill>
        <p:spPr>
          <a:xfrm>
            <a:off x="3308214" y="1805175"/>
            <a:ext cx="2386421" cy="383232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651684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unded Rectangle 26"/>
          <p:cNvSpPr/>
          <p:nvPr/>
        </p:nvSpPr>
        <p:spPr>
          <a:xfrm>
            <a:off x="853570" y="853671"/>
            <a:ext cx="7234527" cy="4851352"/>
          </a:xfrm>
          <a:prstGeom prst="roundRect">
            <a:avLst>
              <a:gd name="adj" fmla="val 4437"/>
            </a:avLst>
          </a:prstGeom>
          <a:solidFill>
            <a:srgbClr val="EDEDED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863980" y="855015"/>
            <a:ext cx="72137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 smtClean="0">
                <a:solidFill>
                  <a:srgbClr val="052B48"/>
                </a:solidFill>
                <a:latin typeface="Calibri"/>
                <a:cs typeface="Calibri"/>
              </a:rPr>
              <a:t>Iterative Data Write</a:t>
            </a:r>
            <a:endParaRPr lang="en-US" sz="5400" b="1" dirty="0">
              <a:solidFill>
                <a:srgbClr val="052B48"/>
              </a:solidFill>
              <a:latin typeface="Calibri"/>
              <a:cs typeface="Calibri"/>
            </a:endParaRPr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2281232" y="1972469"/>
            <a:ext cx="4308498" cy="3539724"/>
            <a:chOff x="1699381" y="2715381"/>
            <a:chExt cx="1681242" cy="1606124"/>
          </a:xfrm>
        </p:grpSpPr>
        <p:sp>
          <p:nvSpPr>
            <p:cNvPr id="10" name="Curved Right Arrow 9"/>
            <p:cNvSpPr/>
            <p:nvPr/>
          </p:nvSpPr>
          <p:spPr>
            <a:xfrm flipV="1">
              <a:off x="1699381" y="2715381"/>
              <a:ext cx="840621" cy="1504737"/>
            </a:xfrm>
            <a:prstGeom prst="curvedRightArrow">
              <a:avLst/>
            </a:prstGeom>
            <a:gradFill rotWithShape="1">
              <a:gsLst>
                <a:gs pos="0">
                  <a:srgbClr val="052A48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16200000" scaled="0"/>
            </a:gradFill>
            <a:ln w="9525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Curved Right Arrow 10"/>
            <p:cNvSpPr/>
            <p:nvPr/>
          </p:nvSpPr>
          <p:spPr>
            <a:xfrm flipH="1">
              <a:off x="2540002" y="2816768"/>
              <a:ext cx="840621" cy="1504737"/>
            </a:xfrm>
            <a:prstGeom prst="curvedRightArrow">
              <a:avLst/>
            </a:prstGeom>
            <a:gradFill rotWithShape="1">
              <a:gsLst>
                <a:gs pos="0">
                  <a:srgbClr val="052A48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16200000" scaled="0"/>
            </a:gradFill>
            <a:ln w="9525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80765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unded Rectangle 26"/>
          <p:cNvSpPr/>
          <p:nvPr/>
        </p:nvSpPr>
        <p:spPr>
          <a:xfrm>
            <a:off x="853570" y="853671"/>
            <a:ext cx="7234527" cy="4851352"/>
          </a:xfrm>
          <a:prstGeom prst="roundRect">
            <a:avLst>
              <a:gd name="adj" fmla="val 4437"/>
            </a:avLst>
          </a:prstGeom>
          <a:solidFill>
            <a:srgbClr val="EDEDED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863980" y="855015"/>
            <a:ext cx="72137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 smtClean="0">
                <a:solidFill>
                  <a:srgbClr val="052B48"/>
                </a:solidFill>
                <a:latin typeface="Calibri"/>
                <a:cs typeface="Calibri"/>
              </a:rPr>
              <a:t>Advanced HDF5 I/O</a:t>
            </a:r>
            <a:endParaRPr lang="en-US" sz="5400" b="1" dirty="0">
              <a:solidFill>
                <a:srgbClr val="052B48"/>
              </a:solidFill>
              <a:latin typeface="Calibri"/>
              <a:cs typeface="Calibri"/>
            </a:endParaRPr>
          </a:p>
        </p:txBody>
      </p:sp>
      <p:sp>
        <p:nvSpPr>
          <p:cNvPr id="20" name="Cube 19"/>
          <p:cNvSpPr/>
          <p:nvPr/>
        </p:nvSpPr>
        <p:spPr>
          <a:xfrm>
            <a:off x="2828954" y="3371304"/>
            <a:ext cx="1901188" cy="1633887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Cube 20"/>
          <p:cNvSpPr/>
          <p:nvPr/>
        </p:nvSpPr>
        <p:spPr>
          <a:xfrm>
            <a:off x="4414903" y="3371304"/>
            <a:ext cx="1901188" cy="1633887"/>
          </a:xfrm>
          <a:prstGeom prst="cube">
            <a:avLst/>
          </a:prstGeom>
          <a:solidFill>
            <a:srgbClr val="08436D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Cube 21"/>
          <p:cNvSpPr/>
          <p:nvPr/>
        </p:nvSpPr>
        <p:spPr>
          <a:xfrm>
            <a:off x="2828954" y="2080151"/>
            <a:ext cx="1901188" cy="1633887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Cube 22"/>
          <p:cNvSpPr/>
          <p:nvPr/>
        </p:nvSpPr>
        <p:spPr>
          <a:xfrm>
            <a:off x="4414903" y="2080151"/>
            <a:ext cx="1901188" cy="1633887"/>
          </a:xfrm>
          <a:prstGeom prst="cube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Cube 23"/>
          <p:cNvSpPr/>
          <p:nvPr/>
        </p:nvSpPr>
        <p:spPr>
          <a:xfrm>
            <a:off x="2398343" y="3845513"/>
            <a:ext cx="1901188" cy="1633887"/>
          </a:xfrm>
          <a:prstGeom prst="cube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Cube 24"/>
          <p:cNvSpPr/>
          <p:nvPr/>
        </p:nvSpPr>
        <p:spPr>
          <a:xfrm>
            <a:off x="3984291" y="3845513"/>
            <a:ext cx="1901188" cy="1633887"/>
          </a:xfrm>
          <a:prstGeom prst="cube">
            <a:avLst/>
          </a:prstGeom>
          <a:solidFill>
            <a:srgbClr val="4472C4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Cube 27"/>
          <p:cNvSpPr/>
          <p:nvPr/>
        </p:nvSpPr>
        <p:spPr>
          <a:xfrm>
            <a:off x="2398343" y="2554360"/>
            <a:ext cx="1901188" cy="1633887"/>
          </a:xfrm>
          <a:prstGeom prst="cube">
            <a:avLst/>
          </a:prstGeom>
          <a:solidFill>
            <a:srgbClr val="052A48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Cube 28"/>
          <p:cNvSpPr/>
          <p:nvPr/>
        </p:nvSpPr>
        <p:spPr>
          <a:xfrm>
            <a:off x="3984291" y="2554360"/>
            <a:ext cx="1901188" cy="1633887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5216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unded Rectangle 26"/>
          <p:cNvSpPr/>
          <p:nvPr/>
        </p:nvSpPr>
        <p:spPr>
          <a:xfrm>
            <a:off x="853570" y="853671"/>
            <a:ext cx="7234527" cy="4851352"/>
          </a:xfrm>
          <a:prstGeom prst="roundRect">
            <a:avLst>
              <a:gd name="adj" fmla="val 4437"/>
            </a:avLst>
          </a:prstGeom>
          <a:solidFill>
            <a:srgbClr val="EDEDED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863980" y="855015"/>
            <a:ext cx="72137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 smtClean="0">
                <a:solidFill>
                  <a:srgbClr val="052B48"/>
                </a:solidFill>
                <a:latin typeface="Calibri"/>
                <a:cs typeface="Calibri"/>
              </a:rPr>
              <a:t>Advanced HDF5 I/O</a:t>
            </a:r>
            <a:endParaRPr lang="en-US" sz="5400" b="1" dirty="0">
              <a:solidFill>
                <a:srgbClr val="052B48"/>
              </a:solidFill>
              <a:latin typeface="Calibri"/>
              <a:cs typeface="Calibri"/>
            </a:endParaRPr>
          </a:p>
        </p:txBody>
      </p:sp>
      <p:sp>
        <p:nvSpPr>
          <p:cNvPr id="20" name="Cube 19"/>
          <p:cNvSpPr/>
          <p:nvPr/>
        </p:nvSpPr>
        <p:spPr>
          <a:xfrm>
            <a:off x="2828954" y="3371304"/>
            <a:ext cx="1901188" cy="1633887"/>
          </a:xfrm>
          <a:prstGeom prst="cube">
            <a:avLst/>
          </a:prstGeom>
          <a:solidFill>
            <a:srgbClr val="052A48"/>
          </a:solidFill>
          <a:ln w="28575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Cube 20"/>
          <p:cNvSpPr/>
          <p:nvPr/>
        </p:nvSpPr>
        <p:spPr>
          <a:xfrm>
            <a:off x="4414903" y="3371304"/>
            <a:ext cx="1901188" cy="1633887"/>
          </a:xfrm>
          <a:prstGeom prst="cube">
            <a:avLst/>
          </a:prstGeom>
          <a:solidFill>
            <a:srgbClr val="052A48"/>
          </a:solidFill>
          <a:ln w="28575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Cube 21"/>
          <p:cNvSpPr/>
          <p:nvPr/>
        </p:nvSpPr>
        <p:spPr>
          <a:xfrm>
            <a:off x="2828954" y="2080151"/>
            <a:ext cx="1901188" cy="1633887"/>
          </a:xfrm>
          <a:prstGeom prst="cube">
            <a:avLst/>
          </a:prstGeom>
          <a:solidFill>
            <a:srgbClr val="052A48"/>
          </a:solidFill>
          <a:ln w="28575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Cube 22"/>
          <p:cNvSpPr/>
          <p:nvPr/>
        </p:nvSpPr>
        <p:spPr>
          <a:xfrm>
            <a:off x="4414903" y="2080151"/>
            <a:ext cx="1901188" cy="1633887"/>
          </a:xfrm>
          <a:prstGeom prst="cube">
            <a:avLst/>
          </a:prstGeom>
          <a:solidFill>
            <a:srgbClr val="052A48"/>
          </a:solidFill>
          <a:ln w="28575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Cube 23"/>
          <p:cNvSpPr/>
          <p:nvPr/>
        </p:nvSpPr>
        <p:spPr>
          <a:xfrm>
            <a:off x="2398343" y="3845513"/>
            <a:ext cx="1901188" cy="1633887"/>
          </a:xfrm>
          <a:prstGeom prst="cube">
            <a:avLst/>
          </a:prstGeom>
          <a:solidFill>
            <a:srgbClr val="052A48"/>
          </a:solidFill>
          <a:ln w="28575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Cube 24"/>
          <p:cNvSpPr/>
          <p:nvPr/>
        </p:nvSpPr>
        <p:spPr>
          <a:xfrm>
            <a:off x="3984291" y="3845513"/>
            <a:ext cx="1901188" cy="1633887"/>
          </a:xfrm>
          <a:prstGeom prst="cube">
            <a:avLst/>
          </a:prstGeom>
          <a:solidFill>
            <a:srgbClr val="052A48"/>
          </a:solidFill>
          <a:ln w="28575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Cube 27"/>
          <p:cNvSpPr/>
          <p:nvPr/>
        </p:nvSpPr>
        <p:spPr>
          <a:xfrm>
            <a:off x="2398343" y="2554360"/>
            <a:ext cx="1901188" cy="1633887"/>
          </a:xfrm>
          <a:prstGeom prst="cube">
            <a:avLst/>
          </a:prstGeom>
          <a:solidFill>
            <a:srgbClr val="052A48"/>
          </a:solidFill>
          <a:ln w="28575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Cube 28"/>
          <p:cNvSpPr/>
          <p:nvPr/>
        </p:nvSpPr>
        <p:spPr>
          <a:xfrm>
            <a:off x="3984291" y="2554360"/>
            <a:ext cx="1901188" cy="1633887"/>
          </a:xfrm>
          <a:prstGeom prst="cube">
            <a:avLst/>
          </a:prstGeom>
          <a:solidFill>
            <a:srgbClr val="052A48"/>
          </a:solidFill>
          <a:ln w="28575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2906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unded Rectangle 26"/>
          <p:cNvSpPr/>
          <p:nvPr/>
        </p:nvSpPr>
        <p:spPr>
          <a:xfrm>
            <a:off x="853570" y="853671"/>
            <a:ext cx="7234527" cy="4851352"/>
          </a:xfrm>
          <a:prstGeom prst="roundRect">
            <a:avLst>
              <a:gd name="adj" fmla="val 4437"/>
            </a:avLst>
          </a:prstGeom>
          <a:solidFill>
            <a:srgbClr val="EDEDED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863980" y="855015"/>
            <a:ext cx="7213708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 smtClean="0">
                <a:solidFill>
                  <a:srgbClr val="052B48"/>
                </a:solidFill>
                <a:latin typeface="Calibri"/>
                <a:cs typeface="Calibri"/>
              </a:rPr>
              <a:t>Modular Data Storage using External Files</a:t>
            </a:r>
            <a:endParaRPr lang="en-US" sz="5400" b="1" dirty="0">
              <a:solidFill>
                <a:srgbClr val="052B48"/>
              </a:solidFill>
              <a:latin typeface="Calibri"/>
              <a:cs typeface="Calibri"/>
            </a:endParaRPr>
          </a:p>
        </p:txBody>
      </p:sp>
      <p:sp>
        <p:nvSpPr>
          <p:cNvPr id="8" name="Folded Corner 7"/>
          <p:cNvSpPr/>
          <p:nvPr/>
        </p:nvSpPr>
        <p:spPr>
          <a:xfrm rot="10800000" flipH="1">
            <a:off x="3899840" y="3720272"/>
            <a:ext cx="1419941" cy="1900138"/>
          </a:xfrm>
          <a:prstGeom prst="foldedCorner">
            <a:avLst>
              <a:gd name="adj" fmla="val 26556"/>
            </a:avLst>
          </a:prstGeom>
          <a:solidFill>
            <a:srgbClr val="052A48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																			   </a:t>
            </a:r>
            <a:endParaRPr lang="en-US" u="sng" dirty="0"/>
          </a:p>
        </p:txBody>
      </p:sp>
      <p:sp>
        <p:nvSpPr>
          <p:cNvPr id="15" name="Left Arrow 14"/>
          <p:cNvSpPr/>
          <p:nvPr/>
        </p:nvSpPr>
        <p:spPr>
          <a:xfrm rot="16200000">
            <a:off x="4274700" y="3295352"/>
            <a:ext cx="550232" cy="279992"/>
          </a:xfrm>
          <a:prstGeom prst="leftArrow">
            <a:avLst>
              <a:gd name="adj1" fmla="val 60000"/>
              <a:gd name="adj2" fmla="val 50000"/>
            </a:avLst>
          </a:prstGeom>
          <a:solidFill>
            <a:srgbClr val="052A48"/>
          </a:solidFill>
          <a:ln w="38100" cmpd="sng">
            <a:solidFill>
              <a:srgbClr val="FFFFFF"/>
            </a:solidFill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6" name="Left Arrow 15"/>
          <p:cNvSpPr/>
          <p:nvPr/>
        </p:nvSpPr>
        <p:spPr>
          <a:xfrm rot="13268425">
            <a:off x="2953003" y="4388290"/>
            <a:ext cx="1024292" cy="425306"/>
          </a:xfrm>
          <a:prstGeom prst="leftArrow">
            <a:avLst>
              <a:gd name="adj1" fmla="val 60000"/>
              <a:gd name="adj2" fmla="val 50000"/>
            </a:avLst>
          </a:prstGeom>
          <a:solidFill>
            <a:srgbClr val="052A48"/>
          </a:solidFill>
          <a:ln w="38100" cmpd="sng">
            <a:solidFill>
              <a:srgbClr val="FFFFFF"/>
            </a:solidFill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2" name="Folded Corner 11"/>
          <p:cNvSpPr/>
          <p:nvPr/>
        </p:nvSpPr>
        <p:spPr>
          <a:xfrm rot="10800000" flipH="1">
            <a:off x="2182317" y="3072614"/>
            <a:ext cx="1037552" cy="1327710"/>
          </a:xfrm>
          <a:prstGeom prst="foldedCorner">
            <a:avLst>
              <a:gd name="adj" fmla="val 26556"/>
            </a:avLst>
          </a:prstGeom>
          <a:solidFill>
            <a:srgbClr val="052A48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u="sng" dirty="0"/>
          </a:p>
        </p:txBody>
      </p:sp>
      <p:sp>
        <p:nvSpPr>
          <p:cNvPr id="17" name="Left Arrow 16"/>
          <p:cNvSpPr/>
          <p:nvPr/>
        </p:nvSpPr>
        <p:spPr>
          <a:xfrm rot="8331575" flipH="1">
            <a:off x="5205317" y="4460685"/>
            <a:ext cx="1024292" cy="425306"/>
          </a:xfrm>
          <a:prstGeom prst="leftArrow">
            <a:avLst>
              <a:gd name="adj1" fmla="val 60000"/>
              <a:gd name="adj2" fmla="val 50000"/>
            </a:avLst>
          </a:prstGeom>
          <a:solidFill>
            <a:srgbClr val="052A48"/>
          </a:solidFill>
          <a:ln w="38100" cmpd="sng">
            <a:solidFill>
              <a:srgbClr val="FFFFFF"/>
            </a:solidFill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3" name="Folded Corner 12"/>
          <p:cNvSpPr/>
          <p:nvPr/>
        </p:nvSpPr>
        <p:spPr>
          <a:xfrm rot="10800000" flipH="1">
            <a:off x="5804575" y="3095004"/>
            <a:ext cx="1037552" cy="1327710"/>
          </a:xfrm>
          <a:prstGeom prst="foldedCorner">
            <a:avLst>
              <a:gd name="adj" fmla="val 26556"/>
            </a:avLst>
          </a:prstGeom>
          <a:solidFill>
            <a:srgbClr val="052A48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u="sng" dirty="0"/>
          </a:p>
        </p:txBody>
      </p:sp>
      <p:sp>
        <p:nvSpPr>
          <p:cNvPr id="14" name="Folded Corner 13"/>
          <p:cNvSpPr/>
          <p:nvPr/>
        </p:nvSpPr>
        <p:spPr>
          <a:xfrm rot="10800000" flipH="1">
            <a:off x="4267044" y="2617358"/>
            <a:ext cx="572757" cy="762891"/>
          </a:xfrm>
          <a:prstGeom prst="foldedCorner">
            <a:avLst>
              <a:gd name="adj" fmla="val 26556"/>
            </a:avLst>
          </a:prstGeom>
          <a:solidFill>
            <a:srgbClr val="052A48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u="sng" dirty="0"/>
          </a:p>
        </p:txBody>
      </p:sp>
    </p:spTree>
    <p:extLst>
      <p:ext uri="{BB962C8B-B14F-4D97-AF65-F5344CB8AC3E}">
        <p14:creationId xmlns:p14="http://schemas.microsoft.com/office/powerpoint/2010/main" val="133356458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8531</TotalTime>
  <Words>93</Words>
  <Application>Microsoft Macintosh PowerPoint</Application>
  <PresentationFormat>Custom</PresentationFormat>
  <Paragraphs>26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</dc:creator>
  <cp:lastModifiedBy>Oliver Ruebel</cp:lastModifiedBy>
  <cp:revision>163</cp:revision>
  <dcterms:created xsi:type="dcterms:W3CDTF">2019-10-10T20:06:10Z</dcterms:created>
  <dcterms:modified xsi:type="dcterms:W3CDTF">2021-04-14T22:39:55Z</dcterms:modified>
</cp:coreProperties>
</file>