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32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22" d="100"/>
          <a:sy n="122" d="100"/>
        </p:scale>
        <p:origin x="-640" y="-104"/>
      </p:cViewPr>
      <p:guideLst>
        <p:guide orient="horz" pos="1522"/>
        <p:guide pos="7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3" y="0"/>
            <a:ext cx="12192000" cy="6684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>
            <a:off x="0" y="6217633"/>
            <a:ext cx="12201700" cy="6684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xmlns="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:a16="http://schemas.microsoft.com/office/drawing/2014/main" xmlns="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06756"/>
              </p:ext>
            </p:extLst>
          </p:nvPr>
        </p:nvGraphicFramePr>
        <p:xfrm>
          <a:off x="519061" y="1331644"/>
          <a:ext cx="10827986" cy="14325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551"/>
                <a:gridCol w="423346"/>
                <a:gridCol w="2449851"/>
                <a:gridCol w="462673"/>
                <a:gridCol w="2563205"/>
                <a:gridCol w="444166"/>
                <a:gridCol w="2623353"/>
                <a:gridCol w="360885"/>
                <a:gridCol w="562147"/>
                <a:gridCol w="485809"/>
              </a:tblGrid>
              <a:tr h="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IntracellularRecordings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Table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electrodes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stimuli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mr-IN" sz="1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electrode</a:t>
                      </a: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IntracellularElectrode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stimulus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(int32, int32,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TimeSeries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response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(int32, int32,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TimeSeries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idx_start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count, </a:t>
                      </a:r>
                      <a:r>
                        <a:rPr lang="en-US" sz="1400" baseline="0" dirty="0" err="1" smtClean="0"/>
                        <a:t>timeseries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idx_start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count, </a:t>
                      </a:r>
                      <a:r>
                        <a:rPr lang="en-US" sz="1400" baseline="0" dirty="0" err="1" smtClean="0"/>
                        <a:t>timeseries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ICEphys classes in NWB&#10;">
            <a:extLst>
              <a:ext uri="{FF2B5EF4-FFF2-40B4-BE49-F238E27FC236}">
                <a16:creationId xmlns:a16="http://schemas.microsoft.com/office/drawing/2014/main" xmlns="" id="{54DEEF58-E21A-BA45-B570-DC4623D27E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8" b="44391"/>
          <a:stretch/>
        </p:blipFill>
        <p:spPr>
          <a:xfrm>
            <a:off x="7828420" y="2800429"/>
            <a:ext cx="3896225" cy="3223091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>
            <a:off x="2658054" y="2428839"/>
            <a:ext cx="7345371" cy="23079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576695" y="5711241"/>
            <a:ext cx="367824" cy="333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>
            <a:off x="6259960" y="2491295"/>
            <a:ext cx="1589280" cy="119360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>
            <a:off x="9113399" y="2607874"/>
            <a:ext cx="395607" cy="17695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8831" y="3077711"/>
            <a:ext cx="5766803" cy="3074970"/>
          </a:xfrm>
        </p:spPr>
        <p:txBody>
          <a:bodyPr/>
          <a:lstStyle/>
          <a:p>
            <a:pPr marL="88900" indent="0">
              <a:spcAft>
                <a:spcPts val="600"/>
              </a:spcAft>
              <a:buNone/>
            </a:pPr>
            <a:r>
              <a:rPr lang="en-US" sz="1600" b="1" u="sng" dirty="0" smtClean="0"/>
              <a:t>Features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Supports </a:t>
            </a:r>
            <a:r>
              <a:rPr lang="en-US" sz="1600" dirty="0" smtClean="0"/>
              <a:t>dynamic metadata for each type of </a:t>
            </a:r>
            <a:r>
              <a:rPr lang="en-US" sz="1600" dirty="0" smtClean="0"/>
              <a:t>metadata category </a:t>
            </a:r>
            <a:r>
              <a:rPr lang="en-US" sz="1600" dirty="0" smtClean="0"/>
              <a:t>(i.e.,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chemeClr val="accent4"/>
                </a:solidFill>
                <a:latin typeface="Futura"/>
                <a:cs typeface="Futura"/>
              </a:rPr>
              <a:t>electrodes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chemeClr val="accent6"/>
                </a:solidFill>
                <a:latin typeface="Futura"/>
                <a:cs typeface="Futura"/>
              </a:rPr>
              <a:t>stimuli</a:t>
            </a:r>
            <a:r>
              <a:rPr lang="en-US" sz="1600" dirty="0" smtClean="0"/>
              <a:t>, and </a:t>
            </a:r>
            <a:r>
              <a:rPr lang="en-US" sz="1600" dirty="0" smtClean="0">
                <a:solidFill>
                  <a:schemeClr val="accent2"/>
                </a:solidFill>
                <a:latin typeface="Futura"/>
                <a:cs typeface="Futura"/>
              </a:rPr>
              <a:t>responses</a:t>
            </a:r>
            <a:r>
              <a:rPr lang="en-US" sz="1600" dirty="0" smtClean="0"/>
              <a:t>), across </a:t>
            </a:r>
            <a:r>
              <a:rPr lang="en-US" sz="1600" dirty="0" smtClean="0"/>
              <a:t>an </a:t>
            </a:r>
            <a:r>
              <a:rPr lang="en-US" sz="1600" dirty="0" smtClean="0">
                <a:solidFill>
                  <a:schemeClr val="accent1"/>
                </a:solidFill>
                <a:latin typeface="Futura"/>
                <a:cs typeface="Futura"/>
              </a:rPr>
              <a:t>intracellular </a:t>
            </a:r>
            <a:r>
              <a:rPr lang="en-US" sz="1600" dirty="0" smtClean="0">
                <a:solidFill>
                  <a:schemeClr val="accent1"/>
                </a:solidFill>
                <a:latin typeface="Futura"/>
                <a:cs typeface="Futura"/>
              </a:rPr>
              <a:t>recording</a:t>
            </a:r>
            <a:r>
              <a:rPr lang="en-US" sz="1600" dirty="0" smtClean="0"/>
              <a:t>, a</a:t>
            </a:r>
            <a:r>
              <a:rPr lang="en-US" sz="1600" dirty="0" smtClean="0"/>
              <a:t>s well </a:t>
            </a:r>
            <a:r>
              <a:rPr lang="en-US" sz="1600" dirty="0" smtClean="0"/>
              <a:t>as </a:t>
            </a:r>
            <a:r>
              <a:rPr lang="en-US" sz="1600" dirty="0" smtClean="0"/>
              <a:t>definition </a:t>
            </a:r>
            <a:r>
              <a:rPr lang="en-US" sz="1600" dirty="0" smtClean="0"/>
              <a:t>of </a:t>
            </a:r>
            <a:r>
              <a:rPr lang="en-US" sz="1600" dirty="0" smtClean="0"/>
              <a:t>custom data </a:t>
            </a:r>
            <a:r>
              <a:rPr lang="en-US" sz="1600" dirty="0" smtClean="0"/>
              <a:t>categories 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Makes the relationship </a:t>
            </a:r>
            <a:r>
              <a:rPr lang="en-US" sz="1600" dirty="0"/>
              <a:t>between stimulus and response pairs </a:t>
            </a:r>
            <a:r>
              <a:rPr lang="en-US" sz="1600" dirty="0" smtClean="0"/>
              <a:t>explicit in the table (i.e., row index)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Allows referencing of temporal sub-ranges in </a:t>
            </a:r>
            <a:r>
              <a:rPr lang="en-US" sz="1600" dirty="0" err="1" smtClean="0">
                <a:latin typeface="Futura"/>
                <a:cs typeface="Futura"/>
              </a:rPr>
              <a:t>TimeSeries</a:t>
            </a:r>
            <a:r>
              <a:rPr lang="en-US" sz="1600" dirty="0" smtClean="0"/>
              <a:t> (similar to </a:t>
            </a:r>
            <a:r>
              <a:rPr lang="en-US" sz="1600" dirty="0" err="1" smtClean="0">
                <a:latin typeface="Futura"/>
                <a:cs typeface="Futura"/>
              </a:rPr>
              <a:t>TimeIntervals</a:t>
            </a:r>
            <a:r>
              <a:rPr lang="en-US" sz="1600" dirty="0"/>
              <a:t> 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4428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59155"/>
              </p:ext>
            </p:extLst>
          </p:nvPr>
        </p:nvGraphicFramePr>
        <p:xfrm>
          <a:off x="8439145" y="3531494"/>
          <a:ext cx="3328152" cy="2719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3945"/>
                <a:gridCol w="935881"/>
                <a:gridCol w="1019163"/>
                <a:gridCol w="101916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IntracellularRecordings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electrodes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stimuli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electrode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stimulus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endParaRPr lang="en-US" sz="1200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S1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R1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E2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R2</a:t>
                      </a: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S4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R4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S6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R6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S7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R7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6113"/>
              </p:ext>
            </p:extLst>
          </p:nvPr>
        </p:nvGraphicFramePr>
        <p:xfrm>
          <a:off x="4448595" y="3531494"/>
          <a:ext cx="2838492" cy="19961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2543"/>
                <a:gridCol w="1862837"/>
                <a:gridCol w="45311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SimultaneousRecordingsTable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recordings</a:t>
                      </a: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[2, 3, 4]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[5, 6]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[7, 8]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[8, 9,</a:t>
                      </a:r>
                      <a:r>
                        <a:rPr lang="en-US" sz="1200" baseline="0" dirty="0" smtClean="0"/>
                        <a:t> 10, 11]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8217061" y="4205378"/>
            <a:ext cx="215143" cy="444130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Left Brace 7"/>
          <p:cNvSpPr/>
          <p:nvPr/>
        </p:nvSpPr>
        <p:spPr>
          <a:xfrm>
            <a:off x="8216780" y="4670058"/>
            <a:ext cx="215143" cy="659525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Left Brace 10"/>
          <p:cNvSpPr/>
          <p:nvPr/>
        </p:nvSpPr>
        <p:spPr>
          <a:xfrm>
            <a:off x="8209839" y="5357071"/>
            <a:ext cx="215143" cy="416642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16788"/>
              </p:ext>
            </p:extLst>
          </p:nvPr>
        </p:nvGraphicFramePr>
        <p:xfrm>
          <a:off x="7265987" y="1588149"/>
          <a:ext cx="4212915" cy="17670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3627"/>
                <a:gridCol w="1152055"/>
                <a:gridCol w="2135728"/>
                <a:gridCol w="501505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SequentialRecordingsTable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FFFFFF"/>
                          </a:solidFill>
                        </a:rPr>
                        <a:t>stimulus_type</a:t>
                      </a:r>
                      <a:endParaRPr lang="en-US" sz="12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ourier"/>
                          <a:cs typeface="Courier"/>
                        </a:rPr>
                        <a:t>text</a:t>
                      </a:r>
                      <a:endParaRPr lang="en-US" sz="1200" dirty="0">
                        <a:solidFill>
                          <a:srgbClr val="FFFFFF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simultaneous_recordings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&gt;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r-IN" sz="12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200" dirty="0" smtClean="0">
                        <a:solidFill>
                          <a:srgbClr val="FFFFFF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Ramp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Square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[2, 3]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Ramp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[5, 6]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Noise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[7, 8, 9,10]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Left Brace 45"/>
          <p:cNvSpPr/>
          <p:nvPr/>
        </p:nvSpPr>
        <p:spPr>
          <a:xfrm>
            <a:off x="4184585" y="4163470"/>
            <a:ext cx="215143" cy="444130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Left Brace 46"/>
          <p:cNvSpPr/>
          <p:nvPr/>
        </p:nvSpPr>
        <p:spPr>
          <a:xfrm>
            <a:off x="4184303" y="4614270"/>
            <a:ext cx="215143" cy="444130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51922"/>
              </p:ext>
            </p:extLst>
          </p:nvPr>
        </p:nvGraphicFramePr>
        <p:xfrm>
          <a:off x="3865345" y="1234237"/>
          <a:ext cx="2838492" cy="1538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2543"/>
                <a:gridCol w="1862837"/>
                <a:gridCol w="45311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RepetitionsTable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sequential_recordings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[2, 3]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[5, 6, 7, 8]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Left Brace 70"/>
          <p:cNvSpPr/>
          <p:nvPr/>
        </p:nvSpPr>
        <p:spPr>
          <a:xfrm>
            <a:off x="7050561" y="2227065"/>
            <a:ext cx="215143" cy="444130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Left Brace 71"/>
          <p:cNvSpPr/>
          <p:nvPr/>
        </p:nvSpPr>
        <p:spPr>
          <a:xfrm>
            <a:off x="7043339" y="2670926"/>
            <a:ext cx="215143" cy="444130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 75"/>
          <p:cNvSpPr/>
          <p:nvPr/>
        </p:nvSpPr>
        <p:spPr>
          <a:xfrm>
            <a:off x="10097828" y="2283125"/>
            <a:ext cx="138801" cy="1179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611739" y="2497981"/>
            <a:ext cx="138801" cy="1179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6306"/>
              </p:ext>
            </p:extLst>
          </p:nvPr>
        </p:nvGraphicFramePr>
        <p:xfrm>
          <a:off x="443602" y="1157632"/>
          <a:ext cx="2838492" cy="1308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2543"/>
                <a:gridCol w="1862837"/>
                <a:gridCol w="45311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Futura"/>
                          <a:cs typeface="Futura"/>
                        </a:rPr>
                        <a:t>ExperimentalConditionsTable</a:t>
                      </a:r>
                      <a:endParaRPr lang="en-US" sz="1200" dirty="0">
                        <a:solidFill>
                          <a:schemeClr val="tx1"/>
                        </a:solidFill>
                        <a:latin typeface="Futura"/>
                        <a:cs typeface="Futura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repetitions</a:t>
                      </a:r>
                    </a:p>
                    <a:p>
                      <a:pPr algn="ctr"/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DynamicTableRegion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36D"/>
                    </a:solidFill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[0, 1]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[2, 3]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2"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200" dirty="0" smtClean="0"/>
                        <a:t>…</a:t>
                      </a:r>
                      <a:endParaRPr lang="en-US" sz="1200" dirty="0"/>
                    </a:p>
                  </a:txBody>
                  <a:tcPr marT="18288" marB="18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7" name="Curved Connector 96"/>
          <p:cNvCxnSpPr>
            <a:stCxn id="76" idx="2"/>
            <a:endCxn id="46" idx="1"/>
          </p:cNvCxnSpPr>
          <p:nvPr/>
        </p:nvCxnSpPr>
        <p:spPr>
          <a:xfrm rot="5400000">
            <a:off x="6183688" y="401994"/>
            <a:ext cx="1984438" cy="5982644"/>
          </a:xfrm>
          <a:prstGeom prst="curvedConnector4">
            <a:avLst>
              <a:gd name="adj1" fmla="val 41607"/>
              <a:gd name="adj2" fmla="val 103821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85" idx="2"/>
            <a:endCxn id="47" idx="1"/>
          </p:cNvCxnSpPr>
          <p:nvPr/>
        </p:nvCxnSpPr>
        <p:spPr>
          <a:xfrm rot="5400000">
            <a:off x="5822531" y="977726"/>
            <a:ext cx="2220382" cy="5496837"/>
          </a:xfrm>
          <a:prstGeom prst="curvedConnector4">
            <a:avLst>
              <a:gd name="adj1" fmla="val 25309"/>
              <a:gd name="adj2" fmla="val 112239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endCxn id="7" idx="1"/>
          </p:cNvCxnSpPr>
          <p:nvPr/>
        </p:nvCxnSpPr>
        <p:spPr>
          <a:xfrm>
            <a:off x="6155858" y="4288636"/>
            <a:ext cx="2061203" cy="1388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endCxn id="8" idx="1"/>
          </p:cNvCxnSpPr>
          <p:nvPr/>
        </p:nvCxnSpPr>
        <p:spPr>
          <a:xfrm>
            <a:off x="6239139" y="4482943"/>
            <a:ext cx="1977641" cy="51687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endCxn id="71" idx="1"/>
          </p:cNvCxnSpPr>
          <p:nvPr/>
        </p:nvCxnSpPr>
        <p:spPr>
          <a:xfrm>
            <a:off x="5559012" y="1977770"/>
            <a:ext cx="1491549" cy="4713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endCxn id="72" idx="1"/>
          </p:cNvCxnSpPr>
          <p:nvPr/>
        </p:nvCxnSpPr>
        <p:spPr>
          <a:xfrm>
            <a:off x="5628412" y="2199834"/>
            <a:ext cx="1414927" cy="6931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/>
          <p:nvPr/>
        </p:nvCxnSpPr>
        <p:spPr>
          <a:xfrm>
            <a:off x="6259960" y="4954831"/>
            <a:ext cx="2054266" cy="9645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endCxn id="11" idx="1"/>
          </p:cNvCxnSpPr>
          <p:nvPr/>
        </p:nvCxnSpPr>
        <p:spPr>
          <a:xfrm>
            <a:off x="6259959" y="4739706"/>
            <a:ext cx="1949880" cy="82568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/>
          <p:nvPr/>
        </p:nvCxnSpPr>
        <p:spPr>
          <a:xfrm>
            <a:off x="2200008" y="2144318"/>
            <a:ext cx="1630921" cy="3400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Left Brace 140"/>
          <p:cNvSpPr/>
          <p:nvPr/>
        </p:nvSpPr>
        <p:spPr>
          <a:xfrm>
            <a:off x="3635756" y="1858999"/>
            <a:ext cx="215143" cy="444130"/>
          </a:xfrm>
          <a:prstGeom prst="leftBrac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2" name="Curved Connector 141"/>
          <p:cNvCxnSpPr>
            <a:endCxn id="141" idx="1"/>
          </p:cNvCxnSpPr>
          <p:nvPr/>
        </p:nvCxnSpPr>
        <p:spPr>
          <a:xfrm>
            <a:off x="2179188" y="1894494"/>
            <a:ext cx="1456568" cy="1865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7856</TotalTime>
  <Words>310</Words>
  <Application>Microsoft Macintosh PowerPoint</Application>
  <PresentationFormat>Custom</PresentationFormat>
  <Paragraphs>152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139</cp:revision>
  <dcterms:created xsi:type="dcterms:W3CDTF">2019-10-10T20:06:10Z</dcterms:created>
  <dcterms:modified xsi:type="dcterms:W3CDTF">2021-04-11T00:19:30Z</dcterms:modified>
</cp:coreProperties>
</file>