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128016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6" d="100"/>
          <a:sy n="56" d="100"/>
        </p:scale>
        <p:origin x="-1776" y="-120"/>
      </p:cViewPr>
      <p:guideLst>
        <p:guide orient="horz" pos="1384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976794"/>
            <a:ext cx="1321308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7254240"/>
            <a:ext cx="1088136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4970" y="1025314"/>
            <a:ext cx="5246370" cy="21845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5860" y="1025314"/>
            <a:ext cx="15480030" cy="21845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8226214"/>
            <a:ext cx="13213080" cy="254254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5425865"/>
            <a:ext cx="13213080" cy="28003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5860" y="5974081"/>
            <a:ext cx="10363200" cy="1689692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88140" y="5974081"/>
            <a:ext cx="10363200" cy="1689692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7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12658"/>
            <a:ext cx="1399032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865544"/>
            <a:ext cx="6868320" cy="119422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4059766"/>
            <a:ext cx="6868320" cy="73757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4" y="2865544"/>
            <a:ext cx="6871018" cy="119422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4" y="4059766"/>
            <a:ext cx="6871018" cy="73757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509693"/>
            <a:ext cx="5114133" cy="216916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509694"/>
            <a:ext cx="8689975" cy="1092581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678854"/>
            <a:ext cx="5114133" cy="87566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8961120"/>
            <a:ext cx="9326880" cy="105791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143847"/>
            <a:ext cx="9326880" cy="768096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10019031"/>
            <a:ext cx="9326880" cy="150240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512658"/>
            <a:ext cx="13990320" cy="21336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987041"/>
            <a:ext cx="13990320" cy="8448464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11865187"/>
            <a:ext cx="3627120" cy="6815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6228-C9E6-FC46-B78E-2561DF65F3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11865187"/>
            <a:ext cx="4922520" cy="6815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11865187"/>
            <a:ext cx="3627120" cy="6815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54885" y="881338"/>
            <a:ext cx="14682676" cy="10375354"/>
            <a:chOff x="21637053" y="6301792"/>
            <a:chExt cx="14682676" cy="10375354"/>
          </a:xfrm>
        </p:grpSpPr>
        <p:sp>
          <p:nvSpPr>
            <p:cNvPr id="73" name="Rectangle 72"/>
            <p:cNvSpPr/>
            <p:nvPr/>
          </p:nvSpPr>
          <p:spPr>
            <a:xfrm>
              <a:off x="21637053" y="7100881"/>
              <a:ext cx="14637853" cy="841169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err="1" smtClean="0">
                  <a:solidFill>
                    <a:schemeClr val="accent4">
                      <a:lumMod val="50000"/>
                    </a:schemeClr>
                  </a:solidFill>
                  <a:cs typeface="Calibri"/>
                </a:rPr>
                <a:t>PyNWB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810324" y="10223469"/>
              <a:ext cx="14306043" cy="51149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052B48"/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rgbClr val="052B48"/>
                  </a:solidFill>
                  <a:cs typeface="Calibri"/>
                </a:rPr>
                <a:t>FORM – Flexible Object-Relational Mapping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52B48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810325" y="7649940"/>
              <a:ext cx="6637588" cy="2152692"/>
            </a:xfrm>
            <a:prstGeom prst="rect">
              <a:avLst/>
            </a:prstGeom>
            <a:solidFill>
              <a:srgbClr val="B9CDE5"/>
            </a:solidFill>
            <a:ln w="9525" cap="flat" cmpd="sng" algn="ctr">
              <a:solidFill>
                <a:srgbClr val="052B48"/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rgbClr val="052B48"/>
                  </a:solidFill>
                  <a:cs typeface="Calibri"/>
                </a:rPr>
                <a:t>Data API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kern="0" dirty="0" smtClean="0">
                <a:solidFill>
                  <a:srgbClr val="052B48"/>
                </a:solidFill>
                <a:cs typeface="Calibri"/>
              </a:endParaRPr>
            </a:p>
            <a:p>
              <a:pPr marL="560388" indent="-277813" defTabSz="914400">
                <a:buFont typeface="Arial"/>
                <a:buChar char="•"/>
                <a:defRPr/>
              </a:pPr>
              <a:r>
                <a:rPr lang="en-US" sz="2400" kern="0" dirty="0" smtClean="0">
                  <a:solidFill>
                    <a:srgbClr val="052B48"/>
                  </a:solidFill>
                  <a:cs typeface="Calibri"/>
                </a:rPr>
                <a:t>Provide easy-to-use, stable, and maintainable data API for applications </a:t>
              </a:r>
            </a:p>
            <a:p>
              <a:pPr marL="560388" indent="-277813" defTabSz="914400">
                <a:buFont typeface="Arial"/>
                <a:buChar char="•"/>
                <a:defRPr/>
              </a:pPr>
              <a:r>
                <a:rPr lang="en-US" sz="2400" kern="0" dirty="0" smtClean="0">
                  <a:solidFill>
                    <a:srgbClr val="052B48"/>
                  </a:solidFill>
                  <a:cs typeface="Calibri"/>
                </a:rPr>
                <a:t>Customize mapping between data API classes and the format specification</a:t>
              </a:r>
              <a:endParaRPr lang="en-US" sz="2400" kern="0" dirty="0">
                <a:solidFill>
                  <a:srgbClr val="052B48"/>
                </a:solidFill>
                <a:cs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52B48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416203" y="10933904"/>
              <a:ext cx="6478267" cy="1887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spec –Specification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344488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Read, write</a:t>
              </a:r>
              <a:r>
                <a:rPr lang="en-US" sz="2400" kern="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and use </a:t>
              </a:r>
              <a:r>
                <a:rPr lang="en-US" sz="2400" kern="0" noProof="0" dirty="0" smtClean="0">
                  <a:solidFill>
                    <a:srgbClr val="FFFFFF"/>
                  </a:solidFill>
                  <a:cs typeface="Calibri"/>
                </a:rPr>
                <a:t>specification language documents</a:t>
              </a:r>
            </a:p>
            <a:p>
              <a:pPr marL="344488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noProof="0" dirty="0" smtClean="0">
                  <a:solidFill>
                    <a:srgbClr val="FFFFFF"/>
                  </a:solidFill>
                  <a:cs typeface="Calibri"/>
                </a:rPr>
                <a:t>Create new format extensions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2010930" y="13879022"/>
              <a:ext cx="6436982" cy="11900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backends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- I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/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407988" marR="0" lvl="0" indent="-234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Read/write data to storage, e.g., HDF5 file</a:t>
              </a: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010932" y="10939214"/>
              <a:ext cx="6436982" cy="29398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>
                  <a:solidFill>
                    <a:srgbClr val="FFFFFF"/>
                  </a:solidFill>
                  <a:cs typeface="Calibri"/>
                </a:rPr>
                <a:t>b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uild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-</a:t>
              </a:r>
              <a:r>
                <a:rPr kumimoji="0" lang="en-US" sz="24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Data Translation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454025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Map between data API and in-storage object representations </a:t>
              </a:r>
              <a:endParaRPr lang="en-US" sz="2400" kern="0" dirty="0">
                <a:solidFill>
                  <a:srgbClr val="FFFFFF"/>
                </a:solidFill>
                <a:cs typeface="Calibri"/>
              </a:endParaRPr>
            </a:p>
            <a:p>
              <a:pPr marL="454025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Integrate specification with data objects</a:t>
              </a:r>
            </a:p>
            <a:p>
              <a:pPr marL="454025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noProof="0" dirty="0" smtClean="0">
                  <a:solidFill>
                    <a:srgbClr val="FFFFFF"/>
                  </a:solidFill>
                  <a:cs typeface="Calibri"/>
                </a:rPr>
                <a:t>Insulate the data API from the I/O backend and vice versa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79" name="Straight Arrow Connector 78"/>
            <p:cNvCxnSpPr>
              <a:stCxn id="76" idx="1"/>
            </p:cNvCxnSpPr>
            <p:nvPr/>
          </p:nvCxnSpPr>
          <p:spPr>
            <a:xfrm flipH="1">
              <a:off x="28447912" y="11877660"/>
              <a:ext cx="96829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cxnSp>
          <p:nvCxnSpPr>
            <p:cNvPr id="80" name="Straight Arrow Connector 79"/>
            <p:cNvCxnSpPr>
              <a:stCxn id="77" idx="2"/>
              <a:endCxn id="81" idx="1"/>
            </p:cNvCxnSpPr>
            <p:nvPr/>
          </p:nvCxnSpPr>
          <p:spPr>
            <a:xfrm>
              <a:off x="25229421" y="15069037"/>
              <a:ext cx="7235" cy="611867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headEnd type="arrow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81" name="Can 80"/>
            <p:cNvSpPr/>
            <p:nvPr/>
          </p:nvSpPr>
          <p:spPr>
            <a:xfrm>
              <a:off x="23766314" y="15680904"/>
              <a:ext cx="2940683" cy="979554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/>
                </a:rPr>
                <a:t>NWB File</a:t>
              </a:r>
            </a:p>
          </p:txBody>
        </p:sp>
        <p:cxnSp>
          <p:nvCxnSpPr>
            <p:cNvPr id="82" name="Straight Arrow Connector 40"/>
            <p:cNvCxnSpPr>
              <a:stCxn id="76" idx="1"/>
              <a:endCxn id="77" idx="3"/>
            </p:cNvCxnSpPr>
            <p:nvPr/>
          </p:nvCxnSpPr>
          <p:spPr>
            <a:xfrm rot="10800000" flipV="1">
              <a:off x="28447913" y="11877660"/>
              <a:ext cx="968291" cy="2596370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52B48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83" name="Rectangle 82"/>
            <p:cNvSpPr/>
            <p:nvPr/>
          </p:nvSpPr>
          <p:spPr>
            <a:xfrm>
              <a:off x="29227246" y="7680381"/>
              <a:ext cx="6874671" cy="2092367"/>
            </a:xfrm>
            <a:prstGeom prst="rect">
              <a:avLst/>
            </a:prstGeom>
            <a:solidFill>
              <a:srgbClr val="B9CDE5"/>
            </a:solidFill>
            <a:ln w="9525" cap="flat" cmpd="sng" algn="ctr">
              <a:solidFill>
                <a:srgbClr val="052B48"/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52B48"/>
                  </a:solidFill>
                  <a:effectLst/>
                  <a:uLnTx/>
                  <a:uFillTx/>
                  <a:ea typeface="+mn-ea"/>
                  <a:cs typeface="Calibri"/>
                </a:rPr>
                <a:t>NWB Format Schema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52B48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2637826" y="8498138"/>
              <a:ext cx="3218159" cy="917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NWB Format Specification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(YAML)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cxnSp>
          <p:nvCxnSpPr>
            <p:cNvPr id="85" name="Straight Arrow Connector 15"/>
            <p:cNvCxnSpPr>
              <a:stCxn id="84" idx="2"/>
            </p:cNvCxnSpPr>
            <p:nvPr/>
          </p:nvCxnSpPr>
          <p:spPr>
            <a:xfrm>
              <a:off x="34246906" y="9415788"/>
              <a:ext cx="0" cy="1518116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86" name="Rectangle 85"/>
            <p:cNvSpPr/>
            <p:nvPr/>
          </p:nvSpPr>
          <p:spPr>
            <a:xfrm>
              <a:off x="21802591" y="6301792"/>
              <a:ext cx="6660262" cy="533695"/>
            </a:xfrm>
            <a:prstGeom prst="rect">
              <a:avLst/>
            </a:prstGeom>
            <a:pattFill prst="ltUpDiag">
              <a:fgClr>
                <a:srgbClr val="4F81BD">
                  <a:lumMod val="60000"/>
                  <a:lumOff val="40000"/>
                </a:srgbClr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ea typeface="+mn-ea"/>
                  <a:cs typeface="Calibri"/>
                </a:rPr>
                <a:t>Application and Analysis Codes</a:t>
              </a:r>
            </a:p>
          </p:txBody>
        </p:sp>
        <p:cxnSp>
          <p:nvCxnSpPr>
            <p:cNvPr id="87" name="Straight Arrow Connector 86"/>
            <p:cNvCxnSpPr>
              <a:stCxn id="75" idx="0"/>
              <a:endCxn id="86" idx="2"/>
            </p:cNvCxnSpPr>
            <p:nvPr/>
          </p:nvCxnSpPr>
          <p:spPr>
            <a:xfrm flipV="1">
              <a:off x="25129119" y="6835487"/>
              <a:ext cx="3603" cy="814453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headEnd type="arrow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88" name="Folded Corner 87"/>
            <p:cNvSpPr/>
            <p:nvPr/>
          </p:nvSpPr>
          <p:spPr>
            <a:xfrm>
              <a:off x="29279256" y="15812885"/>
              <a:ext cx="6912024" cy="864261"/>
            </a:xfrm>
            <a:prstGeom prst="foldedCorner">
              <a:avLst>
                <a:gd name="adj" fmla="val 21572"/>
              </a:avLst>
            </a:prstGeom>
            <a:solidFill>
              <a:sysClr val="window" lastClr="FFFFFF"/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360625" y="16358555"/>
              <a:ext cx="576650" cy="231133"/>
            </a:xfrm>
            <a:prstGeom prst="rect">
              <a:avLst/>
            </a:prstGeom>
            <a:solidFill>
              <a:srgbClr val="B9CDE5"/>
            </a:solidFill>
            <a:ln w="9525" cap="flat" cmpd="sng" algn="ctr">
              <a:solidFill>
                <a:srgbClr val="052B48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9949303" y="16180547"/>
              <a:ext cx="32619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Software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module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165036" y="15945988"/>
              <a:ext cx="288325" cy="201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453361" y="15948780"/>
              <a:ext cx="288325" cy="20144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rgbClr val="4F6228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3453361" y="16150221"/>
              <a:ext cx="288325" cy="2083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rgbClr val="984807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741686" y="15792826"/>
              <a:ext cx="25780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Main software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component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377718" y="8492046"/>
              <a:ext cx="2742081" cy="9237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rgbClr val="10253F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Specification Language</a:t>
              </a:r>
            </a:p>
          </p:txBody>
        </p:sp>
        <p:cxnSp>
          <p:nvCxnSpPr>
            <p:cNvPr id="96" name="Straight Arrow Connector 15"/>
            <p:cNvCxnSpPr>
              <a:stCxn id="95" idx="3"/>
              <a:endCxn id="84" idx="1"/>
            </p:cNvCxnSpPr>
            <p:nvPr/>
          </p:nvCxnSpPr>
          <p:spPr>
            <a:xfrm>
              <a:off x="32119799" y="8953918"/>
              <a:ext cx="518027" cy="3045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97" name="Rectangle 96"/>
            <p:cNvSpPr/>
            <p:nvPr/>
          </p:nvSpPr>
          <p:spPr>
            <a:xfrm>
              <a:off x="29226483" y="6316733"/>
              <a:ext cx="6874671" cy="533695"/>
            </a:xfrm>
            <a:prstGeom prst="rect">
              <a:avLst/>
            </a:prstGeom>
            <a:pattFill prst="ltUpDiag">
              <a:fgClr>
                <a:srgbClr val="4F81BD">
                  <a:lumMod val="60000"/>
                  <a:lumOff val="40000"/>
                </a:srgbClr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rgbClr val="1F497D">
                      <a:lumMod val="75000"/>
                    </a:srgbClr>
                  </a:solidFill>
                  <a:cs typeface="Calibri"/>
                </a:rPr>
                <a:t>Format Extensions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98" name="Straight Arrow Connector 15"/>
            <p:cNvCxnSpPr>
              <a:stCxn id="97" idx="3"/>
              <a:endCxn id="76" idx="3"/>
            </p:cNvCxnSpPr>
            <p:nvPr/>
          </p:nvCxnSpPr>
          <p:spPr>
            <a:xfrm flipH="1">
              <a:off x="35894470" y="6583581"/>
              <a:ext cx="206684" cy="5294079"/>
            </a:xfrm>
            <a:prstGeom prst="bentConnector3">
              <a:avLst>
                <a:gd name="adj1" fmla="val -197353"/>
              </a:avLst>
            </a:prstGeom>
            <a:noFill/>
            <a:ln w="38100" cap="flat" cmpd="sng" algn="ctr">
              <a:solidFill>
                <a:srgbClr val="052B48"/>
              </a:solidFill>
              <a:prstDash val="solid"/>
              <a:headEnd type="arrow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99" name="Rectangle 98"/>
            <p:cNvSpPr/>
            <p:nvPr/>
          </p:nvSpPr>
          <p:spPr>
            <a:xfrm>
              <a:off x="29357640" y="15931673"/>
              <a:ext cx="576650" cy="231133"/>
            </a:xfrm>
            <a:prstGeom prst="rect">
              <a:avLst/>
            </a:prstGeom>
            <a:pattFill prst="ltUpDiag">
              <a:fgClr>
                <a:srgbClr val="4F81BD">
                  <a:lumMod val="60000"/>
                  <a:lumOff val="40000"/>
                </a:srgbClr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959653" y="15755237"/>
              <a:ext cx="3261946" cy="866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User code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101" name="Straight Arrow Connector 100"/>
            <p:cNvCxnSpPr>
              <a:stCxn id="97" idx="2"/>
              <a:endCxn id="83" idx="0"/>
            </p:cNvCxnSpPr>
            <p:nvPr/>
          </p:nvCxnSpPr>
          <p:spPr>
            <a:xfrm>
              <a:off x="32663819" y="6850428"/>
              <a:ext cx="763" cy="82995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25173940" y="9795877"/>
              <a:ext cx="2" cy="472265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headEnd type="arrow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103" name="Rectangle 102"/>
            <p:cNvSpPr/>
            <p:nvPr/>
          </p:nvSpPr>
          <p:spPr>
            <a:xfrm>
              <a:off x="33165036" y="16152806"/>
              <a:ext cx="288325" cy="2057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416204" y="13552589"/>
              <a:ext cx="6478266" cy="1516448"/>
            </a:xfrm>
            <a:prstGeom prst="rect">
              <a:avLst/>
            </a:prstGeom>
            <a:solidFill>
              <a:srgbClr val="464C7B"/>
            </a:solidFill>
            <a:ln w="9525" cap="flat" cmpd="sng" algn="ctr">
              <a:solidFill>
                <a:srgbClr val="10253F"/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rgbClr val="FFFFFF"/>
                  </a:solidFill>
                  <a:cs typeface="Calibri"/>
                </a:rPr>
                <a:t>validate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–</a:t>
              </a:r>
              <a:r>
                <a:rPr lang="en-US" sz="2400" b="1" kern="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2400" b="1" kern="0" dirty="0" smtClean="0">
                  <a:solidFill>
                    <a:srgbClr val="FFFFFF"/>
                  </a:solidFill>
                  <a:cs typeface="Calibri"/>
                </a:rPr>
                <a:t>Data Validation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344488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Validate compliance of data with the NWB:N or other format schema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105" name="Straight Arrow Connector 104"/>
            <p:cNvCxnSpPr>
              <a:stCxn id="76" idx="2"/>
              <a:endCxn id="104" idx="0"/>
            </p:cNvCxnSpPr>
            <p:nvPr/>
          </p:nvCxnSpPr>
          <p:spPr>
            <a:xfrm>
              <a:off x="32655337" y="12821415"/>
              <a:ext cx="0" cy="731174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70022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</cp:revision>
  <dcterms:created xsi:type="dcterms:W3CDTF">2017-11-06T20:55:17Z</dcterms:created>
  <dcterms:modified xsi:type="dcterms:W3CDTF">2017-11-06T20:56:19Z</dcterms:modified>
</cp:coreProperties>
</file>