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599525" cy="3060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>
        <p:scale>
          <a:sx n="20" d="100"/>
          <a:sy n="20" d="100"/>
        </p:scale>
        <p:origin x="1856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008025"/>
            <a:ext cx="18359596" cy="1065356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6072427"/>
            <a:ext cx="16199644" cy="7388071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97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141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629201"/>
            <a:ext cx="4657398" cy="25932636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629201"/>
            <a:ext cx="13702199" cy="25932636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7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2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628921"/>
            <a:ext cx="18629590" cy="1272901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0478361"/>
            <a:ext cx="18629590" cy="6693890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6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146007"/>
            <a:ext cx="9179798" cy="1941583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146007"/>
            <a:ext cx="9179798" cy="1941583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34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29208"/>
            <a:ext cx="18629590" cy="591471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501412"/>
            <a:ext cx="9137610" cy="367632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177737"/>
            <a:ext cx="9137610" cy="164407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501412"/>
            <a:ext cx="9182611" cy="367632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177737"/>
            <a:ext cx="9182611" cy="164407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11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94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5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40043"/>
            <a:ext cx="6966409" cy="714015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405934"/>
            <a:ext cx="10934760" cy="2174629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180195"/>
            <a:ext cx="6966409" cy="1700744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4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40043"/>
            <a:ext cx="6966409" cy="714015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405934"/>
            <a:ext cx="10934760" cy="2174629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180195"/>
            <a:ext cx="6966409" cy="1700744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16/01/2020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08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29208"/>
            <a:ext cx="18629590" cy="591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146007"/>
            <a:ext cx="18629590" cy="1941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362276"/>
            <a:ext cx="4859893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B1A5-D934-8644-A761-37C2689B63B8}" type="datetimeFigureOut">
              <a:rPr lang="pt-PT" smtClean="0"/>
              <a:t>16/01/2020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362276"/>
            <a:ext cx="7289840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362276"/>
            <a:ext cx="4859893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023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DD1A407-6E30-4142-833B-0CADD0F9CCCF}"/>
              </a:ext>
            </a:extLst>
          </p:cNvPr>
          <p:cNvSpPr txBox="1"/>
          <p:nvPr/>
        </p:nvSpPr>
        <p:spPr>
          <a:xfrm>
            <a:off x="3749114" y="24069"/>
            <a:ext cx="14101291" cy="143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38" dirty="0"/>
              <a:t>Cereals stuff </a:t>
            </a:r>
            <a:r>
              <a:rPr lang="en-US" sz="8738" dirty="0" err="1"/>
              <a:t>bla</a:t>
            </a:r>
            <a:r>
              <a:rPr lang="en-US" sz="8738" dirty="0"/>
              <a:t> </a:t>
            </a:r>
            <a:r>
              <a:rPr lang="en-US" sz="8738" dirty="0" err="1"/>
              <a:t>bla</a:t>
            </a:r>
            <a:endParaRPr lang="en-US" sz="8738" dirty="0"/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2E39D1F-44CA-AB41-B0FC-D7AC72905D26}"/>
              </a:ext>
            </a:extLst>
          </p:cNvPr>
          <p:cNvGrpSpPr/>
          <p:nvPr/>
        </p:nvGrpSpPr>
        <p:grpSpPr>
          <a:xfrm>
            <a:off x="531632" y="1123736"/>
            <a:ext cx="20536257" cy="7110412"/>
            <a:chOff x="0" y="1680228"/>
            <a:chExt cx="20536257" cy="711041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986E91D-B142-0E47-B534-B68B916B891C}"/>
                </a:ext>
              </a:extLst>
            </p:cNvPr>
            <p:cNvSpPr txBox="1"/>
            <p:nvPr/>
          </p:nvSpPr>
          <p:spPr>
            <a:xfrm>
              <a:off x="0" y="1990906"/>
              <a:ext cx="20536257" cy="6799734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949" b="1" dirty="0">
                  <a:solidFill>
                    <a:schemeClr val="tx1"/>
                  </a:solidFill>
                </a:rPr>
                <a:t>Data Source</a:t>
              </a:r>
              <a:r>
                <a:rPr lang="en-US" sz="1949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sz="1949" dirty="0">
                  <a:solidFill>
                    <a:schemeClr val="tx1"/>
                  </a:solidFill>
                </a:rPr>
                <a:t>Cereal dataset with multiple different cereals with</a:t>
              </a:r>
            </a:p>
            <a:p>
              <a:r>
                <a:rPr lang="en-US" sz="1949" dirty="0">
                  <a:solidFill>
                    <a:schemeClr val="tx1"/>
                  </a:solidFill>
                </a:rPr>
                <a:t>different ratings based on survey from the consumers.</a:t>
              </a:r>
            </a:p>
            <a:p>
              <a:r>
                <a:rPr lang="en-US" sz="1949" dirty="0">
                  <a:solidFill>
                    <a:schemeClr val="tx1"/>
                  </a:solidFill>
                </a:rPr>
                <a:t>16 Variables &amp; 80 Entries</a:t>
              </a:r>
            </a:p>
            <a:p>
              <a:r>
                <a:rPr lang="en-US" sz="1949" b="1" dirty="0">
                  <a:solidFill>
                    <a:schemeClr val="tx1"/>
                  </a:solidFill>
                </a:rPr>
                <a:t>Variables</a:t>
              </a:r>
              <a:r>
                <a:rPr lang="en-US" sz="1949" dirty="0">
                  <a:solidFill>
                    <a:schemeClr val="tx1"/>
                  </a:solidFill>
                </a:rPr>
                <a:t>:</a:t>
              </a: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354" dirty="0">
                <a:solidFill>
                  <a:schemeClr val="tx1"/>
                </a:solidFill>
              </a:endParaRPr>
            </a:p>
            <a:p>
              <a:r>
                <a:rPr lang="en-US" sz="1949" b="1" dirty="0">
                  <a:solidFill>
                    <a:schemeClr val="tx1"/>
                  </a:solidFill>
                </a:rPr>
                <a:t>Methodology</a:t>
              </a:r>
              <a:r>
                <a:rPr lang="en-US" sz="1949" dirty="0">
                  <a:solidFill>
                    <a:schemeClr val="tx1"/>
                  </a:solidFill>
                </a:rPr>
                <a:t>: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Data pre-processing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Dimension Reduction</a:t>
              </a:r>
            </a:p>
            <a:p>
              <a:pPr marL="1113706" lvl="1" indent="-303739">
                <a:buFont typeface="Arial" panose="020B0604020202020204" pitchFamily="34" charset="0"/>
                <a:buChar char="•"/>
              </a:pPr>
              <a:r>
                <a:rPr lang="en-US" sz="1949" dirty="0">
                  <a:solidFill>
                    <a:schemeClr val="tx1"/>
                  </a:solidFill>
                </a:rPr>
                <a:t>PCA</a:t>
              </a:r>
            </a:p>
            <a:p>
              <a:pPr marL="1113706" lvl="1" indent="-303739">
                <a:buFont typeface="Arial" panose="020B0604020202020204" pitchFamily="34" charset="0"/>
                <a:buChar char="•"/>
              </a:pPr>
              <a:r>
                <a:rPr lang="en-US" sz="1949" dirty="0">
                  <a:solidFill>
                    <a:schemeClr val="tx1"/>
                  </a:solidFill>
                </a:rPr>
                <a:t>Factor Analysis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Clustering </a:t>
              </a:r>
            </a:p>
            <a:p>
              <a:pPr marL="1113706" lvl="1" indent="-303739">
                <a:buFont typeface="Arial" panose="020B0604020202020204" pitchFamily="34" charset="0"/>
                <a:buChar char="•"/>
              </a:pPr>
              <a:r>
                <a:rPr lang="en-US" sz="1949" dirty="0">
                  <a:solidFill>
                    <a:schemeClr val="tx1"/>
                  </a:solidFill>
                </a:rPr>
                <a:t>K-Means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Linear Regression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5F1AF9-0DF0-C04A-A7B5-9642A2D8D00F}"/>
                </a:ext>
              </a:extLst>
            </p:cNvPr>
            <p:cNvSpPr txBox="1"/>
            <p:nvPr/>
          </p:nvSpPr>
          <p:spPr>
            <a:xfrm>
              <a:off x="1123616" y="1680228"/>
              <a:ext cx="3048048" cy="524398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2480" dirty="0">
                  <a:solidFill>
                    <a:schemeClr val="bg1"/>
                  </a:solidFill>
                </a:rPr>
                <a:t>Data </a:t>
              </a:r>
              <a:r>
                <a:rPr lang="en-US" sz="2480" dirty="0">
                  <a:solidFill>
                    <a:schemeClr val="bg1"/>
                  </a:solidFill>
                </a:rPr>
                <a:t>Description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24E8D3F3-E671-FE47-B3BE-4204B20C6BD3}"/>
              </a:ext>
            </a:extLst>
          </p:cNvPr>
          <p:cNvGrpSpPr/>
          <p:nvPr/>
        </p:nvGrpSpPr>
        <p:grpSpPr>
          <a:xfrm>
            <a:off x="771629" y="3425607"/>
            <a:ext cx="6158169" cy="1855670"/>
            <a:chOff x="717678" y="11775492"/>
            <a:chExt cx="6158169" cy="1855670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D7BF7A5B-B1FE-8C43-8071-DF8CC71E6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178" y="11816538"/>
              <a:ext cx="604987" cy="604987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ABE72E6-1C27-3047-8F44-942C5FAB5356}"/>
                </a:ext>
              </a:extLst>
            </p:cNvPr>
            <p:cNvSpPr txBox="1"/>
            <p:nvPr/>
          </p:nvSpPr>
          <p:spPr>
            <a:xfrm>
              <a:off x="717678" y="12379126"/>
              <a:ext cx="863983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Rating</a:t>
              </a:r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2E87CBBF-172A-0943-BF42-55BAB197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661" y="11816538"/>
              <a:ext cx="609951" cy="609951"/>
            </a:xfrm>
            <a:prstGeom prst="rect">
              <a:avLst/>
            </a:prstGeom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6FD5C7DE-A9A1-D242-87B5-8CB08E6092D2}"/>
                </a:ext>
              </a:extLst>
            </p:cNvPr>
            <p:cNvSpPr txBox="1"/>
            <p:nvPr/>
          </p:nvSpPr>
          <p:spPr>
            <a:xfrm>
              <a:off x="1449398" y="12379126"/>
              <a:ext cx="1008697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Calories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EDC2B574-EF0B-A045-B5D4-B98A9663B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5147" y="11816538"/>
              <a:ext cx="604987" cy="604987"/>
            </a:xfrm>
            <a:prstGeom prst="rect">
              <a:avLst/>
            </a:prstGeom>
          </p:spPr>
        </p:pic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7AA3608F-0F0C-974E-B6AD-B28EE70462A1}"/>
                </a:ext>
              </a:extLst>
            </p:cNvPr>
            <p:cNvSpPr txBox="1"/>
            <p:nvPr/>
          </p:nvSpPr>
          <p:spPr>
            <a:xfrm>
              <a:off x="2261815" y="12375007"/>
              <a:ext cx="1008697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Protein</a:t>
              </a:r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C02A8A95-F8A6-E447-8282-3D331AAF1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5147" y="12758295"/>
              <a:ext cx="604987" cy="604987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66B57CC-3285-BA47-BD6C-F5E35F08AB85}"/>
                </a:ext>
              </a:extLst>
            </p:cNvPr>
            <p:cNvSpPr txBox="1"/>
            <p:nvPr/>
          </p:nvSpPr>
          <p:spPr>
            <a:xfrm>
              <a:off x="2264505" y="13289386"/>
              <a:ext cx="846656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Fiber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C73C48C0-3C9B-8E4C-9369-34705F27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6131" y="12758295"/>
              <a:ext cx="603268" cy="603268"/>
            </a:xfrm>
            <a:prstGeom prst="rect">
              <a:avLst/>
            </a:prstGeom>
          </p:spPr>
        </p:pic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8F257CB5-1723-F244-894C-71AE20194DF0}"/>
                </a:ext>
              </a:extLst>
            </p:cNvPr>
            <p:cNvSpPr txBox="1"/>
            <p:nvPr/>
          </p:nvSpPr>
          <p:spPr>
            <a:xfrm>
              <a:off x="717678" y="13289386"/>
              <a:ext cx="863983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Sugar</a:t>
              </a:r>
            </a:p>
          </p:txBody>
        </p:sp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49C5AAF2-EDBF-044E-A74B-4A9A737D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83142" y="12783953"/>
              <a:ext cx="604987" cy="604987"/>
            </a:xfrm>
            <a:prstGeom prst="rect">
              <a:avLst/>
            </a:prstGeom>
          </p:spPr>
        </p:pic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0035705-3E16-DB4D-858F-7B54AD7CB5E1}"/>
                </a:ext>
              </a:extLst>
            </p:cNvPr>
            <p:cNvSpPr txBox="1"/>
            <p:nvPr/>
          </p:nvSpPr>
          <p:spPr>
            <a:xfrm>
              <a:off x="1340549" y="13293505"/>
              <a:ext cx="1218777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Vitamins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AD22D96-38F2-9147-9AE6-243F46CF05AE}"/>
                </a:ext>
              </a:extLst>
            </p:cNvPr>
            <p:cNvSpPr txBox="1"/>
            <p:nvPr/>
          </p:nvSpPr>
          <p:spPr>
            <a:xfrm>
              <a:off x="3424046" y="12342553"/>
              <a:ext cx="3451801" cy="69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49" dirty="0"/>
                <a:t>Standardize everything related to weight to </a:t>
              </a:r>
              <a:r>
                <a:rPr lang="en-US" sz="1949" b="1" dirty="0"/>
                <a:t>100</a:t>
              </a:r>
              <a:r>
                <a:rPr lang="en-US" sz="1949" dirty="0"/>
                <a:t> </a:t>
              </a:r>
              <a:r>
                <a:rPr lang="en-US" sz="1949" b="1" dirty="0"/>
                <a:t>Grams</a:t>
              </a:r>
            </a:p>
          </p:txBody>
        </p:sp>
        <p:sp>
          <p:nvSpPr>
            <p:cNvPr id="61" name="Chaveta à Direita 60">
              <a:extLst>
                <a:ext uri="{FF2B5EF4-FFF2-40B4-BE49-F238E27FC236}">
                  <a16:creationId xmlns:a16="http://schemas.microsoft.com/office/drawing/2014/main" id="{A0DB7C4F-980B-B849-B88B-9EA94E4BFCF2}"/>
                </a:ext>
              </a:extLst>
            </p:cNvPr>
            <p:cNvSpPr/>
            <p:nvPr/>
          </p:nvSpPr>
          <p:spPr>
            <a:xfrm>
              <a:off x="3103668" y="11775492"/>
              <a:ext cx="320379" cy="182636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PT" sz="8738"/>
            </a:p>
          </p:txBody>
        </p:sp>
      </p:grp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F975B728-DBB3-3149-A40F-C3A3B88D0F90}"/>
              </a:ext>
            </a:extLst>
          </p:cNvPr>
          <p:cNvCxnSpPr>
            <a:cxnSpLocks/>
          </p:cNvCxnSpPr>
          <p:nvPr/>
        </p:nvCxnSpPr>
        <p:spPr>
          <a:xfrm>
            <a:off x="6794333" y="1434414"/>
            <a:ext cx="0" cy="6799734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067E1C8-9EC5-4B48-917E-02CE3E52E88C}"/>
              </a:ext>
            </a:extLst>
          </p:cNvPr>
          <p:cNvSpPr txBox="1"/>
          <p:nvPr/>
        </p:nvSpPr>
        <p:spPr>
          <a:xfrm>
            <a:off x="3749116" y="5396448"/>
            <a:ext cx="2837255" cy="219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49" b="1" dirty="0"/>
              <a:t>Objective</a:t>
            </a:r>
            <a:r>
              <a:rPr lang="en-US" sz="1949" dirty="0"/>
              <a:t>: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Analysis the ratings of the cereals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Analysis the similar of the cereals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Predict the ratings of new possible cereals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F25EB91-B2BD-0240-8082-1232128A2CB6}"/>
              </a:ext>
            </a:extLst>
          </p:cNvPr>
          <p:cNvSpPr txBox="1"/>
          <p:nvPr/>
        </p:nvSpPr>
        <p:spPr>
          <a:xfrm>
            <a:off x="6929798" y="1816472"/>
            <a:ext cx="4599593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Pre-Processing:</a:t>
            </a:r>
          </a:p>
          <a:p>
            <a:endParaRPr lang="pt-PT" dirty="0"/>
          </a:p>
        </p:txBody>
      </p:sp>
      <p:cxnSp>
        <p:nvCxnSpPr>
          <p:cNvPr id="76" name="Conexão Reta 75">
            <a:extLst>
              <a:ext uri="{FF2B5EF4-FFF2-40B4-BE49-F238E27FC236}">
                <a16:creationId xmlns:a16="http://schemas.microsoft.com/office/drawing/2014/main" id="{A6B99467-332A-6E48-82D7-29C6AE23EC5B}"/>
              </a:ext>
            </a:extLst>
          </p:cNvPr>
          <p:cNvCxnSpPr>
            <a:cxnSpLocks/>
          </p:cNvCxnSpPr>
          <p:nvPr/>
        </p:nvCxnSpPr>
        <p:spPr>
          <a:xfrm>
            <a:off x="13804732" y="1434414"/>
            <a:ext cx="0" cy="6799734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2CC9A96-68B2-9147-9244-C80D2080F186}"/>
              </a:ext>
            </a:extLst>
          </p:cNvPr>
          <p:cNvSpPr txBox="1"/>
          <p:nvPr/>
        </p:nvSpPr>
        <p:spPr>
          <a:xfrm>
            <a:off x="531632" y="8833663"/>
            <a:ext cx="20536257" cy="508011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5ACA024-9841-8E45-8ED1-071DDA0C681F}"/>
              </a:ext>
            </a:extLst>
          </p:cNvPr>
          <p:cNvSpPr txBox="1"/>
          <p:nvPr/>
        </p:nvSpPr>
        <p:spPr>
          <a:xfrm>
            <a:off x="1607052" y="8547751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Dimension Reduction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62A67C3-3DEC-C847-9D19-E9974CBBC335}"/>
              </a:ext>
            </a:extLst>
          </p:cNvPr>
          <p:cNvSpPr txBox="1"/>
          <p:nvPr/>
        </p:nvSpPr>
        <p:spPr>
          <a:xfrm>
            <a:off x="531632" y="14513292"/>
            <a:ext cx="20536257" cy="508011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1E82D00-FF7E-DE45-BE97-3B9F4ED33AA4}"/>
              </a:ext>
            </a:extLst>
          </p:cNvPr>
          <p:cNvSpPr txBox="1"/>
          <p:nvPr/>
        </p:nvSpPr>
        <p:spPr>
          <a:xfrm>
            <a:off x="1607052" y="14227380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77FC4C5-0D1E-7048-976F-2255E3EBE5D4}"/>
              </a:ext>
            </a:extLst>
          </p:cNvPr>
          <p:cNvSpPr txBox="1"/>
          <p:nvPr/>
        </p:nvSpPr>
        <p:spPr>
          <a:xfrm>
            <a:off x="531632" y="20192921"/>
            <a:ext cx="20536257" cy="508011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4887C63-D842-F54B-8B34-12C8768AAB6B}"/>
              </a:ext>
            </a:extLst>
          </p:cNvPr>
          <p:cNvSpPr txBox="1"/>
          <p:nvPr/>
        </p:nvSpPr>
        <p:spPr>
          <a:xfrm>
            <a:off x="1607052" y="19907009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43C43E9-3521-4B46-B141-50BAA0514826}"/>
              </a:ext>
            </a:extLst>
          </p:cNvPr>
          <p:cNvSpPr txBox="1"/>
          <p:nvPr/>
        </p:nvSpPr>
        <p:spPr>
          <a:xfrm>
            <a:off x="531632" y="25844859"/>
            <a:ext cx="20536259" cy="408452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73C516F5-DE3C-CD4B-BB39-C60D77DF254C}"/>
              </a:ext>
            </a:extLst>
          </p:cNvPr>
          <p:cNvSpPr txBox="1"/>
          <p:nvPr/>
        </p:nvSpPr>
        <p:spPr>
          <a:xfrm>
            <a:off x="1607052" y="25558947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BECA44-47FB-45EC-9494-9C468A5D86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16857" y="1745455"/>
            <a:ext cx="5270373" cy="35065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96D2F9-F7F2-44D2-A9B9-4574FBFE83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1629" y="9095998"/>
            <a:ext cx="5852172" cy="4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88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Claudia Ferreira Alves Alferes</dc:creator>
  <cp:lastModifiedBy>Lennart Dangers</cp:lastModifiedBy>
  <cp:revision>14</cp:revision>
  <dcterms:created xsi:type="dcterms:W3CDTF">2020-01-16T16:28:11Z</dcterms:created>
  <dcterms:modified xsi:type="dcterms:W3CDTF">2020-01-16T21:21:09Z</dcterms:modified>
</cp:coreProperties>
</file>