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3060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25" d="100"/>
          <a:sy n="25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008025"/>
            <a:ext cx="18359596" cy="1065356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4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29201"/>
            <a:ext cx="4657398" cy="2593263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29201"/>
            <a:ext cx="13702199" cy="2593263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7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628921"/>
            <a:ext cx="18629590" cy="127290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478361"/>
            <a:ext cx="18629590" cy="669389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29208"/>
            <a:ext cx="18629590" cy="591471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501412"/>
            <a:ext cx="9137610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177737"/>
            <a:ext cx="9137610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501412"/>
            <a:ext cx="9182611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177737"/>
            <a:ext cx="9182611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1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405934"/>
            <a:ext cx="10934760" cy="2174629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405934"/>
            <a:ext cx="10934760" cy="2174629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0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29208"/>
            <a:ext cx="18629590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146007"/>
            <a:ext cx="18629590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362276"/>
            <a:ext cx="728984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23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DD1A407-6E30-4142-833B-0CADD0F9CCCF}"/>
              </a:ext>
            </a:extLst>
          </p:cNvPr>
          <p:cNvSpPr txBox="1"/>
          <p:nvPr/>
        </p:nvSpPr>
        <p:spPr>
          <a:xfrm>
            <a:off x="3749114" y="24069"/>
            <a:ext cx="14101291" cy="143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38" dirty="0"/>
              <a:t>Cereals stuff </a:t>
            </a:r>
            <a:r>
              <a:rPr lang="en-US" sz="8738" dirty="0" err="1"/>
              <a:t>bla</a:t>
            </a:r>
            <a:r>
              <a:rPr lang="en-US" sz="8738" dirty="0"/>
              <a:t> </a:t>
            </a:r>
            <a:r>
              <a:rPr lang="en-US" sz="8738" dirty="0" err="1"/>
              <a:t>bla</a:t>
            </a:r>
            <a:endParaRPr lang="en-US" sz="8738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E39D1F-44CA-AB41-B0FC-D7AC72905D26}"/>
              </a:ext>
            </a:extLst>
          </p:cNvPr>
          <p:cNvGrpSpPr/>
          <p:nvPr/>
        </p:nvGrpSpPr>
        <p:grpSpPr>
          <a:xfrm>
            <a:off x="531632" y="1123736"/>
            <a:ext cx="20536257" cy="7110412"/>
            <a:chOff x="0" y="1680228"/>
            <a:chExt cx="20536257" cy="711041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86E91D-B142-0E47-B534-B68B916B891C}"/>
                </a:ext>
              </a:extLst>
            </p:cNvPr>
            <p:cNvSpPr txBox="1"/>
            <p:nvPr/>
          </p:nvSpPr>
          <p:spPr>
            <a:xfrm>
              <a:off x="0" y="1990906"/>
              <a:ext cx="20536257" cy="6799734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949" b="1" dirty="0">
                  <a:solidFill>
                    <a:schemeClr val="tx1"/>
                  </a:solidFill>
                </a:rPr>
                <a:t>Data Source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Cereal dataset with multiple different cereals with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different ratings based on survey from the consumers.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16 Variables &amp; 80 Entries</a:t>
              </a:r>
            </a:p>
            <a:p>
              <a:r>
                <a:rPr lang="en-US" sz="1949" b="1" dirty="0">
                  <a:solidFill>
                    <a:schemeClr val="tx1"/>
                  </a:solidFill>
                </a:rPr>
                <a:t>Variables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354" dirty="0">
                <a:solidFill>
                  <a:schemeClr val="tx1"/>
                </a:solidFill>
              </a:endParaRPr>
            </a:p>
            <a:p>
              <a:r>
                <a:rPr lang="en-US" sz="1949" b="1" dirty="0">
                  <a:solidFill>
                    <a:schemeClr val="tx1"/>
                  </a:solidFill>
                </a:rPr>
                <a:t>Methodology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Data pre-processing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Dimension Reduction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PCA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Factor Analysis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Clustering 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K-Means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Linear Regression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5F1AF9-0DF0-C04A-A7B5-9642A2D8D00F}"/>
                </a:ext>
              </a:extLst>
            </p:cNvPr>
            <p:cNvSpPr txBox="1"/>
            <p:nvPr/>
          </p:nvSpPr>
          <p:spPr>
            <a:xfrm>
              <a:off x="1123616" y="1680228"/>
              <a:ext cx="3048048" cy="524398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480" dirty="0">
                  <a:solidFill>
                    <a:schemeClr val="bg1"/>
                  </a:solidFill>
                </a:rPr>
                <a:t>Data </a:t>
              </a:r>
              <a:r>
                <a:rPr lang="en-US" sz="2480" dirty="0">
                  <a:solidFill>
                    <a:schemeClr val="bg1"/>
                  </a:solidFill>
                </a:rPr>
                <a:t>Description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4E8D3F3-E671-FE47-B3BE-4204B20C6BD3}"/>
              </a:ext>
            </a:extLst>
          </p:cNvPr>
          <p:cNvGrpSpPr/>
          <p:nvPr/>
        </p:nvGrpSpPr>
        <p:grpSpPr>
          <a:xfrm>
            <a:off x="771629" y="3425607"/>
            <a:ext cx="6158169" cy="1855670"/>
            <a:chOff x="717678" y="11775492"/>
            <a:chExt cx="6158169" cy="1855670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7BF7A5B-B1FE-8C43-8071-DF8CC71E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78" y="11816538"/>
              <a:ext cx="604987" cy="604987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BE72E6-1C27-3047-8F44-942C5FAB5356}"/>
                </a:ext>
              </a:extLst>
            </p:cNvPr>
            <p:cNvSpPr txBox="1"/>
            <p:nvPr/>
          </p:nvSpPr>
          <p:spPr>
            <a:xfrm>
              <a:off x="717678" y="1237912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Rating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2E87CBBF-172A-0943-BF42-55BAB197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661" y="11816538"/>
              <a:ext cx="609951" cy="609951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FD5C7DE-A9A1-D242-87B5-8CB08E6092D2}"/>
                </a:ext>
              </a:extLst>
            </p:cNvPr>
            <p:cNvSpPr txBox="1"/>
            <p:nvPr/>
          </p:nvSpPr>
          <p:spPr>
            <a:xfrm>
              <a:off x="1449398" y="12379126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Calories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DC2B574-EF0B-A045-B5D4-B98A9663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147" y="11816538"/>
              <a:ext cx="604987" cy="604987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AA3608F-0F0C-974E-B6AD-B28EE70462A1}"/>
                </a:ext>
              </a:extLst>
            </p:cNvPr>
            <p:cNvSpPr txBox="1"/>
            <p:nvPr/>
          </p:nvSpPr>
          <p:spPr>
            <a:xfrm>
              <a:off x="2261815" y="12375007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Protein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C02A8A95-F8A6-E447-8282-3D331AAF1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5147" y="12758295"/>
              <a:ext cx="604987" cy="604987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6B57CC-3285-BA47-BD6C-F5E35F08AB85}"/>
                </a:ext>
              </a:extLst>
            </p:cNvPr>
            <p:cNvSpPr txBox="1"/>
            <p:nvPr/>
          </p:nvSpPr>
          <p:spPr>
            <a:xfrm>
              <a:off x="2264505" y="13289386"/>
              <a:ext cx="846656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Fiber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C73C48C0-3C9B-8E4C-9369-34705F27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131" y="12758295"/>
              <a:ext cx="603268" cy="603268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F257CB5-1723-F244-894C-71AE20194DF0}"/>
                </a:ext>
              </a:extLst>
            </p:cNvPr>
            <p:cNvSpPr txBox="1"/>
            <p:nvPr/>
          </p:nvSpPr>
          <p:spPr>
            <a:xfrm>
              <a:off x="717678" y="1328938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Sugar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49C5AAF2-EDBF-044E-A74B-4A9A737D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3142" y="12783953"/>
              <a:ext cx="604987" cy="604987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0035705-3E16-DB4D-858F-7B54AD7CB5E1}"/>
                </a:ext>
              </a:extLst>
            </p:cNvPr>
            <p:cNvSpPr txBox="1"/>
            <p:nvPr/>
          </p:nvSpPr>
          <p:spPr>
            <a:xfrm>
              <a:off x="1340549" y="13293505"/>
              <a:ext cx="121877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Vitamins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AD22D96-38F2-9147-9AE6-243F46CF05AE}"/>
                </a:ext>
              </a:extLst>
            </p:cNvPr>
            <p:cNvSpPr txBox="1"/>
            <p:nvPr/>
          </p:nvSpPr>
          <p:spPr>
            <a:xfrm>
              <a:off x="3424046" y="12342553"/>
              <a:ext cx="3451801" cy="69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49" dirty="0"/>
                <a:t>Standardize everything related to weight to </a:t>
              </a:r>
              <a:r>
                <a:rPr lang="en-US" sz="1949" b="1" dirty="0"/>
                <a:t>100</a:t>
              </a:r>
              <a:r>
                <a:rPr lang="en-US" sz="1949" dirty="0"/>
                <a:t> </a:t>
              </a:r>
              <a:r>
                <a:rPr lang="en-US" sz="1949" b="1" dirty="0"/>
                <a:t>Grams</a:t>
              </a:r>
            </a:p>
          </p:txBody>
        </p:sp>
        <p:sp>
          <p:nvSpPr>
            <p:cNvPr id="61" name="Chaveta à Direita 60">
              <a:extLst>
                <a:ext uri="{FF2B5EF4-FFF2-40B4-BE49-F238E27FC236}">
                  <a16:creationId xmlns:a16="http://schemas.microsoft.com/office/drawing/2014/main" id="{A0DB7C4F-980B-B849-B88B-9EA94E4BFCF2}"/>
                </a:ext>
              </a:extLst>
            </p:cNvPr>
            <p:cNvSpPr/>
            <p:nvPr/>
          </p:nvSpPr>
          <p:spPr>
            <a:xfrm>
              <a:off x="3103668" y="11775492"/>
              <a:ext cx="320379" cy="18263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8738"/>
            </a:p>
          </p:txBody>
        </p:sp>
      </p:grp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F975B728-DBB3-3149-A40F-C3A3B88D0F90}"/>
              </a:ext>
            </a:extLst>
          </p:cNvPr>
          <p:cNvCxnSpPr>
            <a:cxnSpLocks/>
          </p:cNvCxnSpPr>
          <p:nvPr/>
        </p:nvCxnSpPr>
        <p:spPr>
          <a:xfrm>
            <a:off x="6794333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067E1C8-9EC5-4B48-917E-02CE3E52E88C}"/>
              </a:ext>
            </a:extLst>
          </p:cNvPr>
          <p:cNvSpPr txBox="1"/>
          <p:nvPr/>
        </p:nvSpPr>
        <p:spPr>
          <a:xfrm>
            <a:off x="3749116" y="5396448"/>
            <a:ext cx="2837255" cy="219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F25EB91-B2BD-0240-8082-1232128A2CB6}"/>
              </a:ext>
            </a:extLst>
          </p:cNvPr>
          <p:cNvSpPr txBox="1"/>
          <p:nvPr/>
        </p:nvSpPr>
        <p:spPr>
          <a:xfrm>
            <a:off x="6929798" y="1816472"/>
            <a:ext cx="4599593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Pre-Processing:</a:t>
            </a:r>
          </a:p>
          <a:p>
            <a:endParaRPr lang="pt-PT" dirty="0"/>
          </a:p>
        </p:txBody>
      </p: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A6B99467-332A-6E48-82D7-29C6AE23EC5B}"/>
              </a:ext>
            </a:extLst>
          </p:cNvPr>
          <p:cNvCxnSpPr>
            <a:cxnSpLocks/>
          </p:cNvCxnSpPr>
          <p:nvPr/>
        </p:nvCxnSpPr>
        <p:spPr>
          <a:xfrm>
            <a:off x="13804732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2CC9A96-68B2-9147-9244-C80D2080F186}"/>
              </a:ext>
            </a:extLst>
          </p:cNvPr>
          <p:cNvSpPr txBox="1"/>
          <p:nvPr/>
        </p:nvSpPr>
        <p:spPr>
          <a:xfrm>
            <a:off x="531632" y="8833663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5ACA024-9841-8E45-8ED1-071DDA0C681F}"/>
              </a:ext>
            </a:extLst>
          </p:cNvPr>
          <p:cNvSpPr txBox="1"/>
          <p:nvPr/>
        </p:nvSpPr>
        <p:spPr>
          <a:xfrm>
            <a:off x="1607052" y="8547751"/>
            <a:ext cx="5040000" cy="524399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2A67C3-3DEC-C847-9D19-E9974CBBC335}"/>
              </a:ext>
            </a:extLst>
          </p:cNvPr>
          <p:cNvSpPr txBox="1"/>
          <p:nvPr/>
        </p:nvSpPr>
        <p:spPr>
          <a:xfrm>
            <a:off x="531632" y="14513292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1E82D00-FF7E-DE45-BE97-3B9F4ED33AA4}"/>
              </a:ext>
            </a:extLst>
          </p:cNvPr>
          <p:cNvSpPr txBox="1"/>
          <p:nvPr/>
        </p:nvSpPr>
        <p:spPr>
          <a:xfrm>
            <a:off x="1607052" y="14227380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77FC4C5-0D1E-7048-976F-2255E3EBE5D4}"/>
              </a:ext>
            </a:extLst>
          </p:cNvPr>
          <p:cNvSpPr txBox="1"/>
          <p:nvPr/>
        </p:nvSpPr>
        <p:spPr>
          <a:xfrm>
            <a:off x="531632" y="20192921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4887C63-D842-F54B-8B34-12C8768AAB6B}"/>
              </a:ext>
            </a:extLst>
          </p:cNvPr>
          <p:cNvSpPr txBox="1"/>
          <p:nvPr/>
        </p:nvSpPr>
        <p:spPr>
          <a:xfrm>
            <a:off x="1607052" y="19907009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43C43E9-3521-4B46-B141-50BAA0514826}"/>
              </a:ext>
            </a:extLst>
          </p:cNvPr>
          <p:cNvSpPr txBox="1"/>
          <p:nvPr/>
        </p:nvSpPr>
        <p:spPr>
          <a:xfrm>
            <a:off x="531632" y="25844859"/>
            <a:ext cx="20536259" cy="408452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73C516F5-DE3C-CD4B-BB39-C60D77DF254C}"/>
              </a:ext>
            </a:extLst>
          </p:cNvPr>
          <p:cNvSpPr txBox="1"/>
          <p:nvPr/>
        </p:nvSpPr>
        <p:spPr>
          <a:xfrm>
            <a:off x="1607052" y="25558947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BECA44-47FB-45EC-9494-9C468A5D8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6857" y="1745455"/>
            <a:ext cx="5270373" cy="3506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96D2F9-F7F2-44D2-A9B9-4574FBFE8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897" y="9194039"/>
            <a:ext cx="5852172" cy="4334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6060-DA6B-4476-A82B-423E048007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5734" y="9644493"/>
            <a:ext cx="3470956" cy="3518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4AB7A0-7EC0-4EDC-B040-259D9CBA3981}"/>
              </a:ext>
            </a:extLst>
          </p:cNvPr>
          <p:cNvSpPr/>
          <p:nvPr/>
        </p:nvSpPr>
        <p:spPr>
          <a:xfrm>
            <a:off x="14811011" y="5614264"/>
            <a:ext cx="2436818" cy="1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QQ Plot not </a:t>
            </a:r>
            <a:r>
              <a:rPr lang="de-DE" dirty="0" err="1">
                <a:solidFill>
                  <a:schemeClr val="tx1"/>
                </a:solidFill>
              </a:rPr>
              <a:t>normalized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5BF8C5-5121-40A3-9273-DCAC00B7CC6B}"/>
              </a:ext>
            </a:extLst>
          </p:cNvPr>
          <p:cNvSpPr/>
          <p:nvPr/>
        </p:nvSpPr>
        <p:spPr>
          <a:xfrm>
            <a:off x="17516643" y="5629769"/>
            <a:ext cx="2436818" cy="1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QQ Plot </a:t>
            </a:r>
            <a:r>
              <a:rPr lang="de-DE" dirty="0" err="1">
                <a:solidFill>
                  <a:schemeClr val="tx1"/>
                </a:solidFill>
              </a:rPr>
              <a:t>normalized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CaixaDeTexto 65">
            <a:extLst>
              <a:ext uri="{FF2B5EF4-FFF2-40B4-BE49-F238E27FC236}">
                <a16:creationId xmlns:a16="http://schemas.microsoft.com/office/drawing/2014/main" id="{2E39482B-D460-4E29-96A3-CF1443D676E1}"/>
              </a:ext>
            </a:extLst>
          </p:cNvPr>
          <p:cNvSpPr txBox="1"/>
          <p:nvPr/>
        </p:nvSpPr>
        <p:spPr>
          <a:xfrm>
            <a:off x="1140929" y="9769069"/>
            <a:ext cx="3903303" cy="159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Objectives PCA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D0056B-859F-406D-A35E-BD4AD0768048}"/>
              </a:ext>
            </a:extLst>
          </p:cNvPr>
          <p:cNvSpPr/>
          <p:nvPr/>
        </p:nvSpPr>
        <p:spPr>
          <a:xfrm>
            <a:off x="14811011" y="7359335"/>
            <a:ext cx="5142450" cy="70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Short Interpretation QQ Plot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C7A973-4730-4F1A-A370-3A97F939A14D}"/>
              </a:ext>
            </a:extLst>
          </p:cNvPr>
          <p:cNvSpPr/>
          <p:nvPr/>
        </p:nvSpPr>
        <p:spPr>
          <a:xfrm>
            <a:off x="15165638" y="9346362"/>
            <a:ext cx="4740583" cy="2794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PCA DIM PLOT?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CaixaDeTexto 65">
            <a:extLst>
              <a:ext uri="{FF2B5EF4-FFF2-40B4-BE49-F238E27FC236}">
                <a16:creationId xmlns:a16="http://schemas.microsoft.com/office/drawing/2014/main" id="{04F4A010-3179-410F-98E4-D92F55A33BAA}"/>
              </a:ext>
            </a:extLst>
          </p:cNvPr>
          <p:cNvSpPr txBox="1"/>
          <p:nvPr/>
        </p:nvSpPr>
        <p:spPr>
          <a:xfrm>
            <a:off x="1140928" y="11692086"/>
            <a:ext cx="3903303" cy="159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Interpretation Scree Plot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62" name="CaixaDeTexto 65">
            <a:extLst>
              <a:ext uri="{FF2B5EF4-FFF2-40B4-BE49-F238E27FC236}">
                <a16:creationId xmlns:a16="http://schemas.microsoft.com/office/drawing/2014/main" id="{DC62551F-9F44-4B41-90F3-81B54DEE1DAC}"/>
              </a:ext>
            </a:extLst>
          </p:cNvPr>
          <p:cNvSpPr txBox="1"/>
          <p:nvPr/>
        </p:nvSpPr>
        <p:spPr>
          <a:xfrm>
            <a:off x="15092998" y="12427112"/>
            <a:ext cx="486046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Conclusion PCA and further use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</p:txBody>
      </p:sp>
    </p:spTree>
    <p:extLst>
      <p:ext uri="{BB962C8B-B14F-4D97-AF65-F5344CB8AC3E}">
        <p14:creationId xmlns:p14="http://schemas.microsoft.com/office/powerpoint/2010/main" val="218178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Claudia Ferreira Alves Alferes</dc:creator>
  <cp:lastModifiedBy>Lennart Dangers</cp:lastModifiedBy>
  <cp:revision>17</cp:revision>
  <dcterms:created xsi:type="dcterms:W3CDTF">2020-01-16T16:28:11Z</dcterms:created>
  <dcterms:modified xsi:type="dcterms:W3CDTF">2020-01-17T08:30:04Z</dcterms:modified>
</cp:coreProperties>
</file>