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5134C217-1376-435F-970D-F58B29A5258B}" type="datetimeFigureOut">
              <a:rPr lang="zh-CN" altLang="en-US"/>
              <a:pPr>
                <a:defRPr/>
              </a:pPr>
              <a:t>2013-5-21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A7395EE-5258-4DAD-94FF-F76B0E88EDB8}"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BD53B17-E29F-414F-8E53-59D9981A9838}" type="datetimeFigureOut">
              <a:rPr lang="zh-CN" altLang="en-US"/>
              <a:pPr>
                <a:defRPr/>
              </a:pPr>
              <a:t>2013-5-21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00ABAB3-56B7-4A76-8333-AF0647476738}"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BCFA2BC-11ED-44AD-B36D-50810FBC067A}" type="datetimeFigureOut">
              <a:rPr lang="zh-CN" altLang="en-US"/>
              <a:pPr>
                <a:defRPr/>
              </a:pPr>
              <a:t>2013-5-21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9A26120-2C44-43A5-9F40-63B48F6CE8BB}"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ext uri="{AF507438-7753-43E0-B8FC-AC1667EBCBE1}"/>
            </a:extLst>
          </p:spPr>
          <p:txBody>
            <a:bodyPr/>
            <a:lstStyle/>
            <a:p>
              <a:pPr>
                <a:defRPr/>
              </a:pPr>
              <a:endParaRPr kumimoji="1" lang="zh-CN" altLang="en-US" sz="2400">
                <a:solidFill>
                  <a:srgbClr val="FFFFFF"/>
                </a:solidFill>
                <a:latin typeface="+mn-lt"/>
                <a:ea typeface="+mn-ea"/>
              </a:endParaRPr>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ext uri="{AF507438-7753-43E0-B8FC-AC1667EBCBE1}"/>
            </a:extLst>
          </p:spPr>
          <p:txBody>
            <a:bodyPr wrap="none" anchor="ctr"/>
            <a:lstStyle/>
            <a:p>
              <a:pPr>
                <a:defRPr/>
              </a:pPr>
              <a:endParaRPr kumimoji="1" lang="zh-CN" altLang="en-US" sz="2400">
                <a:solidFill>
                  <a:srgbClr val="FFFFFF"/>
                </a:solidFill>
                <a:latin typeface="+mn-lt"/>
                <a:ea typeface="+mn-ea"/>
              </a:endParaRPr>
            </a:p>
          </p:txBody>
        </p:sp>
      </p:grpSp>
      <p:sp>
        <p:nvSpPr>
          <p:cNvPr id="21299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21299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smtClean="0"/>
              <a:t>单击此处编辑母版副标题样式</a:t>
            </a:r>
          </a:p>
        </p:txBody>
      </p:sp>
      <p:sp>
        <p:nvSpPr>
          <p:cNvPr id="7" name="Rectangle 7"/>
          <p:cNvSpPr>
            <a:spLocks noGrp="1" noChangeArrowheads="1"/>
          </p:cNvSpPr>
          <p:nvPr>
            <p:ph type="dt" sz="quarter" idx="10"/>
          </p:nvPr>
        </p:nvSpPr>
        <p:spPr/>
        <p:txBody>
          <a:bodyPr/>
          <a:lstStyle>
            <a:lvl1pPr fontAlgn="auto">
              <a:spcBef>
                <a:spcPts val="0"/>
              </a:spcBef>
              <a:spcAft>
                <a:spcPts val="0"/>
              </a:spcAft>
              <a:defRPr/>
            </a:lvl1pPr>
          </a:lstStyle>
          <a:p>
            <a:pPr>
              <a:defRPr/>
            </a:pPr>
            <a:fld id="{AD6F73A8-CF44-4C39-908B-4873FC0D30A8}" type="datetimeFigureOut">
              <a:rPr lang="zh-CN" altLang="en-US"/>
              <a:pPr>
                <a:defRPr/>
              </a:pPr>
              <a:t>2013-5-21</a:t>
            </a:fld>
            <a:endParaRPr lang="en-US" altLang="zh-CN"/>
          </a:p>
        </p:txBody>
      </p:sp>
      <p:sp>
        <p:nvSpPr>
          <p:cNvPr id="8" name="Rectangle 8"/>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9" name="Rectangle 9"/>
          <p:cNvSpPr>
            <a:spLocks noGrp="1" noChangeArrowheads="1"/>
          </p:cNvSpPr>
          <p:nvPr>
            <p:ph type="sldNum" sz="quarter" idx="12"/>
          </p:nvPr>
        </p:nvSpPr>
        <p:spPr/>
        <p:txBody>
          <a:bodyPr/>
          <a:lstStyle>
            <a:lvl1pPr fontAlgn="auto">
              <a:spcBef>
                <a:spcPts val="0"/>
              </a:spcBef>
              <a:spcAft>
                <a:spcPts val="0"/>
              </a:spcAft>
              <a:defRPr/>
            </a:lvl1pPr>
          </a:lstStyle>
          <a:p>
            <a:pPr>
              <a:defRPr/>
            </a:pPr>
            <a:fld id="{FB3DA09A-5B1E-4657-8537-5E2C3A7C62D5}"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auto">
              <a:spcBef>
                <a:spcPts val="0"/>
              </a:spcBef>
              <a:spcAft>
                <a:spcPts val="0"/>
              </a:spcAft>
              <a:defRPr/>
            </a:lvl1pPr>
          </a:lstStyle>
          <a:p>
            <a:pPr>
              <a:defRPr/>
            </a:pPr>
            <a:fld id="{A952FC9A-D792-40DB-B647-B871C89C4280}" type="datetimeFigureOut">
              <a:rPr lang="zh-CN" altLang="en-US"/>
              <a:pPr>
                <a:defRPr/>
              </a:pPr>
              <a:t>2013-5-21</a:t>
            </a:fld>
            <a:endParaRPr lang="en-US" altLang="zh-CN"/>
          </a:p>
        </p:txBody>
      </p:sp>
      <p:sp>
        <p:nvSpPr>
          <p:cNvPr id="5" name="页脚占位符 4"/>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灯片编号占位符 5"/>
          <p:cNvSpPr>
            <a:spLocks noGrp="1"/>
          </p:cNvSpPr>
          <p:nvPr>
            <p:ph type="sldNum" sz="quarter" idx="12"/>
          </p:nvPr>
        </p:nvSpPr>
        <p:spPr/>
        <p:txBody>
          <a:bodyPr/>
          <a:lstStyle>
            <a:lvl1pPr fontAlgn="auto">
              <a:spcBef>
                <a:spcPts val="0"/>
              </a:spcBef>
              <a:spcAft>
                <a:spcPts val="0"/>
              </a:spcAft>
              <a:defRPr/>
            </a:lvl1pPr>
          </a:lstStyle>
          <a:p>
            <a:pPr>
              <a:defRPr/>
            </a:pPr>
            <a:fld id="{1CD39F1C-7D00-4106-9FA5-0C5860D6F7F3}"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fontAlgn="auto">
              <a:spcBef>
                <a:spcPts val="0"/>
              </a:spcBef>
              <a:spcAft>
                <a:spcPts val="0"/>
              </a:spcAft>
              <a:defRPr/>
            </a:lvl1pPr>
          </a:lstStyle>
          <a:p>
            <a:pPr>
              <a:defRPr/>
            </a:pPr>
            <a:fld id="{021E1E35-D6E1-44D3-A285-E875EB58D8E7}" type="datetimeFigureOut">
              <a:rPr lang="zh-CN" altLang="en-US"/>
              <a:pPr>
                <a:defRPr/>
              </a:pPr>
              <a:t>2013-5-21</a:t>
            </a:fld>
            <a:endParaRPr lang="en-US" altLang="zh-CN"/>
          </a:p>
        </p:txBody>
      </p:sp>
      <p:sp>
        <p:nvSpPr>
          <p:cNvPr id="5" name="页脚占位符 4"/>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灯片编号占位符 5"/>
          <p:cNvSpPr>
            <a:spLocks noGrp="1"/>
          </p:cNvSpPr>
          <p:nvPr>
            <p:ph type="sldNum" sz="quarter" idx="12"/>
          </p:nvPr>
        </p:nvSpPr>
        <p:spPr/>
        <p:txBody>
          <a:bodyPr/>
          <a:lstStyle>
            <a:lvl1pPr fontAlgn="auto">
              <a:spcBef>
                <a:spcPts val="0"/>
              </a:spcBef>
              <a:spcAft>
                <a:spcPts val="0"/>
              </a:spcAft>
              <a:defRPr/>
            </a:lvl1pPr>
          </a:lstStyle>
          <a:p>
            <a:pPr>
              <a:defRPr/>
            </a:pPr>
            <a:fld id="{13F04754-F096-4A7E-950E-B5BED7A88AC9}"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fontAlgn="auto">
              <a:spcBef>
                <a:spcPts val="0"/>
              </a:spcBef>
              <a:spcAft>
                <a:spcPts val="0"/>
              </a:spcAft>
              <a:defRPr/>
            </a:lvl1pPr>
          </a:lstStyle>
          <a:p>
            <a:pPr>
              <a:defRPr/>
            </a:pPr>
            <a:fld id="{A89A750A-CACF-4B72-BC47-E75BAF50B03D}" type="datetimeFigureOut">
              <a:rPr lang="zh-CN" altLang="en-US"/>
              <a:pPr>
                <a:defRPr/>
              </a:pPr>
              <a:t>2013-5-21</a:t>
            </a:fld>
            <a:endParaRPr lang="en-US" altLang="zh-CN"/>
          </a:p>
        </p:txBody>
      </p:sp>
      <p:sp>
        <p:nvSpPr>
          <p:cNvPr id="6" name="页脚占位符 5"/>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灯片编号占位符 6"/>
          <p:cNvSpPr>
            <a:spLocks noGrp="1"/>
          </p:cNvSpPr>
          <p:nvPr>
            <p:ph type="sldNum" sz="quarter" idx="12"/>
          </p:nvPr>
        </p:nvSpPr>
        <p:spPr/>
        <p:txBody>
          <a:bodyPr/>
          <a:lstStyle>
            <a:lvl1pPr fontAlgn="auto">
              <a:spcBef>
                <a:spcPts val="0"/>
              </a:spcBef>
              <a:spcAft>
                <a:spcPts val="0"/>
              </a:spcAft>
              <a:defRPr/>
            </a:lvl1pPr>
          </a:lstStyle>
          <a:p>
            <a:pPr>
              <a:defRPr/>
            </a:pPr>
            <a:fld id="{802A8DE7-EA0A-49E4-A3DA-177AF727110D}"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fontAlgn="auto">
              <a:spcBef>
                <a:spcPts val="0"/>
              </a:spcBef>
              <a:spcAft>
                <a:spcPts val="0"/>
              </a:spcAft>
              <a:defRPr/>
            </a:lvl1pPr>
          </a:lstStyle>
          <a:p>
            <a:pPr>
              <a:defRPr/>
            </a:pPr>
            <a:fld id="{2731C001-973D-47E7-B039-34B16F996FEB}" type="datetimeFigureOut">
              <a:rPr lang="zh-CN" altLang="en-US"/>
              <a:pPr>
                <a:defRPr/>
              </a:pPr>
              <a:t>2013-5-21</a:t>
            </a:fld>
            <a:endParaRPr lang="en-US" altLang="zh-CN"/>
          </a:p>
        </p:txBody>
      </p:sp>
      <p:sp>
        <p:nvSpPr>
          <p:cNvPr id="8" name="页脚占位符 7"/>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9" name="灯片编号占位符 8"/>
          <p:cNvSpPr>
            <a:spLocks noGrp="1"/>
          </p:cNvSpPr>
          <p:nvPr>
            <p:ph type="sldNum" sz="quarter" idx="12"/>
          </p:nvPr>
        </p:nvSpPr>
        <p:spPr/>
        <p:txBody>
          <a:bodyPr/>
          <a:lstStyle>
            <a:lvl1pPr fontAlgn="auto">
              <a:spcBef>
                <a:spcPts val="0"/>
              </a:spcBef>
              <a:spcAft>
                <a:spcPts val="0"/>
              </a:spcAft>
              <a:defRPr/>
            </a:lvl1pPr>
          </a:lstStyle>
          <a:p>
            <a:pPr>
              <a:defRPr/>
            </a:pPr>
            <a:fld id="{EDFC6F3F-EBB1-475A-86AC-66D57E4CF508}"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fontAlgn="auto">
              <a:spcBef>
                <a:spcPts val="0"/>
              </a:spcBef>
              <a:spcAft>
                <a:spcPts val="0"/>
              </a:spcAft>
              <a:defRPr/>
            </a:lvl1pPr>
          </a:lstStyle>
          <a:p>
            <a:pPr>
              <a:defRPr/>
            </a:pPr>
            <a:fld id="{5E31D324-030B-446D-9CE3-9D6F2724467B}" type="datetimeFigureOut">
              <a:rPr lang="zh-CN" altLang="en-US"/>
              <a:pPr>
                <a:defRPr/>
              </a:pPr>
              <a:t>2013-5-21</a:t>
            </a:fld>
            <a:endParaRPr lang="en-US" altLang="zh-CN"/>
          </a:p>
        </p:txBody>
      </p:sp>
      <p:sp>
        <p:nvSpPr>
          <p:cNvPr id="4" name="页脚占位符 3"/>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灯片编号占位符 4"/>
          <p:cNvSpPr>
            <a:spLocks noGrp="1"/>
          </p:cNvSpPr>
          <p:nvPr>
            <p:ph type="sldNum" sz="quarter" idx="12"/>
          </p:nvPr>
        </p:nvSpPr>
        <p:spPr/>
        <p:txBody>
          <a:bodyPr/>
          <a:lstStyle>
            <a:lvl1pPr fontAlgn="auto">
              <a:spcBef>
                <a:spcPts val="0"/>
              </a:spcBef>
              <a:spcAft>
                <a:spcPts val="0"/>
              </a:spcAft>
              <a:defRPr/>
            </a:lvl1pPr>
          </a:lstStyle>
          <a:p>
            <a:pPr>
              <a:defRPr/>
            </a:pPr>
            <a:fld id="{527586B1-E147-45B8-8F5B-8A596EAA5ACA}"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fontAlgn="auto">
              <a:spcBef>
                <a:spcPts val="0"/>
              </a:spcBef>
              <a:spcAft>
                <a:spcPts val="0"/>
              </a:spcAft>
              <a:defRPr/>
            </a:lvl1pPr>
          </a:lstStyle>
          <a:p>
            <a:pPr>
              <a:defRPr/>
            </a:pPr>
            <a:fld id="{9666F9F5-0684-49E8-8434-0E1DC0CB0CE4}" type="datetimeFigureOut">
              <a:rPr lang="zh-CN" altLang="en-US"/>
              <a:pPr>
                <a:defRPr/>
              </a:pPr>
              <a:t>2013-5-21</a:t>
            </a:fld>
            <a:endParaRPr lang="en-US" altLang="zh-CN"/>
          </a:p>
        </p:txBody>
      </p:sp>
      <p:sp>
        <p:nvSpPr>
          <p:cNvPr id="3" name="页脚占位符 2"/>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4" name="灯片编号占位符 3"/>
          <p:cNvSpPr>
            <a:spLocks noGrp="1"/>
          </p:cNvSpPr>
          <p:nvPr>
            <p:ph type="sldNum" sz="quarter" idx="12"/>
          </p:nvPr>
        </p:nvSpPr>
        <p:spPr/>
        <p:txBody>
          <a:bodyPr/>
          <a:lstStyle>
            <a:lvl1pPr fontAlgn="auto">
              <a:spcBef>
                <a:spcPts val="0"/>
              </a:spcBef>
              <a:spcAft>
                <a:spcPts val="0"/>
              </a:spcAft>
              <a:defRPr/>
            </a:lvl1pPr>
          </a:lstStyle>
          <a:p>
            <a:pPr>
              <a:defRPr/>
            </a:pPr>
            <a:fld id="{B11A65E2-CDCC-41DB-8EA4-804961F14B2C}"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fontAlgn="auto">
              <a:spcBef>
                <a:spcPts val="0"/>
              </a:spcBef>
              <a:spcAft>
                <a:spcPts val="0"/>
              </a:spcAft>
              <a:defRPr/>
            </a:lvl1pPr>
          </a:lstStyle>
          <a:p>
            <a:pPr>
              <a:defRPr/>
            </a:pPr>
            <a:fld id="{34E54BAA-7E26-4935-9BD4-74255C98FCD1}" type="datetimeFigureOut">
              <a:rPr lang="zh-CN" altLang="en-US"/>
              <a:pPr>
                <a:defRPr/>
              </a:pPr>
              <a:t>2013-5-21</a:t>
            </a:fld>
            <a:endParaRPr lang="en-US" altLang="zh-CN"/>
          </a:p>
        </p:txBody>
      </p:sp>
      <p:sp>
        <p:nvSpPr>
          <p:cNvPr id="6" name="页脚占位符 5"/>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灯片编号占位符 6"/>
          <p:cNvSpPr>
            <a:spLocks noGrp="1"/>
          </p:cNvSpPr>
          <p:nvPr>
            <p:ph type="sldNum" sz="quarter" idx="12"/>
          </p:nvPr>
        </p:nvSpPr>
        <p:spPr/>
        <p:txBody>
          <a:bodyPr/>
          <a:lstStyle>
            <a:lvl1pPr fontAlgn="auto">
              <a:spcBef>
                <a:spcPts val="0"/>
              </a:spcBef>
              <a:spcAft>
                <a:spcPts val="0"/>
              </a:spcAft>
              <a:defRPr/>
            </a:lvl1pPr>
          </a:lstStyle>
          <a:p>
            <a:pPr>
              <a:defRPr/>
            </a:pPr>
            <a:fld id="{8DC77479-0FF8-44E9-855C-81B955D26933}"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BEBA59A-593A-4F3D-A1CF-462347B845C9}" type="datetimeFigureOut">
              <a:rPr lang="zh-CN" altLang="en-US"/>
              <a:pPr>
                <a:defRPr/>
              </a:pPr>
              <a:t>2013-5-21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0496C6B-6F44-44FC-9678-008925246C12}"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fontAlgn="auto">
              <a:spcBef>
                <a:spcPts val="0"/>
              </a:spcBef>
              <a:spcAft>
                <a:spcPts val="0"/>
              </a:spcAft>
              <a:defRPr/>
            </a:lvl1pPr>
          </a:lstStyle>
          <a:p>
            <a:pPr>
              <a:defRPr/>
            </a:pPr>
            <a:fld id="{D9DAC0FA-5E7B-422E-95AF-FE62D0BEEF02}" type="datetimeFigureOut">
              <a:rPr lang="zh-CN" altLang="en-US"/>
              <a:pPr>
                <a:defRPr/>
              </a:pPr>
              <a:t>2013-5-21</a:t>
            </a:fld>
            <a:endParaRPr lang="en-US" altLang="zh-CN"/>
          </a:p>
        </p:txBody>
      </p:sp>
      <p:sp>
        <p:nvSpPr>
          <p:cNvPr id="6" name="页脚占位符 5"/>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灯片编号占位符 6"/>
          <p:cNvSpPr>
            <a:spLocks noGrp="1"/>
          </p:cNvSpPr>
          <p:nvPr>
            <p:ph type="sldNum" sz="quarter" idx="12"/>
          </p:nvPr>
        </p:nvSpPr>
        <p:spPr/>
        <p:txBody>
          <a:bodyPr/>
          <a:lstStyle>
            <a:lvl1pPr fontAlgn="auto">
              <a:spcBef>
                <a:spcPts val="0"/>
              </a:spcBef>
              <a:spcAft>
                <a:spcPts val="0"/>
              </a:spcAft>
              <a:defRPr/>
            </a:lvl1pPr>
          </a:lstStyle>
          <a:p>
            <a:pPr>
              <a:defRPr/>
            </a:pPr>
            <a:fld id="{E04D1899-644A-4F42-B382-96F18B65F62E}"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auto">
              <a:spcBef>
                <a:spcPts val="0"/>
              </a:spcBef>
              <a:spcAft>
                <a:spcPts val="0"/>
              </a:spcAft>
              <a:defRPr/>
            </a:lvl1pPr>
          </a:lstStyle>
          <a:p>
            <a:pPr>
              <a:defRPr/>
            </a:pPr>
            <a:fld id="{02488D95-917E-4A48-B417-4FE17D14385A}" type="datetimeFigureOut">
              <a:rPr lang="zh-CN" altLang="en-US"/>
              <a:pPr>
                <a:defRPr/>
              </a:pPr>
              <a:t>2013-5-21</a:t>
            </a:fld>
            <a:endParaRPr lang="en-US" altLang="zh-CN"/>
          </a:p>
        </p:txBody>
      </p:sp>
      <p:sp>
        <p:nvSpPr>
          <p:cNvPr id="5" name="页脚占位符 4"/>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灯片编号占位符 5"/>
          <p:cNvSpPr>
            <a:spLocks noGrp="1"/>
          </p:cNvSpPr>
          <p:nvPr>
            <p:ph type="sldNum" sz="quarter" idx="12"/>
          </p:nvPr>
        </p:nvSpPr>
        <p:spPr/>
        <p:txBody>
          <a:bodyPr/>
          <a:lstStyle>
            <a:lvl1pPr fontAlgn="auto">
              <a:spcBef>
                <a:spcPts val="0"/>
              </a:spcBef>
              <a:spcAft>
                <a:spcPts val="0"/>
              </a:spcAft>
              <a:defRPr/>
            </a:lvl1pPr>
          </a:lstStyle>
          <a:p>
            <a:pPr>
              <a:defRPr/>
            </a:pPr>
            <a:fld id="{B19C21AB-458C-4FAD-8412-8355ABCE73EE}"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auto">
              <a:spcBef>
                <a:spcPts val="0"/>
              </a:spcBef>
              <a:spcAft>
                <a:spcPts val="0"/>
              </a:spcAft>
              <a:defRPr/>
            </a:lvl1pPr>
          </a:lstStyle>
          <a:p>
            <a:pPr>
              <a:defRPr/>
            </a:pPr>
            <a:fld id="{870D34AD-D13B-4459-8ACD-6273D49ECE13}" type="datetimeFigureOut">
              <a:rPr lang="zh-CN" altLang="en-US"/>
              <a:pPr>
                <a:defRPr/>
              </a:pPr>
              <a:t>2013-5-21</a:t>
            </a:fld>
            <a:endParaRPr lang="en-US" altLang="zh-CN"/>
          </a:p>
        </p:txBody>
      </p:sp>
      <p:sp>
        <p:nvSpPr>
          <p:cNvPr id="5" name="页脚占位符 4"/>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灯片编号占位符 5"/>
          <p:cNvSpPr>
            <a:spLocks noGrp="1"/>
          </p:cNvSpPr>
          <p:nvPr>
            <p:ph type="sldNum" sz="quarter" idx="12"/>
          </p:nvPr>
        </p:nvSpPr>
        <p:spPr/>
        <p:txBody>
          <a:bodyPr/>
          <a:lstStyle>
            <a:lvl1pPr fontAlgn="auto">
              <a:spcBef>
                <a:spcPts val="0"/>
              </a:spcBef>
              <a:spcAft>
                <a:spcPts val="0"/>
              </a:spcAft>
              <a:defRPr/>
            </a:lvl1pPr>
          </a:lstStyle>
          <a:p>
            <a:pPr>
              <a:defRPr/>
            </a:pPr>
            <a:fld id="{BC775F73-9CB1-4365-B60D-E9C6EEE89FDD}" type="slidenum">
              <a:rPr lang="zh-CN" altLang="en-US"/>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lvl1pPr fontAlgn="auto">
              <a:spcBef>
                <a:spcPts val="0"/>
              </a:spcBef>
              <a:spcAft>
                <a:spcPts val="0"/>
              </a:spcAft>
              <a:defRPr/>
            </a:lvl1pPr>
          </a:lstStyle>
          <a:p>
            <a:pPr>
              <a:defRPr/>
            </a:pPr>
            <a:fld id="{B29B8E4B-09B6-4DF6-8BAC-45B56BA296BD}" type="datetimeFigureOut">
              <a:rPr lang="zh-CN" altLang="en-US"/>
              <a:pPr>
                <a:defRPr/>
              </a:pPr>
              <a:t>2013-5-21</a:t>
            </a:fld>
            <a:endParaRPr lang="en-US" altLang="zh-CN"/>
          </a:p>
        </p:txBody>
      </p:sp>
      <p:sp>
        <p:nvSpPr>
          <p:cNvPr id="4" name="页脚占位符 3"/>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灯片编号占位符 4"/>
          <p:cNvSpPr>
            <a:spLocks noGrp="1"/>
          </p:cNvSpPr>
          <p:nvPr>
            <p:ph type="sldNum" sz="quarter" idx="12"/>
          </p:nvPr>
        </p:nvSpPr>
        <p:spPr/>
        <p:txBody>
          <a:bodyPr/>
          <a:lstStyle>
            <a:lvl1pPr fontAlgn="auto">
              <a:spcBef>
                <a:spcPts val="0"/>
              </a:spcBef>
              <a:spcAft>
                <a:spcPts val="0"/>
              </a:spcAft>
              <a:defRPr/>
            </a:lvl1pPr>
          </a:lstStyle>
          <a:p>
            <a:pPr>
              <a:defRPr/>
            </a:pPr>
            <a:fld id="{19BF744A-BBB6-4DB4-8E14-B12FE5F36EF3}" type="slidenum">
              <a:rPr lang="zh-CN" altLang="en-US"/>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fontAlgn="auto">
              <a:spcBef>
                <a:spcPts val="0"/>
              </a:spcBef>
              <a:spcAft>
                <a:spcPts val="0"/>
              </a:spcAft>
              <a:defRPr/>
            </a:lvl1pPr>
          </a:lstStyle>
          <a:p>
            <a:pPr>
              <a:defRPr/>
            </a:pPr>
            <a:fld id="{D633BB64-DCBD-4300-83EE-F8249C96545C}" type="datetimeFigureOut">
              <a:rPr lang="zh-CN" altLang="en-US"/>
              <a:pPr>
                <a:defRPr/>
              </a:pPr>
              <a:t>2013-5-21</a:t>
            </a:fld>
            <a:endParaRPr lang="en-US" altLang="zh-CN"/>
          </a:p>
        </p:txBody>
      </p:sp>
      <p:sp>
        <p:nvSpPr>
          <p:cNvPr id="6" name="页脚占位符 5"/>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灯片编号占位符 6"/>
          <p:cNvSpPr>
            <a:spLocks noGrp="1"/>
          </p:cNvSpPr>
          <p:nvPr>
            <p:ph type="sldNum" sz="quarter" idx="12"/>
          </p:nvPr>
        </p:nvSpPr>
        <p:spPr/>
        <p:txBody>
          <a:bodyPr/>
          <a:lstStyle>
            <a:lvl1pPr fontAlgn="auto">
              <a:spcBef>
                <a:spcPts val="0"/>
              </a:spcBef>
              <a:spcAft>
                <a:spcPts val="0"/>
              </a:spcAft>
              <a:defRPr/>
            </a:lvl1pPr>
          </a:lstStyle>
          <a:p>
            <a:pPr>
              <a:defRPr/>
            </a:pPr>
            <a:fld id="{E583B5F0-4C5E-47CE-BF62-AD632BA4E898}"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85756C9-2921-4ED7-99AA-A699E7EF9DFF}" type="datetimeFigureOut">
              <a:rPr lang="zh-CN" altLang="en-US"/>
              <a:pPr>
                <a:defRPr/>
              </a:pPr>
              <a:t>2013-5-21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543B08B-8079-4072-BA69-669865038063}"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491395B-E361-4AD2-BB29-A9A93AA6A3F4}" type="datetimeFigureOut">
              <a:rPr lang="zh-CN" altLang="en-US"/>
              <a:pPr>
                <a:defRPr/>
              </a:pPr>
              <a:t>2013-5-21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4817923-2D59-4E3E-8F76-55941C92E763}"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E9AD3CC6-A7CA-48AD-ADE8-6A45904A8B04}" type="datetimeFigureOut">
              <a:rPr lang="zh-CN" altLang="en-US"/>
              <a:pPr>
                <a:defRPr/>
              </a:pPr>
              <a:t>2013-5-21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1FD8337-B8E6-4072-B4C3-6C7B5F6EB2E6}"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F13E6178-DE63-493E-B897-F6D86864100F}" type="datetimeFigureOut">
              <a:rPr lang="zh-CN" altLang="en-US"/>
              <a:pPr>
                <a:defRPr/>
              </a:pPr>
              <a:t>2013-5-21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C8A83635-22B0-46A0-BF32-288668E304B3}"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D3B37DB-070B-41E7-9288-14488FB29DB7}" type="datetimeFigureOut">
              <a:rPr lang="zh-CN" altLang="en-US"/>
              <a:pPr>
                <a:defRPr/>
              </a:pPr>
              <a:t>2013-5-21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75B668EB-5E41-4C02-8295-73BBB2E8D86C}"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C6555AE-5437-45F6-B0D4-CE58596273CF}" type="datetimeFigureOut">
              <a:rPr lang="zh-CN" altLang="en-US"/>
              <a:pPr>
                <a:defRPr/>
              </a:pPr>
              <a:t>2013-5-21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F28CBC1-E775-470E-A7FB-5854261441B8}"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3C27AA9-8D91-4525-9051-72FB1BBDADB9}" type="datetimeFigureOut">
              <a:rPr lang="zh-CN" altLang="en-US"/>
              <a:pPr>
                <a:defRPr/>
              </a:pPr>
              <a:t>2013-5-21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BA2B924-598E-4BFF-9315-872F97508BCD}"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090C1B79-CBB7-448A-B43E-F7DE61C93827}" type="datetimeFigureOut">
              <a:rPr lang="zh-CN" altLang="en-US"/>
              <a:pPr>
                <a:defRPr/>
              </a:pPr>
              <a:t>2013-5-21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7023223E-AA84-4305-9D83-5CB5CD66B05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4" r:id="rId1"/>
    <p:sldLayoutId id="2147483683" r:id="rId2"/>
    <p:sldLayoutId id="2147483682" r:id="rId3"/>
    <p:sldLayoutId id="2147483681" r:id="rId4"/>
    <p:sldLayoutId id="2147483680" r:id="rId5"/>
    <p:sldLayoutId id="2147483679" r:id="rId6"/>
    <p:sldLayoutId id="2147483678" r:id="rId7"/>
    <p:sldLayoutId id="2147483677" r:id="rId8"/>
    <p:sldLayoutId id="2147483676" r:id="rId9"/>
    <p:sldLayoutId id="2147483675" r:id="rId10"/>
    <p:sldLayoutId id="2147483674"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36600"/>
        </a:solidFill>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1588"/>
            <a:ext cx="9132888" cy="6845300"/>
            <a:chOff x="0" y="1"/>
            <a:chExt cx="5753" cy="4312"/>
          </a:xfrm>
        </p:grpSpPr>
        <p:sp>
          <p:nvSpPr>
            <p:cNvPr id="21197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ext uri="{AF507438-7753-43E0-B8FC-AC1667EBCBE1}"/>
            </a:extLst>
          </p:spPr>
          <p:txBody>
            <a:bodyPr/>
            <a:lstStyle/>
            <a:p>
              <a:pPr>
                <a:defRPr/>
              </a:pPr>
              <a:endParaRPr kumimoji="1" lang="zh-CN" altLang="en-US" sz="2400">
                <a:solidFill>
                  <a:srgbClr val="FFFFFF"/>
                </a:solidFill>
                <a:latin typeface="+mn-lt"/>
                <a:ea typeface="+mn-ea"/>
              </a:endParaRPr>
            </a:p>
          </p:txBody>
        </p:sp>
        <p:sp>
          <p:nvSpPr>
            <p:cNvPr id="21197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ext uri="{AF507438-7753-43E0-B8FC-AC1667EBCBE1}"/>
            </a:extLst>
          </p:spPr>
          <p:txBody>
            <a:bodyPr wrap="none" anchor="ctr"/>
            <a:lstStyle/>
            <a:p>
              <a:pPr>
                <a:defRPr/>
              </a:pPr>
              <a:endParaRPr kumimoji="1" lang="zh-CN" altLang="en-US" sz="2400">
                <a:solidFill>
                  <a:srgbClr val="FFFFFF"/>
                </a:solidFill>
                <a:latin typeface="+mn-lt"/>
                <a:ea typeface="+mn-ea"/>
              </a:endParaRPr>
            </a:p>
          </p:txBody>
        </p:sp>
      </p:grpSp>
      <p:sp>
        <p:nvSpPr>
          <p:cNvPr id="21197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ext uri="{91240B29-F687-4F45-9708-019B960494DF}"/>
            <a:ext uri="{AF507438-7753-43E0-B8FC-AC1667EBCBE1}"/>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211974"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ext uri="{91240B29-F687-4F45-9708-019B960494DF}"/>
            <a:ext uri="{AF507438-7753-43E0-B8FC-AC1667EBCBE1}"/>
          </a:extLst>
        </p:spPr>
        <p:txBody>
          <a:bodyPr vert="horz" wrap="square" lIns="92075" tIns="46038" rIns="92075" bIns="46038" numCol="1" anchor="ctr" anchorCtr="0" compatLnSpc="1">
            <a:prstTxWarp prst="textNoShape">
              <a:avLst/>
            </a:prstTxWarp>
          </a:bodyPr>
          <a:lstStyle>
            <a:lvl1pPr>
              <a:defRPr kumimoji="0" sz="1400" smtClean="0">
                <a:solidFill>
                  <a:srgbClr val="FFFFFF"/>
                </a:solidFill>
                <a:latin typeface="+mn-lt"/>
                <a:ea typeface="+mn-ea"/>
              </a:defRPr>
            </a:lvl1pPr>
          </a:lstStyle>
          <a:p>
            <a:pPr>
              <a:defRPr/>
            </a:pPr>
            <a:fld id="{BA50577D-6B0B-4292-BEAE-B5EB8D554ADF}" type="datetimeFigureOut">
              <a:rPr lang="zh-CN" altLang="en-US"/>
              <a:pPr>
                <a:defRPr/>
              </a:pPr>
              <a:t>2013-5-21</a:t>
            </a:fld>
            <a:endParaRPr lang="en-US" altLang="zh-CN"/>
          </a:p>
        </p:txBody>
      </p:sp>
      <p:sp>
        <p:nvSpPr>
          <p:cNvPr id="211975"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ext uri="{91240B29-F687-4F45-9708-019B960494DF}"/>
            <a:ext uri="{AF507438-7753-43E0-B8FC-AC1667EBCBE1}"/>
          </a:extLst>
        </p:spPr>
        <p:txBody>
          <a:bodyPr vert="horz" wrap="square" lIns="92075" tIns="46038" rIns="92075" bIns="46038" numCol="1" anchor="ctr" anchorCtr="0" compatLnSpc="1">
            <a:prstTxWarp prst="textNoShape">
              <a:avLst/>
            </a:prstTxWarp>
          </a:bodyPr>
          <a:lstStyle>
            <a:lvl1pPr algn="ctr">
              <a:defRPr kumimoji="0" sz="1400" smtClean="0">
                <a:solidFill>
                  <a:srgbClr val="FFFFFF"/>
                </a:solidFill>
                <a:latin typeface="+mn-lt"/>
                <a:ea typeface="+mn-ea"/>
              </a:defRPr>
            </a:lvl1pPr>
          </a:lstStyle>
          <a:p>
            <a:pPr>
              <a:defRPr/>
            </a:pPr>
            <a:endParaRPr lang="en-US" altLang="zh-CN"/>
          </a:p>
        </p:txBody>
      </p:sp>
      <p:sp>
        <p:nvSpPr>
          <p:cNvPr id="211976"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ext uri="{91240B29-F687-4F45-9708-019B960494DF}"/>
            <a:ext uri="{AF507438-7753-43E0-B8FC-AC1667EBCBE1}"/>
          </a:extLst>
        </p:spPr>
        <p:txBody>
          <a:bodyPr vert="horz" wrap="square" lIns="92075" tIns="46038" rIns="92075" bIns="46038" numCol="1" anchor="ctr" anchorCtr="0" compatLnSpc="1">
            <a:prstTxWarp prst="textNoShape">
              <a:avLst/>
            </a:prstTxWarp>
          </a:bodyPr>
          <a:lstStyle>
            <a:lvl1pPr algn="r">
              <a:defRPr kumimoji="0" sz="1400" smtClean="0">
                <a:solidFill>
                  <a:srgbClr val="FFFFFF"/>
                </a:solidFill>
                <a:latin typeface="+mn-lt"/>
                <a:ea typeface="+mn-ea"/>
              </a:defRPr>
            </a:lvl1pPr>
          </a:lstStyle>
          <a:p>
            <a:pPr>
              <a:defRPr/>
            </a:pPr>
            <a:fld id="{F69656C6-FB8D-4E9B-9854-8A1A29F9DB22}" type="slidenum">
              <a:rPr lang="zh-CN" altLang="en-US"/>
              <a:pPr>
                <a:defRPr/>
              </a:pPr>
              <a:t>‹#›</a:t>
            </a:fld>
            <a:endParaRPr lang="en-US" altLang="zh-CN"/>
          </a:p>
        </p:txBody>
      </p:sp>
      <p:sp>
        <p:nvSpPr>
          <p:cNvPr id="13319" name="Rectangle 9"/>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152400" y="152400"/>
            <a:ext cx="8307388" cy="973138"/>
          </a:xfrm>
        </p:spPr>
        <p:txBody>
          <a:bodyPr/>
          <a:lstStyle/>
          <a:p>
            <a:pPr eaLnBrk="1" hangingPunct="1">
              <a:defRPr/>
            </a:pPr>
            <a:r>
              <a:rPr lang="zh-CN" altLang="en-US" sz="6000" b="1" dirty="0">
                <a:latin typeface="楷体_GB2312" pitchFamily="49" charset="-122"/>
                <a:ea typeface="楷体_GB2312" pitchFamily="49" charset="-122"/>
              </a:rPr>
              <a:t>第</a:t>
            </a:r>
            <a:r>
              <a:rPr lang="en-US" altLang="zh-CN" sz="6000" b="1" dirty="0">
                <a:latin typeface="Times New Roman" pitchFamily="18" charset="0"/>
                <a:ea typeface="楷体_GB2312" pitchFamily="49" charset="-122"/>
              </a:rPr>
              <a:t>8</a:t>
            </a:r>
            <a:r>
              <a:rPr lang="zh-CN" altLang="en-US" sz="6000" b="1" dirty="0">
                <a:latin typeface="楷体_GB2312" pitchFamily="49" charset="-122"/>
                <a:ea typeface="楷体_GB2312" pitchFamily="49" charset="-122"/>
              </a:rPr>
              <a:t>章 动态存储管理</a:t>
            </a:r>
          </a:p>
        </p:txBody>
      </p:sp>
      <p:sp>
        <p:nvSpPr>
          <p:cNvPr id="689155" name="Rectangle 3"/>
          <p:cNvSpPr>
            <a:spLocks noGrp="1" noChangeArrowheads="1"/>
          </p:cNvSpPr>
          <p:nvPr>
            <p:ph type="body" idx="1"/>
          </p:nvPr>
        </p:nvSpPr>
        <p:spPr>
          <a:xfrm>
            <a:off x="2362200" y="1341438"/>
            <a:ext cx="4648200" cy="838200"/>
          </a:xfrm>
        </p:spPr>
        <p:txBody>
          <a:bodyPr/>
          <a:lstStyle/>
          <a:p>
            <a:pPr marL="0" indent="0" eaLnBrk="1" hangingPunct="1">
              <a:lnSpc>
                <a:spcPct val="90000"/>
              </a:lnSpc>
              <a:buFont typeface="Wingdings" pitchFamily="2" charset="2"/>
              <a:buNone/>
            </a:pPr>
            <a:r>
              <a:rPr lang="zh-CN" altLang="en-US" sz="2800" b="1" smtClean="0"/>
              <a:t>        </a:t>
            </a:r>
            <a:r>
              <a:rPr lang="en-US" altLang="zh-CN" sz="5400" b="1" smtClean="0">
                <a:solidFill>
                  <a:schemeClr val="tx2"/>
                </a:solidFill>
              </a:rPr>
              <a:t>8.1   </a:t>
            </a:r>
            <a:r>
              <a:rPr lang="zh-CN" altLang="en-US" sz="5400" b="1" smtClean="0">
                <a:solidFill>
                  <a:schemeClr val="tx2"/>
                </a:solidFill>
                <a:ea typeface="楷体_GB2312" pitchFamily="49" charset="-122"/>
              </a:rPr>
              <a:t>概述</a:t>
            </a:r>
          </a:p>
        </p:txBody>
      </p:sp>
      <p:sp>
        <p:nvSpPr>
          <p:cNvPr id="689156" name="Rectangle 4"/>
          <p:cNvSpPr>
            <a:spLocks noChangeArrowheads="1"/>
          </p:cNvSpPr>
          <p:nvPr/>
        </p:nvSpPr>
        <p:spPr bwMode="auto">
          <a:xfrm>
            <a:off x="152400" y="2349500"/>
            <a:ext cx="8839200" cy="4176713"/>
          </a:xfrm>
          <a:prstGeom prst="rect">
            <a:avLst/>
          </a:prstGeom>
          <a:noFill/>
          <a:ln w="9525">
            <a:noFill/>
            <a:miter lim="800000"/>
            <a:headEnd/>
            <a:tailEnd/>
          </a:ln>
        </p:spPr>
        <p:txBody>
          <a:bodyPr/>
          <a:lstStyle/>
          <a:p>
            <a:pPr>
              <a:lnSpc>
                <a:spcPct val="110000"/>
              </a:lnSpc>
              <a:spcBef>
                <a:spcPct val="20000"/>
              </a:spcBef>
              <a:buClr>
                <a:srgbClr val="3366FF"/>
              </a:buClr>
              <a:buSzPct val="80000"/>
              <a:buFont typeface="Wingdings" pitchFamily="2" charset="2"/>
              <a:buNone/>
            </a:pPr>
            <a:r>
              <a:rPr kumimoji="1" lang="zh-CN" altLang="en-US" sz="2800" b="1">
                <a:solidFill>
                  <a:srgbClr val="FFFFFF"/>
                </a:solidFill>
                <a:latin typeface="Times New Roman" pitchFamily="18" charset="0"/>
              </a:rPr>
              <a:t>        程序执行过程中，</a:t>
            </a:r>
            <a:r>
              <a:rPr kumimoji="1" lang="en-US" altLang="zh-CN" sz="2800" b="1">
                <a:solidFill>
                  <a:srgbClr val="FFFFFF"/>
                </a:solidFill>
                <a:latin typeface="Times New Roman" pitchFamily="18" charset="0"/>
              </a:rPr>
              <a:t>(</a:t>
            </a:r>
            <a:r>
              <a:rPr kumimoji="1" lang="zh-CN" altLang="en-US" sz="2800" b="1">
                <a:solidFill>
                  <a:srgbClr val="FFFFFF"/>
                </a:solidFill>
                <a:latin typeface="Times New Roman" pitchFamily="18" charset="0"/>
              </a:rPr>
              <a:t>数据</a:t>
            </a:r>
            <a:r>
              <a:rPr kumimoji="1" lang="en-US" altLang="zh-CN" sz="2800" b="1">
                <a:solidFill>
                  <a:srgbClr val="FFFFFF"/>
                </a:solidFill>
                <a:latin typeface="Times New Roman" pitchFamily="18" charset="0"/>
              </a:rPr>
              <a:t>)</a:t>
            </a:r>
            <a:r>
              <a:rPr kumimoji="1" lang="zh-CN" altLang="en-US" sz="2800" b="1">
                <a:solidFill>
                  <a:srgbClr val="FFFFFF"/>
                </a:solidFill>
                <a:latin typeface="Times New Roman" pitchFamily="18" charset="0"/>
              </a:rPr>
              <a:t>结构中的每一个数据元素都对应一定的存储空间，数据元素的访问都是通过对应的存储单元来进行的。存储空间的分配与管理是由操作系统或编译程序负责实现的，是一个复杂而又重要的问题，现代的存储管理往往采用动态存储管理思想。</a:t>
            </a:r>
          </a:p>
          <a:p>
            <a:pPr>
              <a:lnSpc>
                <a:spcPct val="110000"/>
              </a:lnSpc>
              <a:spcBef>
                <a:spcPct val="20000"/>
              </a:spcBef>
              <a:buClr>
                <a:srgbClr val="3366FF"/>
              </a:buClr>
              <a:buSzPct val="80000"/>
              <a:buFont typeface="Wingdings" pitchFamily="2" charset="2"/>
              <a:buNone/>
            </a:pPr>
            <a:r>
              <a:rPr kumimoji="1" lang="zh-CN" altLang="en-US" sz="3200" b="1">
                <a:solidFill>
                  <a:srgbClr val="FF1F1F"/>
                </a:solidFill>
                <a:latin typeface="Times New Roman" pitchFamily="18" charset="0"/>
              </a:rPr>
              <a:t>       </a:t>
            </a:r>
            <a:r>
              <a:rPr kumimoji="1" lang="zh-CN" altLang="en-US" sz="3200" b="1">
                <a:solidFill>
                  <a:srgbClr val="FFFF00"/>
                </a:solidFill>
                <a:latin typeface="Times New Roman" pitchFamily="18" charset="0"/>
              </a:rPr>
              <a:t>动态存储管理</a:t>
            </a:r>
            <a:r>
              <a:rPr kumimoji="1" lang="zh-CN" altLang="en-US" sz="3200" b="1">
                <a:solidFill>
                  <a:srgbClr val="FFFFFF"/>
                </a:solidFill>
                <a:latin typeface="Times New Roman" pitchFamily="18" charset="0"/>
              </a:rPr>
              <a:t>：如何根据“存储请求”</a:t>
            </a:r>
            <a:r>
              <a:rPr kumimoji="1" lang="zh-CN" altLang="en-US" sz="3200" b="1">
                <a:solidFill>
                  <a:srgbClr val="FFFF00"/>
                </a:solidFill>
                <a:latin typeface="Times New Roman" pitchFamily="18" charset="0"/>
              </a:rPr>
              <a:t>分配</a:t>
            </a:r>
            <a:r>
              <a:rPr kumimoji="1" lang="zh-CN" altLang="en-US" sz="3200" b="1">
                <a:solidFill>
                  <a:srgbClr val="FFFFFF"/>
                </a:solidFill>
                <a:latin typeface="Times New Roman" pitchFamily="18" charset="0"/>
              </a:rPr>
              <a:t>内存空间？如何</a:t>
            </a:r>
            <a:r>
              <a:rPr kumimoji="1" lang="zh-CN" altLang="en-US" sz="3200" b="1">
                <a:solidFill>
                  <a:srgbClr val="FFFF00"/>
                </a:solidFill>
                <a:latin typeface="Times New Roman" pitchFamily="18" charset="0"/>
              </a:rPr>
              <a:t>回收</a:t>
            </a:r>
            <a:r>
              <a:rPr kumimoji="1" lang="zh-CN" altLang="en-US" sz="3200" b="1">
                <a:solidFill>
                  <a:srgbClr val="FFFFFF"/>
                </a:solidFill>
                <a:latin typeface="Times New Roman" pitchFamily="18" charset="0"/>
              </a:rPr>
              <a:t>被释放的</a:t>
            </a:r>
            <a:r>
              <a:rPr kumimoji="1" lang="en-US" altLang="zh-CN" sz="3200" b="1">
                <a:solidFill>
                  <a:srgbClr val="FFFFFF"/>
                </a:solidFill>
                <a:latin typeface="Times New Roman" pitchFamily="18" charset="0"/>
              </a:rPr>
              <a:t>(</a:t>
            </a:r>
            <a:r>
              <a:rPr kumimoji="1" lang="zh-CN" altLang="en-US" sz="3200" b="1">
                <a:solidFill>
                  <a:srgbClr val="FFFFFF"/>
                </a:solidFill>
                <a:latin typeface="Times New Roman" pitchFamily="18" charset="0"/>
              </a:rPr>
              <a:t>或不再使用的</a:t>
            </a:r>
            <a:r>
              <a:rPr kumimoji="1" lang="en-US" altLang="zh-CN" sz="3200" b="1">
                <a:solidFill>
                  <a:srgbClr val="FFFFFF"/>
                </a:solidFill>
                <a:latin typeface="Times New Roman" pitchFamily="18" charset="0"/>
              </a:rPr>
              <a:t>)</a:t>
            </a:r>
            <a:r>
              <a:rPr kumimoji="1" lang="zh-CN" altLang="en-US" sz="3200" b="1">
                <a:solidFill>
                  <a:srgbClr val="FFFFFF"/>
                </a:solidFill>
                <a:latin typeface="Times New Roman" pitchFamily="18" charset="0"/>
              </a:rPr>
              <a:t>内存空间？</a:t>
            </a:r>
            <a:r>
              <a:rPr kumimoji="1" lang="zh-CN" altLang="en-US" sz="2800" b="1">
                <a:solidFill>
                  <a:srgbClr val="FFFFFF"/>
                </a:solidFill>
                <a:latin typeface="Times New Roman" pitchFamily="18" charset="0"/>
              </a:rPr>
              <a:t> </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9154"/>
                                        </p:tgtEl>
                                        <p:attrNameLst>
                                          <p:attrName>style.visibility</p:attrName>
                                        </p:attrNameLst>
                                      </p:cBhvr>
                                      <p:to>
                                        <p:strVal val="visible"/>
                                      </p:to>
                                    </p:set>
                                    <p:anim calcmode="lin" valueType="num">
                                      <p:cBhvr additive="base">
                                        <p:cTn id="7" dur="500" fill="hold"/>
                                        <p:tgtEl>
                                          <p:spTgt spid="689154"/>
                                        </p:tgtEl>
                                        <p:attrNameLst>
                                          <p:attrName>ppt_x</p:attrName>
                                        </p:attrNameLst>
                                      </p:cBhvr>
                                      <p:tavLst>
                                        <p:tav tm="0">
                                          <p:val>
                                            <p:strVal val="0-#ppt_w/2"/>
                                          </p:val>
                                        </p:tav>
                                        <p:tav tm="100000">
                                          <p:val>
                                            <p:strVal val="#ppt_x"/>
                                          </p:val>
                                        </p:tav>
                                      </p:tavLst>
                                    </p:anim>
                                    <p:anim calcmode="lin" valueType="num">
                                      <p:cBhvr additive="base">
                                        <p:cTn id="8" dur="500" fill="hold"/>
                                        <p:tgtEl>
                                          <p:spTgt spid="6891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89155">
                                            <p:txEl>
                                              <p:pRg st="0" end="0"/>
                                            </p:txEl>
                                          </p:spTgt>
                                        </p:tgtEl>
                                        <p:attrNameLst>
                                          <p:attrName>style.visibility</p:attrName>
                                        </p:attrNameLst>
                                      </p:cBhvr>
                                      <p:to>
                                        <p:strVal val="visible"/>
                                      </p:to>
                                    </p:set>
                                    <p:anim calcmode="lin" valueType="num">
                                      <p:cBhvr additive="base">
                                        <p:cTn id="13" dur="500" fill="hold"/>
                                        <p:tgtEl>
                                          <p:spTgt spid="68915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8915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89155">
                                            <p:txEl>
                                              <p:pRg st="0" end="0"/>
                                            </p:txEl>
                                          </p:spTgt>
                                        </p:tgtEl>
                                        <p:attrNameLst>
                                          <p:attrName>ppt_c</p:attrName>
                                        </p:attrNameLst>
                                      </p:cBhvr>
                                      <p:to>
                                        <a:schemeClr va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89156">
                                            <p:txEl>
                                              <p:pRg st="0" end="0"/>
                                            </p:txEl>
                                          </p:spTgt>
                                        </p:tgtEl>
                                        <p:attrNameLst>
                                          <p:attrName>style.visibility</p:attrName>
                                        </p:attrNameLst>
                                      </p:cBhvr>
                                      <p:to>
                                        <p:strVal val="visible"/>
                                      </p:to>
                                    </p:set>
                                    <p:anim calcmode="lin" valueType="num">
                                      <p:cBhvr additive="base">
                                        <p:cTn id="19" dur="500" fill="hold"/>
                                        <p:tgtEl>
                                          <p:spTgt spid="68915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89156">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89156">
                                            <p:txEl>
                                              <p:pRg st="0" end="0"/>
                                            </p:txEl>
                                          </p:spTgt>
                                        </p:tgtEl>
                                        <p:attrNameLst>
                                          <p:attrName>ppt_c</p:attrName>
                                        </p:attrNameLst>
                                      </p:cBhvr>
                                      <p:to>
                                        <a:schemeClr va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89156">
                                            <p:txEl>
                                              <p:pRg st="1" end="1"/>
                                            </p:txEl>
                                          </p:spTgt>
                                        </p:tgtEl>
                                        <p:attrNameLst>
                                          <p:attrName>style.visibility</p:attrName>
                                        </p:attrNameLst>
                                      </p:cBhvr>
                                      <p:to>
                                        <p:strVal val="visible"/>
                                      </p:to>
                                    </p:set>
                                    <p:anim calcmode="lin" valueType="num">
                                      <p:cBhvr additive="base">
                                        <p:cTn id="25" dur="500" fill="hold"/>
                                        <p:tgtEl>
                                          <p:spTgt spid="689156">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89156">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89156">
                                            <p:txEl>
                                              <p:pRg st="1" end="1"/>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54" grpId="0" autoUpdateAnimBg="0"/>
      <p:bldP spid="689155" grpId="0" build="p" autoUpdateAnimBg="0"/>
      <p:bldP spid="689156"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5" name="Rectangle 2"/>
          <p:cNvSpPr>
            <a:spLocks noGrp="1" noChangeArrowheads="1"/>
          </p:cNvSpPr>
          <p:nvPr>
            <p:ph type="body" idx="1"/>
          </p:nvPr>
        </p:nvSpPr>
        <p:spPr>
          <a:xfrm>
            <a:off x="228600" y="296863"/>
            <a:ext cx="8736013" cy="5580062"/>
          </a:xfrm>
        </p:spPr>
        <p:txBody>
          <a:bodyPr/>
          <a:lstStyle/>
          <a:p>
            <a:pPr marL="0" indent="0" eaLnBrk="1" hangingPunct="1">
              <a:lnSpc>
                <a:spcPct val="110000"/>
              </a:lnSpc>
              <a:buFont typeface="Wingdings" pitchFamily="2" charset="2"/>
              <a:buNone/>
            </a:pPr>
            <a:r>
              <a:rPr lang="en-US" altLang="zh-CN" sz="4000" b="1" smtClean="0">
                <a:solidFill>
                  <a:schemeClr val="folHlink"/>
                </a:solidFill>
                <a:latin typeface="宋体" charset="-122"/>
              </a:rPr>
              <a:t>3  </a:t>
            </a:r>
            <a:r>
              <a:rPr lang="zh-CN" altLang="en-US" sz="4000" b="1" smtClean="0">
                <a:solidFill>
                  <a:schemeClr val="folHlink"/>
                </a:solidFill>
                <a:latin typeface="楷体_GB2312" pitchFamily="49" charset="-122"/>
                <a:ea typeface="楷体_GB2312" pitchFamily="49" charset="-122"/>
              </a:rPr>
              <a:t>请求分配的块大小不确定</a:t>
            </a:r>
            <a:endParaRPr lang="zh-CN" altLang="en-US" sz="4000" b="1" smtClean="0">
              <a:solidFill>
                <a:schemeClr val="folHlink"/>
              </a:solidFill>
              <a:latin typeface="宋体" charset="-122"/>
            </a:endParaRPr>
          </a:p>
          <a:p>
            <a:pPr marL="0" indent="0" eaLnBrk="1" hangingPunct="1">
              <a:lnSpc>
                <a:spcPct val="110000"/>
              </a:lnSpc>
              <a:buFont typeface="Wingdings" pitchFamily="2" charset="2"/>
              <a:buNone/>
            </a:pPr>
            <a:r>
              <a:rPr lang="zh-CN" altLang="en-US" sz="2800" b="1" smtClean="0">
                <a:latin typeface="宋体" charset="-122"/>
              </a:rPr>
              <a:t>    系统开始时，整个堆空间是一个空闲块，链表中只有一个大小为整个堆的结点，随着分配和回收的进行，链表中的结点大小和个数动态变化。</a:t>
            </a:r>
          </a:p>
          <a:p>
            <a:pPr marL="0" indent="0" eaLnBrk="1" hangingPunct="1">
              <a:lnSpc>
                <a:spcPct val="110000"/>
              </a:lnSpc>
              <a:buFont typeface="Wingdings" pitchFamily="2" charset="2"/>
              <a:buNone/>
            </a:pPr>
            <a:r>
              <a:rPr lang="zh-CN" altLang="en-US" sz="2800" b="1" smtClean="0">
                <a:latin typeface="宋体" charset="-122"/>
              </a:rPr>
              <a:t>    由于链表中结点大小不同，结点中除标志域和链域之外，尚需有一个结点大小域</a:t>
            </a:r>
            <a:r>
              <a:rPr lang="en-US" altLang="zh-CN" sz="2800" b="1" smtClean="0"/>
              <a:t>(size)</a:t>
            </a:r>
            <a:r>
              <a:rPr lang="zh-CN" altLang="en-US" sz="2800" b="1" smtClean="0">
                <a:latin typeface="宋体" charset="-122"/>
              </a:rPr>
              <a:t>，以保存空闲块的大小，如</a:t>
            </a:r>
            <a:r>
              <a:rPr lang="zh-CN" altLang="en-US" sz="2800" b="1" smtClean="0"/>
              <a:t>图</a:t>
            </a:r>
            <a:r>
              <a:rPr lang="en-US" altLang="zh-CN" sz="2800" b="1" smtClean="0"/>
              <a:t>8-2(b)</a:t>
            </a:r>
            <a:r>
              <a:rPr lang="zh-CN" altLang="en-US" sz="2800" b="1" smtClean="0">
                <a:latin typeface="宋体" charset="-122"/>
              </a:rPr>
              <a:t>。</a:t>
            </a:r>
          </a:p>
          <a:p>
            <a:pPr marL="0" indent="0" eaLnBrk="1" hangingPunct="1">
              <a:lnSpc>
                <a:spcPct val="110000"/>
              </a:lnSpc>
              <a:buFont typeface="Wingdings" pitchFamily="2" charset="2"/>
              <a:buNone/>
            </a:pPr>
            <a:r>
              <a:rPr lang="zh-CN" altLang="en-US" sz="2800" b="1" smtClean="0">
                <a:solidFill>
                  <a:schemeClr val="folHlink"/>
                </a:solidFill>
              </a:rPr>
              <a:t>       </a:t>
            </a:r>
            <a:r>
              <a:rPr lang="zh-CN" altLang="en-US" sz="3600" b="1" smtClean="0">
                <a:solidFill>
                  <a:schemeClr val="folHlink"/>
                </a:solidFill>
              </a:rPr>
              <a:t>问题</a:t>
            </a:r>
            <a:r>
              <a:rPr lang="zh-CN" altLang="en-US" sz="3600" b="1" smtClean="0"/>
              <a:t>：</a:t>
            </a:r>
            <a:r>
              <a:rPr lang="zh-CN" altLang="en-US" sz="2800" b="1" smtClean="0"/>
              <a:t>若用户请求分配大小为</a:t>
            </a:r>
            <a:r>
              <a:rPr lang="en-US" altLang="zh-CN" sz="2800" b="1" smtClean="0"/>
              <a:t>n(kB)</a:t>
            </a:r>
            <a:r>
              <a:rPr lang="zh-CN" altLang="en-US" sz="2800" b="1" smtClean="0"/>
              <a:t>的内存，而链表中有若干大小不小于</a:t>
            </a:r>
            <a:r>
              <a:rPr lang="en-US" altLang="zh-CN" sz="2800" b="1" smtClean="0"/>
              <a:t>n</a:t>
            </a:r>
            <a:r>
              <a:rPr lang="zh-CN" altLang="en-US" sz="2800" b="1" smtClean="0"/>
              <a:t>的空闲块时，如何分配</a:t>
            </a:r>
            <a:r>
              <a:rPr lang="en-US" altLang="zh-CN" sz="2800" b="1" smtClean="0"/>
              <a:t>?</a:t>
            </a:r>
            <a:r>
              <a:rPr lang="zh-CN" altLang="en-US" sz="2800" b="1" smtClean="0"/>
              <a:t>有</a:t>
            </a:r>
            <a:r>
              <a:rPr lang="en-US" altLang="zh-CN" sz="2800" b="1" smtClean="0"/>
              <a:t>3</a:t>
            </a:r>
            <a:r>
              <a:rPr lang="zh-CN" altLang="en-US" sz="2800" b="1" smtClean="0"/>
              <a:t>种分配策略</a:t>
            </a:r>
            <a:r>
              <a:rPr lang="zh-CN" altLang="en-US" sz="2800" b="1" smtClean="0">
                <a:latin typeface="宋体" charset="-122"/>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89" name="Rectangle 2"/>
          <p:cNvSpPr>
            <a:spLocks noGrp="1" noChangeArrowheads="1"/>
          </p:cNvSpPr>
          <p:nvPr>
            <p:ph type="body" idx="1"/>
          </p:nvPr>
        </p:nvSpPr>
        <p:spPr>
          <a:xfrm>
            <a:off x="228600" y="225425"/>
            <a:ext cx="8736013" cy="6156325"/>
          </a:xfrm>
        </p:spPr>
        <p:txBody>
          <a:bodyPr/>
          <a:lstStyle/>
          <a:p>
            <a:pPr marL="0" indent="0" eaLnBrk="1" hangingPunct="1">
              <a:lnSpc>
                <a:spcPct val="110000"/>
              </a:lnSpc>
              <a:buFont typeface="Wingdings" pitchFamily="2" charset="2"/>
              <a:buNone/>
            </a:pPr>
            <a:r>
              <a:rPr lang="zh-CN" altLang="en-US" sz="3600" b="1" smtClean="0">
                <a:solidFill>
                  <a:schemeClr val="folHlink"/>
                </a:solidFill>
                <a:latin typeface="宋体" charset="-122"/>
              </a:rPr>
              <a:t>⑴ </a:t>
            </a:r>
            <a:r>
              <a:rPr lang="zh-CN" altLang="en-US" sz="3600" b="1" smtClean="0">
                <a:solidFill>
                  <a:schemeClr val="folHlink"/>
                </a:solidFill>
                <a:latin typeface="楷体_GB2312" pitchFamily="49" charset="-122"/>
                <a:ea typeface="楷体_GB2312" pitchFamily="49" charset="-122"/>
              </a:rPr>
              <a:t>首次拟合法</a:t>
            </a:r>
            <a:r>
              <a:rPr lang="en-US" altLang="zh-CN" sz="3600" b="1" smtClean="0"/>
              <a:t>(</a:t>
            </a:r>
            <a:r>
              <a:rPr lang="en-US" altLang="zh-CN" sz="3600" b="1" smtClean="0">
                <a:solidFill>
                  <a:schemeClr val="accent1"/>
                </a:solidFill>
              </a:rPr>
              <a:t>First fit</a:t>
            </a:r>
            <a:r>
              <a:rPr lang="en-US" altLang="zh-CN" sz="3600" b="1" smtClean="0"/>
              <a:t>)</a:t>
            </a:r>
          </a:p>
          <a:p>
            <a:pPr marL="444500" lvl="1" indent="0" eaLnBrk="1" hangingPunct="1">
              <a:lnSpc>
                <a:spcPct val="110000"/>
              </a:lnSpc>
              <a:buFontTx/>
              <a:buNone/>
            </a:pPr>
            <a:r>
              <a:rPr lang="en-US" altLang="zh-CN" b="1" smtClean="0">
                <a:solidFill>
                  <a:schemeClr val="folHlink"/>
                </a:solidFill>
                <a:latin typeface="宋体" charset="-122"/>
              </a:rPr>
              <a:t>◆</a:t>
            </a:r>
            <a:r>
              <a:rPr lang="en-US" altLang="zh-CN" b="1" smtClean="0">
                <a:solidFill>
                  <a:schemeClr val="hlink"/>
                </a:solidFill>
              </a:rPr>
              <a:t> </a:t>
            </a:r>
            <a:r>
              <a:rPr lang="zh-CN" altLang="en-US" b="1" smtClean="0">
                <a:latin typeface="宋体" charset="-122"/>
              </a:rPr>
              <a:t>分配时</a:t>
            </a:r>
            <a:r>
              <a:rPr lang="zh-CN" altLang="en-US" b="1" smtClean="0"/>
              <a:t>：</a:t>
            </a:r>
            <a:r>
              <a:rPr lang="zh-CN" altLang="en-US" b="1" smtClean="0">
                <a:latin typeface="宋体" charset="-122"/>
              </a:rPr>
              <a:t>从表头指针开始查找可利用空间表，将找到的第一个不小于</a:t>
            </a:r>
            <a:r>
              <a:rPr lang="en-US" altLang="zh-CN" b="1" smtClean="0"/>
              <a:t>n</a:t>
            </a:r>
            <a:r>
              <a:rPr lang="zh-CN" altLang="en-US" b="1" smtClean="0">
                <a:latin typeface="宋体" charset="-122"/>
              </a:rPr>
              <a:t>的空闲块的部分</a:t>
            </a:r>
            <a:r>
              <a:rPr lang="en-US" altLang="zh-CN" b="1" smtClean="0">
                <a:latin typeface="宋体" charset="-122"/>
              </a:rPr>
              <a:t>(</a:t>
            </a:r>
            <a:r>
              <a:rPr lang="zh-CN" altLang="en-US" b="1" smtClean="0">
                <a:latin typeface="宋体" charset="-122"/>
              </a:rPr>
              <a:t>所需要大小</a:t>
            </a:r>
            <a:r>
              <a:rPr lang="en-US" altLang="zh-CN" b="1" smtClean="0">
                <a:latin typeface="宋体" charset="-122"/>
              </a:rPr>
              <a:t>)</a:t>
            </a:r>
            <a:r>
              <a:rPr lang="zh-CN" altLang="en-US" b="1" smtClean="0">
                <a:latin typeface="宋体" charset="-122"/>
              </a:rPr>
              <a:t>分配给用户，剩下部分仍然是一个空闲块结点；</a:t>
            </a:r>
          </a:p>
          <a:p>
            <a:pPr marL="444500" lvl="1" indent="0" eaLnBrk="1" hangingPunct="1">
              <a:lnSpc>
                <a:spcPct val="110000"/>
              </a:lnSpc>
              <a:buFontTx/>
              <a:buNone/>
            </a:pPr>
            <a:r>
              <a:rPr lang="zh-CN" altLang="en-US" b="1" smtClean="0">
                <a:solidFill>
                  <a:schemeClr val="folHlink"/>
                </a:solidFill>
                <a:latin typeface="宋体" charset="-122"/>
              </a:rPr>
              <a:t>◆</a:t>
            </a:r>
            <a:r>
              <a:rPr lang="zh-CN" altLang="en-US" b="1" smtClean="0">
                <a:solidFill>
                  <a:schemeClr val="hlink"/>
                </a:solidFill>
              </a:rPr>
              <a:t> </a:t>
            </a:r>
            <a:r>
              <a:rPr lang="zh-CN" altLang="en-US" b="1" smtClean="0">
                <a:latin typeface="宋体" charset="-122"/>
              </a:rPr>
              <a:t>回收时</a:t>
            </a:r>
            <a:r>
              <a:rPr lang="zh-CN" altLang="en-US" b="1" smtClean="0"/>
              <a:t>：</a:t>
            </a:r>
            <a:r>
              <a:rPr lang="zh-CN" altLang="en-US" b="1" smtClean="0">
                <a:latin typeface="宋体" charset="-122"/>
              </a:rPr>
              <a:t>将释放的空闲块插入在链表的表头。</a:t>
            </a:r>
          </a:p>
          <a:p>
            <a:pPr marL="0" indent="0" eaLnBrk="1" hangingPunct="1">
              <a:lnSpc>
                <a:spcPct val="110000"/>
              </a:lnSpc>
              <a:buFont typeface="Wingdings" pitchFamily="2" charset="2"/>
              <a:buNone/>
            </a:pPr>
            <a:r>
              <a:rPr lang="zh-CN" altLang="en-US" b="1" smtClean="0">
                <a:solidFill>
                  <a:schemeClr val="folHlink"/>
                </a:solidFill>
                <a:latin typeface="宋体" charset="-122"/>
              </a:rPr>
              <a:t>特点</a:t>
            </a:r>
            <a:r>
              <a:rPr lang="zh-CN" altLang="en-US" b="1" smtClean="0"/>
              <a:t>：</a:t>
            </a:r>
            <a:r>
              <a:rPr lang="zh-CN" altLang="en-US" sz="2800" b="1" smtClean="0">
                <a:latin typeface="宋体" charset="-122"/>
              </a:rPr>
              <a:t>分配时随机的；回收时仅需插入到表头。</a:t>
            </a:r>
          </a:p>
          <a:p>
            <a:pPr marL="0" indent="0" eaLnBrk="1" hangingPunct="1">
              <a:lnSpc>
                <a:spcPct val="110000"/>
              </a:lnSpc>
              <a:buFont typeface="Wingdings" pitchFamily="2" charset="2"/>
              <a:buNone/>
            </a:pPr>
            <a:r>
              <a:rPr lang="zh-CN" altLang="en-US" sz="3600" b="1" smtClean="0">
                <a:solidFill>
                  <a:schemeClr val="folHlink"/>
                </a:solidFill>
                <a:latin typeface="宋体" charset="-122"/>
              </a:rPr>
              <a:t>⑵</a:t>
            </a:r>
            <a:r>
              <a:rPr lang="zh-CN" altLang="en-US" sz="3600" smtClean="0">
                <a:solidFill>
                  <a:schemeClr val="folHlink"/>
                </a:solidFill>
                <a:latin typeface="宋体" charset="-122"/>
              </a:rPr>
              <a:t> </a:t>
            </a:r>
            <a:r>
              <a:rPr lang="zh-CN" altLang="en-US" sz="3600" b="1" smtClean="0">
                <a:solidFill>
                  <a:schemeClr val="folHlink"/>
                </a:solidFill>
                <a:latin typeface="楷体_GB2312" pitchFamily="49" charset="-122"/>
                <a:ea typeface="楷体_GB2312" pitchFamily="49" charset="-122"/>
              </a:rPr>
              <a:t>最佳拟合法</a:t>
            </a:r>
            <a:r>
              <a:rPr lang="en-US" altLang="zh-CN" sz="3600" b="1" smtClean="0"/>
              <a:t>(</a:t>
            </a:r>
            <a:r>
              <a:rPr lang="en-US" altLang="zh-CN" sz="3600" b="1" smtClean="0">
                <a:solidFill>
                  <a:schemeClr val="accent1"/>
                </a:solidFill>
              </a:rPr>
              <a:t>Best fit</a:t>
            </a:r>
            <a:r>
              <a:rPr lang="en-US" altLang="zh-CN" sz="3600" b="1" smtClean="0"/>
              <a:t>)</a:t>
            </a:r>
            <a:endParaRPr lang="en-US" altLang="zh-CN" sz="3600" b="1" smtClean="0">
              <a:latin typeface="宋体" charset="-122"/>
            </a:endParaRPr>
          </a:p>
          <a:p>
            <a:pPr marL="444500" lvl="1" indent="0" eaLnBrk="1" hangingPunct="1">
              <a:lnSpc>
                <a:spcPct val="110000"/>
              </a:lnSpc>
              <a:buFontTx/>
              <a:buNone/>
            </a:pPr>
            <a:r>
              <a:rPr lang="en-US" altLang="zh-CN" b="1" smtClean="0">
                <a:solidFill>
                  <a:schemeClr val="folHlink"/>
                </a:solidFill>
                <a:latin typeface="宋体" charset="-122"/>
              </a:rPr>
              <a:t>◆</a:t>
            </a:r>
            <a:r>
              <a:rPr lang="en-US" altLang="zh-CN" b="1" smtClean="0">
                <a:solidFill>
                  <a:schemeClr val="hlink"/>
                </a:solidFill>
              </a:rPr>
              <a:t> </a:t>
            </a:r>
            <a:r>
              <a:rPr lang="zh-CN" altLang="en-US" b="1" smtClean="0">
                <a:latin typeface="宋体" charset="-122"/>
              </a:rPr>
              <a:t>分配时</a:t>
            </a:r>
            <a:r>
              <a:rPr lang="zh-CN" altLang="en-US" b="1" smtClean="0"/>
              <a:t>：扫描整个</a:t>
            </a:r>
            <a:r>
              <a:rPr lang="zh-CN" altLang="en-US" b="1" smtClean="0">
                <a:latin typeface="宋体" charset="-122"/>
              </a:rPr>
              <a:t>可利用空间链表，找到一个大小满足要求且最接近</a:t>
            </a:r>
            <a:r>
              <a:rPr lang="en-US" altLang="zh-CN" b="1" smtClean="0"/>
              <a:t>n</a:t>
            </a:r>
            <a:r>
              <a:rPr lang="zh-CN" altLang="en-US" b="1" smtClean="0">
                <a:latin typeface="宋体" charset="-122"/>
              </a:rPr>
              <a:t>空闲块，将其中的一部分</a:t>
            </a:r>
            <a:r>
              <a:rPr lang="en-US" altLang="zh-CN" b="1" smtClean="0">
                <a:latin typeface="宋体" charset="-122"/>
              </a:rPr>
              <a:t>(</a:t>
            </a:r>
            <a:r>
              <a:rPr lang="zh-CN" altLang="en-US" b="1" smtClean="0">
                <a:latin typeface="宋体" charset="-122"/>
              </a:rPr>
              <a:t>所需要大小</a:t>
            </a:r>
            <a:r>
              <a:rPr lang="en-US" altLang="zh-CN" b="1" smtClean="0">
                <a:latin typeface="宋体" charset="-122"/>
              </a:rPr>
              <a:t>)</a:t>
            </a:r>
            <a:r>
              <a:rPr lang="zh-CN" altLang="en-US" b="1" smtClean="0">
                <a:latin typeface="宋体" charset="-122"/>
              </a:rPr>
              <a:t>分配给用户，剩下部分仍然是一个空闲块结点；</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3" name="Rectangle 2"/>
          <p:cNvSpPr>
            <a:spLocks noGrp="1" noChangeArrowheads="1"/>
          </p:cNvSpPr>
          <p:nvPr>
            <p:ph type="body" idx="1"/>
          </p:nvPr>
        </p:nvSpPr>
        <p:spPr>
          <a:xfrm>
            <a:off x="152400" y="288925"/>
            <a:ext cx="8839200" cy="6569075"/>
          </a:xfrm>
        </p:spPr>
        <p:txBody>
          <a:bodyPr/>
          <a:lstStyle/>
          <a:p>
            <a:pPr marL="444500" lvl="1" indent="0" eaLnBrk="1" hangingPunct="1">
              <a:lnSpc>
                <a:spcPct val="110000"/>
              </a:lnSpc>
              <a:buFontTx/>
              <a:buNone/>
            </a:pPr>
            <a:r>
              <a:rPr lang="zh-CN" altLang="en-US" b="1" smtClean="0">
                <a:solidFill>
                  <a:schemeClr val="folHlink"/>
                </a:solidFill>
                <a:latin typeface="宋体" charset="-122"/>
              </a:rPr>
              <a:t>◆</a:t>
            </a:r>
            <a:r>
              <a:rPr lang="zh-CN" altLang="en-US" b="1" smtClean="0">
                <a:solidFill>
                  <a:schemeClr val="hlink"/>
                </a:solidFill>
              </a:rPr>
              <a:t> </a:t>
            </a:r>
            <a:r>
              <a:rPr lang="zh-CN" altLang="en-US" b="1" smtClean="0">
                <a:latin typeface="宋体" charset="-122"/>
              </a:rPr>
              <a:t>回收时</a:t>
            </a:r>
            <a:r>
              <a:rPr lang="zh-CN" altLang="en-US" b="1" smtClean="0"/>
              <a:t>：</a:t>
            </a:r>
            <a:r>
              <a:rPr lang="zh-CN" altLang="en-US" b="1" smtClean="0">
                <a:latin typeface="宋体" charset="-122"/>
              </a:rPr>
              <a:t>只要将释放的空闲块插入到链表的合适位置。</a:t>
            </a:r>
          </a:p>
          <a:p>
            <a:pPr marL="0" indent="0" eaLnBrk="1" hangingPunct="1">
              <a:lnSpc>
                <a:spcPct val="110000"/>
              </a:lnSpc>
              <a:buFont typeface="Wingdings" pitchFamily="2" charset="2"/>
              <a:buNone/>
            </a:pPr>
            <a:r>
              <a:rPr lang="zh-CN" altLang="en-US" sz="2800" b="1" smtClean="0">
                <a:latin typeface="宋体" charset="-122"/>
              </a:rPr>
              <a:t>    为了使分配时不需要扫描整个可利用空间链表，链表组织</a:t>
            </a:r>
            <a:r>
              <a:rPr lang="en-US" altLang="zh-CN" sz="2800" b="1" smtClean="0">
                <a:latin typeface="宋体" charset="-122"/>
              </a:rPr>
              <a:t>(</a:t>
            </a:r>
            <a:r>
              <a:rPr lang="zh-CN" altLang="en-US" sz="2800" b="1" smtClean="0">
                <a:latin typeface="宋体" charset="-122"/>
              </a:rPr>
              <a:t>块回收时</a:t>
            </a:r>
            <a:r>
              <a:rPr lang="en-US" altLang="zh-CN" sz="2800" b="1" smtClean="0">
                <a:latin typeface="宋体" charset="-122"/>
              </a:rPr>
              <a:t>)</a:t>
            </a:r>
            <a:r>
              <a:rPr lang="zh-CN" altLang="en-US" sz="2800" b="1" smtClean="0">
                <a:latin typeface="宋体" charset="-122"/>
              </a:rPr>
              <a:t>成</a:t>
            </a:r>
            <a:r>
              <a:rPr lang="zh-CN" altLang="en-US" sz="2800" b="1" smtClean="0">
                <a:solidFill>
                  <a:schemeClr val="folHlink"/>
                </a:solidFill>
                <a:latin typeface="宋体" charset="-122"/>
              </a:rPr>
              <a:t>按从小到大排序</a:t>
            </a:r>
            <a:r>
              <a:rPr lang="en-US" altLang="zh-CN" sz="2800" b="1" smtClean="0">
                <a:latin typeface="宋体" charset="-122"/>
              </a:rPr>
              <a:t>(</a:t>
            </a:r>
            <a:r>
              <a:rPr lang="zh-CN" altLang="en-US" sz="2800" b="1" smtClean="0">
                <a:latin typeface="宋体" charset="-122"/>
              </a:rPr>
              <a:t>升序</a:t>
            </a:r>
            <a:r>
              <a:rPr lang="en-US" altLang="zh-CN" sz="2800" b="1" smtClean="0">
                <a:latin typeface="宋体" charset="-122"/>
              </a:rPr>
              <a:t>) </a:t>
            </a:r>
            <a:r>
              <a:rPr lang="zh-CN" altLang="en-US" sz="2800" b="1" smtClean="0">
                <a:latin typeface="宋体" charset="-122"/>
              </a:rPr>
              <a:t>。</a:t>
            </a:r>
          </a:p>
          <a:p>
            <a:pPr marL="0" indent="0" eaLnBrk="1" hangingPunct="1">
              <a:lnSpc>
                <a:spcPct val="110000"/>
              </a:lnSpc>
              <a:buFont typeface="Wingdings" pitchFamily="2" charset="2"/>
              <a:buNone/>
            </a:pPr>
            <a:r>
              <a:rPr lang="zh-CN" altLang="en-US" b="1" smtClean="0">
                <a:solidFill>
                  <a:schemeClr val="folHlink"/>
                </a:solidFill>
                <a:latin typeface="宋体" charset="-122"/>
              </a:rPr>
              <a:t>优点</a:t>
            </a:r>
            <a:r>
              <a:rPr lang="zh-CN" altLang="en-US" b="1" smtClean="0"/>
              <a:t>：</a:t>
            </a:r>
            <a:r>
              <a:rPr lang="zh-CN" altLang="en-US" sz="2800" b="1" smtClean="0">
                <a:latin typeface="宋体" charset="-122"/>
              </a:rPr>
              <a:t>适用于请求分配的内存块大小范围较广的系统；</a:t>
            </a:r>
          </a:p>
          <a:p>
            <a:pPr marL="0" indent="0" eaLnBrk="1" hangingPunct="1">
              <a:lnSpc>
                <a:spcPct val="110000"/>
              </a:lnSpc>
              <a:buFont typeface="Wingdings" pitchFamily="2" charset="2"/>
              <a:buNone/>
            </a:pPr>
            <a:r>
              <a:rPr lang="zh-CN" altLang="en-US" b="1" smtClean="0">
                <a:solidFill>
                  <a:schemeClr val="folHlink"/>
                </a:solidFill>
                <a:latin typeface="宋体" charset="-122"/>
              </a:rPr>
              <a:t>缺点</a:t>
            </a:r>
            <a:r>
              <a:rPr lang="zh-CN" altLang="en-US" b="1" smtClean="0"/>
              <a:t>：</a:t>
            </a:r>
            <a:r>
              <a:rPr lang="zh-CN" altLang="en-US" sz="2800" b="1" smtClean="0">
                <a:latin typeface="宋体" charset="-122"/>
              </a:rPr>
              <a:t>系统容易产生无法分配的内存碎片；无论分配与回收，都需要查找表，最费时；</a:t>
            </a:r>
          </a:p>
          <a:p>
            <a:pPr marL="0" indent="0" eaLnBrk="1" hangingPunct="1">
              <a:lnSpc>
                <a:spcPct val="110000"/>
              </a:lnSpc>
              <a:buFont typeface="Wingdings" pitchFamily="2" charset="2"/>
              <a:buNone/>
            </a:pPr>
            <a:r>
              <a:rPr lang="zh-CN" altLang="en-US" sz="3600" b="1" smtClean="0">
                <a:solidFill>
                  <a:schemeClr val="folHlink"/>
                </a:solidFill>
                <a:latin typeface="宋体" charset="-122"/>
              </a:rPr>
              <a:t>⑶</a:t>
            </a:r>
            <a:r>
              <a:rPr lang="zh-CN" altLang="en-US" sz="3600" smtClean="0">
                <a:solidFill>
                  <a:schemeClr val="folHlink"/>
                </a:solidFill>
                <a:latin typeface="宋体" charset="-122"/>
              </a:rPr>
              <a:t> </a:t>
            </a:r>
            <a:r>
              <a:rPr lang="zh-CN" altLang="en-US" sz="3600" b="1" smtClean="0">
                <a:solidFill>
                  <a:schemeClr val="folHlink"/>
                </a:solidFill>
                <a:latin typeface="楷体_GB2312" pitchFamily="49" charset="-122"/>
                <a:ea typeface="楷体_GB2312" pitchFamily="49" charset="-122"/>
              </a:rPr>
              <a:t>最差拟合法</a:t>
            </a:r>
            <a:r>
              <a:rPr lang="en-US" altLang="zh-CN" sz="3600" b="1" smtClean="0"/>
              <a:t>(</a:t>
            </a:r>
            <a:r>
              <a:rPr lang="en-US" altLang="zh-CN" sz="3600" b="1" smtClean="0">
                <a:solidFill>
                  <a:schemeClr val="accent1"/>
                </a:solidFill>
              </a:rPr>
              <a:t>Worst fit</a:t>
            </a:r>
            <a:r>
              <a:rPr lang="en-US" altLang="zh-CN" sz="3600" b="1" smtClean="0"/>
              <a:t>)</a:t>
            </a:r>
            <a:endParaRPr lang="en-US" altLang="zh-CN" sz="3600" b="1" smtClean="0">
              <a:latin typeface="宋体" charset="-122"/>
            </a:endParaRPr>
          </a:p>
          <a:p>
            <a:pPr marL="444500" lvl="1" indent="0" eaLnBrk="1" hangingPunct="1">
              <a:lnSpc>
                <a:spcPct val="110000"/>
              </a:lnSpc>
              <a:buFontTx/>
              <a:buNone/>
            </a:pPr>
            <a:r>
              <a:rPr lang="en-US" altLang="zh-CN" b="1" smtClean="0">
                <a:solidFill>
                  <a:schemeClr val="folHlink"/>
                </a:solidFill>
                <a:latin typeface="宋体" charset="-122"/>
              </a:rPr>
              <a:t>◆</a:t>
            </a:r>
            <a:r>
              <a:rPr lang="en-US" altLang="zh-CN" b="1" smtClean="0">
                <a:solidFill>
                  <a:schemeClr val="hlink"/>
                </a:solidFill>
              </a:rPr>
              <a:t> </a:t>
            </a:r>
            <a:r>
              <a:rPr lang="zh-CN" altLang="en-US" b="1" smtClean="0">
                <a:latin typeface="宋体" charset="-122"/>
              </a:rPr>
              <a:t>分配时</a:t>
            </a:r>
            <a:r>
              <a:rPr lang="zh-CN" altLang="en-US" b="1" smtClean="0"/>
              <a:t>：扫描整个</a:t>
            </a:r>
            <a:r>
              <a:rPr lang="zh-CN" altLang="en-US" b="1" smtClean="0">
                <a:latin typeface="宋体" charset="-122"/>
              </a:rPr>
              <a:t>可利用空间链表，找到一个大小最大的空闲块，将其中的一部分</a:t>
            </a:r>
            <a:r>
              <a:rPr lang="en-US" altLang="zh-CN" b="1" smtClean="0">
                <a:latin typeface="宋体" charset="-122"/>
              </a:rPr>
              <a:t>(</a:t>
            </a:r>
            <a:r>
              <a:rPr lang="zh-CN" altLang="en-US" b="1" smtClean="0">
                <a:latin typeface="宋体" charset="-122"/>
              </a:rPr>
              <a:t>所需要大小</a:t>
            </a:r>
            <a:r>
              <a:rPr lang="en-US" altLang="zh-CN" b="1" smtClean="0">
                <a:latin typeface="宋体" charset="-122"/>
              </a:rPr>
              <a:t>)</a:t>
            </a:r>
            <a:r>
              <a:rPr lang="zh-CN" altLang="en-US" b="1" smtClean="0">
                <a:latin typeface="宋体" charset="-122"/>
              </a:rPr>
              <a:t>分配给用户，剩下部分仍然是一个空闲块结点；</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7" name="Rectangle 2"/>
          <p:cNvSpPr>
            <a:spLocks noGrp="1" noChangeArrowheads="1"/>
          </p:cNvSpPr>
          <p:nvPr>
            <p:ph type="body" idx="1"/>
          </p:nvPr>
        </p:nvSpPr>
        <p:spPr>
          <a:xfrm>
            <a:off x="152400" y="188913"/>
            <a:ext cx="8839200" cy="5040312"/>
          </a:xfrm>
        </p:spPr>
        <p:txBody>
          <a:bodyPr/>
          <a:lstStyle/>
          <a:p>
            <a:pPr marL="444500" lvl="1" indent="0" eaLnBrk="1" hangingPunct="1">
              <a:lnSpc>
                <a:spcPct val="110000"/>
              </a:lnSpc>
              <a:buFontTx/>
              <a:buNone/>
            </a:pPr>
            <a:r>
              <a:rPr lang="zh-CN" altLang="en-US" b="1" smtClean="0">
                <a:solidFill>
                  <a:schemeClr val="folHlink"/>
                </a:solidFill>
                <a:latin typeface="宋体" charset="-122"/>
              </a:rPr>
              <a:t>◆</a:t>
            </a:r>
            <a:r>
              <a:rPr lang="zh-CN" altLang="en-US" b="1" smtClean="0">
                <a:solidFill>
                  <a:schemeClr val="hlink"/>
                </a:solidFill>
              </a:rPr>
              <a:t> </a:t>
            </a:r>
            <a:r>
              <a:rPr lang="zh-CN" altLang="en-US" b="1" smtClean="0">
                <a:latin typeface="宋体" charset="-122"/>
              </a:rPr>
              <a:t>回收时</a:t>
            </a:r>
            <a:r>
              <a:rPr lang="zh-CN" altLang="en-US" b="1" smtClean="0"/>
              <a:t>：</a:t>
            </a:r>
            <a:r>
              <a:rPr lang="zh-CN" altLang="en-US" b="1" smtClean="0">
                <a:latin typeface="宋体" charset="-122"/>
              </a:rPr>
              <a:t>只要将释放的空闲块插入到链表的合适位置。</a:t>
            </a:r>
          </a:p>
          <a:p>
            <a:pPr marL="0" indent="0" eaLnBrk="1" hangingPunct="1">
              <a:lnSpc>
                <a:spcPct val="110000"/>
              </a:lnSpc>
              <a:buFont typeface="Wingdings" pitchFamily="2" charset="2"/>
              <a:buNone/>
            </a:pPr>
            <a:r>
              <a:rPr lang="zh-CN" altLang="en-US" sz="2800" b="1" smtClean="0">
                <a:latin typeface="宋体" charset="-122"/>
              </a:rPr>
              <a:t>    为了使分配时不需要扫描整个可利用空间链表，链表组织</a:t>
            </a:r>
            <a:r>
              <a:rPr lang="en-US" altLang="zh-CN" sz="2800" b="1" smtClean="0">
                <a:latin typeface="宋体" charset="-122"/>
              </a:rPr>
              <a:t>(</a:t>
            </a:r>
            <a:r>
              <a:rPr lang="zh-CN" altLang="en-US" sz="2800" b="1" smtClean="0">
                <a:latin typeface="宋体" charset="-122"/>
              </a:rPr>
              <a:t>块回收时</a:t>
            </a:r>
            <a:r>
              <a:rPr lang="en-US" altLang="zh-CN" sz="2800" b="1" smtClean="0">
                <a:latin typeface="宋体" charset="-122"/>
              </a:rPr>
              <a:t>)</a:t>
            </a:r>
            <a:r>
              <a:rPr lang="zh-CN" altLang="en-US" sz="2800" b="1" smtClean="0">
                <a:latin typeface="宋体" charset="-122"/>
              </a:rPr>
              <a:t>成</a:t>
            </a:r>
            <a:r>
              <a:rPr lang="zh-CN" altLang="en-US" sz="2800" b="1" smtClean="0">
                <a:solidFill>
                  <a:schemeClr val="folHlink"/>
                </a:solidFill>
                <a:latin typeface="宋体" charset="-122"/>
              </a:rPr>
              <a:t>按从大到小</a:t>
            </a:r>
            <a:r>
              <a:rPr lang="zh-CN" altLang="en-US" sz="2800" b="1" smtClean="0">
                <a:latin typeface="宋体" charset="-122"/>
              </a:rPr>
              <a:t>排序</a:t>
            </a:r>
            <a:r>
              <a:rPr lang="en-US" altLang="zh-CN" sz="2800" b="1" smtClean="0">
                <a:latin typeface="宋体" charset="-122"/>
              </a:rPr>
              <a:t>(</a:t>
            </a:r>
            <a:r>
              <a:rPr lang="zh-CN" altLang="en-US" sz="2800" b="1" smtClean="0">
                <a:latin typeface="宋体" charset="-122"/>
              </a:rPr>
              <a:t>降序</a:t>
            </a:r>
            <a:r>
              <a:rPr lang="en-US" altLang="zh-CN" sz="2800" b="1" smtClean="0">
                <a:latin typeface="宋体" charset="-122"/>
              </a:rPr>
              <a:t>) </a:t>
            </a:r>
            <a:r>
              <a:rPr lang="zh-CN" altLang="en-US" sz="2800" b="1" smtClean="0">
                <a:latin typeface="宋体" charset="-122"/>
              </a:rPr>
              <a:t>。</a:t>
            </a:r>
          </a:p>
          <a:p>
            <a:pPr marL="0" indent="0" eaLnBrk="1" hangingPunct="1">
              <a:lnSpc>
                <a:spcPct val="110000"/>
              </a:lnSpc>
              <a:buFont typeface="Wingdings" pitchFamily="2" charset="2"/>
              <a:buNone/>
            </a:pPr>
            <a:r>
              <a:rPr lang="zh-CN" altLang="en-US" b="1" smtClean="0">
                <a:solidFill>
                  <a:schemeClr val="folHlink"/>
                </a:solidFill>
                <a:latin typeface="宋体" charset="-122"/>
              </a:rPr>
              <a:t>特点</a:t>
            </a:r>
            <a:r>
              <a:rPr lang="zh-CN" altLang="en-US" b="1" smtClean="0"/>
              <a:t>：</a:t>
            </a:r>
            <a:r>
              <a:rPr lang="zh-CN" altLang="en-US" sz="2800" b="1" smtClean="0">
                <a:latin typeface="宋体" charset="-122"/>
              </a:rPr>
              <a:t>适用于请求分配的内存块的大小范围较窄的系统；分配无需查找，回收需要查找适当的位置。</a:t>
            </a:r>
          </a:p>
          <a:p>
            <a:pPr marL="0" indent="0" eaLnBrk="1" hangingPunct="1">
              <a:lnSpc>
                <a:spcPct val="110000"/>
              </a:lnSpc>
              <a:buFont typeface="Wingdings" pitchFamily="2" charset="2"/>
              <a:buNone/>
            </a:pPr>
            <a:r>
              <a:rPr lang="en-US" altLang="zh-CN" sz="4000" b="1" smtClean="0">
                <a:solidFill>
                  <a:schemeClr val="folHlink"/>
                </a:solidFill>
                <a:latin typeface="宋体" charset="-122"/>
              </a:rPr>
              <a:t>4 </a:t>
            </a:r>
            <a:r>
              <a:rPr lang="zh-CN" altLang="en-US" sz="4000" b="1" smtClean="0">
                <a:solidFill>
                  <a:schemeClr val="folHlink"/>
                </a:solidFill>
                <a:latin typeface="楷体_GB2312" pitchFamily="49" charset="-122"/>
                <a:ea typeface="楷体_GB2312" pitchFamily="49" charset="-122"/>
              </a:rPr>
              <a:t>选择分配策略需考虑的因素</a:t>
            </a:r>
          </a:p>
          <a:p>
            <a:pPr marL="0" indent="0" eaLnBrk="1" hangingPunct="1">
              <a:lnSpc>
                <a:spcPct val="110000"/>
              </a:lnSpc>
              <a:buFont typeface="Wingdings" pitchFamily="2" charset="2"/>
              <a:buNone/>
            </a:pPr>
            <a:r>
              <a:rPr lang="zh-CN" altLang="en-US" sz="2800" b="1" smtClean="0">
                <a:latin typeface="宋体" charset="-122"/>
              </a:rPr>
              <a:t>    用户的逻辑要求、请求分配量的大小分布、分配和释放的频率以及效率对系统的重要性。</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a:xfrm>
            <a:off x="977900" y="138113"/>
            <a:ext cx="5970588" cy="914400"/>
          </a:xfrm>
        </p:spPr>
        <p:txBody>
          <a:bodyPr/>
          <a:lstStyle/>
          <a:p>
            <a:pPr eaLnBrk="1" hangingPunct="1">
              <a:defRPr/>
            </a:pPr>
            <a:r>
              <a:rPr lang="en-US" altLang="zh-CN" sz="5400" b="1">
                <a:latin typeface="Times New Roman" pitchFamily="18" charset="0"/>
                <a:ea typeface="楷体_GB2312" pitchFamily="49" charset="-122"/>
              </a:rPr>
              <a:t>8.3</a:t>
            </a:r>
            <a:r>
              <a:rPr lang="en-US" altLang="zh-CN" sz="5400" b="1"/>
              <a:t>   </a:t>
            </a:r>
            <a:r>
              <a:rPr lang="zh-CN" altLang="en-US" sz="5400" b="1">
                <a:ea typeface="楷体_GB2312" pitchFamily="49" charset="-122"/>
              </a:rPr>
              <a:t>边界标识法</a:t>
            </a:r>
          </a:p>
        </p:txBody>
      </p:sp>
      <p:sp>
        <p:nvSpPr>
          <p:cNvPr id="40962" name="Rectangle 3"/>
          <p:cNvSpPr>
            <a:spLocks noGrp="1" noChangeArrowheads="1"/>
          </p:cNvSpPr>
          <p:nvPr>
            <p:ph type="body" idx="1"/>
          </p:nvPr>
        </p:nvSpPr>
        <p:spPr>
          <a:xfrm>
            <a:off x="228600" y="1143000"/>
            <a:ext cx="8763000" cy="5238750"/>
          </a:xfrm>
        </p:spPr>
        <p:txBody>
          <a:bodyPr/>
          <a:lstStyle/>
          <a:p>
            <a:pPr marL="0" indent="0" eaLnBrk="1" hangingPunct="1">
              <a:lnSpc>
                <a:spcPct val="110000"/>
              </a:lnSpc>
              <a:buFont typeface="Wingdings" pitchFamily="2" charset="2"/>
              <a:buNone/>
            </a:pPr>
            <a:r>
              <a:rPr lang="zh-CN" altLang="en-US" b="1" smtClean="0"/>
              <a:t>        </a:t>
            </a:r>
            <a:r>
              <a:rPr lang="zh-CN" altLang="en-US" sz="2800" b="1" smtClean="0"/>
              <a:t>边界标识法</a:t>
            </a:r>
            <a:r>
              <a:rPr lang="en-US" altLang="zh-CN" sz="2800" b="1" smtClean="0"/>
              <a:t>(Boundary Tag Method)</a:t>
            </a:r>
            <a:r>
              <a:rPr lang="zh-CN" altLang="en-US" sz="2800" b="1" smtClean="0"/>
              <a:t>是操作系统中一种常用的进行动态分配的存储管理方法。</a:t>
            </a:r>
          </a:p>
          <a:p>
            <a:pPr marL="0" indent="0" eaLnBrk="1" hangingPunct="1">
              <a:lnSpc>
                <a:spcPct val="110000"/>
              </a:lnSpc>
              <a:buFont typeface="Wingdings" pitchFamily="2" charset="2"/>
              <a:buNone/>
            </a:pPr>
            <a:r>
              <a:rPr lang="zh-CN" altLang="en-US" sz="2800" b="1" smtClean="0"/>
              <a:t>       系统将所有的空闲块链接成一个双重循环链表，分配可采用几种方法</a:t>
            </a:r>
            <a:r>
              <a:rPr lang="en-US" altLang="zh-CN" sz="2800" b="1" smtClean="0"/>
              <a:t>(</a:t>
            </a:r>
            <a:r>
              <a:rPr lang="zh-CN" altLang="en-US" sz="2800" b="1" smtClean="0"/>
              <a:t>前述</a:t>
            </a:r>
            <a:r>
              <a:rPr lang="en-US" altLang="zh-CN" sz="2800" b="1" smtClean="0"/>
              <a:t>) </a:t>
            </a:r>
            <a:r>
              <a:rPr lang="zh-CN" altLang="en-US" sz="2800" b="1" smtClean="0"/>
              <a:t>。</a:t>
            </a:r>
          </a:p>
          <a:p>
            <a:pPr marL="0" indent="0" eaLnBrk="1" hangingPunct="1">
              <a:lnSpc>
                <a:spcPct val="110000"/>
              </a:lnSpc>
              <a:buFont typeface="Wingdings" pitchFamily="2" charset="2"/>
              <a:buNone/>
            </a:pPr>
            <a:r>
              <a:rPr lang="zh-CN" altLang="en-US" b="1" smtClean="0">
                <a:solidFill>
                  <a:schemeClr val="folHlink"/>
                </a:solidFill>
              </a:rPr>
              <a:t>系统的特点</a:t>
            </a:r>
          </a:p>
          <a:p>
            <a:pPr marL="0" indent="0" eaLnBrk="1" hangingPunct="1">
              <a:lnSpc>
                <a:spcPct val="110000"/>
              </a:lnSpc>
              <a:buFont typeface="Wingdings" pitchFamily="2" charset="2"/>
              <a:buNone/>
            </a:pPr>
            <a:r>
              <a:rPr lang="zh-CN" altLang="en-US" sz="2800" b="1" smtClean="0"/>
              <a:t>        每个内存区域的头部和底部两个边界上分别设置标识，以标识该区域为占用块或空闲块，在回收块时易于判别在物理位置上与其相邻的内存区域是否为空闲块，以便于将所有地址连续的空闲存储区合并成一个尽可能大的空闲块。</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a:xfrm>
            <a:off x="762000" y="220663"/>
            <a:ext cx="7772400" cy="904875"/>
          </a:xfrm>
        </p:spPr>
        <p:txBody>
          <a:bodyPr/>
          <a:lstStyle/>
          <a:p>
            <a:pPr eaLnBrk="1" hangingPunct="1">
              <a:defRPr/>
            </a:pPr>
            <a:r>
              <a:rPr lang="en-US" altLang="zh-CN" b="1">
                <a:latin typeface="Times New Roman" pitchFamily="18" charset="0"/>
                <a:ea typeface="楷体_GB2312" pitchFamily="49" charset="-122"/>
              </a:rPr>
              <a:t>8.3.1</a:t>
            </a:r>
            <a:r>
              <a:rPr lang="en-US" altLang="zh-CN" b="1"/>
              <a:t>   </a:t>
            </a:r>
            <a:r>
              <a:rPr lang="zh-CN" altLang="en-US" b="1">
                <a:ea typeface="楷体_GB2312" pitchFamily="49" charset="-122"/>
              </a:rPr>
              <a:t>可利用空闲表结点结构</a:t>
            </a:r>
          </a:p>
        </p:txBody>
      </p:sp>
      <p:grpSp>
        <p:nvGrpSpPr>
          <p:cNvPr id="41986" name="Group 3"/>
          <p:cNvGrpSpPr>
            <a:grpSpLocks/>
          </p:cNvGrpSpPr>
          <p:nvPr/>
        </p:nvGrpSpPr>
        <p:grpSpPr bwMode="auto">
          <a:xfrm>
            <a:off x="4959350" y="1328738"/>
            <a:ext cx="3956050" cy="2171700"/>
            <a:chOff x="1976" y="664"/>
            <a:chExt cx="2492" cy="1368"/>
          </a:xfrm>
        </p:grpSpPr>
        <p:grpSp>
          <p:nvGrpSpPr>
            <p:cNvPr id="41988" name="Group 4"/>
            <p:cNvGrpSpPr>
              <a:grpSpLocks/>
            </p:cNvGrpSpPr>
            <p:nvPr/>
          </p:nvGrpSpPr>
          <p:grpSpPr bwMode="auto">
            <a:xfrm>
              <a:off x="2496" y="672"/>
              <a:ext cx="1972" cy="1360"/>
              <a:chOff x="3360" y="912"/>
              <a:chExt cx="1972" cy="1360"/>
            </a:xfrm>
          </p:grpSpPr>
          <p:grpSp>
            <p:nvGrpSpPr>
              <p:cNvPr id="41991" name="Group 5"/>
              <p:cNvGrpSpPr>
                <a:grpSpLocks/>
              </p:cNvGrpSpPr>
              <p:nvPr/>
            </p:nvGrpSpPr>
            <p:grpSpPr bwMode="auto">
              <a:xfrm>
                <a:off x="3360" y="912"/>
                <a:ext cx="1972" cy="249"/>
                <a:chOff x="288" y="864"/>
                <a:chExt cx="1972" cy="249"/>
              </a:xfrm>
            </p:grpSpPr>
            <p:sp>
              <p:nvSpPr>
                <p:cNvPr id="41996" name="Rectangle 6"/>
                <p:cNvSpPr>
                  <a:spLocks noChangeArrowheads="1"/>
                </p:cNvSpPr>
                <p:nvPr/>
              </p:nvSpPr>
              <p:spPr bwMode="auto">
                <a:xfrm>
                  <a:off x="288" y="864"/>
                  <a:ext cx="1972" cy="249"/>
                </a:xfrm>
                <a:prstGeom prst="rect">
                  <a:avLst/>
                </a:prstGeom>
                <a:noFill/>
                <a:ln w="28575">
                  <a:solidFill>
                    <a:schemeClr val="tx1"/>
                  </a:solidFill>
                  <a:miter lim="800000"/>
                  <a:headEnd/>
                  <a:tailEnd/>
                </a:ln>
              </p:spPr>
              <p:txBody>
                <a:bodyPr wrap="none" anchor="ctr"/>
                <a:lstStyle/>
                <a:p>
                  <a:r>
                    <a:rPr kumimoji="1" lang="en-US" altLang="zh-CN" sz="2400">
                      <a:solidFill>
                        <a:srgbClr val="FFFFFF"/>
                      </a:solidFill>
                      <a:latin typeface="Times New Roman" pitchFamily="18" charset="0"/>
                    </a:rPr>
                    <a:t>Llink    tag   size   rlink</a:t>
                  </a:r>
                </a:p>
              </p:txBody>
            </p:sp>
            <p:sp>
              <p:nvSpPr>
                <p:cNvPr id="41997" name="Line 7"/>
                <p:cNvSpPr>
                  <a:spLocks noChangeShapeType="1"/>
                </p:cNvSpPr>
                <p:nvPr/>
              </p:nvSpPr>
              <p:spPr bwMode="auto">
                <a:xfrm>
                  <a:off x="816" y="864"/>
                  <a:ext cx="0" cy="249"/>
                </a:xfrm>
                <a:prstGeom prst="line">
                  <a:avLst/>
                </a:prstGeom>
                <a:noFill/>
                <a:ln w="28575">
                  <a:solidFill>
                    <a:schemeClr val="tx1"/>
                  </a:solidFill>
                  <a:miter lim="800000"/>
                  <a:headEnd/>
                  <a:tailEnd/>
                </a:ln>
              </p:spPr>
              <p:txBody>
                <a:bodyPr wrap="none"/>
                <a:lstStyle/>
                <a:p>
                  <a:endParaRPr lang="zh-CN" altLang="en-US"/>
                </a:p>
              </p:txBody>
            </p:sp>
            <p:sp>
              <p:nvSpPr>
                <p:cNvPr id="41998" name="Line 8"/>
                <p:cNvSpPr>
                  <a:spLocks noChangeShapeType="1"/>
                </p:cNvSpPr>
                <p:nvPr/>
              </p:nvSpPr>
              <p:spPr bwMode="auto">
                <a:xfrm>
                  <a:off x="1232" y="864"/>
                  <a:ext cx="0" cy="249"/>
                </a:xfrm>
                <a:prstGeom prst="line">
                  <a:avLst/>
                </a:prstGeom>
                <a:noFill/>
                <a:ln w="28575">
                  <a:solidFill>
                    <a:schemeClr val="tx1"/>
                  </a:solidFill>
                  <a:miter lim="800000"/>
                  <a:headEnd/>
                  <a:tailEnd/>
                </a:ln>
              </p:spPr>
              <p:txBody>
                <a:bodyPr wrap="none"/>
                <a:lstStyle/>
                <a:p>
                  <a:endParaRPr lang="zh-CN" altLang="en-US"/>
                </a:p>
              </p:txBody>
            </p:sp>
            <p:sp>
              <p:nvSpPr>
                <p:cNvPr id="41999" name="Line 9"/>
                <p:cNvSpPr>
                  <a:spLocks noChangeShapeType="1"/>
                </p:cNvSpPr>
                <p:nvPr/>
              </p:nvSpPr>
              <p:spPr bwMode="auto">
                <a:xfrm>
                  <a:off x="1680" y="864"/>
                  <a:ext cx="0" cy="249"/>
                </a:xfrm>
                <a:prstGeom prst="line">
                  <a:avLst/>
                </a:prstGeom>
                <a:noFill/>
                <a:ln w="28575">
                  <a:solidFill>
                    <a:schemeClr val="tx1"/>
                  </a:solidFill>
                  <a:miter lim="800000"/>
                  <a:headEnd/>
                  <a:tailEnd/>
                </a:ln>
              </p:spPr>
              <p:txBody>
                <a:bodyPr wrap="none"/>
                <a:lstStyle/>
                <a:p>
                  <a:endParaRPr lang="zh-CN" altLang="en-US"/>
                </a:p>
              </p:txBody>
            </p:sp>
          </p:grpSp>
          <p:grpSp>
            <p:nvGrpSpPr>
              <p:cNvPr id="41992" name="Group 10"/>
              <p:cNvGrpSpPr>
                <a:grpSpLocks/>
              </p:cNvGrpSpPr>
              <p:nvPr/>
            </p:nvGrpSpPr>
            <p:grpSpPr bwMode="auto">
              <a:xfrm>
                <a:off x="3360" y="2023"/>
                <a:ext cx="1104" cy="249"/>
                <a:chOff x="3360" y="1784"/>
                <a:chExt cx="1104" cy="249"/>
              </a:xfrm>
            </p:grpSpPr>
            <p:sp>
              <p:nvSpPr>
                <p:cNvPr id="41994" name="Rectangle 11"/>
                <p:cNvSpPr>
                  <a:spLocks noChangeArrowheads="1"/>
                </p:cNvSpPr>
                <p:nvPr/>
              </p:nvSpPr>
              <p:spPr bwMode="auto">
                <a:xfrm>
                  <a:off x="3360" y="1784"/>
                  <a:ext cx="1104" cy="249"/>
                </a:xfrm>
                <a:prstGeom prst="rect">
                  <a:avLst/>
                </a:prstGeom>
                <a:noFill/>
                <a:ln w="28575">
                  <a:solidFill>
                    <a:schemeClr val="tx1"/>
                  </a:solidFill>
                  <a:miter lim="800000"/>
                  <a:headEnd/>
                  <a:tailEnd/>
                </a:ln>
              </p:spPr>
              <p:txBody>
                <a:bodyPr wrap="none" anchor="ctr"/>
                <a:lstStyle/>
                <a:p>
                  <a:r>
                    <a:rPr kumimoji="1" lang="en-US" altLang="zh-CN" sz="2400">
                      <a:solidFill>
                        <a:srgbClr val="FFFFFF"/>
                      </a:solidFill>
                      <a:latin typeface="Times New Roman" pitchFamily="18" charset="0"/>
                    </a:rPr>
                    <a:t>uplink    tag</a:t>
                  </a:r>
                </a:p>
              </p:txBody>
            </p:sp>
            <p:sp>
              <p:nvSpPr>
                <p:cNvPr id="41995" name="Line 12"/>
                <p:cNvSpPr>
                  <a:spLocks noChangeShapeType="1"/>
                </p:cNvSpPr>
                <p:nvPr/>
              </p:nvSpPr>
              <p:spPr bwMode="auto">
                <a:xfrm>
                  <a:off x="4032" y="1784"/>
                  <a:ext cx="0" cy="249"/>
                </a:xfrm>
                <a:prstGeom prst="line">
                  <a:avLst/>
                </a:prstGeom>
                <a:noFill/>
                <a:ln w="28575">
                  <a:solidFill>
                    <a:schemeClr val="tx1"/>
                  </a:solidFill>
                  <a:miter lim="800000"/>
                  <a:headEnd/>
                  <a:tailEnd/>
                </a:ln>
              </p:spPr>
              <p:txBody>
                <a:bodyPr wrap="none"/>
                <a:lstStyle/>
                <a:p>
                  <a:endParaRPr lang="zh-CN" altLang="en-US"/>
                </a:p>
              </p:txBody>
            </p:sp>
          </p:grpSp>
          <p:sp>
            <p:nvSpPr>
              <p:cNvPr id="41993" name="Rectangle 13"/>
              <p:cNvSpPr>
                <a:spLocks noChangeArrowheads="1"/>
              </p:cNvSpPr>
              <p:nvPr/>
            </p:nvSpPr>
            <p:spPr bwMode="auto">
              <a:xfrm>
                <a:off x="3360" y="912"/>
                <a:ext cx="1972" cy="1360"/>
              </a:xfrm>
              <a:prstGeom prst="rect">
                <a:avLst/>
              </a:prstGeom>
              <a:noFill/>
              <a:ln w="28575">
                <a:solidFill>
                  <a:schemeClr val="tx1"/>
                </a:solidFill>
                <a:miter lim="800000"/>
                <a:headEnd/>
                <a:tailEnd/>
              </a:ln>
            </p:spPr>
            <p:txBody>
              <a:bodyPr wrap="none" anchor="ctr"/>
              <a:lstStyle/>
              <a:p>
                <a:r>
                  <a:rPr kumimoji="1" lang="zh-CN" altLang="en-US" sz="2400">
                    <a:solidFill>
                      <a:srgbClr val="FFFFFF"/>
                    </a:solidFill>
                    <a:latin typeface="Times New Roman" pitchFamily="18" charset="0"/>
                  </a:rPr>
                  <a:t>     </a:t>
                </a:r>
                <a:r>
                  <a:rPr kumimoji="1" lang="en-US" altLang="zh-CN" sz="2400">
                    <a:solidFill>
                      <a:srgbClr val="FFFFFF"/>
                    </a:solidFill>
                    <a:latin typeface="Times New Roman" pitchFamily="18" charset="0"/>
                  </a:rPr>
                  <a:t>space</a:t>
                </a:r>
              </a:p>
            </p:txBody>
          </p:sp>
        </p:grpSp>
        <p:sp>
          <p:nvSpPr>
            <p:cNvPr id="41989" name="Rectangle 14"/>
            <p:cNvSpPr>
              <a:spLocks noChangeArrowheads="1"/>
            </p:cNvSpPr>
            <p:nvPr/>
          </p:nvSpPr>
          <p:spPr bwMode="auto">
            <a:xfrm>
              <a:off x="1976" y="664"/>
              <a:ext cx="453" cy="249"/>
            </a:xfrm>
            <a:prstGeom prst="rect">
              <a:avLst/>
            </a:prstGeom>
            <a:noFill/>
            <a:ln w="9525">
              <a:noFill/>
              <a:miter lim="800000"/>
              <a:headEnd/>
              <a:tailEnd/>
            </a:ln>
          </p:spPr>
          <p:txBody>
            <a:bodyPr wrap="none" anchor="ctr"/>
            <a:lstStyle/>
            <a:p>
              <a:r>
                <a:rPr kumimoji="1" lang="en-US" altLang="zh-CN" sz="2400">
                  <a:solidFill>
                    <a:srgbClr val="FFFFFF"/>
                  </a:solidFill>
                  <a:latin typeface="Times New Roman" pitchFamily="18" charset="0"/>
                </a:rPr>
                <a:t>head</a:t>
              </a:r>
            </a:p>
          </p:txBody>
        </p:sp>
        <p:sp>
          <p:nvSpPr>
            <p:cNvPr id="41990" name="Rectangle 15"/>
            <p:cNvSpPr>
              <a:spLocks noChangeArrowheads="1"/>
            </p:cNvSpPr>
            <p:nvPr/>
          </p:nvSpPr>
          <p:spPr bwMode="auto">
            <a:xfrm>
              <a:off x="2016" y="1767"/>
              <a:ext cx="453" cy="249"/>
            </a:xfrm>
            <a:prstGeom prst="rect">
              <a:avLst/>
            </a:prstGeom>
            <a:noFill/>
            <a:ln w="9525">
              <a:noFill/>
              <a:miter lim="800000"/>
              <a:headEnd/>
              <a:tailEnd/>
            </a:ln>
          </p:spPr>
          <p:txBody>
            <a:bodyPr wrap="none" anchor="ctr"/>
            <a:lstStyle/>
            <a:p>
              <a:r>
                <a:rPr kumimoji="1" lang="en-US" altLang="zh-CN" sz="2400">
                  <a:solidFill>
                    <a:srgbClr val="FFFFFF"/>
                  </a:solidFill>
                  <a:latin typeface="Times New Roman" pitchFamily="18" charset="0"/>
                </a:rPr>
                <a:t>foot</a:t>
              </a:r>
            </a:p>
          </p:txBody>
        </p:sp>
      </p:grpSp>
      <p:sp>
        <p:nvSpPr>
          <p:cNvPr id="41987" name="Text Box 16"/>
          <p:cNvSpPr txBox="1">
            <a:spLocks noChangeArrowheads="1"/>
          </p:cNvSpPr>
          <p:nvPr/>
        </p:nvSpPr>
        <p:spPr bwMode="auto">
          <a:xfrm>
            <a:off x="152400" y="1066800"/>
            <a:ext cx="4953000" cy="5646738"/>
          </a:xfrm>
          <a:prstGeom prst="rect">
            <a:avLst/>
          </a:prstGeom>
          <a:noFill/>
          <a:ln w="9525">
            <a:noFill/>
            <a:miter lim="800000"/>
            <a:headEnd/>
            <a:tailEnd/>
          </a:ln>
        </p:spPr>
        <p:txBody>
          <a:bodyPr>
            <a:spAutoFit/>
          </a:bodyPr>
          <a:lstStyle/>
          <a:p>
            <a:pPr>
              <a:lnSpc>
                <a:spcPct val="110000"/>
              </a:lnSpc>
              <a:spcBef>
                <a:spcPct val="10000"/>
              </a:spcBef>
            </a:pPr>
            <a:r>
              <a:rPr kumimoji="1" lang="en-US" altLang="zh-CN" sz="2800" b="1">
                <a:solidFill>
                  <a:srgbClr val="FFFFFF"/>
                </a:solidFill>
                <a:latin typeface="Times New Roman" pitchFamily="18" charset="0"/>
              </a:rPr>
              <a:t>typedef  struct word</a:t>
            </a:r>
          </a:p>
          <a:p>
            <a:pPr marL="355600" lvl="1">
              <a:lnSpc>
                <a:spcPct val="110000"/>
              </a:lnSpc>
              <a:spcBef>
                <a:spcPct val="10000"/>
              </a:spcBef>
            </a:pPr>
            <a:r>
              <a:rPr kumimoji="1" lang="en-US" altLang="zh-CN" sz="2800" b="1">
                <a:solidFill>
                  <a:srgbClr val="FFFFFF"/>
                </a:solidFill>
                <a:latin typeface="Times New Roman" pitchFamily="18" charset="0"/>
              </a:rPr>
              <a:t>{  Union</a:t>
            </a:r>
          </a:p>
          <a:p>
            <a:pPr marL="723900" lvl="2">
              <a:lnSpc>
                <a:spcPct val="110000"/>
              </a:lnSpc>
              <a:spcBef>
                <a:spcPct val="10000"/>
              </a:spcBef>
            </a:pPr>
            <a:r>
              <a:rPr kumimoji="1" lang="en-US" altLang="zh-CN" sz="2800" b="1">
                <a:solidFill>
                  <a:srgbClr val="FFFFFF"/>
                </a:solidFill>
                <a:latin typeface="Times New Roman" pitchFamily="18" charset="0"/>
              </a:rPr>
              <a:t>{  struct word *llink;</a:t>
            </a:r>
          </a:p>
          <a:p>
            <a:pPr marL="1079500" lvl="3">
              <a:lnSpc>
                <a:spcPct val="110000"/>
              </a:lnSpc>
              <a:spcBef>
                <a:spcPct val="10000"/>
              </a:spcBef>
            </a:pPr>
            <a:r>
              <a:rPr kumimoji="1" lang="en-US" altLang="zh-CN" sz="2800" b="1">
                <a:solidFill>
                  <a:srgbClr val="FFFFFF"/>
                </a:solidFill>
                <a:latin typeface="Times New Roman" pitchFamily="18" charset="0"/>
              </a:rPr>
              <a:t>struct word *uplink; </a:t>
            </a:r>
          </a:p>
          <a:p>
            <a:pPr marL="723900" lvl="2">
              <a:lnSpc>
                <a:spcPct val="110000"/>
              </a:lnSpc>
              <a:spcBef>
                <a:spcPct val="10000"/>
              </a:spcBef>
            </a:pPr>
            <a:r>
              <a:rPr kumimoji="1" lang="en-US" altLang="zh-CN" sz="2800" b="1">
                <a:solidFill>
                  <a:srgbClr val="FFFFFF"/>
                </a:solidFill>
                <a:latin typeface="Times New Roman" pitchFamily="18" charset="0"/>
              </a:rPr>
              <a:t>};</a:t>
            </a:r>
          </a:p>
          <a:p>
            <a:pPr marL="723900" lvl="2">
              <a:lnSpc>
                <a:spcPct val="110000"/>
              </a:lnSpc>
              <a:spcBef>
                <a:spcPct val="10000"/>
              </a:spcBef>
            </a:pPr>
            <a:r>
              <a:rPr kumimoji="1" lang="en-US" altLang="zh-CN" sz="2800" b="1">
                <a:solidFill>
                  <a:srgbClr val="FFFFFF"/>
                </a:solidFill>
                <a:latin typeface="Times New Roman" pitchFamily="18" charset="0"/>
              </a:rPr>
              <a:t>int tag;</a:t>
            </a:r>
          </a:p>
          <a:p>
            <a:pPr marL="723900" lvl="2">
              <a:lnSpc>
                <a:spcPct val="110000"/>
              </a:lnSpc>
              <a:spcBef>
                <a:spcPct val="10000"/>
              </a:spcBef>
            </a:pPr>
            <a:r>
              <a:rPr kumimoji="1" lang="en-US" altLang="zh-CN" sz="2800" b="1">
                <a:solidFill>
                  <a:srgbClr val="FFFFFF"/>
                </a:solidFill>
                <a:latin typeface="Times New Roman" pitchFamily="18" charset="0"/>
              </a:rPr>
              <a:t>int size;</a:t>
            </a:r>
          </a:p>
          <a:p>
            <a:pPr marL="723900" lvl="2">
              <a:lnSpc>
                <a:spcPct val="110000"/>
              </a:lnSpc>
              <a:spcBef>
                <a:spcPct val="10000"/>
              </a:spcBef>
            </a:pPr>
            <a:r>
              <a:rPr kumimoji="1" lang="en-US" altLang="zh-CN" sz="2800" b="1">
                <a:solidFill>
                  <a:srgbClr val="FFFFFF"/>
                </a:solidFill>
                <a:latin typeface="Times New Roman" pitchFamily="18" charset="0"/>
              </a:rPr>
              <a:t>struct word  *rlink;</a:t>
            </a:r>
            <a:br>
              <a:rPr kumimoji="1" lang="en-US" altLang="zh-CN" sz="2800" b="1">
                <a:solidFill>
                  <a:srgbClr val="FFFFFF"/>
                </a:solidFill>
                <a:latin typeface="Times New Roman" pitchFamily="18" charset="0"/>
              </a:rPr>
            </a:br>
            <a:r>
              <a:rPr kumimoji="1" lang="en-US" altLang="zh-CN" sz="2800" b="1">
                <a:solidFill>
                  <a:srgbClr val="FFFFFF"/>
                </a:solidFill>
                <a:latin typeface="Times New Roman" pitchFamily="18" charset="0"/>
              </a:rPr>
              <a:t>OtherType other;</a:t>
            </a:r>
          </a:p>
          <a:p>
            <a:pPr marL="355600" lvl="1">
              <a:lnSpc>
                <a:spcPct val="110000"/>
              </a:lnSpc>
              <a:spcBef>
                <a:spcPct val="10000"/>
              </a:spcBef>
            </a:pPr>
            <a:r>
              <a:rPr kumimoji="1" lang="en-US" altLang="zh-CN" sz="2800" b="1">
                <a:solidFill>
                  <a:srgbClr val="FFFFFF"/>
                </a:solidFill>
                <a:latin typeface="Times New Roman" pitchFamily="18" charset="0"/>
              </a:rPr>
              <a:t>}WORD, head, foot, *Space;</a:t>
            </a:r>
          </a:p>
          <a:p>
            <a:pPr>
              <a:lnSpc>
                <a:spcPct val="110000"/>
              </a:lnSpc>
              <a:spcBef>
                <a:spcPct val="10000"/>
              </a:spcBef>
            </a:pPr>
            <a:r>
              <a:rPr kumimoji="1" lang="en-US" altLang="zh-CN" sz="2800" b="1">
                <a:solidFill>
                  <a:srgbClr val="FFFFFF"/>
                </a:solidFill>
                <a:latin typeface="Times New Roman" pitchFamily="18" charset="0"/>
              </a:rPr>
              <a:t>#define FootLoc(p) p+p-&gt;size-1</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a:xfrm>
            <a:off x="1905000" y="366713"/>
            <a:ext cx="5114925" cy="685800"/>
          </a:xfrm>
        </p:spPr>
        <p:txBody>
          <a:bodyPr/>
          <a:lstStyle/>
          <a:p>
            <a:pPr eaLnBrk="1" hangingPunct="1">
              <a:defRPr/>
            </a:pPr>
            <a:r>
              <a:rPr lang="en-US" altLang="zh-CN" b="1">
                <a:latin typeface="Times New Roman" pitchFamily="18" charset="0"/>
              </a:rPr>
              <a:t>8.3.2</a:t>
            </a:r>
            <a:r>
              <a:rPr lang="en-US" altLang="zh-CN" b="1"/>
              <a:t>   </a:t>
            </a:r>
            <a:r>
              <a:rPr lang="zh-CN" altLang="en-US" b="1">
                <a:ea typeface="楷体_GB2312" pitchFamily="49" charset="-122"/>
              </a:rPr>
              <a:t>分配算法</a:t>
            </a:r>
          </a:p>
        </p:txBody>
      </p:sp>
      <p:sp>
        <p:nvSpPr>
          <p:cNvPr id="43010" name="Rectangle 3"/>
          <p:cNvSpPr>
            <a:spLocks noGrp="1" noChangeArrowheads="1"/>
          </p:cNvSpPr>
          <p:nvPr>
            <p:ph type="body" idx="1"/>
          </p:nvPr>
        </p:nvSpPr>
        <p:spPr>
          <a:xfrm>
            <a:off x="152400" y="1130300"/>
            <a:ext cx="8839200" cy="5322888"/>
          </a:xfrm>
        </p:spPr>
        <p:txBody>
          <a:bodyPr/>
          <a:lstStyle/>
          <a:p>
            <a:pPr marL="0" indent="0" eaLnBrk="1" hangingPunct="1">
              <a:lnSpc>
                <a:spcPct val="110000"/>
              </a:lnSpc>
              <a:buFont typeface="Wingdings" pitchFamily="2" charset="2"/>
              <a:buNone/>
            </a:pPr>
            <a:r>
              <a:rPr lang="zh-CN" altLang="en-US" b="1" smtClean="0">
                <a:latin typeface="宋体" charset="-122"/>
              </a:rPr>
              <a:t>    </a:t>
            </a:r>
            <a:r>
              <a:rPr lang="zh-CN" altLang="en-US" sz="2800" b="1" smtClean="0">
                <a:latin typeface="宋体" charset="-122"/>
              </a:rPr>
              <a:t>分配算法比较简单，可采用前述三种方法中的任一种进行分配。设采用首次拟合法，为了使系统更有效地运行，在边界标识法中还做了两条约定：</a:t>
            </a:r>
          </a:p>
          <a:p>
            <a:pPr marL="533400" lvl="1" indent="0" eaLnBrk="1" hangingPunct="1">
              <a:lnSpc>
                <a:spcPct val="110000"/>
              </a:lnSpc>
              <a:buFontTx/>
              <a:buNone/>
            </a:pPr>
            <a:r>
              <a:rPr lang="zh-CN" altLang="en-US" b="1" smtClean="0">
                <a:solidFill>
                  <a:schemeClr val="folHlink"/>
                </a:solidFill>
                <a:latin typeface="宋体" charset="-122"/>
              </a:rPr>
              <a:t>①</a:t>
            </a:r>
            <a:r>
              <a:rPr lang="zh-CN" altLang="en-US" b="1" smtClean="0">
                <a:latin typeface="宋体" charset="-122"/>
              </a:rPr>
              <a:t> 选定适当常量</a:t>
            </a:r>
            <a:r>
              <a:rPr lang="en-US" altLang="zh-CN" b="1" smtClean="0"/>
              <a:t>e</a:t>
            </a:r>
            <a:r>
              <a:rPr lang="zh-CN" altLang="en-US" b="1" smtClean="0">
                <a:latin typeface="宋体" charset="-122"/>
              </a:rPr>
              <a:t>，设待分配空闲块</a:t>
            </a:r>
            <a:r>
              <a:rPr lang="zh-CN" altLang="en-US" b="1" smtClean="0"/>
              <a:t>、请求分配空间的大小分别为</a:t>
            </a:r>
            <a:r>
              <a:rPr lang="en-US" altLang="zh-CN" b="1" smtClean="0"/>
              <a:t>m </a:t>
            </a:r>
            <a:r>
              <a:rPr lang="zh-CN" altLang="en-US" b="1" smtClean="0"/>
              <a:t>、 </a:t>
            </a:r>
            <a:r>
              <a:rPr lang="en-US" altLang="zh-CN" b="1" smtClean="0"/>
              <a:t>n </a:t>
            </a:r>
            <a:r>
              <a:rPr lang="zh-CN" altLang="en-US" b="1" smtClean="0">
                <a:latin typeface="宋体" charset="-122"/>
              </a:rPr>
              <a:t>。</a:t>
            </a:r>
          </a:p>
          <a:p>
            <a:pPr marL="901700" lvl="2" indent="0" eaLnBrk="1" hangingPunct="1">
              <a:lnSpc>
                <a:spcPct val="110000"/>
              </a:lnSpc>
              <a:buFont typeface="Wingdings" pitchFamily="2" charset="2"/>
              <a:buNone/>
            </a:pPr>
            <a:r>
              <a:rPr lang="zh-CN" altLang="en-US" sz="2800" b="1" smtClean="0">
                <a:solidFill>
                  <a:schemeClr val="folHlink"/>
                </a:solidFill>
                <a:latin typeface="宋体" charset="-122"/>
              </a:rPr>
              <a:t>◆ </a:t>
            </a:r>
            <a:r>
              <a:rPr lang="zh-CN" altLang="en-US" sz="2800" b="1" smtClean="0">
                <a:latin typeface="宋体" charset="-122"/>
              </a:rPr>
              <a:t>当</a:t>
            </a:r>
            <a:r>
              <a:rPr lang="en-US" altLang="zh-CN" sz="2800" b="1" smtClean="0"/>
              <a:t>m-n≤e</a:t>
            </a:r>
            <a:r>
              <a:rPr lang="zh-CN" altLang="en-US" sz="2800" b="1" smtClean="0">
                <a:latin typeface="宋体" charset="-122"/>
              </a:rPr>
              <a:t>时：将整个空闲块分配给用户；</a:t>
            </a:r>
          </a:p>
          <a:p>
            <a:pPr marL="901700" lvl="2" indent="0" eaLnBrk="1" hangingPunct="1">
              <a:lnSpc>
                <a:spcPct val="110000"/>
              </a:lnSpc>
              <a:buFont typeface="Wingdings" pitchFamily="2" charset="2"/>
              <a:buNone/>
            </a:pPr>
            <a:r>
              <a:rPr lang="zh-CN" altLang="en-US" sz="2800" b="1" smtClean="0">
                <a:solidFill>
                  <a:schemeClr val="folHlink"/>
                </a:solidFill>
                <a:latin typeface="宋体" charset="-122"/>
              </a:rPr>
              <a:t>◆ </a:t>
            </a:r>
            <a:r>
              <a:rPr lang="zh-CN" altLang="en-US" sz="2800" b="1" smtClean="0">
                <a:latin typeface="宋体" charset="-122"/>
              </a:rPr>
              <a:t>当</a:t>
            </a:r>
            <a:r>
              <a:rPr lang="en-US" altLang="zh-CN" sz="2800" b="1" smtClean="0"/>
              <a:t>m-n&gt;e</a:t>
            </a:r>
            <a:r>
              <a:rPr lang="zh-CN" altLang="en-US" sz="2800" b="1" smtClean="0">
                <a:latin typeface="宋体" charset="-122"/>
              </a:rPr>
              <a:t>时：则只分配请求的大小</a:t>
            </a:r>
            <a:r>
              <a:rPr lang="en-US" altLang="zh-CN" sz="2800" b="1" smtClean="0"/>
              <a:t>n</a:t>
            </a:r>
            <a:r>
              <a:rPr lang="zh-CN" altLang="en-US" sz="2800" b="1" smtClean="0">
                <a:latin typeface="宋体" charset="-122"/>
              </a:rPr>
              <a:t>给用户；</a:t>
            </a:r>
          </a:p>
          <a:p>
            <a:pPr marL="0" indent="0" eaLnBrk="1" hangingPunct="1">
              <a:lnSpc>
                <a:spcPct val="110000"/>
              </a:lnSpc>
              <a:buFont typeface="Wingdings" pitchFamily="2" charset="2"/>
              <a:buNone/>
            </a:pPr>
            <a:r>
              <a:rPr lang="zh-CN" altLang="en-US" b="1" smtClean="0">
                <a:solidFill>
                  <a:schemeClr val="folHlink"/>
                </a:solidFill>
                <a:latin typeface="宋体" charset="-122"/>
              </a:rPr>
              <a:t>作用</a:t>
            </a:r>
            <a:r>
              <a:rPr lang="zh-CN" altLang="en-US" b="1" smtClean="0">
                <a:latin typeface="宋体" charset="-122"/>
              </a:rPr>
              <a:t>：</a:t>
            </a:r>
            <a:r>
              <a:rPr lang="zh-CN" altLang="en-US" sz="2800" b="1" smtClean="0">
                <a:latin typeface="宋体" charset="-122"/>
              </a:rPr>
              <a:t>尽量减少空闲块链表中出现小碎片</a:t>
            </a:r>
            <a:r>
              <a:rPr lang="en-US" altLang="zh-CN" sz="2800" b="1" smtClean="0"/>
              <a:t>(</a:t>
            </a:r>
            <a:r>
              <a:rPr lang="zh-CN" altLang="en-US" sz="2800" b="1" smtClean="0"/>
              <a:t>容量≤</a:t>
            </a:r>
            <a:r>
              <a:rPr lang="en-US" altLang="zh-CN" sz="2800" b="1" smtClean="0"/>
              <a:t>e) </a:t>
            </a:r>
            <a:r>
              <a:rPr lang="zh-CN" altLang="en-US" sz="2800" b="1" smtClean="0">
                <a:latin typeface="宋体" charset="-122"/>
              </a:rPr>
              <a:t>，提高分配效率；减少对空闲块链表的维护工作量。为了避免修改指针，约定将高地址部分分配给用户。</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3" name="Rectangle 2"/>
          <p:cNvSpPr>
            <a:spLocks noGrp="1" noChangeArrowheads="1"/>
          </p:cNvSpPr>
          <p:nvPr>
            <p:ph type="body" idx="1"/>
          </p:nvPr>
        </p:nvSpPr>
        <p:spPr>
          <a:xfrm>
            <a:off x="152400" y="334963"/>
            <a:ext cx="8839200" cy="6046787"/>
          </a:xfrm>
        </p:spPr>
        <p:txBody>
          <a:bodyPr/>
          <a:lstStyle/>
          <a:p>
            <a:pPr marL="355600" lvl="1" indent="0" eaLnBrk="1" hangingPunct="1">
              <a:lnSpc>
                <a:spcPct val="110000"/>
              </a:lnSpc>
              <a:buFontTx/>
              <a:buNone/>
            </a:pPr>
            <a:r>
              <a:rPr lang="zh-CN" altLang="en-US" b="1" smtClean="0">
                <a:solidFill>
                  <a:schemeClr val="folHlink"/>
                </a:solidFill>
                <a:latin typeface="宋体" charset="-122"/>
              </a:rPr>
              <a:t>②</a:t>
            </a:r>
            <a:r>
              <a:rPr lang="zh-CN" altLang="en-US" b="1" smtClean="0">
                <a:latin typeface="宋体" charset="-122"/>
              </a:rPr>
              <a:t> 空闲块链表中的结点数可能很多，为了提高查找空闲块的速度和防止小容量结点密集，每次查找时从不同的结点开始</a:t>
            </a:r>
            <a:r>
              <a:rPr lang="en-US" altLang="zh-CN" b="1" smtClean="0"/>
              <a:t>——</a:t>
            </a:r>
            <a:r>
              <a:rPr lang="zh-CN" altLang="en-US" b="1" smtClean="0">
                <a:latin typeface="宋体" charset="-122"/>
              </a:rPr>
              <a:t>上次刚分配结点的后继结点开始。</a:t>
            </a:r>
          </a:p>
          <a:p>
            <a:pPr marL="0" indent="0" eaLnBrk="1" hangingPunct="1">
              <a:buFont typeface="Wingdings" pitchFamily="2" charset="2"/>
              <a:buNone/>
            </a:pPr>
            <a:r>
              <a:rPr lang="en-US" altLang="zh-CN" sz="2800" b="1" smtClean="0"/>
              <a:t>Space AllocBoundTag( Space  *pav, int n )</a:t>
            </a:r>
          </a:p>
          <a:p>
            <a:pPr marL="355600" lvl="1" indent="0" eaLnBrk="1" hangingPunct="1">
              <a:buFontTx/>
              <a:buNone/>
            </a:pPr>
            <a:r>
              <a:rPr lang="en-US" altLang="zh-CN" b="1" smtClean="0"/>
              <a:t>{  p = pav ; </a:t>
            </a:r>
          </a:p>
          <a:p>
            <a:pPr marL="723900" lvl="2" indent="0" eaLnBrk="1" hangingPunct="1">
              <a:buFont typeface="Wingdings" pitchFamily="2" charset="2"/>
              <a:buNone/>
            </a:pPr>
            <a:r>
              <a:rPr lang="en-US" altLang="zh-CN" sz="2800" b="1" smtClean="0"/>
              <a:t>for  ( ; p &amp;&amp;p-&gt;size&lt;n &amp;&amp; p -&gt;rlink!=pav; p=p-&gt;rlink )</a:t>
            </a:r>
          </a:p>
          <a:p>
            <a:pPr marL="1079500" lvl="3" indent="0" eaLnBrk="1" hangingPunct="1">
              <a:buFontTx/>
              <a:buNone/>
            </a:pPr>
            <a:r>
              <a:rPr lang="en-US" altLang="zh-CN" sz="2800" b="1" smtClean="0"/>
              <a:t>if ( !p || p-&gt;size&lt;n ) return NULL ;</a:t>
            </a:r>
          </a:p>
          <a:p>
            <a:pPr marL="1079500" lvl="3" indent="0" eaLnBrk="1" hangingPunct="1">
              <a:buFontTx/>
              <a:buNone/>
            </a:pPr>
            <a:r>
              <a:rPr lang="en-US" altLang="zh-CN" sz="2800" b="1" smtClean="0"/>
              <a:t>else  </a:t>
            </a:r>
          </a:p>
          <a:p>
            <a:pPr marL="1435100" lvl="4" indent="0" eaLnBrk="1" hangingPunct="1">
              <a:buFontTx/>
              <a:buNone/>
            </a:pPr>
            <a:r>
              <a:rPr lang="en-US" altLang="zh-CN" sz="2800" b="1" smtClean="0"/>
              <a:t>{  f=FootLoc( p ) ; Pav=p-&gt;rlink ;</a:t>
            </a:r>
          </a:p>
          <a:p>
            <a:pPr marL="1435100" lvl="4" indent="0" eaLnBrk="1" hangingPunct="1">
              <a:buFontTx/>
              <a:buNone/>
            </a:pPr>
            <a:r>
              <a:rPr lang="en-US" altLang="zh-CN" sz="2800" b="1" smtClean="0"/>
              <a:t>    if  ( p-&gt;size–n&lt;=e )</a:t>
            </a:r>
            <a:endParaRPr lang="en-US" altLang="zh-CN" sz="2800" b="1" smtClean="0">
              <a:latin typeface="宋体"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7" name="Rectangle 2"/>
          <p:cNvSpPr>
            <a:spLocks noGrp="1" noChangeArrowheads="1"/>
          </p:cNvSpPr>
          <p:nvPr>
            <p:ph type="body" idx="1"/>
          </p:nvPr>
        </p:nvSpPr>
        <p:spPr>
          <a:xfrm>
            <a:off x="152400" y="188913"/>
            <a:ext cx="8839200" cy="6307137"/>
          </a:xfrm>
        </p:spPr>
        <p:txBody>
          <a:bodyPr/>
          <a:lstStyle/>
          <a:p>
            <a:pPr marL="1435100" lvl="4" indent="0" eaLnBrk="1" hangingPunct="1">
              <a:spcBef>
                <a:spcPct val="10000"/>
              </a:spcBef>
              <a:buFontTx/>
              <a:buNone/>
            </a:pPr>
            <a:r>
              <a:rPr lang="zh-CN" altLang="en-US" sz="2800" b="1" smtClean="0"/>
              <a:t>        </a:t>
            </a:r>
            <a:r>
              <a:rPr lang="en-US" altLang="zh-CN" sz="2800" b="1" smtClean="0"/>
              <a:t>{  if  ( pav==p )  pav=NULL ;</a:t>
            </a:r>
          </a:p>
          <a:p>
            <a:pPr marL="1435100" lvl="4" indent="0" eaLnBrk="1" hangingPunct="1">
              <a:spcBef>
                <a:spcPct val="10000"/>
              </a:spcBef>
              <a:buFontTx/>
              <a:buNone/>
            </a:pPr>
            <a:r>
              <a:rPr lang="en-US" altLang="zh-CN" sz="2800" b="1" smtClean="0"/>
              <a:t>            else</a:t>
            </a:r>
          </a:p>
          <a:p>
            <a:pPr marL="1435100" lvl="4" indent="0" eaLnBrk="1" hangingPunct="1">
              <a:spcBef>
                <a:spcPct val="10000"/>
              </a:spcBef>
              <a:buFontTx/>
              <a:buNone/>
            </a:pPr>
            <a:r>
              <a:rPr lang="en-US" altLang="zh-CN" sz="2800" b="1" smtClean="0"/>
              <a:t>                {  pav-&gt;llink=p-&gt;link ; </a:t>
            </a:r>
          </a:p>
          <a:p>
            <a:pPr marL="1435100" lvl="4" indent="0" eaLnBrk="1" hangingPunct="1">
              <a:spcBef>
                <a:spcPct val="10000"/>
              </a:spcBef>
              <a:buFontTx/>
              <a:buNone/>
            </a:pPr>
            <a:r>
              <a:rPr lang="en-US" altLang="zh-CN" sz="2800" b="1" smtClean="0"/>
              <a:t>                    p-&gt;llink-&gt;rlink=pav ;   }</a:t>
            </a:r>
          </a:p>
          <a:p>
            <a:pPr marL="1435100" lvl="4" indent="0" eaLnBrk="1" hangingPunct="1">
              <a:spcBef>
                <a:spcPct val="10000"/>
              </a:spcBef>
              <a:buFontTx/>
              <a:buNone/>
            </a:pPr>
            <a:r>
              <a:rPr lang="en-US" altLang="zh-CN" sz="2800" b="1" smtClean="0"/>
              <a:t>            p-&gt;tag=f-&gt;tag=1 ;</a:t>
            </a:r>
          </a:p>
          <a:p>
            <a:pPr marL="1435100" lvl="4" indent="0" eaLnBrk="1" hangingPunct="1">
              <a:spcBef>
                <a:spcPct val="10000"/>
              </a:spcBef>
              <a:buFontTx/>
              <a:buNone/>
            </a:pPr>
            <a:r>
              <a:rPr lang="en-US" altLang="zh-CN" sz="2800" b="1" smtClean="0"/>
              <a:t>        } </a:t>
            </a:r>
          </a:p>
          <a:p>
            <a:pPr marL="1435100" lvl="4" indent="0" eaLnBrk="1" hangingPunct="1">
              <a:spcBef>
                <a:spcPct val="10000"/>
              </a:spcBef>
              <a:buFontTx/>
              <a:buNone/>
            </a:pPr>
            <a:r>
              <a:rPr lang="en-US" altLang="zh-CN" sz="2800" b="1" smtClean="0"/>
              <a:t>   else</a:t>
            </a:r>
          </a:p>
          <a:p>
            <a:pPr marL="1435100" lvl="4" indent="0" eaLnBrk="1" hangingPunct="1">
              <a:spcBef>
                <a:spcPct val="10000"/>
              </a:spcBef>
              <a:buFontTx/>
              <a:buNone/>
            </a:pPr>
            <a:r>
              <a:rPr lang="en-US" altLang="zh-CN" sz="2800" b="1" smtClean="0"/>
              <a:t>      {  f-&gt;tag=1 ; p-&gt;size-=n ; f= FootLoc( p ) ; </a:t>
            </a:r>
          </a:p>
          <a:p>
            <a:pPr marL="1435100" lvl="4" indent="0" eaLnBrk="1" hangingPunct="1">
              <a:spcBef>
                <a:spcPct val="10000"/>
              </a:spcBef>
              <a:buFontTx/>
              <a:buNone/>
            </a:pPr>
            <a:r>
              <a:rPr lang="en-US" altLang="zh-CN" sz="2800" b="1" smtClean="0"/>
              <a:t>         f-&gt;tag= 0 ; f-&gt;uplink=p ; p=f+1;</a:t>
            </a:r>
          </a:p>
          <a:p>
            <a:pPr marL="1435100" lvl="4" indent="0" eaLnBrk="1" hangingPunct="1">
              <a:spcBef>
                <a:spcPct val="10000"/>
              </a:spcBef>
              <a:buFontTx/>
              <a:buNone/>
            </a:pPr>
            <a:r>
              <a:rPr lang="en-US" altLang="zh-CN" sz="2800" b="1" smtClean="0"/>
              <a:t>        p-&gt;tag=1 ; p-&gt;size=n ;   </a:t>
            </a:r>
          </a:p>
          <a:p>
            <a:pPr marL="1435100" lvl="4" indent="0" eaLnBrk="1" hangingPunct="1">
              <a:spcBef>
                <a:spcPct val="10000"/>
              </a:spcBef>
              <a:buFontTx/>
              <a:buNone/>
            </a:pPr>
            <a:r>
              <a:rPr lang="en-US" altLang="zh-CN" sz="2800" b="1" smtClean="0"/>
              <a:t>     }</a:t>
            </a:r>
          </a:p>
          <a:p>
            <a:pPr marL="1435100" lvl="4" indent="0" eaLnBrk="1" hangingPunct="1">
              <a:spcBef>
                <a:spcPct val="10000"/>
              </a:spcBef>
              <a:buFontTx/>
              <a:buNone/>
            </a:pPr>
            <a:r>
              <a:rPr lang="en-US" altLang="zh-CN" sz="2800" b="1" smtClean="0"/>
              <a:t>return p ;  </a:t>
            </a:r>
          </a:p>
          <a:p>
            <a:pPr marL="1079500" lvl="3" indent="0" eaLnBrk="1" hangingPunct="1">
              <a:spcBef>
                <a:spcPct val="10000"/>
              </a:spcBef>
              <a:buFontTx/>
              <a:buNone/>
            </a:pPr>
            <a:r>
              <a:rPr lang="en-US" altLang="zh-CN" sz="2800" b="1" smtClean="0"/>
              <a:t>}</a:t>
            </a:r>
          </a:p>
          <a:p>
            <a:pPr marL="355600" lvl="1" indent="0" eaLnBrk="1" hangingPunct="1">
              <a:spcBef>
                <a:spcPct val="10000"/>
              </a:spcBef>
              <a:buFontTx/>
              <a:buNone/>
            </a:pPr>
            <a:r>
              <a:rPr lang="en-US" altLang="zh-CN" sz="2400" b="1" smtClean="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a:xfrm>
            <a:off x="1487488" y="152400"/>
            <a:ext cx="5029200" cy="762000"/>
          </a:xfrm>
        </p:spPr>
        <p:txBody>
          <a:bodyPr/>
          <a:lstStyle/>
          <a:p>
            <a:pPr eaLnBrk="1" hangingPunct="1">
              <a:defRPr/>
            </a:pPr>
            <a:r>
              <a:rPr lang="en-US" altLang="zh-CN" b="1">
                <a:latin typeface="Times New Roman" pitchFamily="18" charset="0"/>
              </a:rPr>
              <a:t>8.3.3 </a:t>
            </a:r>
            <a:r>
              <a:rPr lang="en-US" altLang="zh-CN" b="1"/>
              <a:t>  </a:t>
            </a:r>
            <a:r>
              <a:rPr lang="zh-CN" altLang="en-US" b="1">
                <a:ea typeface="楷体_GB2312" pitchFamily="49" charset="-122"/>
              </a:rPr>
              <a:t>回收算法</a:t>
            </a:r>
          </a:p>
        </p:txBody>
      </p:sp>
      <p:sp>
        <p:nvSpPr>
          <p:cNvPr id="46082" name="Rectangle 3"/>
          <p:cNvSpPr>
            <a:spLocks noGrp="1" noChangeArrowheads="1"/>
          </p:cNvSpPr>
          <p:nvPr>
            <p:ph type="body" idx="1"/>
          </p:nvPr>
        </p:nvSpPr>
        <p:spPr>
          <a:xfrm>
            <a:off x="152400" y="1052513"/>
            <a:ext cx="8839200" cy="5472112"/>
          </a:xfrm>
        </p:spPr>
        <p:txBody>
          <a:bodyPr/>
          <a:lstStyle/>
          <a:p>
            <a:pPr marL="0" indent="0" eaLnBrk="1" hangingPunct="1">
              <a:lnSpc>
                <a:spcPct val="110000"/>
              </a:lnSpc>
              <a:buFont typeface="Wingdings" pitchFamily="2" charset="2"/>
              <a:buNone/>
            </a:pPr>
            <a:r>
              <a:rPr lang="zh-CN" altLang="en-US" sz="2800" b="1" smtClean="0"/>
              <a:t>       当用户释放占用块，系统需立即回收以备新的请求产生时进行再分配。关键的是使物理地址毗邻的空闲块合并成一个尽可能大的结点，则需检查刚释放的占用块的左、右紧邻是否为空闲块。</a:t>
            </a:r>
          </a:p>
          <a:p>
            <a:pPr marL="0" indent="0" eaLnBrk="1" hangingPunct="1">
              <a:lnSpc>
                <a:spcPct val="110000"/>
              </a:lnSpc>
              <a:buFont typeface="Wingdings" pitchFamily="2" charset="2"/>
              <a:buNone/>
            </a:pPr>
            <a:r>
              <a:rPr lang="zh-CN" altLang="en-US" sz="2800" b="1" smtClean="0"/>
              <a:t>        假设所释放的块的头地址为</a:t>
            </a:r>
            <a:r>
              <a:rPr lang="en-US" altLang="zh-CN" sz="2800" b="1" smtClean="0"/>
              <a:t>p</a:t>
            </a:r>
            <a:r>
              <a:rPr lang="zh-CN" altLang="en-US" sz="2800" b="1" smtClean="0"/>
              <a:t>，则与其低地址紧邻的块的底部地址为</a:t>
            </a:r>
            <a:r>
              <a:rPr lang="en-US" altLang="zh-CN" sz="2800" b="1" smtClean="0"/>
              <a:t>p-1</a:t>
            </a:r>
            <a:r>
              <a:rPr lang="zh-CN" altLang="en-US" sz="2800" b="1" smtClean="0"/>
              <a:t>；与其高地址紧邻的块的头地址为</a:t>
            </a:r>
            <a:r>
              <a:rPr lang="en-US" altLang="zh-CN" sz="2800" b="1" smtClean="0"/>
              <a:t>p+p-&gt;size</a:t>
            </a:r>
            <a:r>
              <a:rPr lang="zh-CN" altLang="en-US" sz="2800" b="1" smtClean="0"/>
              <a:t>，它们中的标志域就表明了两个相邻块的使用状况：</a:t>
            </a:r>
          </a:p>
          <a:p>
            <a:pPr marL="444500" lvl="1" indent="0" eaLnBrk="1" hangingPunct="1">
              <a:lnSpc>
                <a:spcPct val="110000"/>
              </a:lnSpc>
              <a:buFontTx/>
              <a:buNone/>
            </a:pPr>
            <a:r>
              <a:rPr lang="zh-CN" altLang="en-US" b="1" smtClean="0">
                <a:solidFill>
                  <a:schemeClr val="folHlink"/>
                </a:solidFill>
                <a:latin typeface="宋体" charset="-122"/>
              </a:rPr>
              <a:t>◆</a:t>
            </a:r>
            <a:r>
              <a:rPr lang="zh-CN" altLang="en-US" b="1" smtClean="0">
                <a:solidFill>
                  <a:schemeClr val="hlink"/>
                </a:solidFill>
                <a:latin typeface="宋体" charset="-122"/>
              </a:rPr>
              <a:t> </a:t>
            </a:r>
            <a:r>
              <a:rPr lang="zh-CN" altLang="en-US" b="1" smtClean="0"/>
              <a:t>若</a:t>
            </a:r>
            <a:r>
              <a:rPr lang="en-US" altLang="zh-CN" b="1" smtClean="0"/>
              <a:t>(p-1)-&gt;tag=0 </a:t>
            </a:r>
            <a:r>
              <a:rPr lang="zh-CN" altLang="en-US" b="1" smtClean="0"/>
              <a:t>：则左邻块为空闲块；</a:t>
            </a:r>
          </a:p>
          <a:p>
            <a:pPr marL="444500" lvl="1" indent="0" eaLnBrk="1" hangingPunct="1">
              <a:lnSpc>
                <a:spcPct val="110000"/>
              </a:lnSpc>
              <a:buFontTx/>
              <a:buNone/>
            </a:pPr>
            <a:r>
              <a:rPr lang="zh-CN" altLang="en-US" b="1" smtClean="0">
                <a:solidFill>
                  <a:schemeClr val="folHlink"/>
                </a:solidFill>
                <a:latin typeface="宋体" charset="-122"/>
              </a:rPr>
              <a:t>◆</a:t>
            </a:r>
            <a:r>
              <a:rPr lang="zh-CN" altLang="en-US" b="1" smtClean="0">
                <a:solidFill>
                  <a:schemeClr val="hlink"/>
                </a:solidFill>
                <a:latin typeface="宋体" charset="-122"/>
              </a:rPr>
              <a:t> </a:t>
            </a:r>
            <a:r>
              <a:rPr lang="zh-CN" altLang="en-US" b="1" smtClean="0"/>
              <a:t>若</a:t>
            </a:r>
            <a:r>
              <a:rPr lang="en-US" altLang="zh-CN" b="1" smtClean="0"/>
              <a:t>(p+p-&gt;size)-&gt;tag=0 </a:t>
            </a:r>
            <a:r>
              <a:rPr lang="zh-CN" altLang="en-US" b="1" smtClean="0"/>
              <a:t>：则右邻块为空闲块；</a:t>
            </a:r>
          </a:p>
          <a:p>
            <a:pPr marL="0" indent="0" eaLnBrk="1" hangingPunct="1">
              <a:lnSpc>
                <a:spcPct val="110000"/>
              </a:lnSpc>
              <a:buFont typeface="Wingdings" pitchFamily="2" charset="2"/>
              <a:buNone/>
            </a:pPr>
            <a:r>
              <a:rPr lang="zh-CN" altLang="en-US" sz="2800" b="1" smtClean="0"/>
              <a:t>回收算法需要考虑的</a:t>
            </a:r>
            <a:r>
              <a:rPr lang="en-US" altLang="zh-CN" sz="2800" b="1" smtClean="0"/>
              <a:t>4</a:t>
            </a:r>
            <a:r>
              <a:rPr lang="zh-CN" altLang="en-US" sz="2800" b="1" smtClean="0"/>
              <a:t>种情况：</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90178" name="Rectangle 2"/>
          <p:cNvSpPr>
            <a:spLocks noGrp="1" noChangeArrowheads="1"/>
          </p:cNvSpPr>
          <p:nvPr>
            <p:ph type="body" idx="1"/>
          </p:nvPr>
        </p:nvSpPr>
        <p:spPr>
          <a:xfrm>
            <a:off x="228600" y="225425"/>
            <a:ext cx="8736013" cy="6372225"/>
          </a:xfrm>
        </p:spPr>
        <p:txBody>
          <a:bodyPr/>
          <a:lstStyle/>
          <a:p>
            <a:pPr marL="0" indent="0" eaLnBrk="1" hangingPunct="1">
              <a:lnSpc>
                <a:spcPct val="110000"/>
              </a:lnSpc>
              <a:buFont typeface="Wingdings" pitchFamily="2" charset="2"/>
              <a:buNone/>
            </a:pPr>
            <a:r>
              <a:rPr lang="zh-CN" altLang="en-US" sz="2800" b="1" smtClean="0"/>
              <a:t>       对于允许进行动态存储分配的程序设计语言，操作系统在内存中划出一块地址连续的大区域</a:t>
            </a:r>
            <a:r>
              <a:rPr lang="en-US" altLang="zh-CN" sz="2800" b="1" smtClean="0"/>
              <a:t>(</a:t>
            </a:r>
            <a:r>
              <a:rPr lang="zh-CN" altLang="en-US" sz="2800" b="1" smtClean="0"/>
              <a:t>称为</a:t>
            </a:r>
            <a:r>
              <a:rPr lang="zh-CN" altLang="en-US" sz="2800" b="1" smtClean="0">
                <a:solidFill>
                  <a:schemeClr val="folHlink"/>
                </a:solidFill>
              </a:rPr>
              <a:t>堆</a:t>
            </a:r>
            <a:r>
              <a:rPr lang="en-US" altLang="zh-CN" sz="2800" b="1" smtClean="0"/>
              <a:t>) </a:t>
            </a:r>
            <a:r>
              <a:rPr lang="zh-CN" altLang="en-US" sz="2800" b="1" smtClean="0"/>
              <a:t>，由设计者在程序中利用语言提供的内存动态分配函数</a:t>
            </a:r>
            <a:r>
              <a:rPr lang="en-US" altLang="zh-CN" sz="2800" b="1" smtClean="0"/>
              <a:t>(</a:t>
            </a:r>
            <a:r>
              <a:rPr lang="zh-CN" altLang="en-US" sz="2800" b="1" smtClean="0"/>
              <a:t>如</a:t>
            </a:r>
            <a:r>
              <a:rPr lang="en-US" altLang="zh-CN" sz="2800" b="1" smtClean="0"/>
              <a:t>C</a:t>
            </a:r>
            <a:r>
              <a:rPr lang="zh-CN" altLang="en-US" sz="2800" b="1" smtClean="0"/>
              <a:t>的</a:t>
            </a:r>
            <a:r>
              <a:rPr lang="en-US" altLang="zh-CN" sz="2800" b="1" smtClean="0"/>
              <a:t>malloc() </a:t>
            </a:r>
            <a:r>
              <a:rPr lang="zh-CN" altLang="en-US" sz="2800" b="1" smtClean="0"/>
              <a:t>，</a:t>
            </a:r>
            <a:r>
              <a:rPr lang="en-US" altLang="zh-CN" sz="2800" b="1" smtClean="0"/>
              <a:t>calloc()</a:t>
            </a:r>
            <a:r>
              <a:rPr lang="zh-CN" altLang="en-US" sz="2800" b="1" smtClean="0"/>
              <a:t>，</a:t>
            </a:r>
            <a:r>
              <a:rPr lang="en-US" altLang="zh-CN" sz="2800" b="1" smtClean="0"/>
              <a:t>free()</a:t>
            </a:r>
            <a:r>
              <a:rPr lang="zh-CN" altLang="en-US" sz="2800" b="1" smtClean="0"/>
              <a:t>函数，</a:t>
            </a:r>
            <a:r>
              <a:rPr lang="en-US" altLang="zh-CN" sz="2800" b="1" smtClean="0"/>
              <a:t>C++</a:t>
            </a:r>
            <a:r>
              <a:rPr lang="zh-CN" altLang="en-US" sz="2800" b="1" smtClean="0"/>
              <a:t>的</a:t>
            </a:r>
            <a:r>
              <a:rPr lang="en-US" altLang="zh-CN" sz="2800" b="1" smtClean="0"/>
              <a:t>new</a:t>
            </a:r>
            <a:r>
              <a:rPr lang="zh-CN" altLang="en-US" sz="2800" b="1" smtClean="0"/>
              <a:t>，</a:t>
            </a:r>
            <a:r>
              <a:rPr lang="en-US" altLang="zh-CN" sz="2800" b="1" smtClean="0"/>
              <a:t>delete</a:t>
            </a:r>
            <a:r>
              <a:rPr lang="zh-CN" altLang="en-US" sz="2800" b="1" smtClean="0"/>
              <a:t>函数等</a:t>
            </a:r>
            <a:r>
              <a:rPr lang="en-US" altLang="zh-CN" sz="2800" b="1" smtClean="0"/>
              <a:t>)</a:t>
            </a:r>
            <a:r>
              <a:rPr lang="zh-CN" altLang="en-US" sz="2800" b="1" smtClean="0"/>
              <a:t>来实现对</a:t>
            </a:r>
            <a:r>
              <a:rPr lang="zh-CN" altLang="en-US" sz="2800" b="1" smtClean="0">
                <a:solidFill>
                  <a:schemeClr val="folHlink"/>
                </a:solidFill>
              </a:rPr>
              <a:t>堆</a:t>
            </a:r>
            <a:r>
              <a:rPr lang="zh-CN" altLang="en-US" sz="2800" b="1" smtClean="0"/>
              <a:t>的使用。</a:t>
            </a:r>
          </a:p>
          <a:p>
            <a:pPr marL="0" indent="0" eaLnBrk="1" hangingPunct="1">
              <a:lnSpc>
                <a:spcPct val="110000"/>
              </a:lnSpc>
              <a:buFont typeface="Wingdings" pitchFamily="2" charset="2"/>
              <a:buNone/>
            </a:pPr>
            <a:r>
              <a:rPr lang="en-US" altLang="zh-CN" b="1" smtClean="0">
                <a:solidFill>
                  <a:schemeClr val="folHlink"/>
                </a:solidFill>
              </a:rPr>
              <a:t>1</a:t>
            </a:r>
            <a:r>
              <a:rPr lang="en-US" altLang="zh-CN" b="1" smtClean="0">
                <a:solidFill>
                  <a:schemeClr val="folHlink"/>
                </a:solidFill>
                <a:latin typeface="宋体" charset="-122"/>
              </a:rPr>
              <a:t> </a:t>
            </a:r>
            <a:r>
              <a:rPr lang="zh-CN" altLang="en-US" b="1" smtClean="0">
                <a:solidFill>
                  <a:schemeClr val="folHlink"/>
                </a:solidFill>
                <a:ea typeface="楷体_GB2312" pitchFamily="49" charset="-122"/>
              </a:rPr>
              <a:t>两个基本概念</a:t>
            </a:r>
          </a:p>
          <a:p>
            <a:pPr marL="444500" lvl="1" indent="0" eaLnBrk="1" hangingPunct="1">
              <a:lnSpc>
                <a:spcPct val="110000"/>
              </a:lnSpc>
              <a:buFontTx/>
              <a:buNone/>
            </a:pPr>
            <a:r>
              <a:rPr lang="zh-CN" altLang="en-US" b="1" smtClean="0">
                <a:solidFill>
                  <a:schemeClr val="folHlink"/>
                </a:solidFill>
                <a:latin typeface="宋体" charset="-122"/>
              </a:rPr>
              <a:t>◆</a:t>
            </a:r>
            <a:r>
              <a:rPr lang="zh-CN" altLang="en-US" b="1" smtClean="0">
                <a:solidFill>
                  <a:schemeClr val="hlink"/>
                </a:solidFill>
              </a:rPr>
              <a:t>  </a:t>
            </a:r>
            <a:r>
              <a:rPr lang="zh-CN" altLang="en-US" b="1" smtClean="0">
                <a:solidFill>
                  <a:schemeClr val="folHlink"/>
                </a:solidFill>
              </a:rPr>
              <a:t>占用块</a:t>
            </a:r>
            <a:r>
              <a:rPr lang="zh-CN" altLang="en-US" b="1" smtClean="0"/>
              <a:t>：已分配给用户使用的一块地址连续的内存区域；</a:t>
            </a:r>
          </a:p>
          <a:p>
            <a:pPr marL="444500" lvl="1" indent="0" eaLnBrk="1" hangingPunct="1">
              <a:lnSpc>
                <a:spcPct val="110000"/>
              </a:lnSpc>
              <a:buFontTx/>
              <a:buNone/>
            </a:pPr>
            <a:r>
              <a:rPr lang="zh-CN" altLang="en-US" b="1" smtClean="0">
                <a:solidFill>
                  <a:schemeClr val="folHlink"/>
                </a:solidFill>
                <a:latin typeface="宋体" charset="-122"/>
              </a:rPr>
              <a:t>◆</a:t>
            </a:r>
            <a:r>
              <a:rPr lang="zh-CN" altLang="en-US" b="1" smtClean="0">
                <a:solidFill>
                  <a:schemeClr val="hlink"/>
                </a:solidFill>
              </a:rPr>
              <a:t> </a:t>
            </a:r>
            <a:r>
              <a:rPr lang="zh-CN" altLang="en-US" b="1" smtClean="0">
                <a:solidFill>
                  <a:schemeClr val="folHlink"/>
                </a:solidFill>
              </a:rPr>
              <a:t>空闲块</a:t>
            </a:r>
            <a:r>
              <a:rPr lang="zh-CN" altLang="en-US" b="1" smtClean="0"/>
              <a:t>：未曾分配的地址连续的内存区域；</a:t>
            </a:r>
          </a:p>
          <a:p>
            <a:pPr marL="0" indent="0" eaLnBrk="1" hangingPunct="1">
              <a:lnSpc>
                <a:spcPct val="110000"/>
              </a:lnSpc>
              <a:buFont typeface="Wingdings" pitchFamily="2" charset="2"/>
              <a:buNone/>
            </a:pPr>
            <a:r>
              <a:rPr lang="en-US" altLang="zh-CN" b="1" smtClean="0">
                <a:solidFill>
                  <a:schemeClr val="folHlink"/>
                </a:solidFill>
              </a:rPr>
              <a:t>2</a:t>
            </a:r>
            <a:r>
              <a:rPr lang="en-US" altLang="zh-CN" b="1" smtClean="0">
                <a:solidFill>
                  <a:schemeClr val="folHlink"/>
                </a:solidFill>
                <a:cs typeface="Times New Roman" pitchFamily="18" charset="0"/>
              </a:rPr>
              <a:t>  </a:t>
            </a:r>
            <a:r>
              <a:rPr lang="zh-CN" altLang="en-US" b="1" smtClean="0">
                <a:solidFill>
                  <a:schemeClr val="folHlink"/>
                </a:solidFill>
                <a:ea typeface="楷体_GB2312" pitchFamily="49" charset="-122"/>
              </a:rPr>
              <a:t>用户请求分配内存</a:t>
            </a:r>
            <a:r>
              <a:rPr lang="zh-CN" altLang="en-US" b="1" smtClean="0">
                <a:solidFill>
                  <a:schemeClr val="folHlink"/>
                </a:solidFill>
              </a:rPr>
              <a:t>，</a:t>
            </a:r>
            <a:r>
              <a:rPr lang="zh-CN" altLang="en-US" b="1" smtClean="0">
                <a:solidFill>
                  <a:schemeClr val="folHlink"/>
                </a:solidFill>
                <a:ea typeface="楷体_GB2312" pitchFamily="49" charset="-122"/>
              </a:rPr>
              <a:t>系统的处理方式</a:t>
            </a:r>
          </a:p>
          <a:p>
            <a:pPr marL="0" indent="0" eaLnBrk="1" hangingPunct="1">
              <a:lnSpc>
                <a:spcPct val="110000"/>
              </a:lnSpc>
              <a:buFont typeface="Wingdings" pitchFamily="2" charset="2"/>
              <a:buNone/>
            </a:pPr>
            <a:r>
              <a:rPr lang="zh-CN" altLang="en-US" sz="2800" b="1" smtClean="0"/>
              <a:t>        当有用户程序进入系统请求分配内存时，系统有两种处理方式：</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0178">
                                            <p:txEl>
                                              <p:pRg st="0" end="0"/>
                                            </p:txEl>
                                          </p:spTgt>
                                        </p:tgtEl>
                                        <p:attrNameLst>
                                          <p:attrName>style.visibility</p:attrName>
                                        </p:attrNameLst>
                                      </p:cBhvr>
                                      <p:to>
                                        <p:strVal val="visible"/>
                                      </p:to>
                                    </p:set>
                                    <p:anim calcmode="lin" valueType="num">
                                      <p:cBhvr additive="base">
                                        <p:cTn id="7" dur="500" fill="hold"/>
                                        <p:tgtEl>
                                          <p:spTgt spid="6901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0178">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0178">
                                            <p:txEl>
                                              <p:pRg st="0" end="0"/>
                                            </p:txEl>
                                          </p:spTgt>
                                        </p:tgtEl>
                                        <p:attrNameLst>
                                          <p:attrName>ppt_c</p:attrName>
                                        </p:attrNameLst>
                                      </p:cBhvr>
                                      <p:to>
                                        <a:schemeClr va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90178">
                                            <p:txEl>
                                              <p:pRg st="1" end="1"/>
                                            </p:txEl>
                                          </p:spTgt>
                                        </p:tgtEl>
                                        <p:attrNameLst>
                                          <p:attrName>style.visibility</p:attrName>
                                        </p:attrNameLst>
                                      </p:cBhvr>
                                      <p:to>
                                        <p:strVal val="visible"/>
                                      </p:to>
                                    </p:set>
                                    <p:anim calcmode="lin" valueType="num">
                                      <p:cBhvr additive="base">
                                        <p:cTn id="13" dur="500" fill="hold"/>
                                        <p:tgtEl>
                                          <p:spTgt spid="69017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90178">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0178">
                                            <p:txEl>
                                              <p:pRg st="1" end="1"/>
                                            </p:txEl>
                                          </p:spTgt>
                                        </p:tgtEl>
                                        <p:attrNameLst>
                                          <p:attrName>ppt_c</p:attrName>
                                        </p:attrNameLst>
                                      </p:cBhvr>
                                      <p:to>
                                        <a:schemeClr val="hlink"/>
                                      </p:to>
                                    </p:animClr>
                                  </p:subTnLst>
                                </p:cTn>
                              </p:par>
                              <p:par>
                                <p:cTn id="15" presetID="2" presetClass="entr" presetSubtype="8" fill="hold" grpId="0" nodeType="withEffect">
                                  <p:stCondLst>
                                    <p:cond delay="0"/>
                                  </p:stCondLst>
                                  <p:childTnLst>
                                    <p:set>
                                      <p:cBhvr>
                                        <p:cTn id="16" dur="1" fill="hold">
                                          <p:stCondLst>
                                            <p:cond delay="0"/>
                                          </p:stCondLst>
                                        </p:cTn>
                                        <p:tgtEl>
                                          <p:spTgt spid="690178">
                                            <p:txEl>
                                              <p:pRg st="2" end="2"/>
                                            </p:txEl>
                                          </p:spTgt>
                                        </p:tgtEl>
                                        <p:attrNameLst>
                                          <p:attrName>style.visibility</p:attrName>
                                        </p:attrNameLst>
                                      </p:cBhvr>
                                      <p:to>
                                        <p:strVal val="visible"/>
                                      </p:to>
                                    </p:set>
                                    <p:anim calcmode="lin" valueType="num">
                                      <p:cBhvr additive="base">
                                        <p:cTn id="17" dur="500" fill="hold"/>
                                        <p:tgtEl>
                                          <p:spTgt spid="690178">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90178">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0178">
                                            <p:txEl>
                                              <p:pRg st="2" end="2"/>
                                            </p:txEl>
                                          </p:spTgt>
                                        </p:tgtEl>
                                        <p:attrNameLst>
                                          <p:attrName>ppt_c</p:attrName>
                                        </p:attrNameLst>
                                      </p:cBhvr>
                                      <p:to>
                                        <a:schemeClr val="hlink"/>
                                      </p:to>
                                    </p:animClr>
                                  </p:subTnLst>
                                </p:cTn>
                              </p:par>
                              <p:par>
                                <p:cTn id="19" presetID="2" presetClass="entr" presetSubtype="8" fill="hold" grpId="0" nodeType="withEffect">
                                  <p:stCondLst>
                                    <p:cond delay="0"/>
                                  </p:stCondLst>
                                  <p:childTnLst>
                                    <p:set>
                                      <p:cBhvr>
                                        <p:cTn id="20" dur="1" fill="hold">
                                          <p:stCondLst>
                                            <p:cond delay="0"/>
                                          </p:stCondLst>
                                        </p:cTn>
                                        <p:tgtEl>
                                          <p:spTgt spid="690178">
                                            <p:txEl>
                                              <p:pRg st="3" end="3"/>
                                            </p:txEl>
                                          </p:spTgt>
                                        </p:tgtEl>
                                        <p:attrNameLst>
                                          <p:attrName>style.visibility</p:attrName>
                                        </p:attrNameLst>
                                      </p:cBhvr>
                                      <p:to>
                                        <p:strVal val="visible"/>
                                      </p:to>
                                    </p:set>
                                    <p:anim calcmode="lin" valueType="num">
                                      <p:cBhvr additive="base">
                                        <p:cTn id="21" dur="500" fill="hold"/>
                                        <p:tgtEl>
                                          <p:spTgt spid="690178">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90178">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0178">
                                            <p:txEl>
                                              <p:pRg st="3" end="3"/>
                                            </p:txEl>
                                          </p:spTgt>
                                        </p:tgtEl>
                                        <p:attrNameLst>
                                          <p:attrName>ppt_c</p:attrName>
                                        </p:attrNameLst>
                                      </p:cBhvr>
                                      <p:to>
                                        <a:schemeClr va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690178">
                                            <p:txEl>
                                              <p:pRg st="4" end="4"/>
                                            </p:txEl>
                                          </p:spTgt>
                                        </p:tgtEl>
                                        <p:attrNameLst>
                                          <p:attrName>style.visibility</p:attrName>
                                        </p:attrNameLst>
                                      </p:cBhvr>
                                      <p:to>
                                        <p:strVal val="visible"/>
                                      </p:to>
                                    </p:set>
                                    <p:anim calcmode="lin" valueType="num">
                                      <p:cBhvr additive="base">
                                        <p:cTn id="27" dur="500" fill="hold"/>
                                        <p:tgtEl>
                                          <p:spTgt spid="690178">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90178">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0178">
                                            <p:txEl>
                                              <p:pRg st="4" end="4"/>
                                            </p:txEl>
                                          </p:spTgt>
                                        </p:tgtEl>
                                        <p:attrNameLst>
                                          <p:attrName>ppt_c</p:attrName>
                                        </p:attrNameLst>
                                      </p:cBhvr>
                                      <p:to>
                                        <a:schemeClr val="hlink"/>
                                      </p:to>
                                    </p:animClr>
                                  </p:sub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690178">
                                            <p:txEl>
                                              <p:pRg st="5" end="5"/>
                                            </p:txEl>
                                          </p:spTgt>
                                        </p:tgtEl>
                                        <p:attrNameLst>
                                          <p:attrName>style.visibility</p:attrName>
                                        </p:attrNameLst>
                                      </p:cBhvr>
                                      <p:to>
                                        <p:strVal val="visible"/>
                                      </p:to>
                                    </p:set>
                                    <p:anim calcmode="lin" valueType="num">
                                      <p:cBhvr additive="base">
                                        <p:cTn id="33" dur="500" fill="hold"/>
                                        <p:tgtEl>
                                          <p:spTgt spid="690178">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690178">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0178">
                                            <p:txEl>
                                              <p:pRg st="5" end="5"/>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178"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5" name="Rectangle 2"/>
          <p:cNvSpPr>
            <a:spLocks noGrp="1" noChangeArrowheads="1"/>
          </p:cNvSpPr>
          <p:nvPr>
            <p:ph type="body" idx="1"/>
          </p:nvPr>
        </p:nvSpPr>
        <p:spPr>
          <a:xfrm>
            <a:off x="152400" y="222250"/>
            <a:ext cx="8839200" cy="5438775"/>
          </a:xfrm>
        </p:spPr>
        <p:txBody>
          <a:bodyPr/>
          <a:lstStyle/>
          <a:p>
            <a:pPr marL="0" indent="0" eaLnBrk="1" hangingPunct="1">
              <a:lnSpc>
                <a:spcPct val="110000"/>
              </a:lnSpc>
              <a:spcBef>
                <a:spcPct val="10000"/>
              </a:spcBef>
              <a:buFont typeface="Wingdings" pitchFamily="2" charset="2"/>
              <a:buNone/>
            </a:pPr>
            <a:r>
              <a:rPr lang="zh-CN" altLang="en-US" sz="3600" b="1" smtClean="0">
                <a:solidFill>
                  <a:schemeClr val="folHlink"/>
                </a:solidFill>
              </a:rPr>
              <a:t>⑴   </a:t>
            </a:r>
            <a:r>
              <a:rPr lang="zh-CN" altLang="en-US" sz="3600" b="1" smtClean="0">
                <a:solidFill>
                  <a:schemeClr val="folHlink"/>
                </a:solidFill>
                <a:ea typeface="楷体_GB2312" pitchFamily="49" charset="-122"/>
              </a:rPr>
              <a:t>释放块的左、右邻块均为占用块</a:t>
            </a:r>
          </a:p>
          <a:p>
            <a:pPr marL="0" indent="0" eaLnBrk="1" hangingPunct="1">
              <a:lnSpc>
                <a:spcPct val="110000"/>
              </a:lnSpc>
              <a:spcBef>
                <a:spcPct val="10000"/>
              </a:spcBef>
              <a:buFont typeface="Wingdings" pitchFamily="2" charset="2"/>
              <a:buNone/>
            </a:pPr>
            <a:r>
              <a:rPr lang="zh-CN" altLang="en-US" sz="2800" b="1" smtClean="0"/>
              <a:t>        将被释放块简单地插入到空闲块链表中即可。</a:t>
            </a:r>
          </a:p>
          <a:p>
            <a:pPr marL="355600" lvl="1" indent="0" eaLnBrk="1" hangingPunct="1">
              <a:lnSpc>
                <a:spcPct val="110000"/>
              </a:lnSpc>
              <a:spcBef>
                <a:spcPct val="10000"/>
              </a:spcBef>
              <a:buFontTx/>
              <a:buNone/>
            </a:pPr>
            <a:r>
              <a:rPr lang="en-US" altLang="zh-CN" b="1" smtClean="0"/>
              <a:t>p-&gt;tag=0 ; FootLoc(p)-&gt;uplink=p ; </a:t>
            </a:r>
          </a:p>
          <a:p>
            <a:pPr marL="355600" lvl="1" indent="0" eaLnBrk="1" hangingPunct="1">
              <a:lnSpc>
                <a:spcPct val="110000"/>
              </a:lnSpc>
              <a:spcBef>
                <a:spcPct val="10000"/>
              </a:spcBef>
              <a:buFontTx/>
              <a:buNone/>
            </a:pPr>
            <a:r>
              <a:rPr lang="en-US" altLang="zh-CN" b="1" smtClean="0"/>
              <a:t>FootLoc(p)-&gt;tag=0 ;</a:t>
            </a:r>
          </a:p>
          <a:p>
            <a:pPr marL="355600" lvl="1" indent="0" eaLnBrk="1" hangingPunct="1">
              <a:lnSpc>
                <a:spcPct val="110000"/>
              </a:lnSpc>
              <a:spcBef>
                <a:spcPct val="10000"/>
              </a:spcBef>
              <a:buFontTx/>
              <a:buNone/>
            </a:pPr>
            <a:r>
              <a:rPr lang="en-US" altLang="zh-CN" b="1" smtClean="0"/>
              <a:t>if  ( !pav )  pav=p-&gt;llink=p-&gt;rrlink=p ;</a:t>
            </a:r>
          </a:p>
          <a:p>
            <a:pPr marL="355600" lvl="1" indent="0" eaLnBrk="1" hangingPunct="1">
              <a:lnSpc>
                <a:spcPct val="110000"/>
              </a:lnSpc>
              <a:spcBef>
                <a:spcPct val="10000"/>
              </a:spcBef>
              <a:buFontTx/>
              <a:buNone/>
            </a:pPr>
            <a:r>
              <a:rPr lang="en-US" altLang="zh-CN" b="1" smtClean="0"/>
              <a:t>else </a:t>
            </a:r>
          </a:p>
          <a:p>
            <a:pPr marL="723900" lvl="2" indent="0" eaLnBrk="1" hangingPunct="1">
              <a:lnSpc>
                <a:spcPct val="110000"/>
              </a:lnSpc>
              <a:spcBef>
                <a:spcPct val="10000"/>
              </a:spcBef>
              <a:buFont typeface="Wingdings" pitchFamily="2" charset="2"/>
              <a:buNone/>
            </a:pPr>
            <a:r>
              <a:rPr lang="en-US" altLang="zh-CN" sz="2800" b="1" smtClean="0"/>
              <a:t>{   q=pav-&gt;llink ;  P-&gt;rlink=pav ; </a:t>
            </a:r>
          </a:p>
          <a:p>
            <a:pPr marL="1079500" lvl="3" indent="0" eaLnBrk="1" hangingPunct="1">
              <a:lnSpc>
                <a:spcPct val="110000"/>
              </a:lnSpc>
              <a:spcBef>
                <a:spcPct val="10000"/>
              </a:spcBef>
              <a:buFontTx/>
              <a:buNone/>
            </a:pPr>
            <a:r>
              <a:rPr lang="en-US" altLang="zh-CN" sz="2800" b="1" smtClean="0"/>
              <a:t>p-&gt;llink=q ; q-&gt;rlink=pav-&gt;llink=p ;</a:t>
            </a:r>
          </a:p>
          <a:p>
            <a:pPr marL="1079500" lvl="3" indent="0" eaLnBrk="1" hangingPunct="1">
              <a:lnSpc>
                <a:spcPct val="110000"/>
              </a:lnSpc>
              <a:spcBef>
                <a:spcPct val="10000"/>
              </a:spcBef>
              <a:buFontTx/>
              <a:buNone/>
            </a:pPr>
            <a:r>
              <a:rPr lang="en-US" altLang="zh-CN" sz="2800" b="1" smtClean="0"/>
              <a:t>Pav=p ;    </a:t>
            </a:r>
          </a:p>
          <a:p>
            <a:pPr marL="723900" lvl="2" indent="0" eaLnBrk="1" hangingPunct="1">
              <a:lnSpc>
                <a:spcPct val="110000"/>
              </a:lnSpc>
              <a:spcBef>
                <a:spcPct val="10000"/>
              </a:spcBef>
              <a:buFont typeface="Wingdings" pitchFamily="2" charset="2"/>
              <a:buNone/>
            </a:pPr>
            <a:r>
              <a:rPr lang="en-US" altLang="zh-CN" sz="2800" b="1"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29" name="Rectangle 2"/>
          <p:cNvSpPr>
            <a:spLocks noGrp="1" noChangeArrowheads="1"/>
          </p:cNvSpPr>
          <p:nvPr>
            <p:ph type="body" idx="1"/>
          </p:nvPr>
        </p:nvSpPr>
        <p:spPr>
          <a:xfrm>
            <a:off x="152400" y="225425"/>
            <a:ext cx="8839200" cy="6156325"/>
          </a:xfrm>
        </p:spPr>
        <p:txBody>
          <a:bodyPr/>
          <a:lstStyle/>
          <a:p>
            <a:pPr marL="0" indent="0" eaLnBrk="1" hangingPunct="1">
              <a:lnSpc>
                <a:spcPct val="110000"/>
              </a:lnSpc>
              <a:spcBef>
                <a:spcPct val="10000"/>
              </a:spcBef>
              <a:buFont typeface="Wingdings" pitchFamily="2" charset="2"/>
              <a:buNone/>
            </a:pPr>
            <a:r>
              <a:rPr lang="zh-CN" altLang="en-US" sz="3600" b="1" smtClean="0">
                <a:solidFill>
                  <a:schemeClr val="folHlink"/>
                </a:solidFill>
              </a:rPr>
              <a:t>⑵  </a:t>
            </a:r>
            <a:r>
              <a:rPr lang="zh-CN" altLang="en-US" sz="3600" b="1" smtClean="0">
                <a:solidFill>
                  <a:schemeClr val="folHlink"/>
                </a:solidFill>
                <a:ea typeface="楷体_GB2312" pitchFamily="49" charset="-122"/>
              </a:rPr>
              <a:t>释放块的左邻块空闲而右邻块为占用</a:t>
            </a:r>
          </a:p>
          <a:p>
            <a:pPr marL="0" indent="0" eaLnBrk="1" hangingPunct="1">
              <a:lnSpc>
                <a:spcPct val="110000"/>
              </a:lnSpc>
              <a:spcBef>
                <a:spcPct val="10000"/>
              </a:spcBef>
              <a:buFont typeface="Wingdings" pitchFamily="2" charset="2"/>
              <a:buNone/>
            </a:pPr>
            <a:r>
              <a:rPr lang="zh-CN" altLang="en-US" b="1" smtClean="0"/>
              <a:t>       </a:t>
            </a:r>
            <a:r>
              <a:rPr lang="zh-CN" altLang="en-US" sz="2800" b="1" smtClean="0"/>
              <a:t>和左邻块合并成一个大的空闲块结点，改变左邻块的</a:t>
            </a:r>
            <a:r>
              <a:rPr lang="en-US" altLang="zh-CN" sz="2800" b="1" smtClean="0"/>
              <a:t>size</a:t>
            </a:r>
            <a:r>
              <a:rPr lang="zh-CN" altLang="en-US" sz="2800" b="1" smtClean="0"/>
              <a:t>域及重新设置</a:t>
            </a:r>
            <a:r>
              <a:rPr lang="en-US" altLang="zh-CN" sz="2800" b="1" smtClean="0"/>
              <a:t>(</a:t>
            </a:r>
            <a:r>
              <a:rPr lang="zh-CN" altLang="en-US" sz="2800" b="1" smtClean="0"/>
              <a:t>合并后</a:t>
            </a:r>
            <a:r>
              <a:rPr lang="en-US" altLang="zh-CN" sz="2800" b="1" smtClean="0"/>
              <a:t>)</a:t>
            </a:r>
            <a:r>
              <a:rPr lang="zh-CN" altLang="en-US" sz="2800" b="1" smtClean="0"/>
              <a:t>结点的底部。</a:t>
            </a:r>
          </a:p>
          <a:p>
            <a:pPr marL="355600" lvl="1" indent="0" eaLnBrk="1" hangingPunct="1">
              <a:lnSpc>
                <a:spcPct val="110000"/>
              </a:lnSpc>
              <a:spcBef>
                <a:spcPct val="10000"/>
              </a:spcBef>
              <a:buFontTx/>
              <a:buNone/>
            </a:pPr>
            <a:r>
              <a:rPr lang="en-US" altLang="zh-CN" b="1" smtClean="0"/>
              <a:t>n=p-&gt;size ; s=(p-1)-&gt;uplink ; s-&gt;size+=n;</a:t>
            </a:r>
          </a:p>
          <a:p>
            <a:pPr marL="355600" lvl="1" indent="0" eaLnBrk="1" hangingPunct="1">
              <a:lnSpc>
                <a:spcPct val="110000"/>
              </a:lnSpc>
              <a:spcBef>
                <a:spcPct val="10000"/>
              </a:spcBef>
              <a:buFontTx/>
              <a:buNone/>
            </a:pPr>
            <a:r>
              <a:rPr lang="en-US" altLang="zh-CN" b="1" smtClean="0"/>
              <a:t>f=p+n–1 ; f-&gt;uplink=s ; f-&gt;tag=0 ;</a:t>
            </a:r>
          </a:p>
          <a:p>
            <a:pPr marL="0" indent="0" eaLnBrk="1" hangingPunct="1">
              <a:lnSpc>
                <a:spcPct val="110000"/>
              </a:lnSpc>
              <a:spcBef>
                <a:spcPct val="10000"/>
              </a:spcBef>
              <a:buFont typeface="Wingdings" pitchFamily="2" charset="2"/>
              <a:buNone/>
            </a:pPr>
            <a:r>
              <a:rPr lang="en-US" altLang="zh-CN" sz="3600" b="1" smtClean="0">
                <a:solidFill>
                  <a:schemeClr val="folHlink"/>
                </a:solidFill>
              </a:rPr>
              <a:t>⑶</a:t>
            </a:r>
            <a:r>
              <a:rPr lang="en-US" altLang="zh-CN" sz="3600" b="1" smtClean="0">
                <a:solidFill>
                  <a:schemeClr val="folHlink"/>
                </a:solidFill>
                <a:latin typeface="宋体" charset="-122"/>
              </a:rPr>
              <a:t> </a:t>
            </a:r>
            <a:r>
              <a:rPr lang="zh-CN" altLang="en-US" sz="3600" b="1" smtClean="0">
                <a:solidFill>
                  <a:schemeClr val="folHlink"/>
                </a:solidFill>
                <a:latin typeface="楷体_GB2312" pitchFamily="49" charset="-122"/>
                <a:ea typeface="楷体_GB2312" pitchFamily="49" charset="-122"/>
              </a:rPr>
              <a:t>释放块的左邻占用而右邻空闲</a:t>
            </a:r>
          </a:p>
          <a:p>
            <a:pPr marL="0" indent="0" eaLnBrk="1" hangingPunct="1">
              <a:lnSpc>
                <a:spcPct val="110000"/>
              </a:lnSpc>
              <a:spcBef>
                <a:spcPct val="10000"/>
              </a:spcBef>
              <a:buFont typeface="Wingdings" pitchFamily="2" charset="2"/>
              <a:buNone/>
            </a:pPr>
            <a:r>
              <a:rPr lang="zh-CN" altLang="en-US" b="1" smtClean="0"/>
              <a:t>      </a:t>
            </a:r>
            <a:r>
              <a:rPr lang="zh-CN" altLang="en-US" sz="2800" b="1" smtClean="0"/>
              <a:t>和右邻块合并成一个大的空闲块结点，改变右邻块的</a:t>
            </a:r>
            <a:r>
              <a:rPr lang="en-US" altLang="zh-CN" sz="2800" b="1" smtClean="0"/>
              <a:t>size</a:t>
            </a:r>
            <a:r>
              <a:rPr lang="zh-CN" altLang="en-US" sz="2800" b="1" smtClean="0"/>
              <a:t>域及重新设置</a:t>
            </a:r>
            <a:r>
              <a:rPr lang="en-US" altLang="zh-CN" sz="2800" b="1" smtClean="0"/>
              <a:t>(</a:t>
            </a:r>
            <a:r>
              <a:rPr lang="zh-CN" altLang="en-US" sz="2800" b="1" smtClean="0"/>
              <a:t>合并后</a:t>
            </a:r>
            <a:r>
              <a:rPr lang="en-US" altLang="zh-CN" sz="2800" b="1" smtClean="0"/>
              <a:t>)</a:t>
            </a:r>
            <a:r>
              <a:rPr lang="zh-CN" altLang="en-US" sz="2800" b="1" smtClean="0"/>
              <a:t>结点的头部。</a:t>
            </a:r>
          </a:p>
          <a:p>
            <a:pPr marL="355600" lvl="1" indent="0" eaLnBrk="1" hangingPunct="1">
              <a:lnSpc>
                <a:spcPct val="110000"/>
              </a:lnSpc>
              <a:spcBef>
                <a:spcPct val="10000"/>
              </a:spcBef>
              <a:buFontTx/>
              <a:buNone/>
            </a:pPr>
            <a:r>
              <a:rPr lang="en-US" altLang="zh-CN" b="1" smtClean="0"/>
              <a:t>t=p+p-&gt;size ; p-&gt;tag=0 ; q=t-&gt;llink ; p-&gt;llink=q ; </a:t>
            </a:r>
          </a:p>
          <a:p>
            <a:pPr marL="355600" lvl="1" indent="0" eaLnBrk="1" hangingPunct="1">
              <a:lnSpc>
                <a:spcPct val="110000"/>
              </a:lnSpc>
              <a:spcBef>
                <a:spcPct val="10000"/>
              </a:spcBef>
              <a:buFontTx/>
              <a:buNone/>
            </a:pPr>
            <a:r>
              <a:rPr lang="en-US" altLang="zh-CN" b="1" smtClean="0"/>
              <a:t>q-&gt;rlink=p ; q1=t-&gt;rlink ; p-&gt;rlink=q1 ; </a:t>
            </a:r>
          </a:p>
          <a:p>
            <a:pPr marL="355600" lvl="1" indent="0" eaLnBrk="1" hangingPunct="1">
              <a:lnSpc>
                <a:spcPct val="110000"/>
              </a:lnSpc>
              <a:spcBef>
                <a:spcPct val="10000"/>
              </a:spcBef>
              <a:buFontTx/>
              <a:buNone/>
            </a:pPr>
            <a:r>
              <a:rPr lang="en-US" altLang="zh-CN" b="1" smtClean="0"/>
              <a:t>q1-&gt;llink=p ; p-&gt;size+=t-&gt;size ; FootLoc(t)-&gt;uplink=p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3" name="Rectangle 2"/>
          <p:cNvSpPr>
            <a:spLocks noGrp="1" noChangeArrowheads="1"/>
          </p:cNvSpPr>
          <p:nvPr>
            <p:ph type="body" idx="1"/>
          </p:nvPr>
        </p:nvSpPr>
        <p:spPr>
          <a:xfrm>
            <a:off x="152400" y="260350"/>
            <a:ext cx="8839200" cy="3744913"/>
          </a:xfrm>
        </p:spPr>
        <p:txBody>
          <a:bodyPr/>
          <a:lstStyle/>
          <a:p>
            <a:pPr marL="0" indent="0" eaLnBrk="1" hangingPunct="1">
              <a:lnSpc>
                <a:spcPct val="110000"/>
              </a:lnSpc>
              <a:spcBef>
                <a:spcPct val="10000"/>
              </a:spcBef>
              <a:buFont typeface="Wingdings" pitchFamily="2" charset="2"/>
              <a:buNone/>
            </a:pPr>
            <a:r>
              <a:rPr lang="zh-CN" altLang="en-US" sz="3600" b="1" smtClean="0">
                <a:solidFill>
                  <a:schemeClr val="folHlink"/>
                </a:solidFill>
              </a:rPr>
              <a:t>⑷  </a:t>
            </a:r>
            <a:r>
              <a:rPr lang="zh-CN" altLang="en-US" sz="3600" b="1" smtClean="0">
                <a:solidFill>
                  <a:schemeClr val="folHlink"/>
                </a:solidFill>
                <a:ea typeface="楷体_GB2312" pitchFamily="49" charset="-122"/>
              </a:rPr>
              <a:t>释放块的左、右邻</a:t>
            </a:r>
            <a:r>
              <a:rPr lang="zh-CN" altLang="en-US" sz="3600" b="1" smtClean="0">
                <a:solidFill>
                  <a:schemeClr val="folHlink"/>
                </a:solidFill>
                <a:latin typeface="宋体" charset="-122"/>
                <a:ea typeface="楷体_GB2312" pitchFamily="49" charset="-122"/>
              </a:rPr>
              <a:t>块</a:t>
            </a:r>
            <a:r>
              <a:rPr lang="zh-CN" altLang="en-US" sz="3600" b="1" smtClean="0">
                <a:solidFill>
                  <a:schemeClr val="folHlink"/>
                </a:solidFill>
                <a:ea typeface="楷体_GB2312" pitchFamily="49" charset="-122"/>
              </a:rPr>
              <a:t>均为空闲块</a:t>
            </a:r>
          </a:p>
          <a:p>
            <a:pPr marL="0" indent="0" eaLnBrk="1" hangingPunct="1">
              <a:lnSpc>
                <a:spcPct val="110000"/>
              </a:lnSpc>
              <a:spcBef>
                <a:spcPct val="10000"/>
              </a:spcBef>
              <a:buFont typeface="Wingdings" pitchFamily="2" charset="2"/>
              <a:buNone/>
            </a:pPr>
            <a:r>
              <a:rPr lang="zh-CN" altLang="en-US" sz="2800" b="1" smtClean="0"/>
              <a:t>       和左、右邻块合并成一个大的空闲块结点，改变左邻块的</a:t>
            </a:r>
            <a:r>
              <a:rPr lang="en-US" altLang="zh-CN" sz="2800" b="1" smtClean="0"/>
              <a:t>size</a:t>
            </a:r>
            <a:r>
              <a:rPr lang="zh-CN" altLang="en-US" sz="2800" b="1" smtClean="0"/>
              <a:t>域及重新设置</a:t>
            </a:r>
            <a:r>
              <a:rPr lang="en-US" altLang="zh-CN" sz="2800" b="1" smtClean="0"/>
              <a:t>(</a:t>
            </a:r>
            <a:r>
              <a:rPr lang="zh-CN" altLang="en-US" sz="2800" b="1" smtClean="0"/>
              <a:t>合并后</a:t>
            </a:r>
            <a:r>
              <a:rPr lang="en-US" altLang="zh-CN" sz="2800" b="1" smtClean="0"/>
              <a:t>)</a:t>
            </a:r>
            <a:r>
              <a:rPr lang="zh-CN" altLang="en-US" sz="2800" b="1" smtClean="0"/>
              <a:t>结点的底部。</a:t>
            </a:r>
          </a:p>
          <a:p>
            <a:pPr marL="355600" lvl="1" indent="0" eaLnBrk="1" hangingPunct="1">
              <a:lnSpc>
                <a:spcPct val="110000"/>
              </a:lnSpc>
              <a:spcBef>
                <a:spcPct val="10000"/>
              </a:spcBef>
              <a:buFontTx/>
              <a:buNone/>
            </a:pPr>
            <a:r>
              <a:rPr lang="en-US" altLang="zh-CN" b="1" smtClean="0"/>
              <a:t>n=p-&gt;size ; s=(p-1)-&gt;uplink ; t=p+p-&gt;size ; </a:t>
            </a:r>
          </a:p>
          <a:p>
            <a:pPr marL="355600" lvl="1" indent="0" eaLnBrk="1" hangingPunct="1">
              <a:lnSpc>
                <a:spcPct val="110000"/>
              </a:lnSpc>
              <a:spcBef>
                <a:spcPct val="10000"/>
              </a:spcBef>
              <a:buFontTx/>
              <a:buNone/>
            </a:pPr>
            <a:r>
              <a:rPr lang="en-US" altLang="zh-CN" b="1" smtClean="0"/>
              <a:t>s-&gt;size+=n+t-&gt;size ;   q=t-&gt;llink ; q1=t-&gt;rlink ;</a:t>
            </a:r>
          </a:p>
          <a:p>
            <a:pPr marL="355600" lvl="1" indent="0" eaLnBrk="1" hangingPunct="1">
              <a:lnSpc>
                <a:spcPct val="110000"/>
              </a:lnSpc>
              <a:spcBef>
                <a:spcPct val="10000"/>
              </a:spcBef>
              <a:buFontTx/>
              <a:buNone/>
            </a:pPr>
            <a:r>
              <a:rPr lang="en-US" altLang="zh-CN" b="1" smtClean="0"/>
              <a:t>q-&gt;rlink=q1 ; q1-&gt;llink=q ;  </a:t>
            </a:r>
          </a:p>
          <a:p>
            <a:pPr marL="355600" lvl="1" indent="0" eaLnBrk="1" hangingPunct="1">
              <a:lnSpc>
                <a:spcPct val="110000"/>
              </a:lnSpc>
              <a:spcBef>
                <a:spcPct val="10000"/>
              </a:spcBef>
              <a:buFontTx/>
              <a:buNone/>
            </a:pPr>
            <a:r>
              <a:rPr lang="en-US" altLang="zh-CN" b="1" smtClean="0"/>
              <a:t>FootLoc(t)-&gt;uplink=s;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a:xfrm>
            <a:off x="1403350" y="260350"/>
            <a:ext cx="5184775" cy="914400"/>
          </a:xfrm>
        </p:spPr>
        <p:txBody>
          <a:bodyPr/>
          <a:lstStyle/>
          <a:p>
            <a:pPr eaLnBrk="1" hangingPunct="1">
              <a:defRPr/>
            </a:pPr>
            <a:r>
              <a:rPr lang="en-US" altLang="zh-CN" sz="5400" b="1">
                <a:latin typeface="Times New Roman" pitchFamily="18" charset="0"/>
              </a:rPr>
              <a:t>8.4</a:t>
            </a:r>
            <a:r>
              <a:rPr lang="en-US" altLang="zh-CN" sz="5400" b="1"/>
              <a:t>   </a:t>
            </a:r>
            <a:r>
              <a:rPr lang="zh-CN" altLang="en-US" sz="5400" b="1">
                <a:ea typeface="楷体_GB2312" pitchFamily="49" charset="-122"/>
              </a:rPr>
              <a:t>伙伴系统</a:t>
            </a:r>
          </a:p>
        </p:txBody>
      </p:sp>
      <p:sp>
        <p:nvSpPr>
          <p:cNvPr id="50178" name="Rectangle 3"/>
          <p:cNvSpPr>
            <a:spLocks noGrp="1" noChangeArrowheads="1"/>
          </p:cNvSpPr>
          <p:nvPr>
            <p:ph type="body" idx="1"/>
          </p:nvPr>
        </p:nvSpPr>
        <p:spPr>
          <a:xfrm>
            <a:off x="152400" y="1579563"/>
            <a:ext cx="8812213" cy="3001962"/>
          </a:xfrm>
        </p:spPr>
        <p:txBody>
          <a:bodyPr/>
          <a:lstStyle/>
          <a:p>
            <a:pPr marL="0" indent="0" eaLnBrk="1" hangingPunct="1">
              <a:lnSpc>
                <a:spcPct val="110000"/>
              </a:lnSpc>
              <a:buFont typeface="Wingdings" pitchFamily="2" charset="2"/>
              <a:buNone/>
            </a:pPr>
            <a:r>
              <a:rPr lang="zh-CN" altLang="en-US" b="1" smtClean="0"/>
              <a:t>        </a:t>
            </a:r>
            <a:r>
              <a:rPr lang="zh-CN" altLang="en-US" sz="2800" b="1" smtClean="0"/>
              <a:t>伙伴系统是一种非顺序内存管理方法，不是以顺序片段来分配内存，是把内存分为两个部分，只要有可能，这两部分就可以合并在一起</a:t>
            </a:r>
            <a:r>
              <a:rPr lang="en-US" altLang="zh-CN" sz="2800" b="1" smtClean="0"/>
              <a:t>; </a:t>
            </a:r>
            <a:r>
              <a:rPr lang="zh-CN" altLang="en-US" sz="2800" b="1" smtClean="0"/>
              <a:t>且这两部分从来不是自由的，程序可以使用伙伴系统中的一部分或者两部分都不使用。与边界标识法类似，所不同是：无论</a:t>
            </a:r>
            <a:r>
              <a:rPr lang="zh-CN" altLang="en-US" sz="2800" b="1" smtClean="0">
                <a:solidFill>
                  <a:schemeClr val="folHlink"/>
                </a:solidFill>
              </a:rPr>
              <a:t>占用块或空闲块</a:t>
            </a:r>
            <a:r>
              <a:rPr lang="zh-CN" altLang="en-US" sz="2800" b="1" smtClean="0"/>
              <a:t>，其</a:t>
            </a:r>
            <a:r>
              <a:rPr lang="zh-CN" altLang="en-US" sz="2800" b="1" smtClean="0">
                <a:solidFill>
                  <a:schemeClr val="folHlink"/>
                </a:solidFill>
              </a:rPr>
              <a:t>大小均为</a:t>
            </a:r>
            <a:r>
              <a:rPr lang="en-US" altLang="zh-CN" sz="2800" b="1" smtClean="0">
                <a:solidFill>
                  <a:schemeClr val="folHlink"/>
                </a:solidFill>
              </a:rPr>
              <a:t>2</a:t>
            </a:r>
            <a:r>
              <a:rPr lang="zh-CN" altLang="en-US" sz="2800" b="1" smtClean="0">
                <a:solidFill>
                  <a:schemeClr val="folHlink"/>
                </a:solidFill>
              </a:rPr>
              <a:t>的</a:t>
            </a:r>
            <a:r>
              <a:rPr lang="en-US" altLang="zh-CN" sz="2800" b="1" smtClean="0">
                <a:solidFill>
                  <a:schemeClr val="folHlink"/>
                </a:solidFill>
              </a:rPr>
              <a:t>k</a:t>
            </a:r>
            <a:r>
              <a:rPr lang="zh-CN" altLang="en-US" sz="2800" b="1" smtClean="0">
                <a:solidFill>
                  <a:schemeClr val="folHlink"/>
                </a:solidFill>
              </a:rPr>
              <a:t>次幂</a:t>
            </a:r>
            <a:r>
              <a:rPr lang="zh-CN" altLang="en-US" sz="2800" b="1" smtClean="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a:xfrm>
            <a:off x="762000" y="225425"/>
            <a:ext cx="7339013" cy="755650"/>
          </a:xfrm>
        </p:spPr>
        <p:txBody>
          <a:bodyPr/>
          <a:lstStyle/>
          <a:p>
            <a:pPr eaLnBrk="1" hangingPunct="1">
              <a:defRPr/>
            </a:pPr>
            <a:r>
              <a:rPr lang="en-US" altLang="zh-CN" b="1">
                <a:latin typeface="Times New Roman" pitchFamily="18" charset="0"/>
              </a:rPr>
              <a:t>8.4.1  </a:t>
            </a:r>
            <a:r>
              <a:rPr lang="zh-CN" altLang="en-US" b="1">
                <a:ea typeface="楷体_GB2312" pitchFamily="49" charset="-122"/>
              </a:rPr>
              <a:t>可利用空间表的结构</a:t>
            </a:r>
          </a:p>
        </p:txBody>
      </p:sp>
      <p:sp>
        <p:nvSpPr>
          <p:cNvPr id="51202" name="Rectangle 3"/>
          <p:cNvSpPr>
            <a:spLocks noGrp="1" noChangeArrowheads="1"/>
          </p:cNvSpPr>
          <p:nvPr>
            <p:ph type="body" idx="1"/>
          </p:nvPr>
        </p:nvSpPr>
        <p:spPr>
          <a:xfrm>
            <a:off x="152400" y="1123950"/>
            <a:ext cx="8812213" cy="2376488"/>
          </a:xfrm>
        </p:spPr>
        <p:txBody>
          <a:bodyPr/>
          <a:lstStyle/>
          <a:p>
            <a:pPr marL="0" indent="0" eaLnBrk="1" hangingPunct="1">
              <a:buFont typeface="Wingdings" pitchFamily="2" charset="2"/>
              <a:buNone/>
            </a:pPr>
            <a:r>
              <a:rPr lang="zh-CN" altLang="en-US" sz="2800" b="1" smtClean="0"/>
              <a:t>        为了再分配时查找方便起见，我们将所有大小相同的空闲块建于一张子表中。每个子表是一个双重链表，这样的链表可能有</a:t>
            </a:r>
            <a:r>
              <a:rPr lang="en-US" altLang="zh-CN" sz="2800" b="1" smtClean="0"/>
              <a:t>m+1</a:t>
            </a:r>
            <a:r>
              <a:rPr lang="zh-CN" altLang="en-US" sz="2800" b="1" smtClean="0"/>
              <a:t>个，将这</a:t>
            </a:r>
            <a:r>
              <a:rPr lang="en-US" altLang="zh-CN" sz="2800" b="1" smtClean="0"/>
              <a:t>m+1</a:t>
            </a:r>
            <a:r>
              <a:rPr lang="zh-CN" altLang="en-US" sz="2800" b="1" smtClean="0"/>
              <a:t>个表头指针用向量结构组织成一个表，这就是伙伴系统的可利用空间表。</a:t>
            </a:r>
          </a:p>
          <a:p>
            <a:pPr marL="0" indent="0" eaLnBrk="1" hangingPunct="1">
              <a:buFont typeface="Wingdings" pitchFamily="2" charset="2"/>
              <a:buNone/>
            </a:pPr>
            <a:r>
              <a:rPr lang="zh-CN" altLang="en-US" sz="2800" b="1" smtClean="0"/>
              <a:t>        可利用空间表的数据类型描述如下：</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5" name="Rectangle 2"/>
          <p:cNvSpPr>
            <a:spLocks noGrp="1" noChangeArrowheads="1"/>
          </p:cNvSpPr>
          <p:nvPr>
            <p:ph type="body" idx="1"/>
          </p:nvPr>
        </p:nvSpPr>
        <p:spPr>
          <a:xfrm>
            <a:off x="152400" y="228600"/>
            <a:ext cx="8915400" cy="6324600"/>
          </a:xfrm>
        </p:spPr>
        <p:txBody>
          <a:bodyPr/>
          <a:lstStyle/>
          <a:p>
            <a:pPr marL="0" indent="0" eaLnBrk="1" hangingPunct="1">
              <a:lnSpc>
                <a:spcPct val="110000"/>
              </a:lnSpc>
              <a:spcBef>
                <a:spcPct val="10000"/>
              </a:spcBef>
              <a:buFont typeface="Wingdings" pitchFamily="2" charset="2"/>
              <a:buNone/>
            </a:pPr>
            <a:r>
              <a:rPr lang="en-US" altLang="zh-CN" sz="2800" b="1" smtClean="0"/>
              <a:t>#define  M  16</a:t>
            </a:r>
          </a:p>
          <a:p>
            <a:pPr marL="0" indent="0" eaLnBrk="1" hangingPunct="1">
              <a:lnSpc>
                <a:spcPct val="110000"/>
              </a:lnSpc>
              <a:spcBef>
                <a:spcPct val="10000"/>
              </a:spcBef>
              <a:buFont typeface="Wingdings" pitchFamily="2" charset="2"/>
              <a:buNone/>
            </a:pPr>
            <a:r>
              <a:rPr lang="en-US" altLang="zh-CN" sz="2800" b="1" smtClean="0"/>
              <a:t>typedef struct WORD_b</a:t>
            </a:r>
          </a:p>
          <a:p>
            <a:pPr marL="355600" lvl="1" indent="0" eaLnBrk="1" hangingPunct="1">
              <a:lnSpc>
                <a:spcPct val="110000"/>
              </a:lnSpc>
              <a:spcBef>
                <a:spcPct val="10000"/>
              </a:spcBef>
              <a:buFontTx/>
              <a:buNone/>
            </a:pPr>
            <a:r>
              <a:rPr lang="en-US" altLang="zh-CN" b="1" smtClean="0"/>
              <a:t>{   WORD_b  * llink;     </a:t>
            </a:r>
            <a:r>
              <a:rPr lang="en-US" altLang="zh-CN" sz="2400" b="1" smtClean="0"/>
              <a:t>/*   </a:t>
            </a:r>
            <a:r>
              <a:rPr lang="zh-CN" altLang="en-US" sz="2400" b="1" smtClean="0"/>
              <a:t>前驱结点   *</a:t>
            </a:r>
            <a:r>
              <a:rPr lang="en-US" altLang="zh-CN" sz="2400" b="1" smtClean="0"/>
              <a:t>/</a:t>
            </a:r>
          </a:p>
          <a:p>
            <a:pPr marL="723900" lvl="2" indent="0" eaLnBrk="1" hangingPunct="1">
              <a:lnSpc>
                <a:spcPct val="110000"/>
              </a:lnSpc>
              <a:spcBef>
                <a:spcPct val="10000"/>
              </a:spcBef>
              <a:buFont typeface="Wingdings" pitchFamily="2" charset="2"/>
              <a:buNone/>
            </a:pPr>
            <a:r>
              <a:rPr lang="en-US" altLang="zh-CN" sz="2800" b="1" smtClean="0"/>
              <a:t>int    tag;        </a:t>
            </a:r>
            <a:r>
              <a:rPr lang="en-US" altLang="zh-CN" b="1" smtClean="0"/>
              <a:t>/*   </a:t>
            </a:r>
            <a:r>
              <a:rPr lang="zh-CN" altLang="en-US" b="1" smtClean="0"/>
              <a:t>使用标识    *</a:t>
            </a:r>
            <a:r>
              <a:rPr lang="en-US" altLang="zh-CN" b="1" smtClean="0"/>
              <a:t>/</a:t>
            </a:r>
          </a:p>
          <a:p>
            <a:pPr marL="723900" lvl="2" indent="0" eaLnBrk="1" hangingPunct="1">
              <a:lnSpc>
                <a:spcPct val="110000"/>
              </a:lnSpc>
              <a:spcBef>
                <a:spcPct val="10000"/>
              </a:spcBef>
              <a:buFont typeface="Wingdings" pitchFamily="2" charset="2"/>
              <a:buNone/>
            </a:pPr>
            <a:r>
              <a:rPr lang="en-US" altLang="zh-CN" sz="2800" b="1" smtClean="0"/>
              <a:t>int    kval;      </a:t>
            </a:r>
            <a:r>
              <a:rPr lang="en-US" altLang="zh-CN" b="1" smtClean="0"/>
              <a:t>/*   </a:t>
            </a:r>
            <a:r>
              <a:rPr lang="zh-CN" altLang="en-US" b="1" smtClean="0"/>
              <a:t>块的大小</a:t>
            </a:r>
            <a:r>
              <a:rPr lang="en-US" altLang="zh-CN" b="1" smtClean="0"/>
              <a:t>,</a:t>
            </a:r>
            <a:r>
              <a:rPr lang="zh-CN" altLang="en-US" b="1" smtClean="0"/>
              <a:t>是</a:t>
            </a:r>
            <a:r>
              <a:rPr lang="en-US" altLang="zh-CN" b="1" smtClean="0"/>
              <a:t>2</a:t>
            </a:r>
            <a:r>
              <a:rPr lang="zh-CN" altLang="en-US" b="1" smtClean="0"/>
              <a:t>的幂次   *</a:t>
            </a:r>
            <a:r>
              <a:rPr lang="en-US" altLang="zh-CN" b="1" smtClean="0"/>
              <a:t>/</a:t>
            </a:r>
          </a:p>
          <a:p>
            <a:pPr marL="723900" lvl="2" indent="0" eaLnBrk="1" hangingPunct="1">
              <a:lnSpc>
                <a:spcPct val="110000"/>
              </a:lnSpc>
              <a:spcBef>
                <a:spcPct val="10000"/>
              </a:spcBef>
              <a:buFont typeface="Wingdings" pitchFamily="2" charset="2"/>
              <a:buNone/>
            </a:pPr>
            <a:r>
              <a:rPr lang="en-US" altLang="zh-CN" sz="2800" b="1" smtClean="0"/>
              <a:t>WORD_b  *rlink;     </a:t>
            </a:r>
            <a:r>
              <a:rPr lang="en-US" altLang="zh-CN" b="1" smtClean="0"/>
              <a:t>/*   </a:t>
            </a:r>
            <a:r>
              <a:rPr lang="zh-CN" altLang="en-US" b="1" smtClean="0"/>
              <a:t>后继结点   *</a:t>
            </a:r>
            <a:r>
              <a:rPr lang="en-US" altLang="zh-CN" b="1" smtClean="0"/>
              <a:t>/</a:t>
            </a:r>
          </a:p>
          <a:p>
            <a:pPr marL="723900" lvl="2" indent="0" eaLnBrk="1" hangingPunct="1">
              <a:lnSpc>
                <a:spcPct val="110000"/>
              </a:lnSpc>
              <a:spcBef>
                <a:spcPct val="10000"/>
              </a:spcBef>
              <a:buFont typeface="Wingdings" pitchFamily="2" charset="2"/>
              <a:buNone/>
            </a:pPr>
            <a:r>
              <a:rPr lang="en-US" altLang="zh-CN" sz="2800" b="1" smtClean="0"/>
              <a:t>OtherType    other;</a:t>
            </a:r>
          </a:p>
          <a:p>
            <a:pPr marL="355600" lvl="1" indent="0" eaLnBrk="1" hangingPunct="1">
              <a:lnSpc>
                <a:spcPct val="110000"/>
              </a:lnSpc>
              <a:spcBef>
                <a:spcPct val="10000"/>
              </a:spcBef>
              <a:buFontTx/>
              <a:buNone/>
            </a:pPr>
            <a:r>
              <a:rPr lang="en-US" altLang="zh-CN" b="1" smtClean="0"/>
              <a:t>} WORD_b, head; </a:t>
            </a:r>
          </a:p>
          <a:p>
            <a:pPr marL="0" indent="0" eaLnBrk="1" hangingPunct="1">
              <a:lnSpc>
                <a:spcPct val="110000"/>
              </a:lnSpc>
              <a:spcBef>
                <a:spcPct val="10000"/>
              </a:spcBef>
              <a:buFont typeface="Wingdings" pitchFamily="2" charset="2"/>
              <a:buNone/>
            </a:pPr>
            <a:r>
              <a:rPr lang="en-US" altLang="zh-CN" sz="2800" b="1" smtClean="0"/>
              <a:t>typedef  struct HeadNode</a:t>
            </a:r>
          </a:p>
          <a:p>
            <a:pPr marL="355600" lvl="1" indent="0" eaLnBrk="1" hangingPunct="1">
              <a:lnSpc>
                <a:spcPct val="110000"/>
              </a:lnSpc>
              <a:spcBef>
                <a:spcPct val="10000"/>
              </a:spcBef>
              <a:buFontTx/>
              <a:buNone/>
            </a:pPr>
            <a:r>
              <a:rPr lang="en-US" altLang="zh-CN" b="1" smtClean="0"/>
              <a:t>{   int    nodesize;</a:t>
            </a:r>
          </a:p>
          <a:p>
            <a:pPr marL="723900" lvl="2" indent="0" eaLnBrk="1" hangingPunct="1">
              <a:lnSpc>
                <a:spcPct val="110000"/>
              </a:lnSpc>
              <a:spcBef>
                <a:spcPct val="10000"/>
              </a:spcBef>
              <a:buFont typeface="Wingdings" pitchFamily="2" charset="2"/>
              <a:buNone/>
            </a:pPr>
            <a:r>
              <a:rPr lang="en-US" altLang="zh-CN" sz="2800" b="1" smtClean="0"/>
              <a:t>WORD_b * first;</a:t>
            </a:r>
          </a:p>
          <a:p>
            <a:pPr marL="355600" lvl="1" indent="0" eaLnBrk="1" hangingPunct="1">
              <a:lnSpc>
                <a:spcPct val="110000"/>
              </a:lnSpc>
              <a:spcBef>
                <a:spcPct val="10000"/>
              </a:spcBef>
              <a:buFontTx/>
              <a:buNone/>
            </a:pPr>
            <a:r>
              <a:rPr lang="en-US" altLang="zh-CN" b="1" smtClean="0"/>
              <a:t>}FreeList[M+1];</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a:xfrm>
            <a:off x="1190625" y="290513"/>
            <a:ext cx="4894263" cy="762000"/>
          </a:xfrm>
        </p:spPr>
        <p:txBody>
          <a:bodyPr/>
          <a:lstStyle/>
          <a:p>
            <a:pPr eaLnBrk="1" hangingPunct="1">
              <a:defRPr/>
            </a:pPr>
            <a:r>
              <a:rPr lang="en-US" altLang="zh-CN" b="1">
                <a:latin typeface="Times New Roman" pitchFamily="18" charset="0"/>
              </a:rPr>
              <a:t>8.4.2</a:t>
            </a:r>
            <a:r>
              <a:rPr lang="en-US" altLang="zh-CN" b="1"/>
              <a:t>  </a:t>
            </a:r>
            <a:r>
              <a:rPr lang="zh-CN" altLang="en-US" b="1"/>
              <a:t>分配算法</a:t>
            </a:r>
          </a:p>
        </p:txBody>
      </p:sp>
      <p:sp>
        <p:nvSpPr>
          <p:cNvPr id="53250" name="Rectangle 3"/>
          <p:cNvSpPr>
            <a:spLocks noGrp="1" noChangeArrowheads="1"/>
          </p:cNvSpPr>
          <p:nvPr>
            <p:ph type="body" idx="1"/>
          </p:nvPr>
        </p:nvSpPr>
        <p:spPr>
          <a:xfrm>
            <a:off x="152400" y="1196975"/>
            <a:ext cx="8839200" cy="4824413"/>
          </a:xfrm>
        </p:spPr>
        <p:txBody>
          <a:bodyPr/>
          <a:lstStyle/>
          <a:p>
            <a:pPr marL="0" indent="0" eaLnBrk="1" hangingPunct="1">
              <a:lnSpc>
                <a:spcPct val="110000"/>
              </a:lnSpc>
              <a:buFont typeface="Wingdings" pitchFamily="2" charset="2"/>
              <a:buNone/>
            </a:pPr>
            <a:r>
              <a:rPr lang="zh-CN" altLang="en-US" sz="2800" b="1" smtClean="0"/>
              <a:t>        当程序提出大小为</a:t>
            </a:r>
            <a:r>
              <a:rPr lang="en-US" altLang="zh-CN" sz="2800" b="1" smtClean="0"/>
              <a:t>n</a:t>
            </a:r>
            <a:r>
              <a:rPr lang="zh-CN" altLang="en-US" sz="2800" b="1" smtClean="0"/>
              <a:t>的内存分配请求时，首先</a:t>
            </a:r>
            <a:r>
              <a:rPr lang="zh-CN" altLang="en-US" sz="2800" b="1" smtClean="0">
                <a:solidFill>
                  <a:schemeClr val="folHlink"/>
                </a:solidFill>
              </a:rPr>
              <a:t>在可利用表中</a:t>
            </a:r>
            <a:r>
              <a:rPr lang="zh-CN" altLang="en-US" sz="2800" b="1" smtClean="0"/>
              <a:t>查找大小与</a:t>
            </a:r>
            <a:r>
              <a:rPr lang="en-US" altLang="zh-CN" sz="2800" b="1" smtClean="0"/>
              <a:t>n</a:t>
            </a:r>
            <a:r>
              <a:rPr lang="zh-CN" altLang="en-US" sz="2800" b="1" smtClean="0"/>
              <a:t>相匹配的子表</a:t>
            </a:r>
            <a:r>
              <a:rPr lang="en-US" altLang="zh-CN" sz="2800" b="1" smtClean="0"/>
              <a:t>.</a:t>
            </a:r>
          </a:p>
          <a:p>
            <a:pPr marL="0" indent="0" eaLnBrk="1" hangingPunct="1">
              <a:lnSpc>
                <a:spcPct val="110000"/>
              </a:lnSpc>
              <a:buFont typeface="Wingdings" pitchFamily="2" charset="2"/>
              <a:buNone/>
            </a:pPr>
            <a:r>
              <a:rPr lang="en-US" altLang="zh-CN" sz="3600" b="1" smtClean="0">
                <a:solidFill>
                  <a:schemeClr val="folHlink"/>
                </a:solidFill>
              </a:rPr>
              <a:t>1  </a:t>
            </a:r>
            <a:r>
              <a:rPr lang="zh-CN" altLang="en-US" sz="3600" b="1" smtClean="0">
                <a:solidFill>
                  <a:schemeClr val="folHlink"/>
                </a:solidFill>
                <a:ea typeface="楷体_GB2312" pitchFamily="49" charset="-122"/>
              </a:rPr>
              <a:t>算法思想</a:t>
            </a:r>
          </a:p>
          <a:p>
            <a:pPr marL="444500" lvl="1" indent="0" eaLnBrk="1" hangingPunct="1">
              <a:lnSpc>
                <a:spcPct val="110000"/>
              </a:lnSpc>
              <a:buFontTx/>
              <a:buNone/>
            </a:pPr>
            <a:r>
              <a:rPr lang="zh-CN" altLang="en-US" b="1" smtClean="0">
                <a:solidFill>
                  <a:schemeClr val="folHlink"/>
                </a:solidFill>
                <a:latin typeface="宋体" charset="-122"/>
              </a:rPr>
              <a:t>◆</a:t>
            </a:r>
            <a:r>
              <a:rPr lang="zh-CN" altLang="en-US" b="1" smtClean="0">
                <a:solidFill>
                  <a:schemeClr val="hlink"/>
                </a:solidFill>
              </a:rPr>
              <a:t>  </a:t>
            </a:r>
            <a:r>
              <a:rPr lang="zh-CN" altLang="en-US" b="1" smtClean="0"/>
              <a:t>若存在</a:t>
            </a:r>
            <a:r>
              <a:rPr lang="en-US" altLang="zh-CN" b="1" smtClean="0"/>
              <a:t>2</a:t>
            </a:r>
            <a:r>
              <a:rPr lang="en-US" altLang="zh-CN" b="1" baseline="30000" smtClean="0"/>
              <a:t>k-1</a:t>
            </a:r>
            <a:r>
              <a:rPr lang="en-US" altLang="zh-CN" b="1" smtClean="0"/>
              <a:t>&lt;n</a:t>
            </a:r>
            <a:r>
              <a:rPr lang="en-US" altLang="zh-CN" b="1" smtClean="0">
                <a:cs typeface="Times New Roman" pitchFamily="18" charset="0"/>
              </a:rPr>
              <a:t>≤</a:t>
            </a:r>
            <a:r>
              <a:rPr lang="en-US" altLang="zh-CN" b="1" smtClean="0"/>
              <a:t>2</a:t>
            </a:r>
            <a:r>
              <a:rPr lang="en-US" altLang="zh-CN" b="1" baseline="30000" smtClean="0"/>
              <a:t>k</a:t>
            </a:r>
            <a:r>
              <a:rPr lang="en-US" altLang="zh-CN" b="1" smtClean="0"/>
              <a:t>-1</a:t>
            </a:r>
            <a:r>
              <a:rPr lang="zh-CN" altLang="en-US" b="1" smtClean="0"/>
              <a:t>的空闲子表结点：则将子表中的任意一个结点分配之；</a:t>
            </a:r>
          </a:p>
          <a:p>
            <a:pPr marL="444500" lvl="1" indent="0" eaLnBrk="1" hangingPunct="1">
              <a:lnSpc>
                <a:spcPct val="110000"/>
              </a:lnSpc>
              <a:buFontTx/>
              <a:buNone/>
            </a:pPr>
            <a:r>
              <a:rPr lang="zh-CN" altLang="en-US" b="1" smtClean="0">
                <a:solidFill>
                  <a:schemeClr val="folHlink"/>
                </a:solidFill>
                <a:latin typeface="宋体" charset="-122"/>
              </a:rPr>
              <a:t>◆</a:t>
            </a:r>
            <a:r>
              <a:rPr lang="zh-CN" altLang="en-US" b="1" smtClean="0">
                <a:solidFill>
                  <a:schemeClr val="hlink"/>
                </a:solidFill>
              </a:rPr>
              <a:t> </a:t>
            </a:r>
            <a:r>
              <a:rPr lang="zh-CN" altLang="en-US" b="1" smtClean="0"/>
              <a:t>若不存在</a:t>
            </a:r>
            <a:r>
              <a:rPr lang="en-US" altLang="zh-CN" b="1" smtClean="0"/>
              <a:t>2</a:t>
            </a:r>
            <a:r>
              <a:rPr lang="en-US" altLang="zh-CN" b="1" baseline="30000" smtClean="0"/>
              <a:t>k-1</a:t>
            </a:r>
            <a:r>
              <a:rPr lang="en-US" altLang="zh-CN" b="1" smtClean="0"/>
              <a:t>&lt;n</a:t>
            </a:r>
            <a:r>
              <a:rPr lang="en-US" altLang="zh-CN" b="1" smtClean="0">
                <a:cs typeface="Times New Roman" pitchFamily="18" charset="0"/>
              </a:rPr>
              <a:t>≤</a:t>
            </a:r>
            <a:r>
              <a:rPr lang="en-US" altLang="zh-CN" b="1" smtClean="0"/>
              <a:t>2</a:t>
            </a:r>
            <a:r>
              <a:rPr lang="en-US" altLang="zh-CN" b="1" baseline="30000" smtClean="0"/>
              <a:t>k</a:t>
            </a:r>
            <a:r>
              <a:rPr lang="en-US" altLang="zh-CN" b="1" smtClean="0"/>
              <a:t>-1</a:t>
            </a:r>
            <a:r>
              <a:rPr lang="zh-CN" altLang="en-US" b="1" smtClean="0"/>
              <a:t>的空闲子表结点：则从结点大小为</a:t>
            </a:r>
            <a:r>
              <a:rPr lang="en-US" altLang="zh-CN" b="1" smtClean="0"/>
              <a:t>2</a:t>
            </a:r>
            <a:r>
              <a:rPr lang="en-US" altLang="zh-CN" b="1" baseline="30000" smtClean="0"/>
              <a:t>k</a:t>
            </a:r>
            <a:r>
              <a:rPr lang="zh-CN" altLang="en-US" b="1" smtClean="0"/>
              <a:t>的子表中找到一个空闲结点，将其中</a:t>
            </a:r>
            <a:r>
              <a:rPr lang="zh-CN" altLang="en-US" b="1" smtClean="0">
                <a:solidFill>
                  <a:schemeClr val="folHlink"/>
                </a:solidFill>
              </a:rPr>
              <a:t>一半</a:t>
            </a:r>
            <a:r>
              <a:rPr lang="zh-CN" altLang="en-US" b="1" smtClean="0"/>
              <a:t>分配给程序，剩余的</a:t>
            </a:r>
            <a:r>
              <a:rPr lang="zh-CN" altLang="en-US" b="1" smtClean="0">
                <a:solidFill>
                  <a:schemeClr val="folHlink"/>
                </a:solidFill>
              </a:rPr>
              <a:t>一半</a:t>
            </a:r>
            <a:r>
              <a:rPr lang="zh-CN" altLang="en-US" b="1" smtClean="0"/>
              <a:t>插入到结点大小为</a:t>
            </a:r>
            <a:r>
              <a:rPr lang="en-US" altLang="zh-CN" b="1" smtClean="0"/>
              <a:t>2</a:t>
            </a:r>
            <a:r>
              <a:rPr lang="en-US" altLang="zh-CN" b="1" baseline="30000" smtClean="0"/>
              <a:t>k-1</a:t>
            </a:r>
            <a:r>
              <a:rPr lang="zh-CN" altLang="en-US" b="1" smtClean="0"/>
              <a:t>的子表中。</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3" name="Rectangle 2"/>
          <p:cNvSpPr>
            <a:spLocks noGrp="1" noChangeArrowheads="1"/>
          </p:cNvSpPr>
          <p:nvPr>
            <p:ph type="body" idx="1"/>
          </p:nvPr>
        </p:nvSpPr>
        <p:spPr>
          <a:xfrm>
            <a:off x="152400" y="260350"/>
            <a:ext cx="8839200" cy="3168650"/>
          </a:xfrm>
        </p:spPr>
        <p:txBody>
          <a:bodyPr/>
          <a:lstStyle/>
          <a:p>
            <a:pPr marL="0" indent="0" eaLnBrk="1" hangingPunct="1">
              <a:lnSpc>
                <a:spcPct val="110000"/>
              </a:lnSpc>
              <a:buFont typeface="Wingdings" pitchFamily="2" charset="2"/>
              <a:buNone/>
            </a:pPr>
            <a:r>
              <a:rPr lang="en-US" altLang="zh-CN" sz="3600" b="1" smtClean="0">
                <a:solidFill>
                  <a:schemeClr val="folHlink"/>
                </a:solidFill>
              </a:rPr>
              <a:t>2  </a:t>
            </a:r>
            <a:r>
              <a:rPr lang="zh-CN" altLang="en-US" sz="3600" b="1" smtClean="0">
                <a:solidFill>
                  <a:schemeClr val="folHlink"/>
                </a:solidFill>
                <a:ea typeface="楷体_GB2312" pitchFamily="49" charset="-122"/>
              </a:rPr>
              <a:t>说明</a:t>
            </a:r>
          </a:p>
          <a:p>
            <a:pPr marL="0" indent="0" eaLnBrk="1" hangingPunct="1">
              <a:lnSpc>
                <a:spcPct val="110000"/>
              </a:lnSpc>
              <a:buFont typeface="Wingdings" pitchFamily="2" charset="2"/>
              <a:buNone/>
            </a:pPr>
            <a:r>
              <a:rPr lang="zh-CN" altLang="en-US" sz="2800" b="1" smtClean="0"/>
              <a:t>        在进行大小为</a:t>
            </a:r>
            <a:r>
              <a:rPr lang="en-US" altLang="zh-CN" sz="2800" b="1" smtClean="0"/>
              <a:t>n(2</a:t>
            </a:r>
            <a:r>
              <a:rPr lang="en-US" altLang="zh-CN" sz="2800" b="1" baseline="30000" smtClean="0"/>
              <a:t>k-i-1</a:t>
            </a:r>
            <a:r>
              <a:rPr lang="en-US" altLang="zh-CN" sz="2800" b="1" smtClean="0"/>
              <a:t>&lt;n</a:t>
            </a:r>
            <a:r>
              <a:rPr lang="en-US" altLang="zh-CN" sz="2800" b="1" smtClean="0">
                <a:cs typeface="Times New Roman" pitchFamily="18" charset="0"/>
              </a:rPr>
              <a:t>≤</a:t>
            </a:r>
            <a:r>
              <a:rPr lang="en-US" altLang="zh-CN" sz="2800" b="1" smtClean="0"/>
              <a:t>2</a:t>
            </a:r>
            <a:r>
              <a:rPr lang="en-US" altLang="zh-CN" sz="2800" b="1" baseline="30000" smtClean="0"/>
              <a:t>k-i</a:t>
            </a:r>
            <a:r>
              <a:rPr lang="en-US" altLang="zh-CN" sz="2800" b="1" smtClean="0"/>
              <a:t>-1</a:t>
            </a:r>
            <a:r>
              <a:rPr lang="zh-CN" altLang="en-US" sz="2800" b="1" smtClean="0"/>
              <a:t>，</a:t>
            </a:r>
            <a:r>
              <a:rPr lang="en-US" altLang="zh-CN" sz="2800" b="1" smtClean="0"/>
              <a:t>i=1,2,</a:t>
            </a:r>
            <a:r>
              <a:rPr lang="en-US" altLang="zh-CN" sz="2800" b="1" smtClean="0">
                <a:cs typeface="Times New Roman" pitchFamily="18" charset="0"/>
              </a:rPr>
              <a:t>…,k-1)</a:t>
            </a:r>
            <a:r>
              <a:rPr lang="en-US" altLang="zh-CN" sz="2800" b="1" smtClean="0"/>
              <a:t> </a:t>
            </a:r>
            <a:r>
              <a:rPr lang="zh-CN" altLang="en-US" sz="2800" b="1" smtClean="0"/>
              <a:t>的内存分配请求时，若所有小于</a:t>
            </a:r>
            <a:r>
              <a:rPr lang="en-US" altLang="zh-CN" sz="2800" b="1" smtClean="0"/>
              <a:t>2</a:t>
            </a:r>
            <a:r>
              <a:rPr lang="en-US" altLang="zh-CN" sz="2800" b="1" baseline="30000" smtClean="0"/>
              <a:t>k</a:t>
            </a:r>
            <a:r>
              <a:rPr lang="zh-CN" altLang="en-US" sz="2800" b="1" smtClean="0"/>
              <a:t>的子表均为空</a:t>
            </a:r>
            <a:r>
              <a:rPr lang="en-US" altLang="zh-CN" sz="2800" b="1" smtClean="0"/>
              <a:t>(</a:t>
            </a:r>
            <a:r>
              <a:rPr lang="zh-CN" altLang="en-US" sz="2800" b="1" smtClean="0"/>
              <a:t>没有空闲结点</a:t>
            </a:r>
            <a:r>
              <a:rPr lang="en-US" altLang="zh-CN" sz="2800" b="1" smtClean="0"/>
              <a:t>)</a:t>
            </a:r>
            <a:r>
              <a:rPr lang="zh-CN" altLang="en-US" sz="2800" b="1" smtClean="0"/>
              <a:t>，则同样需要从大小为</a:t>
            </a:r>
            <a:r>
              <a:rPr lang="en-US" altLang="zh-CN" sz="2800" b="1" smtClean="0"/>
              <a:t>2</a:t>
            </a:r>
            <a:r>
              <a:rPr lang="en-US" altLang="zh-CN" sz="2800" b="1" baseline="30000" smtClean="0"/>
              <a:t>k</a:t>
            </a:r>
            <a:r>
              <a:rPr lang="zh-CN" altLang="en-US" sz="2800" b="1" smtClean="0"/>
              <a:t>的子表中找到一个空闲结点，</a:t>
            </a:r>
            <a:r>
              <a:rPr lang="zh-CN" altLang="en-US" sz="2800" b="1" smtClean="0">
                <a:solidFill>
                  <a:schemeClr val="folHlink"/>
                </a:solidFill>
              </a:rPr>
              <a:t>将其中</a:t>
            </a:r>
            <a:r>
              <a:rPr lang="en-US" altLang="zh-CN" sz="2800" b="1" smtClean="0">
                <a:solidFill>
                  <a:schemeClr val="folHlink"/>
                </a:solidFill>
              </a:rPr>
              <a:t>2</a:t>
            </a:r>
            <a:r>
              <a:rPr lang="en-US" altLang="zh-CN" sz="2800" b="1" baseline="30000" smtClean="0">
                <a:solidFill>
                  <a:schemeClr val="folHlink"/>
                </a:solidFill>
              </a:rPr>
              <a:t>k-i</a:t>
            </a:r>
            <a:r>
              <a:rPr lang="zh-CN" altLang="en-US" sz="2800" b="1" smtClean="0">
                <a:solidFill>
                  <a:schemeClr val="folHlink"/>
                </a:solidFill>
              </a:rPr>
              <a:t>一小部分分配</a:t>
            </a:r>
            <a:r>
              <a:rPr lang="zh-CN" altLang="en-US" sz="2800" b="1" smtClean="0"/>
              <a:t>给用户，而将</a:t>
            </a:r>
            <a:r>
              <a:rPr lang="zh-CN" altLang="en-US" sz="2800" b="1" smtClean="0">
                <a:solidFill>
                  <a:schemeClr val="folHlink"/>
                </a:solidFill>
              </a:rPr>
              <a:t>剩余部分分割成若干个结点分别插入对应的子表</a:t>
            </a:r>
            <a:r>
              <a:rPr lang="zh-CN" altLang="en-US" sz="2800" b="1"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a:xfrm>
            <a:off x="685800" y="152400"/>
            <a:ext cx="7772400" cy="762000"/>
          </a:xfrm>
        </p:spPr>
        <p:txBody>
          <a:bodyPr/>
          <a:lstStyle/>
          <a:p>
            <a:pPr eaLnBrk="1" hangingPunct="1">
              <a:defRPr/>
            </a:pPr>
            <a:r>
              <a:rPr lang="en-US" altLang="zh-CN" b="1">
                <a:latin typeface="Times New Roman" pitchFamily="18" charset="0"/>
              </a:rPr>
              <a:t>8.4.3</a:t>
            </a:r>
            <a:r>
              <a:rPr lang="en-US" altLang="zh-CN" b="1"/>
              <a:t>  </a:t>
            </a:r>
            <a:r>
              <a:rPr lang="zh-CN" altLang="en-US" b="1"/>
              <a:t>回收算法</a:t>
            </a:r>
          </a:p>
        </p:txBody>
      </p:sp>
      <p:sp>
        <p:nvSpPr>
          <p:cNvPr id="55298" name="Rectangle 3"/>
          <p:cNvSpPr>
            <a:spLocks noGrp="1" noChangeArrowheads="1"/>
          </p:cNvSpPr>
          <p:nvPr>
            <p:ph type="body" idx="1"/>
          </p:nvPr>
        </p:nvSpPr>
        <p:spPr>
          <a:xfrm>
            <a:off x="152400" y="990600"/>
            <a:ext cx="8839200" cy="4648200"/>
          </a:xfrm>
        </p:spPr>
        <p:txBody>
          <a:bodyPr/>
          <a:lstStyle/>
          <a:p>
            <a:pPr marL="0" indent="0" eaLnBrk="1" hangingPunct="1">
              <a:lnSpc>
                <a:spcPct val="110000"/>
              </a:lnSpc>
              <a:spcBef>
                <a:spcPct val="10000"/>
              </a:spcBef>
              <a:buFont typeface="Wingdings" pitchFamily="2" charset="2"/>
              <a:buNone/>
            </a:pPr>
            <a:r>
              <a:rPr lang="zh-CN" altLang="en-US" sz="2800" b="1" smtClean="0"/>
              <a:t>       当程序释放所占用的块时，系统将该新的空闲块插入到可利用空闲表中，需要考虑合并成大块问题。在伙伴系统中，只有“</a:t>
            </a:r>
            <a:r>
              <a:rPr lang="zh-CN" altLang="en-US" sz="2800" b="1" smtClean="0">
                <a:solidFill>
                  <a:schemeClr val="folHlink"/>
                </a:solidFill>
              </a:rPr>
              <a:t>互为伙伴</a:t>
            </a:r>
            <a:r>
              <a:rPr lang="zh-CN" altLang="en-US" sz="2800" b="1" smtClean="0"/>
              <a:t>”</a:t>
            </a:r>
            <a:r>
              <a:rPr lang="zh-CN" altLang="en-US" sz="2800" b="1" smtClean="0">
                <a:solidFill>
                  <a:schemeClr val="tx2"/>
                </a:solidFill>
              </a:rPr>
              <a:t>的两个子块均空闲时才合并</a:t>
            </a:r>
            <a:r>
              <a:rPr lang="zh-CN" altLang="en-US" sz="2800" b="1" smtClean="0"/>
              <a:t>；即使有两个相邻且大小相同的空闲块，如果不是“</a:t>
            </a:r>
            <a:r>
              <a:rPr lang="zh-CN" altLang="en-US" sz="2800" b="1" smtClean="0">
                <a:solidFill>
                  <a:schemeClr val="folHlink"/>
                </a:solidFill>
              </a:rPr>
              <a:t>互为伙伴</a:t>
            </a:r>
            <a:r>
              <a:rPr lang="zh-CN" altLang="en-US" sz="2800" b="1" smtClean="0"/>
              <a:t>” </a:t>
            </a:r>
            <a:r>
              <a:rPr lang="en-US" altLang="zh-CN" sz="2800" b="1" smtClean="0"/>
              <a:t>(</a:t>
            </a:r>
            <a:r>
              <a:rPr lang="zh-CN" altLang="en-US" sz="2800" b="1" smtClean="0"/>
              <a:t>从同一个大块中分裂出来的</a:t>
            </a:r>
            <a:r>
              <a:rPr lang="en-US" altLang="zh-CN" sz="2800" b="1" smtClean="0"/>
              <a:t>)</a:t>
            </a:r>
            <a:r>
              <a:rPr lang="zh-CN" altLang="en-US" sz="2800" b="1" smtClean="0"/>
              <a:t>也不合并。</a:t>
            </a:r>
          </a:p>
          <a:p>
            <a:pPr marL="0" indent="0" eaLnBrk="1" hangingPunct="1">
              <a:lnSpc>
                <a:spcPct val="110000"/>
              </a:lnSpc>
              <a:spcBef>
                <a:spcPct val="10000"/>
              </a:spcBef>
              <a:buFont typeface="Wingdings" pitchFamily="2" charset="2"/>
              <a:buNone/>
            </a:pPr>
            <a:r>
              <a:rPr lang="en-US" altLang="zh-CN" sz="3600" b="1" smtClean="0">
                <a:solidFill>
                  <a:schemeClr val="folHlink"/>
                </a:solidFill>
              </a:rPr>
              <a:t>1  </a:t>
            </a:r>
            <a:r>
              <a:rPr lang="zh-CN" altLang="en-US" sz="3600" b="1" smtClean="0">
                <a:solidFill>
                  <a:schemeClr val="folHlink"/>
                </a:solidFill>
                <a:ea typeface="楷体_GB2312" pitchFamily="49" charset="-122"/>
              </a:rPr>
              <a:t>伙伴空闲块的确定</a:t>
            </a:r>
            <a:endParaRPr lang="zh-CN" altLang="en-US" sz="3600" b="1" smtClean="0">
              <a:ea typeface="楷体_GB2312" pitchFamily="49" charset="-122"/>
            </a:endParaRPr>
          </a:p>
          <a:p>
            <a:pPr marL="0" indent="0" eaLnBrk="1" hangingPunct="1">
              <a:lnSpc>
                <a:spcPct val="110000"/>
              </a:lnSpc>
              <a:spcBef>
                <a:spcPct val="10000"/>
              </a:spcBef>
              <a:buFont typeface="Wingdings" pitchFamily="2" charset="2"/>
              <a:buNone/>
            </a:pPr>
            <a:r>
              <a:rPr lang="zh-CN" altLang="en-US" sz="2800" b="1" smtClean="0"/>
              <a:t>       设</a:t>
            </a:r>
            <a:r>
              <a:rPr lang="en-US" altLang="zh-CN" sz="2800" b="1" smtClean="0"/>
              <a:t>p</a:t>
            </a:r>
            <a:r>
              <a:rPr lang="zh-CN" altLang="en-US" sz="2800" b="1" smtClean="0"/>
              <a:t>是大小为</a:t>
            </a:r>
            <a:r>
              <a:rPr lang="en-US" altLang="zh-CN" sz="2800" b="1" smtClean="0"/>
              <a:t>2</a:t>
            </a:r>
            <a:r>
              <a:rPr lang="en-US" altLang="zh-CN" sz="2800" b="1" baseline="30000" smtClean="0"/>
              <a:t>k</a:t>
            </a:r>
            <a:r>
              <a:rPr lang="zh-CN" altLang="en-US" sz="2800" b="1" smtClean="0"/>
              <a:t>的空闲块的首地址，且</a:t>
            </a:r>
            <a:r>
              <a:rPr lang="en-US" altLang="zh-CN" sz="2800" b="1" smtClean="0"/>
              <a:t>p MOD 2</a:t>
            </a:r>
            <a:r>
              <a:rPr lang="en-US" altLang="zh-CN" sz="2800" b="1" baseline="30000" smtClean="0"/>
              <a:t>k+1</a:t>
            </a:r>
            <a:r>
              <a:rPr lang="en-US" altLang="zh-CN" sz="2800" b="1" smtClean="0"/>
              <a:t> =0</a:t>
            </a:r>
            <a:r>
              <a:rPr lang="zh-CN" altLang="en-US" sz="2800" b="1" smtClean="0"/>
              <a:t>，则首地址为</a:t>
            </a:r>
            <a:r>
              <a:rPr lang="en-US" altLang="zh-CN" sz="2800" b="1" smtClean="0"/>
              <a:t>p</a:t>
            </a:r>
            <a:r>
              <a:rPr lang="zh-CN" altLang="en-US" sz="2800" b="1" smtClean="0"/>
              <a:t>和</a:t>
            </a:r>
            <a:r>
              <a:rPr lang="en-US" altLang="zh-CN" sz="2800" b="1" smtClean="0"/>
              <a:t>p+2</a:t>
            </a:r>
            <a:r>
              <a:rPr lang="en-US" altLang="zh-CN" sz="2800" b="1" baseline="30000" smtClean="0"/>
              <a:t>k</a:t>
            </a:r>
            <a:r>
              <a:rPr lang="zh-CN" altLang="en-US" sz="2800" b="1" smtClean="0"/>
              <a:t>的两个空闲块“</a:t>
            </a:r>
            <a:r>
              <a:rPr lang="zh-CN" altLang="en-US" sz="2800" b="1" smtClean="0">
                <a:solidFill>
                  <a:schemeClr val="folHlink"/>
                </a:solidFill>
              </a:rPr>
              <a:t>互为伙伴</a:t>
            </a:r>
            <a:r>
              <a:rPr lang="zh-CN" altLang="en-US" sz="2800" b="1" smtClean="0"/>
              <a:t>”。</a:t>
            </a:r>
          </a:p>
          <a:p>
            <a:pPr marL="0" indent="0" eaLnBrk="1" hangingPunct="1">
              <a:lnSpc>
                <a:spcPct val="110000"/>
              </a:lnSpc>
              <a:spcBef>
                <a:spcPct val="10000"/>
              </a:spcBef>
              <a:buFont typeface="Wingdings" pitchFamily="2" charset="2"/>
              <a:buNone/>
            </a:pPr>
            <a:r>
              <a:rPr lang="zh-CN" altLang="en-US" sz="2800" b="1" smtClean="0"/>
              <a:t>首地址为</a:t>
            </a:r>
            <a:r>
              <a:rPr lang="en-US" altLang="zh-CN" sz="2800" b="1" smtClean="0"/>
              <a:t>p</a:t>
            </a:r>
            <a:r>
              <a:rPr lang="zh-CN" altLang="en-US" sz="2800" b="1" smtClean="0"/>
              <a:t>大小为</a:t>
            </a:r>
            <a:r>
              <a:rPr lang="en-US" altLang="zh-CN" sz="2800" b="1" smtClean="0"/>
              <a:t>2</a:t>
            </a:r>
            <a:r>
              <a:rPr lang="en-US" altLang="zh-CN" sz="2800" b="1" baseline="30000" smtClean="0"/>
              <a:t>k</a:t>
            </a:r>
            <a:r>
              <a:rPr lang="zh-CN" altLang="en-US" sz="2800" b="1" smtClean="0"/>
              <a:t>的内存块的，其伙伴的首地址为： </a:t>
            </a:r>
          </a:p>
        </p:txBody>
      </p:sp>
      <p:grpSp>
        <p:nvGrpSpPr>
          <p:cNvPr id="55299" name="Group 4"/>
          <p:cNvGrpSpPr>
            <a:grpSpLocks/>
          </p:cNvGrpSpPr>
          <p:nvPr/>
        </p:nvGrpSpPr>
        <p:grpSpPr bwMode="auto">
          <a:xfrm>
            <a:off x="457200" y="5715000"/>
            <a:ext cx="5592763" cy="990600"/>
            <a:chOff x="288" y="3600"/>
            <a:chExt cx="3523" cy="624"/>
          </a:xfrm>
        </p:grpSpPr>
        <p:sp>
          <p:nvSpPr>
            <p:cNvPr id="55300" name="Rectangle 5"/>
            <p:cNvSpPr>
              <a:spLocks noChangeArrowheads="1"/>
            </p:cNvSpPr>
            <p:nvPr/>
          </p:nvSpPr>
          <p:spPr bwMode="auto">
            <a:xfrm>
              <a:off x="288" y="3792"/>
              <a:ext cx="1270" cy="272"/>
            </a:xfrm>
            <a:prstGeom prst="rect">
              <a:avLst/>
            </a:prstGeom>
            <a:noFill/>
            <a:ln w="9525">
              <a:noFill/>
              <a:miter lim="800000"/>
              <a:headEnd/>
              <a:tailEnd/>
            </a:ln>
          </p:spPr>
          <p:txBody>
            <a:bodyPr wrap="none" anchor="ctr"/>
            <a:lstStyle/>
            <a:p>
              <a:r>
                <a:rPr kumimoji="1" lang="en-US" altLang="zh-CN" sz="2800" b="1">
                  <a:solidFill>
                    <a:srgbClr val="FFFFFF"/>
                  </a:solidFill>
                  <a:latin typeface="Times New Roman" pitchFamily="18" charset="0"/>
                </a:rPr>
                <a:t>buddy(p,k)=</a:t>
              </a:r>
            </a:p>
          </p:txBody>
        </p:sp>
        <p:sp>
          <p:nvSpPr>
            <p:cNvPr id="55301" name="Rectangle 6"/>
            <p:cNvSpPr>
              <a:spLocks noChangeArrowheads="1"/>
            </p:cNvSpPr>
            <p:nvPr/>
          </p:nvSpPr>
          <p:spPr bwMode="auto">
            <a:xfrm>
              <a:off x="1680" y="3600"/>
              <a:ext cx="2064" cy="272"/>
            </a:xfrm>
            <a:prstGeom prst="rect">
              <a:avLst/>
            </a:prstGeom>
            <a:noFill/>
            <a:ln w="9525">
              <a:noFill/>
              <a:miter lim="800000"/>
              <a:headEnd/>
              <a:tailEnd/>
            </a:ln>
          </p:spPr>
          <p:txBody>
            <a:bodyPr wrap="none" anchor="ctr"/>
            <a:lstStyle/>
            <a:p>
              <a:r>
                <a:rPr kumimoji="1" lang="en-US" altLang="zh-CN" sz="2400" b="1">
                  <a:solidFill>
                    <a:srgbClr val="FFFFFF"/>
                  </a:solidFill>
                  <a:latin typeface="Times New Roman" pitchFamily="18" charset="0"/>
                </a:rPr>
                <a:t>p+2</a:t>
              </a:r>
              <a:r>
                <a:rPr kumimoji="1" lang="en-US" altLang="zh-CN" sz="2400" b="1" baseline="30000">
                  <a:solidFill>
                    <a:srgbClr val="FFFFFF"/>
                  </a:solidFill>
                  <a:latin typeface="Times New Roman" pitchFamily="18" charset="0"/>
                </a:rPr>
                <a:t>k    </a:t>
              </a:r>
              <a:r>
                <a:rPr kumimoji="1" lang="en-US" altLang="zh-CN" sz="2400" b="1">
                  <a:solidFill>
                    <a:srgbClr val="FFFFFF"/>
                  </a:solidFill>
                  <a:latin typeface="Times New Roman" pitchFamily="18" charset="0"/>
                </a:rPr>
                <a:t> </a:t>
              </a:r>
              <a:r>
                <a:rPr kumimoji="1" lang="zh-CN" altLang="en-US" sz="2400" b="1">
                  <a:solidFill>
                    <a:srgbClr val="FFFFFF"/>
                  </a:solidFill>
                  <a:latin typeface="Times New Roman" pitchFamily="18" charset="0"/>
                </a:rPr>
                <a:t>若</a:t>
              </a:r>
              <a:r>
                <a:rPr kumimoji="1" lang="en-US" altLang="zh-CN" sz="2400" b="1">
                  <a:solidFill>
                    <a:srgbClr val="FFFFFF"/>
                  </a:solidFill>
                  <a:latin typeface="Times New Roman" pitchFamily="18" charset="0"/>
                </a:rPr>
                <a:t>p MOD 2</a:t>
              </a:r>
              <a:r>
                <a:rPr kumimoji="1" lang="en-US" altLang="zh-CN" sz="2400" b="1" baseline="30000">
                  <a:solidFill>
                    <a:srgbClr val="FFFFFF"/>
                  </a:solidFill>
                  <a:latin typeface="Times New Roman" pitchFamily="18" charset="0"/>
                </a:rPr>
                <a:t>k+1</a:t>
              </a:r>
              <a:r>
                <a:rPr kumimoji="1" lang="en-US" altLang="zh-CN" sz="2400" b="1">
                  <a:solidFill>
                    <a:srgbClr val="FFFFFF"/>
                  </a:solidFill>
                  <a:latin typeface="Times New Roman" pitchFamily="18" charset="0"/>
                </a:rPr>
                <a:t> =0</a:t>
              </a:r>
            </a:p>
          </p:txBody>
        </p:sp>
        <p:sp>
          <p:nvSpPr>
            <p:cNvPr id="55302" name="Rectangle 7"/>
            <p:cNvSpPr>
              <a:spLocks noChangeArrowheads="1"/>
            </p:cNvSpPr>
            <p:nvPr/>
          </p:nvSpPr>
          <p:spPr bwMode="auto">
            <a:xfrm>
              <a:off x="1680" y="3952"/>
              <a:ext cx="2131" cy="272"/>
            </a:xfrm>
            <a:prstGeom prst="rect">
              <a:avLst/>
            </a:prstGeom>
            <a:noFill/>
            <a:ln w="9525">
              <a:noFill/>
              <a:miter lim="800000"/>
              <a:headEnd/>
              <a:tailEnd/>
            </a:ln>
          </p:spPr>
          <p:txBody>
            <a:bodyPr wrap="none" anchor="ctr"/>
            <a:lstStyle/>
            <a:p>
              <a:r>
                <a:rPr kumimoji="1" lang="en-US" altLang="zh-CN" sz="2400" b="1">
                  <a:solidFill>
                    <a:srgbClr val="FFFFFF"/>
                  </a:solidFill>
                  <a:latin typeface="Times New Roman" pitchFamily="18" charset="0"/>
                </a:rPr>
                <a:t>P-2</a:t>
              </a:r>
              <a:r>
                <a:rPr kumimoji="1" lang="en-US" altLang="zh-CN" sz="2400" b="1" baseline="30000">
                  <a:solidFill>
                    <a:srgbClr val="FFFFFF"/>
                  </a:solidFill>
                  <a:latin typeface="Times New Roman" pitchFamily="18" charset="0"/>
                </a:rPr>
                <a:t>k    </a:t>
              </a:r>
              <a:r>
                <a:rPr kumimoji="1" lang="en-US" altLang="zh-CN" sz="2400" b="1">
                  <a:solidFill>
                    <a:srgbClr val="FFFFFF"/>
                  </a:solidFill>
                  <a:latin typeface="Times New Roman" pitchFamily="18" charset="0"/>
                </a:rPr>
                <a:t> </a:t>
              </a:r>
              <a:r>
                <a:rPr kumimoji="1" lang="zh-CN" altLang="en-US" sz="2400" b="1">
                  <a:solidFill>
                    <a:srgbClr val="FFFFFF"/>
                  </a:solidFill>
                  <a:latin typeface="Times New Roman" pitchFamily="18" charset="0"/>
                </a:rPr>
                <a:t>若</a:t>
              </a:r>
              <a:r>
                <a:rPr kumimoji="1" lang="en-US" altLang="zh-CN" sz="2400" b="1">
                  <a:solidFill>
                    <a:srgbClr val="FFFFFF"/>
                  </a:solidFill>
                  <a:latin typeface="Times New Roman" pitchFamily="18" charset="0"/>
                </a:rPr>
                <a:t>p MOD 2</a:t>
              </a:r>
              <a:r>
                <a:rPr kumimoji="1" lang="en-US" altLang="zh-CN" sz="2400" b="1" baseline="30000">
                  <a:solidFill>
                    <a:srgbClr val="FFFFFF"/>
                  </a:solidFill>
                  <a:latin typeface="Times New Roman" pitchFamily="18" charset="0"/>
                </a:rPr>
                <a:t>k+1</a:t>
              </a:r>
              <a:r>
                <a:rPr kumimoji="1" lang="en-US" altLang="zh-CN" sz="2400" b="1">
                  <a:solidFill>
                    <a:srgbClr val="FFFFFF"/>
                  </a:solidFill>
                  <a:latin typeface="Times New Roman" pitchFamily="18" charset="0"/>
                </a:rPr>
                <a:t> =</a:t>
              </a:r>
              <a:r>
                <a:rPr kumimoji="1" lang="en-US" altLang="zh-CN" sz="2800" b="1">
                  <a:solidFill>
                    <a:srgbClr val="FFFFFF"/>
                  </a:solidFill>
                  <a:latin typeface="Times New Roman" pitchFamily="18" charset="0"/>
                </a:rPr>
                <a:t>2</a:t>
              </a:r>
              <a:r>
                <a:rPr kumimoji="1" lang="en-US" altLang="zh-CN" sz="2800" b="1" baseline="30000">
                  <a:solidFill>
                    <a:srgbClr val="FFFFFF"/>
                  </a:solidFill>
                  <a:latin typeface="Times New Roman" pitchFamily="18" charset="0"/>
                </a:rPr>
                <a:t>k</a:t>
              </a:r>
            </a:p>
          </p:txBody>
        </p:sp>
        <p:sp>
          <p:nvSpPr>
            <p:cNvPr id="55303" name="AutoShape 8"/>
            <p:cNvSpPr>
              <a:spLocks/>
            </p:cNvSpPr>
            <p:nvPr/>
          </p:nvSpPr>
          <p:spPr bwMode="auto">
            <a:xfrm>
              <a:off x="1584" y="3744"/>
              <a:ext cx="91" cy="385"/>
            </a:xfrm>
            <a:prstGeom prst="leftBrace">
              <a:avLst>
                <a:gd name="adj1" fmla="val 35256"/>
                <a:gd name="adj2" fmla="val 50000"/>
              </a:avLst>
            </a:prstGeom>
            <a:noFill/>
            <a:ln w="28575">
              <a:solidFill>
                <a:schemeClr val="tx1"/>
              </a:solidFill>
              <a:miter lim="800000"/>
              <a:headEnd/>
              <a:tailEnd/>
            </a:ln>
          </p:spPr>
          <p:txBody>
            <a:bodyPr wrap="none" anchor="ctr"/>
            <a:lstStyle/>
            <a:p>
              <a:endParaRPr kumimoji="1" lang="zh-CN" altLang="en-US" sz="2400">
                <a:solidFill>
                  <a:srgbClr val="FFFFFF"/>
                </a:solidFill>
                <a:latin typeface="Times New Roman" pitchFamily="18" charset="0"/>
              </a:endParaRP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1" name="Rectangle 2"/>
          <p:cNvSpPr>
            <a:spLocks noGrp="1" noChangeArrowheads="1"/>
          </p:cNvSpPr>
          <p:nvPr>
            <p:ph type="body" idx="1"/>
          </p:nvPr>
        </p:nvSpPr>
        <p:spPr>
          <a:xfrm>
            <a:off x="152400" y="188913"/>
            <a:ext cx="8839200" cy="6481762"/>
          </a:xfrm>
        </p:spPr>
        <p:txBody>
          <a:bodyPr/>
          <a:lstStyle/>
          <a:p>
            <a:pPr marL="0" indent="0" eaLnBrk="1" hangingPunct="1">
              <a:lnSpc>
                <a:spcPct val="110000"/>
              </a:lnSpc>
              <a:spcBef>
                <a:spcPct val="10000"/>
              </a:spcBef>
              <a:buFont typeface="Wingdings" pitchFamily="2" charset="2"/>
              <a:buNone/>
            </a:pPr>
            <a:r>
              <a:rPr lang="en-US" altLang="zh-CN" sz="3600" b="1" smtClean="0">
                <a:solidFill>
                  <a:schemeClr val="folHlink"/>
                </a:solidFill>
              </a:rPr>
              <a:t>2  </a:t>
            </a:r>
            <a:r>
              <a:rPr lang="zh-CN" altLang="en-US" sz="3600" b="1" smtClean="0">
                <a:solidFill>
                  <a:schemeClr val="folHlink"/>
                </a:solidFill>
                <a:ea typeface="楷体_GB2312" pitchFamily="49" charset="-122"/>
              </a:rPr>
              <a:t>回收算法</a:t>
            </a:r>
          </a:p>
          <a:p>
            <a:pPr marL="0" indent="0" eaLnBrk="1" hangingPunct="1">
              <a:lnSpc>
                <a:spcPct val="110000"/>
              </a:lnSpc>
              <a:spcBef>
                <a:spcPct val="10000"/>
              </a:spcBef>
              <a:buFont typeface="Wingdings" pitchFamily="2" charset="2"/>
              <a:buNone/>
            </a:pPr>
            <a:r>
              <a:rPr lang="zh-CN" altLang="en-US" b="1" smtClean="0"/>
              <a:t>       </a:t>
            </a:r>
            <a:r>
              <a:rPr lang="zh-CN" altLang="en-US" sz="2800" b="1" smtClean="0"/>
              <a:t>设要回收的空闲块的首地址是</a:t>
            </a:r>
            <a:r>
              <a:rPr lang="en-US" altLang="zh-CN" sz="2800" b="1" smtClean="0"/>
              <a:t>p</a:t>
            </a:r>
            <a:r>
              <a:rPr lang="zh-CN" altLang="en-US" sz="2800" b="1" smtClean="0"/>
              <a:t>，其大小为</a:t>
            </a:r>
            <a:r>
              <a:rPr lang="en-US" altLang="zh-CN" sz="2800" b="1" smtClean="0"/>
              <a:t>2</a:t>
            </a:r>
            <a:r>
              <a:rPr lang="en-US" altLang="zh-CN" sz="2800" b="1" baseline="30000" smtClean="0"/>
              <a:t>k</a:t>
            </a:r>
            <a:r>
              <a:rPr lang="zh-CN" altLang="en-US" sz="2800" b="1" smtClean="0"/>
              <a:t>的，算法思想是：</a:t>
            </a:r>
          </a:p>
          <a:p>
            <a:pPr marL="355600" lvl="1" indent="0" eaLnBrk="1" hangingPunct="1">
              <a:lnSpc>
                <a:spcPct val="110000"/>
              </a:lnSpc>
              <a:spcBef>
                <a:spcPct val="10000"/>
              </a:spcBef>
              <a:buFontTx/>
              <a:buNone/>
            </a:pPr>
            <a:r>
              <a:rPr lang="zh-CN" altLang="en-US" b="1" smtClean="0">
                <a:solidFill>
                  <a:schemeClr val="folHlink"/>
                </a:solidFill>
                <a:latin typeface="宋体" charset="-122"/>
              </a:rPr>
              <a:t>⑴ </a:t>
            </a:r>
            <a:r>
              <a:rPr lang="zh-CN" altLang="en-US" b="1" smtClean="0"/>
              <a:t>判断其 “</a:t>
            </a:r>
            <a:r>
              <a:rPr lang="zh-CN" altLang="en-US" b="1" smtClean="0">
                <a:solidFill>
                  <a:schemeClr val="folHlink"/>
                </a:solidFill>
              </a:rPr>
              <a:t>互为伙伴</a:t>
            </a:r>
            <a:r>
              <a:rPr lang="zh-CN" altLang="en-US" b="1" smtClean="0"/>
              <a:t>”的两个空闲块是否为空：</a:t>
            </a:r>
          </a:p>
          <a:p>
            <a:pPr marL="355600" lvl="1" indent="0" eaLnBrk="1" hangingPunct="1">
              <a:lnSpc>
                <a:spcPct val="110000"/>
              </a:lnSpc>
              <a:spcBef>
                <a:spcPct val="10000"/>
              </a:spcBef>
              <a:buFontTx/>
              <a:buNone/>
            </a:pPr>
            <a:r>
              <a:rPr lang="zh-CN" altLang="en-US" b="1" smtClean="0"/>
              <a:t>若不为空，仅将要回收的空闲块直接插入到相应的子表中；否则转</a:t>
            </a:r>
            <a:r>
              <a:rPr lang="zh-CN" altLang="en-US" b="1" smtClean="0">
                <a:solidFill>
                  <a:schemeClr val="folHlink"/>
                </a:solidFill>
                <a:latin typeface="宋体" charset="-122"/>
              </a:rPr>
              <a:t>⑵</a:t>
            </a:r>
            <a:r>
              <a:rPr lang="zh-CN" altLang="en-US" b="1" smtClean="0"/>
              <a:t>；</a:t>
            </a:r>
          </a:p>
          <a:p>
            <a:pPr marL="355600" lvl="1" indent="0" eaLnBrk="1" hangingPunct="1">
              <a:lnSpc>
                <a:spcPct val="110000"/>
              </a:lnSpc>
              <a:spcBef>
                <a:spcPct val="10000"/>
              </a:spcBef>
              <a:buFontTx/>
              <a:buNone/>
            </a:pPr>
            <a:r>
              <a:rPr lang="zh-CN" altLang="en-US" b="1" smtClean="0">
                <a:solidFill>
                  <a:schemeClr val="folHlink"/>
                </a:solidFill>
                <a:latin typeface="宋体" charset="-122"/>
              </a:rPr>
              <a:t>⑵</a:t>
            </a:r>
            <a:r>
              <a:rPr lang="zh-CN" altLang="en-US" b="1" smtClean="0">
                <a:solidFill>
                  <a:schemeClr val="hlink"/>
                </a:solidFill>
              </a:rPr>
              <a:t>  </a:t>
            </a:r>
            <a:r>
              <a:rPr lang="zh-CN" altLang="en-US" b="1" smtClean="0"/>
              <a:t>按以下步骤进行空闲块的合并：</a:t>
            </a:r>
          </a:p>
          <a:p>
            <a:pPr marL="723900" lvl="2" indent="0" eaLnBrk="1" hangingPunct="1">
              <a:lnSpc>
                <a:spcPct val="110000"/>
              </a:lnSpc>
              <a:spcBef>
                <a:spcPct val="10000"/>
              </a:spcBef>
              <a:buFont typeface="Wingdings" pitchFamily="2" charset="2"/>
              <a:buNone/>
            </a:pPr>
            <a:r>
              <a:rPr lang="zh-CN" altLang="en-US" sz="2800" b="1" smtClean="0">
                <a:solidFill>
                  <a:schemeClr val="folHlink"/>
                </a:solidFill>
                <a:latin typeface="宋体" charset="-122"/>
              </a:rPr>
              <a:t>◆</a:t>
            </a:r>
            <a:r>
              <a:rPr lang="zh-CN" altLang="en-US" sz="2800" b="1" smtClean="0">
                <a:solidFill>
                  <a:schemeClr val="hlink"/>
                </a:solidFill>
              </a:rPr>
              <a:t>  </a:t>
            </a:r>
            <a:r>
              <a:rPr lang="zh-CN" altLang="en-US" sz="2800" b="1" smtClean="0"/>
              <a:t>在相应子表中找到其伙伴并删除之；</a:t>
            </a:r>
          </a:p>
          <a:p>
            <a:pPr marL="723900" lvl="2" indent="0" eaLnBrk="1" hangingPunct="1">
              <a:lnSpc>
                <a:spcPct val="110000"/>
              </a:lnSpc>
              <a:spcBef>
                <a:spcPct val="10000"/>
              </a:spcBef>
              <a:buFont typeface="Wingdings" pitchFamily="2" charset="2"/>
              <a:buNone/>
            </a:pPr>
            <a:r>
              <a:rPr lang="zh-CN" altLang="en-US" sz="2800" b="1" smtClean="0">
                <a:solidFill>
                  <a:schemeClr val="folHlink"/>
                </a:solidFill>
                <a:latin typeface="宋体" charset="-122"/>
              </a:rPr>
              <a:t>◆</a:t>
            </a:r>
            <a:r>
              <a:rPr lang="zh-CN" altLang="en-US" sz="2800" b="1" smtClean="0">
                <a:solidFill>
                  <a:schemeClr val="hlink"/>
                </a:solidFill>
              </a:rPr>
              <a:t>  </a:t>
            </a:r>
            <a:r>
              <a:rPr lang="zh-CN" altLang="en-US" sz="2800" b="1" smtClean="0"/>
              <a:t>合并两个空闲块；</a:t>
            </a:r>
          </a:p>
          <a:p>
            <a:pPr marL="355600" lvl="1" indent="0" eaLnBrk="1" hangingPunct="1">
              <a:lnSpc>
                <a:spcPct val="110000"/>
              </a:lnSpc>
              <a:spcBef>
                <a:spcPct val="10000"/>
              </a:spcBef>
              <a:buFontTx/>
              <a:buNone/>
            </a:pPr>
            <a:r>
              <a:rPr lang="zh-CN" altLang="en-US" b="1" smtClean="0">
                <a:solidFill>
                  <a:schemeClr val="folHlink"/>
                </a:solidFill>
                <a:latin typeface="宋体" charset="-122"/>
              </a:rPr>
              <a:t>⑶ </a:t>
            </a:r>
            <a:r>
              <a:rPr lang="zh-CN" altLang="en-US" b="1" smtClean="0">
                <a:latin typeface="宋体" charset="-122"/>
              </a:rPr>
              <a:t>重复</a:t>
            </a:r>
            <a:r>
              <a:rPr lang="zh-CN" altLang="en-US" b="1" smtClean="0">
                <a:solidFill>
                  <a:schemeClr val="folHlink"/>
                </a:solidFill>
                <a:latin typeface="宋体" charset="-122"/>
              </a:rPr>
              <a:t>⑵</a:t>
            </a:r>
            <a:r>
              <a:rPr lang="zh-CN" altLang="en-US" b="1" smtClean="0"/>
              <a:t>，直到合并后的空闲块的伙伴不是空闲块为止。</a:t>
            </a:r>
          </a:p>
          <a:p>
            <a:pPr marL="0" indent="0" eaLnBrk="1" hangingPunct="1">
              <a:lnSpc>
                <a:spcPct val="110000"/>
              </a:lnSpc>
              <a:spcBef>
                <a:spcPct val="10000"/>
              </a:spcBef>
              <a:buFont typeface="Wingdings" pitchFamily="2" charset="2"/>
              <a:buNone/>
            </a:pPr>
            <a:r>
              <a:rPr lang="zh-CN" altLang="en-US" b="1" smtClean="0">
                <a:solidFill>
                  <a:schemeClr val="folHlink"/>
                </a:solidFill>
              </a:rPr>
              <a:t>系统的特点</a:t>
            </a:r>
            <a:r>
              <a:rPr lang="zh-CN" altLang="en-US" b="1" smtClean="0"/>
              <a:t>：</a:t>
            </a:r>
            <a:r>
              <a:rPr lang="zh-CN" altLang="en-US" sz="2800" b="1" smtClean="0"/>
              <a:t>算法简单；速度快；但容易产生碎片。</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91202" name="Rectangle 2"/>
          <p:cNvSpPr>
            <a:spLocks noGrp="1" noChangeArrowheads="1"/>
          </p:cNvSpPr>
          <p:nvPr>
            <p:ph type="body" idx="1"/>
          </p:nvPr>
        </p:nvSpPr>
        <p:spPr>
          <a:xfrm>
            <a:off x="228600" y="225425"/>
            <a:ext cx="8736013" cy="6083300"/>
          </a:xfrm>
        </p:spPr>
        <p:txBody>
          <a:bodyPr/>
          <a:lstStyle/>
          <a:p>
            <a:pPr marL="444500" lvl="1" indent="0" eaLnBrk="1" hangingPunct="1">
              <a:lnSpc>
                <a:spcPct val="110000"/>
              </a:lnSpc>
              <a:buFontTx/>
              <a:buNone/>
            </a:pPr>
            <a:r>
              <a:rPr lang="zh-CN" altLang="en-US" b="1" smtClean="0">
                <a:solidFill>
                  <a:schemeClr val="folHlink"/>
                </a:solidFill>
              </a:rPr>
              <a:t>⑴</a:t>
            </a:r>
            <a:r>
              <a:rPr lang="zh-CN" altLang="en-US" b="1" smtClean="0"/>
              <a:t>  系统从高地址空闲块中进行分配，直到分配无法进行时，才回收所有用户不再使用的空闲块，重新组织一个大的空闲块来再分配；</a:t>
            </a:r>
          </a:p>
          <a:p>
            <a:pPr marL="444500" lvl="1" indent="0" eaLnBrk="1" hangingPunct="1">
              <a:lnSpc>
                <a:spcPct val="110000"/>
              </a:lnSpc>
              <a:buFontTx/>
              <a:buNone/>
            </a:pPr>
            <a:r>
              <a:rPr lang="zh-CN" altLang="en-US" b="1" smtClean="0">
                <a:solidFill>
                  <a:schemeClr val="folHlink"/>
                </a:solidFill>
              </a:rPr>
              <a:t>⑵ </a:t>
            </a:r>
            <a:r>
              <a:rPr lang="zh-CN" altLang="en-US" b="1" smtClean="0"/>
              <a:t> 用户程序一旦运行结束，便将它所占内存区释放成为空闲块，同时，每当新用户请求分配内存时，系统需要巡视整个内存区中所有空闲块，并从中找出一个“合适”的空闲块分配之。</a:t>
            </a:r>
          </a:p>
          <a:p>
            <a:pPr marL="0" indent="0" eaLnBrk="1" hangingPunct="1">
              <a:lnSpc>
                <a:spcPct val="110000"/>
              </a:lnSpc>
              <a:buFont typeface="Wingdings" pitchFamily="2" charset="2"/>
              <a:buNone/>
            </a:pPr>
            <a:r>
              <a:rPr lang="zh-CN" altLang="en-US" sz="2800" b="1" smtClean="0"/>
              <a:t>       对于⑵的情况，系统需建立一张“</a:t>
            </a:r>
            <a:r>
              <a:rPr lang="zh-CN" altLang="en-US" sz="2800" b="1" smtClean="0">
                <a:solidFill>
                  <a:schemeClr val="folHlink"/>
                </a:solidFill>
              </a:rPr>
              <a:t>可利用空间表</a:t>
            </a:r>
            <a:r>
              <a:rPr lang="zh-CN" altLang="en-US" sz="2800" b="1" smtClean="0"/>
              <a:t>” 。</a:t>
            </a:r>
          </a:p>
          <a:p>
            <a:pPr marL="0" indent="0" eaLnBrk="1" hangingPunct="1">
              <a:lnSpc>
                <a:spcPct val="110000"/>
              </a:lnSpc>
              <a:buFont typeface="Wingdings" pitchFamily="2" charset="2"/>
              <a:buNone/>
            </a:pPr>
            <a:r>
              <a:rPr lang="zh-CN" altLang="en-US" sz="2800" b="1" smtClean="0"/>
              <a:t>        程序运行过程中，不断地对堆中的部分区域进行分配和释放，堆中会出现占用块和空闲块交错的状态，如图</a:t>
            </a:r>
            <a:r>
              <a:rPr lang="en-US" altLang="zh-CN" sz="2800" b="1" smtClean="0"/>
              <a:t>8-1</a:t>
            </a:r>
            <a:r>
              <a:rPr lang="zh-CN" altLang="en-US" sz="2800" b="1" smtClean="0"/>
              <a:t>所示。</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1202">
                                            <p:txEl>
                                              <p:pRg st="0" end="0"/>
                                            </p:txEl>
                                          </p:spTgt>
                                        </p:tgtEl>
                                        <p:attrNameLst>
                                          <p:attrName>style.visibility</p:attrName>
                                        </p:attrNameLst>
                                      </p:cBhvr>
                                      <p:to>
                                        <p:strVal val="visible"/>
                                      </p:to>
                                    </p:set>
                                    <p:anim calcmode="lin" valueType="num">
                                      <p:cBhvr additive="base">
                                        <p:cTn id="7" dur="500" fill="hold"/>
                                        <p:tgtEl>
                                          <p:spTgt spid="6912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1202">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1202">
                                            <p:txEl>
                                              <p:pRg st="0" end="0"/>
                                            </p:txEl>
                                          </p:spTgt>
                                        </p:tgtEl>
                                        <p:attrNameLst>
                                          <p:attrName>ppt_c</p:attrName>
                                        </p:attrNameLst>
                                      </p:cBhvr>
                                      <p:to>
                                        <a:schemeClr val="hlink"/>
                                      </p:to>
                                    </p:animClr>
                                  </p:subTnLst>
                                </p:cTn>
                              </p:par>
                              <p:par>
                                <p:cTn id="9" presetID="2" presetClass="entr" presetSubtype="8" fill="hold" grpId="0" nodeType="withEffect">
                                  <p:stCondLst>
                                    <p:cond delay="0"/>
                                  </p:stCondLst>
                                  <p:childTnLst>
                                    <p:set>
                                      <p:cBhvr>
                                        <p:cTn id="10" dur="1" fill="hold">
                                          <p:stCondLst>
                                            <p:cond delay="0"/>
                                          </p:stCondLst>
                                        </p:cTn>
                                        <p:tgtEl>
                                          <p:spTgt spid="691202">
                                            <p:txEl>
                                              <p:pRg st="1" end="1"/>
                                            </p:txEl>
                                          </p:spTgt>
                                        </p:tgtEl>
                                        <p:attrNameLst>
                                          <p:attrName>style.visibility</p:attrName>
                                        </p:attrNameLst>
                                      </p:cBhvr>
                                      <p:to>
                                        <p:strVal val="visible"/>
                                      </p:to>
                                    </p:set>
                                    <p:anim calcmode="lin" valueType="num">
                                      <p:cBhvr additive="base">
                                        <p:cTn id="11" dur="500" fill="hold"/>
                                        <p:tgtEl>
                                          <p:spTgt spid="69120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91202">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1202">
                                            <p:txEl>
                                              <p:pRg st="1" end="1"/>
                                            </p:txEl>
                                          </p:spTgt>
                                        </p:tgtEl>
                                        <p:attrNameLst>
                                          <p:attrName>ppt_c</p:attrName>
                                        </p:attrNameLst>
                                      </p:cBhvr>
                                      <p:to>
                                        <a:schemeClr va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91202">
                                            <p:txEl>
                                              <p:pRg st="2" end="2"/>
                                            </p:txEl>
                                          </p:spTgt>
                                        </p:tgtEl>
                                        <p:attrNameLst>
                                          <p:attrName>style.visibility</p:attrName>
                                        </p:attrNameLst>
                                      </p:cBhvr>
                                      <p:to>
                                        <p:strVal val="visible"/>
                                      </p:to>
                                    </p:set>
                                    <p:anim calcmode="lin" valueType="num">
                                      <p:cBhvr additive="base">
                                        <p:cTn id="17" dur="500" fill="hold"/>
                                        <p:tgtEl>
                                          <p:spTgt spid="691202">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91202">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1202">
                                            <p:txEl>
                                              <p:pRg st="2" end="2"/>
                                            </p:txEl>
                                          </p:spTgt>
                                        </p:tgtEl>
                                        <p:attrNameLst>
                                          <p:attrName>ppt_c</p:attrName>
                                        </p:attrNameLst>
                                      </p:cBhvr>
                                      <p:to>
                                        <a:schemeClr val="hlink"/>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91202">
                                            <p:txEl>
                                              <p:pRg st="3" end="3"/>
                                            </p:txEl>
                                          </p:spTgt>
                                        </p:tgtEl>
                                        <p:attrNameLst>
                                          <p:attrName>style.visibility</p:attrName>
                                        </p:attrNameLst>
                                      </p:cBhvr>
                                      <p:to>
                                        <p:strVal val="visible"/>
                                      </p:to>
                                    </p:set>
                                    <p:anim calcmode="lin" valueType="num">
                                      <p:cBhvr additive="base">
                                        <p:cTn id="23" dur="500" fill="hold"/>
                                        <p:tgtEl>
                                          <p:spTgt spid="691202">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91202">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1202">
                                            <p:txEl>
                                              <p:pRg st="3" end="3"/>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2"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92226" name="Rectangle 2"/>
          <p:cNvSpPr>
            <a:spLocks noChangeArrowheads="1"/>
          </p:cNvSpPr>
          <p:nvPr/>
        </p:nvSpPr>
        <p:spPr bwMode="auto">
          <a:xfrm>
            <a:off x="152400" y="188913"/>
            <a:ext cx="6705600" cy="6335712"/>
          </a:xfrm>
          <a:prstGeom prst="rect">
            <a:avLst/>
          </a:prstGeom>
          <a:noFill/>
          <a:ln w="9525">
            <a:noFill/>
            <a:miter lim="800000"/>
            <a:headEnd/>
            <a:tailEnd/>
          </a:ln>
        </p:spPr>
        <p:txBody>
          <a:bodyPr/>
          <a:lstStyle/>
          <a:p>
            <a:pPr>
              <a:lnSpc>
                <a:spcPct val="110000"/>
              </a:lnSpc>
              <a:spcBef>
                <a:spcPct val="20000"/>
              </a:spcBef>
              <a:buClr>
                <a:srgbClr val="3366FF"/>
              </a:buClr>
              <a:buSzPct val="80000"/>
              <a:buFont typeface="Wingdings" pitchFamily="2" charset="2"/>
              <a:buNone/>
            </a:pPr>
            <a:r>
              <a:rPr kumimoji="1" lang="en-US" altLang="zh-CN" sz="3200" b="1">
                <a:solidFill>
                  <a:srgbClr val="FFFF00"/>
                </a:solidFill>
                <a:latin typeface="Times New Roman" pitchFamily="18" charset="0"/>
              </a:rPr>
              <a:t>3</a:t>
            </a:r>
            <a:r>
              <a:rPr kumimoji="1" lang="en-US" altLang="zh-CN" sz="3200" b="1">
                <a:solidFill>
                  <a:srgbClr val="FFFF00"/>
                </a:solidFill>
                <a:latin typeface="宋体" charset="-122"/>
              </a:rPr>
              <a:t> </a:t>
            </a:r>
            <a:r>
              <a:rPr kumimoji="1" lang="zh-CN" altLang="en-US" sz="3200" b="1">
                <a:solidFill>
                  <a:srgbClr val="FFFF00"/>
                </a:solidFill>
                <a:latin typeface="Times New Roman" pitchFamily="18" charset="0"/>
                <a:ea typeface="楷体_GB2312" pitchFamily="49" charset="-122"/>
              </a:rPr>
              <a:t>动态存储分配的基本问题</a:t>
            </a:r>
          </a:p>
          <a:p>
            <a:pPr marL="444500" lvl="1">
              <a:lnSpc>
                <a:spcPct val="110000"/>
              </a:lnSpc>
              <a:spcBef>
                <a:spcPct val="20000"/>
              </a:spcBef>
              <a:buClr>
                <a:srgbClr val="3366FF"/>
              </a:buClr>
              <a:buSzPct val="80000"/>
              <a:buFont typeface="Wingdings" pitchFamily="2" charset="2"/>
              <a:buNone/>
            </a:pPr>
            <a:r>
              <a:rPr kumimoji="1" lang="zh-CN" altLang="en-US" sz="2800" b="1">
                <a:solidFill>
                  <a:srgbClr val="FFFF00"/>
                </a:solidFill>
                <a:latin typeface="Times New Roman" pitchFamily="18" charset="0"/>
              </a:rPr>
              <a:t>⑴</a:t>
            </a:r>
            <a:r>
              <a:rPr kumimoji="1" lang="zh-CN" altLang="en-US" sz="2800" b="1">
                <a:solidFill>
                  <a:srgbClr val="00FFFF"/>
                </a:solidFill>
                <a:latin typeface="Times New Roman" pitchFamily="18" charset="0"/>
              </a:rPr>
              <a:t>   </a:t>
            </a:r>
            <a:r>
              <a:rPr kumimoji="1" lang="zh-CN" altLang="en-US" sz="2800" b="1">
                <a:solidFill>
                  <a:srgbClr val="FFFFFF"/>
                </a:solidFill>
                <a:latin typeface="Times New Roman" pitchFamily="18" charset="0"/>
              </a:rPr>
              <a:t>当某一时刻用户程序请求分配</a:t>
            </a:r>
            <a:r>
              <a:rPr kumimoji="1" lang="en-US" altLang="zh-CN" sz="2800" b="1">
                <a:solidFill>
                  <a:srgbClr val="FFFFFF"/>
                </a:solidFill>
                <a:latin typeface="Times New Roman" pitchFamily="18" charset="0"/>
              </a:rPr>
              <a:t>400</a:t>
            </a:r>
            <a:r>
              <a:rPr kumimoji="1" lang="zh-CN" altLang="en-US" sz="2800" b="1">
                <a:solidFill>
                  <a:srgbClr val="FFFFFF"/>
                </a:solidFill>
                <a:latin typeface="Times New Roman" pitchFamily="18" charset="0"/>
              </a:rPr>
              <a:t>个字节的存储空间，如何分配</a:t>
            </a:r>
            <a:r>
              <a:rPr kumimoji="1" lang="en-US" altLang="zh-CN" sz="2800" b="1">
                <a:solidFill>
                  <a:srgbClr val="FFFFFF"/>
                </a:solidFill>
                <a:latin typeface="Times New Roman" pitchFamily="18" charset="0"/>
              </a:rPr>
              <a:t>?</a:t>
            </a:r>
          </a:p>
          <a:p>
            <a:pPr marL="901700" lvl="2">
              <a:lnSpc>
                <a:spcPct val="110000"/>
              </a:lnSpc>
              <a:spcBef>
                <a:spcPct val="20000"/>
              </a:spcBef>
              <a:buClr>
                <a:srgbClr val="3366FF"/>
              </a:buClr>
              <a:buSzPct val="80000"/>
              <a:buFont typeface="Wingdings" pitchFamily="2" charset="2"/>
              <a:buNone/>
            </a:pPr>
            <a:r>
              <a:rPr kumimoji="1" lang="en-US" altLang="zh-CN" sz="2800" b="1">
                <a:solidFill>
                  <a:srgbClr val="FFFF00"/>
                </a:solidFill>
                <a:latin typeface="Times New Roman" pitchFamily="18" charset="0"/>
              </a:rPr>
              <a:t>◆</a:t>
            </a:r>
            <a:r>
              <a:rPr kumimoji="1" lang="en-US" altLang="zh-CN" sz="2800" b="1">
                <a:solidFill>
                  <a:srgbClr val="FF0033"/>
                </a:solidFill>
                <a:latin typeface="Times New Roman" pitchFamily="18" charset="0"/>
              </a:rPr>
              <a:t> </a:t>
            </a:r>
            <a:r>
              <a:rPr kumimoji="1" lang="zh-CN" altLang="en-US" sz="2800" b="1">
                <a:solidFill>
                  <a:srgbClr val="FFFFFF"/>
                </a:solidFill>
                <a:latin typeface="Times New Roman" pitchFamily="18" charset="0"/>
              </a:rPr>
              <a:t>将块</a:t>
            </a:r>
            <a:r>
              <a:rPr kumimoji="1" lang="en-US" altLang="zh-CN" sz="2800" b="1">
                <a:solidFill>
                  <a:srgbClr val="FFFFFF"/>
                </a:solidFill>
                <a:latin typeface="Times New Roman" pitchFamily="18" charset="0"/>
              </a:rPr>
              <a:t>A</a:t>
            </a:r>
            <a:r>
              <a:rPr kumimoji="1" lang="zh-CN" altLang="en-US" sz="2800" b="1">
                <a:solidFill>
                  <a:srgbClr val="FFFFFF"/>
                </a:solidFill>
                <a:latin typeface="Times New Roman" pitchFamily="18" charset="0"/>
              </a:rPr>
              <a:t>分配给用户程序</a:t>
            </a:r>
            <a:r>
              <a:rPr kumimoji="1" lang="en-US" altLang="zh-CN" sz="2800" b="1">
                <a:solidFill>
                  <a:srgbClr val="FFFFFF"/>
                </a:solidFill>
                <a:latin typeface="Times New Roman" pitchFamily="18" charset="0"/>
              </a:rPr>
              <a:t>?</a:t>
            </a:r>
          </a:p>
          <a:p>
            <a:pPr marL="901700" lvl="2">
              <a:lnSpc>
                <a:spcPct val="110000"/>
              </a:lnSpc>
              <a:spcBef>
                <a:spcPct val="20000"/>
              </a:spcBef>
              <a:buClr>
                <a:srgbClr val="3366FF"/>
              </a:buClr>
              <a:buSzPct val="80000"/>
              <a:buFont typeface="Wingdings" pitchFamily="2" charset="2"/>
              <a:buNone/>
            </a:pPr>
            <a:r>
              <a:rPr kumimoji="1" lang="en-US" altLang="zh-CN" sz="2800" b="1">
                <a:solidFill>
                  <a:srgbClr val="FFFF00"/>
                </a:solidFill>
                <a:latin typeface="Times New Roman" pitchFamily="18" charset="0"/>
              </a:rPr>
              <a:t>◆</a:t>
            </a:r>
            <a:r>
              <a:rPr kumimoji="1" lang="en-US" altLang="zh-CN" sz="2800" b="1">
                <a:solidFill>
                  <a:srgbClr val="FF0033"/>
                </a:solidFill>
                <a:latin typeface="Times New Roman" pitchFamily="18" charset="0"/>
              </a:rPr>
              <a:t> </a:t>
            </a:r>
            <a:r>
              <a:rPr kumimoji="1" lang="zh-CN" altLang="en-US" sz="2800" b="1">
                <a:solidFill>
                  <a:srgbClr val="FFFFFF"/>
                </a:solidFill>
                <a:latin typeface="Times New Roman" pitchFamily="18" charset="0"/>
              </a:rPr>
              <a:t>从大块</a:t>
            </a:r>
            <a:r>
              <a:rPr kumimoji="1" lang="en-US" altLang="zh-CN" sz="2800" b="1">
                <a:solidFill>
                  <a:srgbClr val="FFFFFF"/>
                </a:solidFill>
                <a:latin typeface="Times New Roman" pitchFamily="18" charset="0"/>
              </a:rPr>
              <a:t>C</a:t>
            </a:r>
            <a:r>
              <a:rPr kumimoji="1" lang="zh-CN" altLang="en-US" sz="2800" b="1">
                <a:solidFill>
                  <a:srgbClr val="FFFFFF"/>
                </a:solidFill>
                <a:latin typeface="Times New Roman" pitchFamily="18" charset="0"/>
              </a:rPr>
              <a:t>中划出一部分分配给用户程序</a:t>
            </a:r>
            <a:r>
              <a:rPr kumimoji="1" lang="en-US" altLang="zh-CN" sz="2800" b="1">
                <a:solidFill>
                  <a:srgbClr val="FFFFFF"/>
                </a:solidFill>
                <a:latin typeface="Times New Roman" pitchFamily="18" charset="0"/>
              </a:rPr>
              <a:t>?</a:t>
            </a:r>
          </a:p>
          <a:p>
            <a:pPr marL="444500" lvl="1">
              <a:lnSpc>
                <a:spcPct val="110000"/>
              </a:lnSpc>
              <a:spcBef>
                <a:spcPct val="20000"/>
              </a:spcBef>
            </a:pPr>
            <a:r>
              <a:rPr kumimoji="1" lang="en-US" altLang="zh-CN" sz="2800" b="1">
                <a:solidFill>
                  <a:srgbClr val="FFFF00"/>
                </a:solidFill>
                <a:latin typeface="Times New Roman" pitchFamily="18" charset="0"/>
              </a:rPr>
              <a:t>⑵    </a:t>
            </a:r>
            <a:r>
              <a:rPr kumimoji="1" lang="zh-CN" altLang="en-US" sz="2800" b="1">
                <a:solidFill>
                  <a:srgbClr val="FFFFFF"/>
                </a:solidFill>
                <a:latin typeface="Times New Roman" pitchFamily="18" charset="0"/>
              </a:rPr>
              <a:t>当某一时刻分配</a:t>
            </a:r>
            <a:r>
              <a:rPr kumimoji="1" lang="en-US" altLang="zh-CN" sz="2800" b="1">
                <a:solidFill>
                  <a:srgbClr val="FFFFFF"/>
                </a:solidFill>
                <a:latin typeface="Times New Roman" pitchFamily="18" charset="0"/>
              </a:rPr>
              <a:t>B</a:t>
            </a:r>
            <a:r>
              <a:rPr kumimoji="1" lang="zh-CN" altLang="en-US" sz="2800" b="1">
                <a:solidFill>
                  <a:srgbClr val="FFFFFF"/>
                </a:solidFill>
                <a:latin typeface="Times New Roman" pitchFamily="18" charset="0"/>
              </a:rPr>
              <a:t>块的用户程序运行结束，</a:t>
            </a:r>
            <a:r>
              <a:rPr kumimoji="1" lang="en-US" altLang="zh-CN" sz="2800" b="1">
                <a:solidFill>
                  <a:srgbClr val="FFFFFF"/>
                </a:solidFill>
                <a:latin typeface="Times New Roman" pitchFamily="18" charset="0"/>
              </a:rPr>
              <a:t>B</a:t>
            </a:r>
            <a:r>
              <a:rPr kumimoji="1" lang="zh-CN" altLang="en-US" sz="2800" b="1">
                <a:solidFill>
                  <a:srgbClr val="FFFFFF"/>
                </a:solidFill>
                <a:latin typeface="Times New Roman" pitchFamily="18" charset="0"/>
              </a:rPr>
              <a:t>块要进行回收，如何回收</a:t>
            </a:r>
            <a:r>
              <a:rPr kumimoji="1" lang="en-US" altLang="zh-CN" sz="2800" b="1">
                <a:solidFill>
                  <a:srgbClr val="FFFFFF"/>
                </a:solidFill>
                <a:latin typeface="Times New Roman" pitchFamily="18" charset="0"/>
              </a:rPr>
              <a:t>?</a:t>
            </a:r>
            <a:r>
              <a:rPr kumimoji="1" lang="en-US" altLang="zh-CN" sz="2800" b="1">
                <a:solidFill>
                  <a:srgbClr val="FFFF00"/>
                </a:solidFill>
                <a:latin typeface="Times New Roman" pitchFamily="18" charset="0"/>
              </a:rPr>
              <a:t> </a:t>
            </a:r>
            <a:endParaRPr kumimoji="1" lang="en-US" altLang="zh-CN" sz="2800" b="1">
              <a:solidFill>
                <a:srgbClr val="00FFFF"/>
              </a:solidFill>
              <a:latin typeface="Times New Roman" pitchFamily="18" charset="0"/>
            </a:endParaRPr>
          </a:p>
          <a:p>
            <a:pPr marL="901700" lvl="2">
              <a:lnSpc>
                <a:spcPct val="110000"/>
              </a:lnSpc>
              <a:spcBef>
                <a:spcPct val="20000"/>
              </a:spcBef>
            </a:pPr>
            <a:r>
              <a:rPr kumimoji="1" lang="en-US" altLang="zh-CN" sz="2800" b="1">
                <a:solidFill>
                  <a:srgbClr val="FFFF00"/>
                </a:solidFill>
                <a:latin typeface="Times New Roman" pitchFamily="18" charset="0"/>
              </a:rPr>
              <a:t>◆</a:t>
            </a:r>
            <a:r>
              <a:rPr kumimoji="1" lang="en-US" altLang="zh-CN" sz="2800" b="1">
                <a:solidFill>
                  <a:srgbClr val="FF0033"/>
                </a:solidFill>
                <a:latin typeface="Times New Roman" pitchFamily="18" charset="0"/>
              </a:rPr>
              <a:t> </a:t>
            </a:r>
            <a:r>
              <a:rPr kumimoji="1" lang="en-US" altLang="zh-CN" sz="2800" b="1">
                <a:solidFill>
                  <a:srgbClr val="FFFFFF"/>
                </a:solidFill>
                <a:latin typeface="Times New Roman" pitchFamily="18" charset="0"/>
              </a:rPr>
              <a:t>B</a:t>
            </a:r>
            <a:r>
              <a:rPr kumimoji="1" lang="zh-CN" altLang="en-US" sz="2800" b="1">
                <a:solidFill>
                  <a:srgbClr val="FFFFFF"/>
                </a:solidFill>
                <a:latin typeface="Times New Roman" pitchFamily="18" charset="0"/>
              </a:rPr>
              <a:t>块直接回收并成为一个独立的空闲块</a:t>
            </a:r>
            <a:r>
              <a:rPr kumimoji="1" lang="en-US" altLang="zh-CN" sz="2800" b="1">
                <a:solidFill>
                  <a:srgbClr val="FFFFFF"/>
                </a:solidFill>
                <a:latin typeface="Times New Roman" pitchFamily="18" charset="0"/>
              </a:rPr>
              <a:t>? </a:t>
            </a:r>
          </a:p>
          <a:p>
            <a:pPr marL="901700" lvl="2">
              <a:lnSpc>
                <a:spcPct val="110000"/>
              </a:lnSpc>
              <a:spcBef>
                <a:spcPct val="20000"/>
              </a:spcBef>
            </a:pPr>
            <a:r>
              <a:rPr kumimoji="1" lang="en-US" altLang="zh-CN" sz="2800" b="1">
                <a:solidFill>
                  <a:srgbClr val="FFFF00"/>
                </a:solidFill>
                <a:latin typeface="Times New Roman" pitchFamily="18" charset="0"/>
              </a:rPr>
              <a:t>◆</a:t>
            </a:r>
            <a:r>
              <a:rPr kumimoji="1" lang="en-US" altLang="zh-CN" sz="2800" b="1">
                <a:solidFill>
                  <a:srgbClr val="FF0033"/>
                </a:solidFill>
                <a:latin typeface="Times New Roman" pitchFamily="18" charset="0"/>
              </a:rPr>
              <a:t> </a:t>
            </a:r>
            <a:r>
              <a:rPr kumimoji="1" lang="en-US" altLang="zh-CN" sz="2800" b="1">
                <a:solidFill>
                  <a:srgbClr val="FFFFFF"/>
                </a:solidFill>
                <a:latin typeface="Times New Roman" pitchFamily="18" charset="0"/>
              </a:rPr>
              <a:t>B</a:t>
            </a:r>
            <a:r>
              <a:rPr kumimoji="1" lang="zh-CN" altLang="en-US" sz="2800" b="1">
                <a:solidFill>
                  <a:srgbClr val="FFFFFF"/>
                </a:solidFill>
                <a:latin typeface="Times New Roman" pitchFamily="18" charset="0"/>
              </a:rPr>
              <a:t>块回收并和前、后的空闲块</a:t>
            </a:r>
            <a:r>
              <a:rPr kumimoji="1" lang="en-US" altLang="zh-CN" sz="2800" b="1">
                <a:solidFill>
                  <a:srgbClr val="FFFFFF"/>
                </a:solidFill>
                <a:latin typeface="Times New Roman" pitchFamily="18" charset="0"/>
              </a:rPr>
              <a:t>A</a:t>
            </a:r>
            <a:r>
              <a:rPr kumimoji="1" lang="zh-CN" altLang="en-US" sz="2800" b="1">
                <a:solidFill>
                  <a:srgbClr val="FFFFFF"/>
                </a:solidFill>
                <a:latin typeface="Times New Roman" pitchFamily="18" charset="0"/>
              </a:rPr>
              <a:t>、</a:t>
            </a:r>
            <a:r>
              <a:rPr kumimoji="1" lang="en-US" altLang="zh-CN" sz="2800" b="1">
                <a:solidFill>
                  <a:srgbClr val="FFFFFF"/>
                </a:solidFill>
                <a:latin typeface="Times New Roman" pitchFamily="18" charset="0"/>
              </a:rPr>
              <a:t>C</a:t>
            </a:r>
            <a:r>
              <a:rPr kumimoji="1" lang="zh-CN" altLang="en-US" sz="2800" b="1">
                <a:solidFill>
                  <a:srgbClr val="FFFFFF"/>
                </a:solidFill>
                <a:latin typeface="Times New Roman" pitchFamily="18" charset="0"/>
              </a:rPr>
              <a:t>合并后形成一个更大的空闲块</a:t>
            </a:r>
            <a:r>
              <a:rPr kumimoji="1" lang="en-US" altLang="zh-CN" sz="2800" b="1">
                <a:solidFill>
                  <a:srgbClr val="FFFFFF"/>
                </a:solidFill>
                <a:latin typeface="Times New Roman" pitchFamily="18" charset="0"/>
              </a:rPr>
              <a:t>?</a:t>
            </a:r>
          </a:p>
        </p:txBody>
      </p:sp>
      <p:grpSp>
        <p:nvGrpSpPr>
          <p:cNvPr id="30722" name="Group 3"/>
          <p:cNvGrpSpPr>
            <a:grpSpLocks/>
          </p:cNvGrpSpPr>
          <p:nvPr/>
        </p:nvGrpSpPr>
        <p:grpSpPr bwMode="auto">
          <a:xfrm>
            <a:off x="6934200" y="260350"/>
            <a:ext cx="2181225" cy="4092575"/>
            <a:chOff x="4272" y="1590"/>
            <a:chExt cx="1374" cy="2578"/>
          </a:xfrm>
        </p:grpSpPr>
        <p:grpSp>
          <p:nvGrpSpPr>
            <p:cNvPr id="30723" name="Group 4"/>
            <p:cNvGrpSpPr>
              <a:grpSpLocks/>
            </p:cNvGrpSpPr>
            <p:nvPr/>
          </p:nvGrpSpPr>
          <p:grpSpPr bwMode="auto">
            <a:xfrm>
              <a:off x="5016" y="1590"/>
              <a:ext cx="567" cy="2210"/>
              <a:chOff x="4792" y="1816"/>
              <a:chExt cx="680" cy="2210"/>
            </a:xfrm>
          </p:grpSpPr>
          <p:sp>
            <p:nvSpPr>
              <p:cNvPr id="30731" name="Rectangle 5"/>
              <p:cNvSpPr>
                <a:spLocks noChangeArrowheads="1"/>
              </p:cNvSpPr>
              <p:nvPr/>
            </p:nvSpPr>
            <p:spPr bwMode="auto">
              <a:xfrm>
                <a:off x="4792" y="1816"/>
                <a:ext cx="680" cy="408"/>
              </a:xfrm>
              <a:prstGeom prst="rect">
                <a:avLst/>
              </a:prstGeom>
              <a:noFill/>
              <a:ln w="28575">
                <a:solidFill>
                  <a:schemeClr val="tx1"/>
                </a:solidFill>
                <a:miter lim="800000"/>
                <a:headEnd/>
                <a:tailEnd/>
              </a:ln>
            </p:spPr>
            <p:txBody>
              <a:bodyPr wrap="none" anchor="ctr"/>
              <a:lstStyle/>
              <a:p>
                <a:pPr algn="ctr"/>
                <a:r>
                  <a:rPr kumimoji="1" lang="zh-CN" altLang="en-US" sz="2400">
                    <a:solidFill>
                      <a:srgbClr val="FFFFFF"/>
                    </a:solidFill>
                    <a:latin typeface="Times New Roman" pitchFamily="18" charset="0"/>
                    <a:ea typeface="Arial Unicode MS"/>
                    <a:cs typeface="Arial Unicode MS"/>
                  </a:rPr>
                  <a:t>⋮</a:t>
                </a:r>
              </a:p>
            </p:txBody>
          </p:sp>
          <p:sp>
            <p:nvSpPr>
              <p:cNvPr id="30732" name="Rectangle 6"/>
              <p:cNvSpPr>
                <a:spLocks noChangeArrowheads="1"/>
              </p:cNvSpPr>
              <p:nvPr/>
            </p:nvSpPr>
            <p:spPr bwMode="auto">
              <a:xfrm>
                <a:off x="4792" y="2221"/>
                <a:ext cx="680" cy="363"/>
              </a:xfrm>
              <a:prstGeom prst="rect">
                <a:avLst/>
              </a:prstGeom>
              <a:solidFill>
                <a:schemeClr val="accent1"/>
              </a:solidFill>
              <a:ln w="28575">
                <a:solidFill>
                  <a:schemeClr val="tx1"/>
                </a:solidFill>
                <a:miter lim="800000"/>
                <a:headEnd/>
                <a:tailEnd/>
              </a:ln>
            </p:spPr>
            <p:txBody>
              <a:bodyPr wrap="none" anchor="ctr"/>
              <a:lstStyle/>
              <a:p>
                <a:pPr algn="ctr"/>
                <a:endParaRPr kumimoji="1" lang="zh-CN" altLang="en-US" sz="2400">
                  <a:solidFill>
                    <a:srgbClr val="FFFFFF"/>
                  </a:solidFill>
                  <a:latin typeface="Times New Roman" pitchFamily="18" charset="0"/>
                  <a:ea typeface="Arial Unicode MS"/>
                  <a:cs typeface="Arial Unicode MS"/>
                </a:endParaRPr>
              </a:p>
            </p:txBody>
          </p:sp>
          <p:sp>
            <p:nvSpPr>
              <p:cNvPr id="30733" name="Rectangle 7"/>
              <p:cNvSpPr>
                <a:spLocks noChangeArrowheads="1"/>
              </p:cNvSpPr>
              <p:nvPr/>
            </p:nvSpPr>
            <p:spPr bwMode="auto">
              <a:xfrm>
                <a:off x="4792" y="2581"/>
                <a:ext cx="680" cy="317"/>
              </a:xfrm>
              <a:prstGeom prst="rect">
                <a:avLst/>
              </a:prstGeom>
              <a:noFill/>
              <a:ln w="28575">
                <a:solidFill>
                  <a:schemeClr val="tx1"/>
                </a:solidFill>
                <a:miter lim="800000"/>
                <a:headEnd/>
                <a:tailEnd/>
              </a:ln>
            </p:spPr>
            <p:txBody>
              <a:bodyPr wrap="none" anchor="ctr"/>
              <a:lstStyle/>
              <a:p>
                <a:pPr algn="ctr"/>
                <a:r>
                  <a:rPr kumimoji="1" lang="en-US" altLang="zh-CN" sz="2400">
                    <a:solidFill>
                      <a:srgbClr val="FF0303"/>
                    </a:solidFill>
                    <a:latin typeface="Times New Roman" pitchFamily="18" charset="0"/>
                    <a:ea typeface="Arial Unicode MS"/>
                    <a:cs typeface="Arial Unicode MS"/>
                  </a:rPr>
                  <a:t>A</a:t>
                </a:r>
              </a:p>
            </p:txBody>
          </p:sp>
          <p:sp>
            <p:nvSpPr>
              <p:cNvPr id="30734" name="Rectangle 8"/>
              <p:cNvSpPr>
                <a:spLocks noChangeArrowheads="1"/>
              </p:cNvSpPr>
              <p:nvPr/>
            </p:nvSpPr>
            <p:spPr bwMode="auto">
              <a:xfrm>
                <a:off x="4792" y="3168"/>
                <a:ext cx="680" cy="408"/>
              </a:xfrm>
              <a:prstGeom prst="rect">
                <a:avLst/>
              </a:prstGeom>
              <a:noFill/>
              <a:ln w="28575">
                <a:solidFill>
                  <a:schemeClr val="tx1"/>
                </a:solidFill>
                <a:miter lim="800000"/>
                <a:headEnd/>
                <a:tailEnd/>
              </a:ln>
            </p:spPr>
            <p:txBody>
              <a:bodyPr wrap="none" anchor="ctr"/>
              <a:lstStyle/>
              <a:p>
                <a:pPr algn="ctr"/>
                <a:r>
                  <a:rPr kumimoji="1" lang="en-US" altLang="zh-CN" sz="2400">
                    <a:solidFill>
                      <a:srgbClr val="FF0303"/>
                    </a:solidFill>
                    <a:latin typeface="Times New Roman" pitchFamily="18" charset="0"/>
                    <a:ea typeface="Arial Unicode MS"/>
                    <a:cs typeface="Arial Unicode MS"/>
                  </a:rPr>
                  <a:t>C</a:t>
                </a:r>
              </a:p>
            </p:txBody>
          </p:sp>
          <p:sp>
            <p:nvSpPr>
              <p:cNvPr id="30735" name="Rectangle 9"/>
              <p:cNvSpPr>
                <a:spLocks noChangeArrowheads="1"/>
              </p:cNvSpPr>
              <p:nvPr/>
            </p:nvSpPr>
            <p:spPr bwMode="auto">
              <a:xfrm>
                <a:off x="4792" y="3573"/>
                <a:ext cx="680" cy="453"/>
              </a:xfrm>
              <a:prstGeom prst="rect">
                <a:avLst/>
              </a:prstGeom>
              <a:noFill/>
              <a:ln w="28575">
                <a:solidFill>
                  <a:schemeClr val="tx1"/>
                </a:solidFill>
                <a:miter lim="800000"/>
                <a:headEnd/>
                <a:tailEnd/>
              </a:ln>
            </p:spPr>
            <p:txBody>
              <a:bodyPr wrap="none" anchor="ctr"/>
              <a:lstStyle/>
              <a:p>
                <a:pPr algn="ctr"/>
                <a:r>
                  <a:rPr kumimoji="1" lang="zh-CN" altLang="en-US" sz="2400">
                    <a:solidFill>
                      <a:srgbClr val="FFFFFF"/>
                    </a:solidFill>
                    <a:latin typeface="Times New Roman" pitchFamily="18" charset="0"/>
                    <a:ea typeface="Arial Unicode MS"/>
                    <a:cs typeface="Arial Unicode MS"/>
                  </a:rPr>
                  <a:t>⋮</a:t>
                </a:r>
              </a:p>
            </p:txBody>
          </p:sp>
          <p:sp>
            <p:nvSpPr>
              <p:cNvPr id="30736" name="Rectangle 10"/>
              <p:cNvSpPr>
                <a:spLocks noChangeArrowheads="1"/>
              </p:cNvSpPr>
              <p:nvPr/>
            </p:nvSpPr>
            <p:spPr bwMode="auto">
              <a:xfrm>
                <a:off x="4792" y="2896"/>
                <a:ext cx="680" cy="272"/>
              </a:xfrm>
              <a:prstGeom prst="rect">
                <a:avLst/>
              </a:prstGeom>
              <a:solidFill>
                <a:schemeClr val="accent1"/>
              </a:solidFill>
              <a:ln w="28575">
                <a:solidFill>
                  <a:schemeClr val="tx1"/>
                </a:solidFill>
                <a:miter lim="800000"/>
                <a:headEnd/>
                <a:tailEnd/>
              </a:ln>
            </p:spPr>
            <p:txBody>
              <a:bodyPr wrap="none" anchor="ctr"/>
              <a:lstStyle/>
              <a:p>
                <a:pPr algn="ctr"/>
                <a:r>
                  <a:rPr kumimoji="1" lang="en-US" altLang="zh-CN" sz="2400">
                    <a:solidFill>
                      <a:srgbClr val="FF0303"/>
                    </a:solidFill>
                    <a:latin typeface="Times New Roman" pitchFamily="18" charset="0"/>
                    <a:ea typeface="Arial Unicode MS"/>
                    <a:cs typeface="Arial Unicode MS"/>
                  </a:rPr>
                  <a:t>B</a:t>
                </a:r>
              </a:p>
            </p:txBody>
          </p:sp>
        </p:grpSp>
        <p:grpSp>
          <p:nvGrpSpPr>
            <p:cNvPr id="30724" name="Group 11"/>
            <p:cNvGrpSpPr>
              <a:grpSpLocks/>
            </p:cNvGrpSpPr>
            <p:nvPr/>
          </p:nvGrpSpPr>
          <p:grpSpPr bwMode="auto">
            <a:xfrm>
              <a:off x="4272" y="1872"/>
              <a:ext cx="688" cy="1609"/>
              <a:chOff x="4048" y="2080"/>
              <a:chExt cx="688" cy="1609"/>
            </a:xfrm>
          </p:grpSpPr>
          <p:sp>
            <p:nvSpPr>
              <p:cNvPr id="30726" name="Rectangle 12"/>
              <p:cNvSpPr>
                <a:spLocks noChangeArrowheads="1"/>
              </p:cNvSpPr>
              <p:nvPr/>
            </p:nvSpPr>
            <p:spPr bwMode="auto">
              <a:xfrm>
                <a:off x="4056" y="2760"/>
                <a:ext cx="680" cy="249"/>
              </a:xfrm>
              <a:prstGeom prst="rect">
                <a:avLst/>
              </a:prstGeom>
              <a:noFill/>
              <a:ln w="9525">
                <a:noFill/>
                <a:miter lim="800000"/>
                <a:headEnd/>
                <a:tailEnd/>
              </a:ln>
            </p:spPr>
            <p:txBody>
              <a:bodyPr wrap="none" anchor="ctr"/>
              <a:lstStyle/>
              <a:p>
                <a:r>
                  <a:rPr kumimoji="1" lang="en-US" altLang="zh-CN" sz="2400">
                    <a:solidFill>
                      <a:srgbClr val="FFFFFF"/>
                    </a:solidFill>
                    <a:latin typeface="Times New Roman" pitchFamily="18" charset="0"/>
                  </a:rPr>
                  <a:t>12196H</a:t>
                </a:r>
              </a:p>
            </p:txBody>
          </p:sp>
          <p:sp>
            <p:nvSpPr>
              <p:cNvPr id="30727" name="Rectangle 13"/>
              <p:cNvSpPr>
                <a:spLocks noChangeArrowheads="1"/>
              </p:cNvSpPr>
              <p:nvPr/>
            </p:nvSpPr>
            <p:spPr bwMode="auto">
              <a:xfrm>
                <a:off x="4048" y="2080"/>
                <a:ext cx="680" cy="249"/>
              </a:xfrm>
              <a:prstGeom prst="rect">
                <a:avLst/>
              </a:prstGeom>
              <a:noFill/>
              <a:ln w="9525">
                <a:noFill/>
                <a:miter lim="800000"/>
                <a:headEnd/>
                <a:tailEnd/>
              </a:ln>
            </p:spPr>
            <p:txBody>
              <a:bodyPr wrap="none" anchor="ctr"/>
              <a:lstStyle/>
              <a:p>
                <a:r>
                  <a:rPr kumimoji="1" lang="en-US" altLang="zh-CN" sz="2400">
                    <a:solidFill>
                      <a:srgbClr val="FFFFFF"/>
                    </a:solidFill>
                    <a:latin typeface="Times New Roman" pitchFamily="18" charset="0"/>
                  </a:rPr>
                  <a:t>11000H</a:t>
                </a:r>
              </a:p>
            </p:txBody>
          </p:sp>
          <p:sp>
            <p:nvSpPr>
              <p:cNvPr id="30728" name="Rectangle 14"/>
              <p:cNvSpPr>
                <a:spLocks noChangeArrowheads="1"/>
              </p:cNvSpPr>
              <p:nvPr/>
            </p:nvSpPr>
            <p:spPr bwMode="auto">
              <a:xfrm>
                <a:off x="4048" y="2448"/>
                <a:ext cx="680" cy="249"/>
              </a:xfrm>
              <a:prstGeom prst="rect">
                <a:avLst/>
              </a:prstGeom>
              <a:noFill/>
              <a:ln w="9525">
                <a:noFill/>
                <a:miter lim="800000"/>
                <a:headEnd/>
                <a:tailEnd/>
              </a:ln>
            </p:spPr>
            <p:txBody>
              <a:bodyPr wrap="none" anchor="ctr"/>
              <a:lstStyle/>
              <a:p>
                <a:r>
                  <a:rPr kumimoji="1" lang="en-US" altLang="zh-CN" sz="2400">
                    <a:solidFill>
                      <a:srgbClr val="FFFFFF"/>
                    </a:solidFill>
                    <a:latin typeface="Times New Roman" pitchFamily="18" charset="0"/>
                  </a:rPr>
                  <a:t>12004H</a:t>
                </a:r>
              </a:p>
            </p:txBody>
          </p:sp>
          <p:sp>
            <p:nvSpPr>
              <p:cNvPr id="30729" name="Rectangle 15"/>
              <p:cNvSpPr>
                <a:spLocks noChangeArrowheads="1"/>
              </p:cNvSpPr>
              <p:nvPr/>
            </p:nvSpPr>
            <p:spPr bwMode="auto">
              <a:xfrm>
                <a:off x="4048" y="3048"/>
                <a:ext cx="680" cy="249"/>
              </a:xfrm>
              <a:prstGeom prst="rect">
                <a:avLst/>
              </a:prstGeom>
              <a:noFill/>
              <a:ln w="9525">
                <a:noFill/>
                <a:miter lim="800000"/>
                <a:headEnd/>
                <a:tailEnd/>
              </a:ln>
            </p:spPr>
            <p:txBody>
              <a:bodyPr wrap="none" anchor="ctr"/>
              <a:lstStyle/>
              <a:p>
                <a:r>
                  <a:rPr kumimoji="1" lang="en-US" altLang="zh-CN" sz="2400">
                    <a:solidFill>
                      <a:srgbClr val="FFFFFF"/>
                    </a:solidFill>
                    <a:latin typeface="Times New Roman" pitchFamily="18" charset="0"/>
                  </a:rPr>
                  <a:t>12240H</a:t>
                </a:r>
              </a:p>
            </p:txBody>
          </p:sp>
          <p:sp>
            <p:nvSpPr>
              <p:cNvPr id="30730" name="Rectangle 16"/>
              <p:cNvSpPr>
                <a:spLocks noChangeArrowheads="1"/>
              </p:cNvSpPr>
              <p:nvPr/>
            </p:nvSpPr>
            <p:spPr bwMode="auto">
              <a:xfrm>
                <a:off x="4048" y="3440"/>
                <a:ext cx="680" cy="249"/>
              </a:xfrm>
              <a:prstGeom prst="rect">
                <a:avLst/>
              </a:prstGeom>
              <a:noFill/>
              <a:ln w="9525">
                <a:noFill/>
                <a:miter lim="800000"/>
                <a:headEnd/>
                <a:tailEnd/>
              </a:ln>
            </p:spPr>
            <p:txBody>
              <a:bodyPr wrap="none" anchor="ctr"/>
              <a:lstStyle/>
              <a:p>
                <a:r>
                  <a:rPr kumimoji="1" lang="en-US" altLang="zh-CN" sz="2400">
                    <a:solidFill>
                      <a:srgbClr val="FFFFFF"/>
                    </a:solidFill>
                    <a:latin typeface="Times New Roman" pitchFamily="18" charset="0"/>
                  </a:rPr>
                  <a:t>130EFH</a:t>
                </a:r>
              </a:p>
            </p:txBody>
          </p:sp>
        </p:grpSp>
        <p:sp>
          <p:nvSpPr>
            <p:cNvPr id="30725" name="Rectangle 17"/>
            <p:cNvSpPr>
              <a:spLocks noChangeArrowheads="1"/>
            </p:cNvSpPr>
            <p:nvPr/>
          </p:nvSpPr>
          <p:spPr bwMode="auto">
            <a:xfrm>
              <a:off x="4512" y="3896"/>
              <a:ext cx="1134" cy="272"/>
            </a:xfrm>
            <a:prstGeom prst="rect">
              <a:avLst/>
            </a:prstGeom>
            <a:noFill/>
            <a:ln w="9525">
              <a:noFill/>
              <a:miter lim="800000"/>
              <a:headEnd/>
              <a:tailEnd/>
            </a:ln>
          </p:spPr>
          <p:txBody>
            <a:bodyPr wrap="none" anchor="ctr"/>
            <a:lstStyle/>
            <a:p>
              <a:pPr algn="ctr"/>
              <a:r>
                <a:rPr kumimoji="1" lang="zh-CN" altLang="en-US" sz="2000" b="1">
                  <a:solidFill>
                    <a:srgbClr val="FFFFFF"/>
                  </a:solidFill>
                  <a:latin typeface="Times New Roman" pitchFamily="18" charset="0"/>
                </a:rPr>
                <a:t>图</a:t>
              </a:r>
              <a:r>
                <a:rPr kumimoji="1" lang="en-US" altLang="zh-CN" sz="2000" b="1">
                  <a:solidFill>
                    <a:srgbClr val="FFFFFF"/>
                  </a:solidFill>
                  <a:latin typeface="Times New Roman" pitchFamily="18" charset="0"/>
                </a:rPr>
                <a:t>8-1  </a:t>
              </a:r>
              <a:r>
                <a:rPr kumimoji="1" lang="zh-CN" altLang="en-US" sz="2000" b="1">
                  <a:solidFill>
                    <a:srgbClr val="FFFFFF"/>
                  </a:solidFill>
                  <a:latin typeface="Times New Roman" pitchFamily="18" charset="0"/>
                </a:rPr>
                <a:t>堆的状态</a:t>
              </a:r>
            </a:p>
          </p:txBody>
        </p: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2226">
                                            <p:txEl>
                                              <p:pRg st="0" end="0"/>
                                            </p:txEl>
                                          </p:spTgt>
                                        </p:tgtEl>
                                        <p:attrNameLst>
                                          <p:attrName>style.visibility</p:attrName>
                                        </p:attrNameLst>
                                      </p:cBhvr>
                                      <p:to>
                                        <p:strVal val="visible"/>
                                      </p:to>
                                    </p:set>
                                    <p:anim calcmode="lin" valueType="num">
                                      <p:cBhvr additive="base">
                                        <p:cTn id="7" dur="500" fill="hold"/>
                                        <p:tgtEl>
                                          <p:spTgt spid="6922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2226">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2226">
                                            <p:txEl>
                                              <p:pRg st="0" end="0"/>
                                            </p:txEl>
                                          </p:spTgt>
                                        </p:tgtEl>
                                        <p:attrNameLst>
                                          <p:attrName>ppt_c</p:attrName>
                                        </p:attrNameLst>
                                      </p:cBhvr>
                                      <p:to>
                                        <a:schemeClr val="hlink"/>
                                      </p:to>
                                    </p:animClr>
                                  </p:subTnLst>
                                </p:cTn>
                              </p:par>
                              <p:par>
                                <p:cTn id="9" presetID="2" presetClass="entr" presetSubtype="8" fill="hold" grpId="0" nodeType="withEffect">
                                  <p:stCondLst>
                                    <p:cond delay="0"/>
                                  </p:stCondLst>
                                  <p:childTnLst>
                                    <p:set>
                                      <p:cBhvr>
                                        <p:cTn id="10" dur="1" fill="hold">
                                          <p:stCondLst>
                                            <p:cond delay="0"/>
                                          </p:stCondLst>
                                        </p:cTn>
                                        <p:tgtEl>
                                          <p:spTgt spid="692226">
                                            <p:txEl>
                                              <p:pRg st="1" end="1"/>
                                            </p:txEl>
                                          </p:spTgt>
                                        </p:tgtEl>
                                        <p:attrNameLst>
                                          <p:attrName>style.visibility</p:attrName>
                                        </p:attrNameLst>
                                      </p:cBhvr>
                                      <p:to>
                                        <p:strVal val="visible"/>
                                      </p:to>
                                    </p:set>
                                    <p:anim calcmode="lin" valueType="num">
                                      <p:cBhvr additive="base">
                                        <p:cTn id="11" dur="500" fill="hold"/>
                                        <p:tgtEl>
                                          <p:spTgt spid="692226">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92226">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2226">
                                            <p:txEl>
                                              <p:pRg st="1" end="1"/>
                                            </p:txEl>
                                          </p:spTgt>
                                        </p:tgtEl>
                                        <p:attrNameLst>
                                          <p:attrName>ppt_c</p:attrName>
                                        </p:attrNameLst>
                                      </p:cBhvr>
                                      <p:to>
                                        <a:schemeClr val="hlink"/>
                                      </p:to>
                                    </p:animClr>
                                  </p:subTnLst>
                                </p:cTn>
                              </p:par>
                              <p:par>
                                <p:cTn id="13" presetID="2" presetClass="entr" presetSubtype="8" fill="hold" grpId="0" nodeType="withEffect">
                                  <p:stCondLst>
                                    <p:cond delay="0"/>
                                  </p:stCondLst>
                                  <p:childTnLst>
                                    <p:set>
                                      <p:cBhvr>
                                        <p:cTn id="14" dur="1" fill="hold">
                                          <p:stCondLst>
                                            <p:cond delay="0"/>
                                          </p:stCondLst>
                                        </p:cTn>
                                        <p:tgtEl>
                                          <p:spTgt spid="692226">
                                            <p:txEl>
                                              <p:pRg st="2" end="2"/>
                                            </p:txEl>
                                          </p:spTgt>
                                        </p:tgtEl>
                                        <p:attrNameLst>
                                          <p:attrName>style.visibility</p:attrName>
                                        </p:attrNameLst>
                                      </p:cBhvr>
                                      <p:to>
                                        <p:strVal val="visible"/>
                                      </p:to>
                                    </p:set>
                                    <p:anim calcmode="lin" valueType="num">
                                      <p:cBhvr additive="base">
                                        <p:cTn id="15" dur="500" fill="hold"/>
                                        <p:tgtEl>
                                          <p:spTgt spid="692226">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92226">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2226">
                                            <p:txEl>
                                              <p:pRg st="2" end="2"/>
                                            </p:txEl>
                                          </p:spTgt>
                                        </p:tgtEl>
                                        <p:attrNameLst>
                                          <p:attrName>ppt_c</p:attrName>
                                        </p:attrNameLst>
                                      </p:cBhvr>
                                      <p:to>
                                        <a:schemeClr val="hlink"/>
                                      </p:to>
                                    </p:animClr>
                                  </p:subTnLst>
                                </p:cTn>
                              </p:par>
                              <p:par>
                                <p:cTn id="17" presetID="2" presetClass="entr" presetSubtype="8" fill="hold" grpId="0" nodeType="withEffect">
                                  <p:stCondLst>
                                    <p:cond delay="0"/>
                                  </p:stCondLst>
                                  <p:childTnLst>
                                    <p:set>
                                      <p:cBhvr>
                                        <p:cTn id="18" dur="1" fill="hold">
                                          <p:stCondLst>
                                            <p:cond delay="0"/>
                                          </p:stCondLst>
                                        </p:cTn>
                                        <p:tgtEl>
                                          <p:spTgt spid="692226">
                                            <p:txEl>
                                              <p:pRg st="3" end="3"/>
                                            </p:txEl>
                                          </p:spTgt>
                                        </p:tgtEl>
                                        <p:attrNameLst>
                                          <p:attrName>style.visibility</p:attrName>
                                        </p:attrNameLst>
                                      </p:cBhvr>
                                      <p:to>
                                        <p:strVal val="visible"/>
                                      </p:to>
                                    </p:set>
                                    <p:anim calcmode="lin" valueType="num">
                                      <p:cBhvr additive="base">
                                        <p:cTn id="19" dur="500" fill="hold"/>
                                        <p:tgtEl>
                                          <p:spTgt spid="692226">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92226">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2226">
                                            <p:txEl>
                                              <p:pRg st="3" end="3"/>
                                            </p:txEl>
                                          </p:spTgt>
                                        </p:tgtEl>
                                        <p:attrNameLst>
                                          <p:attrName>ppt_c</p:attrName>
                                        </p:attrNameLst>
                                      </p:cBhvr>
                                      <p:to>
                                        <a:schemeClr val="hlink"/>
                                      </p:to>
                                    </p:animClr>
                                  </p:subTnLst>
                                </p:cTn>
                              </p:par>
                              <p:par>
                                <p:cTn id="21" presetID="2" presetClass="entr" presetSubtype="8" fill="hold" grpId="0" nodeType="withEffect">
                                  <p:stCondLst>
                                    <p:cond delay="0"/>
                                  </p:stCondLst>
                                  <p:childTnLst>
                                    <p:set>
                                      <p:cBhvr>
                                        <p:cTn id="22" dur="1" fill="hold">
                                          <p:stCondLst>
                                            <p:cond delay="0"/>
                                          </p:stCondLst>
                                        </p:cTn>
                                        <p:tgtEl>
                                          <p:spTgt spid="692226">
                                            <p:txEl>
                                              <p:pRg st="4" end="4"/>
                                            </p:txEl>
                                          </p:spTgt>
                                        </p:tgtEl>
                                        <p:attrNameLst>
                                          <p:attrName>style.visibility</p:attrName>
                                        </p:attrNameLst>
                                      </p:cBhvr>
                                      <p:to>
                                        <p:strVal val="visible"/>
                                      </p:to>
                                    </p:set>
                                    <p:anim calcmode="lin" valueType="num">
                                      <p:cBhvr additive="base">
                                        <p:cTn id="23" dur="500" fill="hold"/>
                                        <p:tgtEl>
                                          <p:spTgt spid="692226">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92226">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2226">
                                            <p:txEl>
                                              <p:pRg st="4" end="4"/>
                                            </p:txEl>
                                          </p:spTgt>
                                        </p:tgtEl>
                                        <p:attrNameLst>
                                          <p:attrName>ppt_c</p:attrName>
                                        </p:attrNameLst>
                                      </p:cBhvr>
                                      <p:to>
                                        <a:schemeClr val="hlink"/>
                                      </p:to>
                                    </p:animClr>
                                  </p:subTnLst>
                                </p:cTn>
                              </p:par>
                              <p:par>
                                <p:cTn id="25" presetID="2" presetClass="entr" presetSubtype="8" fill="hold" grpId="0" nodeType="withEffect">
                                  <p:stCondLst>
                                    <p:cond delay="0"/>
                                  </p:stCondLst>
                                  <p:childTnLst>
                                    <p:set>
                                      <p:cBhvr>
                                        <p:cTn id="26" dur="1" fill="hold">
                                          <p:stCondLst>
                                            <p:cond delay="0"/>
                                          </p:stCondLst>
                                        </p:cTn>
                                        <p:tgtEl>
                                          <p:spTgt spid="692226">
                                            <p:txEl>
                                              <p:pRg st="5" end="5"/>
                                            </p:txEl>
                                          </p:spTgt>
                                        </p:tgtEl>
                                        <p:attrNameLst>
                                          <p:attrName>style.visibility</p:attrName>
                                        </p:attrNameLst>
                                      </p:cBhvr>
                                      <p:to>
                                        <p:strVal val="visible"/>
                                      </p:to>
                                    </p:set>
                                    <p:anim calcmode="lin" valueType="num">
                                      <p:cBhvr additive="base">
                                        <p:cTn id="27" dur="500" fill="hold"/>
                                        <p:tgtEl>
                                          <p:spTgt spid="692226">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92226">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2226">
                                            <p:txEl>
                                              <p:pRg st="5" end="5"/>
                                            </p:txEl>
                                          </p:spTgt>
                                        </p:tgtEl>
                                        <p:attrNameLst>
                                          <p:attrName>ppt_c</p:attrName>
                                        </p:attrNameLst>
                                      </p:cBhvr>
                                      <p:to>
                                        <a:schemeClr val="hlink"/>
                                      </p:to>
                                    </p:animClr>
                                  </p:subTnLst>
                                </p:cTn>
                              </p:par>
                              <p:par>
                                <p:cTn id="29" presetID="2" presetClass="entr" presetSubtype="8" fill="hold" grpId="0" nodeType="withEffect">
                                  <p:stCondLst>
                                    <p:cond delay="0"/>
                                  </p:stCondLst>
                                  <p:childTnLst>
                                    <p:set>
                                      <p:cBhvr>
                                        <p:cTn id="30" dur="1" fill="hold">
                                          <p:stCondLst>
                                            <p:cond delay="0"/>
                                          </p:stCondLst>
                                        </p:cTn>
                                        <p:tgtEl>
                                          <p:spTgt spid="692226">
                                            <p:txEl>
                                              <p:pRg st="6" end="6"/>
                                            </p:txEl>
                                          </p:spTgt>
                                        </p:tgtEl>
                                        <p:attrNameLst>
                                          <p:attrName>style.visibility</p:attrName>
                                        </p:attrNameLst>
                                      </p:cBhvr>
                                      <p:to>
                                        <p:strVal val="visible"/>
                                      </p:to>
                                    </p:set>
                                    <p:anim calcmode="lin" valueType="num">
                                      <p:cBhvr additive="base">
                                        <p:cTn id="31" dur="500" fill="hold"/>
                                        <p:tgtEl>
                                          <p:spTgt spid="692226">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92226">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2226">
                                            <p:txEl>
                                              <p:pRg st="6" end="6"/>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26"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a:xfrm>
            <a:off x="152400" y="139700"/>
            <a:ext cx="8991600" cy="914400"/>
          </a:xfrm>
        </p:spPr>
        <p:txBody>
          <a:bodyPr/>
          <a:lstStyle/>
          <a:p>
            <a:pPr eaLnBrk="1" hangingPunct="1">
              <a:defRPr/>
            </a:pPr>
            <a:r>
              <a:rPr lang="en-US" altLang="zh-CN" sz="5400" b="1">
                <a:latin typeface="Times New Roman" pitchFamily="18" charset="0"/>
              </a:rPr>
              <a:t>8.2</a:t>
            </a:r>
            <a:r>
              <a:rPr lang="en-US" altLang="zh-CN" sz="5400" b="1"/>
              <a:t> </a:t>
            </a:r>
            <a:r>
              <a:rPr lang="zh-CN" altLang="en-US" sz="5400" b="1">
                <a:ea typeface="楷体_GB2312" pitchFamily="49" charset="-122"/>
              </a:rPr>
              <a:t>可利用空间表及分配方法</a:t>
            </a:r>
          </a:p>
        </p:txBody>
      </p:sp>
      <p:sp>
        <p:nvSpPr>
          <p:cNvPr id="31746" name="Rectangle 3"/>
          <p:cNvSpPr>
            <a:spLocks noGrp="1" noChangeArrowheads="1"/>
          </p:cNvSpPr>
          <p:nvPr>
            <p:ph type="body" idx="1"/>
          </p:nvPr>
        </p:nvSpPr>
        <p:spPr>
          <a:xfrm>
            <a:off x="152400" y="1196975"/>
            <a:ext cx="8812213" cy="2433638"/>
          </a:xfrm>
        </p:spPr>
        <p:txBody>
          <a:bodyPr/>
          <a:lstStyle/>
          <a:p>
            <a:pPr marL="0" indent="0" eaLnBrk="1" hangingPunct="1">
              <a:lnSpc>
                <a:spcPct val="110000"/>
              </a:lnSpc>
              <a:buFont typeface="Wingdings" pitchFamily="2" charset="2"/>
              <a:buNone/>
            </a:pPr>
            <a:r>
              <a:rPr lang="zh-CN" altLang="en-US" sz="2400" b="1" smtClean="0"/>
              <a:t>         </a:t>
            </a:r>
            <a:r>
              <a:rPr lang="zh-CN" altLang="en-US" sz="2800" b="1" smtClean="0"/>
              <a:t>可利用空间表中包含所有可分配的空闲块，当用户请求分配时，系统从可利用空间表中删除一个结点分配之；当用户释放其所占内存时，系统即回收并将它插入到可利用空间表中。因此，可利用空间表亦称做“</a:t>
            </a:r>
            <a:r>
              <a:rPr lang="zh-CN" altLang="en-US" sz="2800" b="1" smtClean="0">
                <a:solidFill>
                  <a:schemeClr val="folHlink"/>
                </a:solidFill>
              </a:rPr>
              <a:t>存储池</a:t>
            </a:r>
            <a:r>
              <a:rPr lang="zh-CN" altLang="en-US" sz="2800" b="1"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a:xfrm>
            <a:off x="800100" y="188913"/>
            <a:ext cx="7300913" cy="768350"/>
          </a:xfrm>
        </p:spPr>
        <p:txBody>
          <a:bodyPr/>
          <a:lstStyle/>
          <a:p>
            <a:pPr eaLnBrk="1" hangingPunct="1">
              <a:defRPr/>
            </a:pPr>
            <a:r>
              <a:rPr lang="en-US" altLang="zh-CN" b="1">
                <a:latin typeface="Times New Roman" pitchFamily="18" charset="0"/>
              </a:rPr>
              <a:t>8.2.1</a:t>
            </a:r>
            <a:r>
              <a:rPr lang="en-US" altLang="zh-CN" b="1"/>
              <a:t>  </a:t>
            </a:r>
            <a:r>
              <a:rPr lang="zh-CN" altLang="en-US" b="1">
                <a:ea typeface="楷体_GB2312" pitchFamily="49" charset="-122"/>
              </a:rPr>
              <a:t>可利用空间表的组织</a:t>
            </a:r>
          </a:p>
        </p:txBody>
      </p:sp>
      <p:sp>
        <p:nvSpPr>
          <p:cNvPr id="32770" name="Rectangle 3"/>
          <p:cNvSpPr>
            <a:spLocks noGrp="1" noChangeArrowheads="1"/>
          </p:cNvSpPr>
          <p:nvPr>
            <p:ph type="body" idx="1"/>
          </p:nvPr>
        </p:nvSpPr>
        <p:spPr>
          <a:xfrm>
            <a:off x="152400" y="1052513"/>
            <a:ext cx="8839200" cy="5661025"/>
          </a:xfrm>
        </p:spPr>
        <p:txBody>
          <a:bodyPr/>
          <a:lstStyle/>
          <a:p>
            <a:pPr marL="0" indent="0" eaLnBrk="1" hangingPunct="1">
              <a:lnSpc>
                <a:spcPct val="110000"/>
              </a:lnSpc>
              <a:buFont typeface="Wingdings" pitchFamily="2" charset="2"/>
              <a:buNone/>
            </a:pPr>
            <a:r>
              <a:rPr lang="zh-CN" altLang="en-US" sz="2800" b="1" smtClean="0"/>
              <a:t>        可用空间表的组织有两种方式：目录表方式和链表方式，如图</a:t>
            </a:r>
            <a:r>
              <a:rPr lang="en-US" altLang="zh-CN" sz="2800" b="1" smtClean="0"/>
              <a:t>8-2</a:t>
            </a:r>
            <a:r>
              <a:rPr lang="zh-CN" altLang="en-US" sz="2800" b="1" smtClean="0"/>
              <a:t>所示 。动态存储管理中需要不断地进行空闲块的分配和释放，对目录表来说管理复杂，因此，可利用空间表通常以链表方式组织 。</a:t>
            </a:r>
          </a:p>
          <a:p>
            <a:pPr marL="0" indent="0" eaLnBrk="1" hangingPunct="1">
              <a:lnSpc>
                <a:spcPct val="110000"/>
              </a:lnSpc>
              <a:buFont typeface="Wingdings" pitchFamily="2" charset="2"/>
              <a:buNone/>
            </a:pPr>
            <a:r>
              <a:rPr lang="zh-CN" altLang="en-US" sz="2800" b="1" smtClean="0"/>
              <a:t>        当可利用空间表以链表方式组织时，每个空闲块就是链表中的一个结点。</a:t>
            </a:r>
          </a:p>
          <a:p>
            <a:pPr marL="444500" lvl="1" indent="0" eaLnBrk="1" hangingPunct="1">
              <a:lnSpc>
                <a:spcPct val="110000"/>
              </a:lnSpc>
              <a:buFontTx/>
              <a:buNone/>
            </a:pPr>
            <a:r>
              <a:rPr lang="zh-CN" altLang="en-US" b="1" smtClean="0">
                <a:solidFill>
                  <a:schemeClr val="folHlink"/>
                </a:solidFill>
                <a:latin typeface="宋体" charset="-122"/>
              </a:rPr>
              <a:t>◆</a:t>
            </a:r>
            <a:r>
              <a:rPr lang="zh-CN" altLang="en-US" b="1" smtClean="0"/>
              <a:t>  分配时：从链表中找到一个合适的结点加以分配，然后将该结点删除之；</a:t>
            </a:r>
          </a:p>
          <a:p>
            <a:pPr marL="444500" lvl="1" indent="0" eaLnBrk="1" hangingPunct="1">
              <a:lnSpc>
                <a:spcPct val="110000"/>
              </a:lnSpc>
              <a:buFontTx/>
              <a:buNone/>
            </a:pPr>
            <a:r>
              <a:rPr lang="zh-CN" altLang="en-US" b="1" smtClean="0">
                <a:solidFill>
                  <a:schemeClr val="folHlink"/>
                </a:solidFill>
                <a:latin typeface="宋体" charset="-122"/>
              </a:rPr>
              <a:t>◆</a:t>
            </a:r>
            <a:r>
              <a:rPr lang="zh-CN" altLang="en-US" b="1" smtClean="0"/>
              <a:t> 回收时：将空闲块插入到链表中。</a:t>
            </a:r>
          </a:p>
          <a:p>
            <a:pPr marL="0" indent="0" eaLnBrk="1" hangingPunct="1">
              <a:lnSpc>
                <a:spcPct val="110000"/>
              </a:lnSpc>
              <a:buFont typeface="Wingdings" pitchFamily="2" charset="2"/>
              <a:buNone/>
            </a:pPr>
            <a:r>
              <a:rPr lang="zh-CN" altLang="en-US" sz="2800" b="1" smtClean="0">
                <a:latin typeface="宋体" charset="-122"/>
              </a:rPr>
              <a:t>    实际的动态存储管理实施时，具体的分配和释放的策略取决于结点</a:t>
            </a:r>
            <a:r>
              <a:rPr lang="en-US" altLang="zh-CN" sz="2800" b="1" smtClean="0">
                <a:latin typeface="宋体" charset="-122"/>
              </a:rPr>
              <a:t>(</a:t>
            </a:r>
            <a:r>
              <a:rPr lang="zh-CN" altLang="en-US" sz="2800" b="1" smtClean="0">
                <a:latin typeface="宋体" charset="-122"/>
              </a:rPr>
              <a:t>空闲块</a:t>
            </a:r>
            <a:r>
              <a:rPr lang="en-US" altLang="zh-CN" sz="2800" b="1" smtClean="0">
                <a:latin typeface="宋体" charset="-122"/>
              </a:rPr>
              <a:t>)</a:t>
            </a:r>
            <a:r>
              <a:rPr lang="zh-CN" altLang="en-US" sz="2800" b="1" smtClean="0">
                <a:latin typeface="宋体" charset="-122"/>
              </a:rPr>
              <a:t>的结构。</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3793" name="Group 2"/>
          <p:cNvGrpSpPr>
            <a:grpSpLocks/>
          </p:cNvGrpSpPr>
          <p:nvPr/>
        </p:nvGrpSpPr>
        <p:grpSpPr bwMode="auto">
          <a:xfrm>
            <a:off x="252413" y="188913"/>
            <a:ext cx="8543925" cy="6337300"/>
            <a:chOff x="159" y="119"/>
            <a:chExt cx="5382" cy="3992"/>
          </a:xfrm>
        </p:grpSpPr>
        <p:grpSp>
          <p:nvGrpSpPr>
            <p:cNvPr id="33794" name="Group 3"/>
            <p:cNvGrpSpPr>
              <a:grpSpLocks/>
            </p:cNvGrpSpPr>
            <p:nvPr/>
          </p:nvGrpSpPr>
          <p:grpSpPr bwMode="auto">
            <a:xfrm>
              <a:off x="159" y="119"/>
              <a:ext cx="1406" cy="3696"/>
              <a:chOff x="159" y="119"/>
              <a:chExt cx="1406" cy="3696"/>
            </a:xfrm>
          </p:grpSpPr>
          <p:sp>
            <p:nvSpPr>
              <p:cNvPr id="33840" name="Rectangle 4"/>
              <p:cNvSpPr>
                <a:spLocks noChangeArrowheads="1"/>
              </p:cNvSpPr>
              <p:nvPr/>
            </p:nvSpPr>
            <p:spPr bwMode="auto">
              <a:xfrm>
                <a:off x="535" y="3588"/>
                <a:ext cx="1030" cy="227"/>
              </a:xfrm>
              <a:prstGeom prst="rect">
                <a:avLst/>
              </a:prstGeom>
              <a:noFill/>
              <a:ln w="9525">
                <a:noFill/>
                <a:miter lim="800000"/>
                <a:headEnd/>
                <a:tailEnd/>
              </a:ln>
            </p:spPr>
            <p:txBody>
              <a:bodyPr wrap="none" anchor="ctr"/>
              <a:lstStyle/>
              <a:p>
                <a:pPr algn="ctr"/>
                <a:r>
                  <a:rPr kumimoji="1" lang="en-US" altLang="zh-CN" sz="2000" b="1">
                    <a:solidFill>
                      <a:srgbClr val="FFFFFF"/>
                    </a:solidFill>
                    <a:latin typeface="Times New Roman" pitchFamily="18" charset="0"/>
                  </a:rPr>
                  <a:t>(a)   </a:t>
                </a:r>
                <a:r>
                  <a:rPr kumimoji="1" lang="zh-CN" altLang="en-US" sz="2000" b="1">
                    <a:solidFill>
                      <a:srgbClr val="FFFFFF"/>
                    </a:solidFill>
                    <a:latin typeface="Times New Roman" pitchFamily="18" charset="0"/>
                  </a:rPr>
                  <a:t>堆的状态</a:t>
                </a:r>
              </a:p>
            </p:txBody>
          </p:sp>
          <p:grpSp>
            <p:nvGrpSpPr>
              <p:cNvPr id="33841" name="Group 5"/>
              <p:cNvGrpSpPr>
                <a:grpSpLocks/>
              </p:cNvGrpSpPr>
              <p:nvPr/>
            </p:nvGrpSpPr>
            <p:grpSpPr bwMode="auto">
              <a:xfrm>
                <a:off x="903" y="164"/>
                <a:ext cx="575" cy="3345"/>
                <a:chOff x="4985" y="164"/>
                <a:chExt cx="575" cy="3345"/>
              </a:xfrm>
            </p:grpSpPr>
            <p:sp>
              <p:nvSpPr>
                <p:cNvPr id="33851" name="Rectangle 6"/>
                <p:cNvSpPr>
                  <a:spLocks noChangeArrowheads="1"/>
                </p:cNvSpPr>
                <p:nvPr/>
              </p:nvSpPr>
              <p:spPr bwMode="auto">
                <a:xfrm>
                  <a:off x="4985" y="164"/>
                  <a:ext cx="567" cy="408"/>
                </a:xfrm>
                <a:prstGeom prst="rect">
                  <a:avLst/>
                </a:prstGeom>
                <a:noFill/>
                <a:ln w="28575">
                  <a:solidFill>
                    <a:schemeClr val="tx1"/>
                  </a:solidFill>
                  <a:miter lim="800000"/>
                  <a:headEnd/>
                  <a:tailEnd/>
                </a:ln>
              </p:spPr>
              <p:txBody>
                <a:bodyPr wrap="none" anchor="ctr"/>
                <a:lstStyle/>
                <a:p>
                  <a:pPr algn="ctr"/>
                  <a:r>
                    <a:rPr kumimoji="1" lang="zh-CN" altLang="en-US" sz="2400">
                      <a:solidFill>
                        <a:srgbClr val="FFFFFF"/>
                      </a:solidFill>
                      <a:latin typeface="Times New Roman" pitchFamily="18" charset="0"/>
                      <a:ea typeface="Arial Unicode MS"/>
                      <a:cs typeface="Arial Unicode MS"/>
                    </a:rPr>
                    <a:t>⋮</a:t>
                  </a:r>
                </a:p>
              </p:txBody>
            </p:sp>
            <p:sp>
              <p:nvSpPr>
                <p:cNvPr id="33852" name="Rectangle 7"/>
                <p:cNvSpPr>
                  <a:spLocks noChangeArrowheads="1"/>
                </p:cNvSpPr>
                <p:nvPr/>
              </p:nvSpPr>
              <p:spPr bwMode="auto">
                <a:xfrm>
                  <a:off x="4985" y="569"/>
                  <a:ext cx="567" cy="363"/>
                </a:xfrm>
                <a:prstGeom prst="rect">
                  <a:avLst/>
                </a:prstGeom>
                <a:solidFill>
                  <a:schemeClr val="accent1"/>
                </a:solidFill>
                <a:ln w="28575">
                  <a:solidFill>
                    <a:schemeClr val="tx1"/>
                  </a:solidFill>
                  <a:miter lim="800000"/>
                  <a:headEnd/>
                  <a:tailEnd/>
                </a:ln>
              </p:spPr>
              <p:txBody>
                <a:bodyPr wrap="none" anchor="ctr"/>
                <a:lstStyle/>
                <a:p>
                  <a:pPr algn="ctr"/>
                  <a:endParaRPr kumimoji="1" lang="zh-CN" altLang="en-US" sz="2400">
                    <a:solidFill>
                      <a:srgbClr val="FFFFFF"/>
                    </a:solidFill>
                    <a:latin typeface="Times New Roman" pitchFamily="18" charset="0"/>
                    <a:ea typeface="Arial Unicode MS"/>
                    <a:cs typeface="Arial Unicode MS"/>
                  </a:endParaRPr>
                </a:p>
              </p:txBody>
            </p:sp>
            <p:sp>
              <p:nvSpPr>
                <p:cNvPr id="33853" name="Rectangle 8"/>
                <p:cNvSpPr>
                  <a:spLocks noChangeArrowheads="1"/>
                </p:cNvSpPr>
                <p:nvPr/>
              </p:nvSpPr>
              <p:spPr bwMode="auto">
                <a:xfrm>
                  <a:off x="4985" y="929"/>
                  <a:ext cx="567" cy="317"/>
                </a:xfrm>
                <a:prstGeom prst="rect">
                  <a:avLst/>
                </a:prstGeom>
                <a:solidFill>
                  <a:schemeClr val="bg2"/>
                </a:solidFill>
                <a:ln w="28575">
                  <a:solidFill>
                    <a:schemeClr val="tx1"/>
                  </a:solidFill>
                  <a:miter lim="800000"/>
                  <a:headEnd/>
                  <a:tailEnd/>
                </a:ln>
              </p:spPr>
              <p:txBody>
                <a:bodyPr wrap="none" anchor="ctr"/>
                <a:lstStyle/>
                <a:p>
                  <a:pPr algn="ctr"/>
                  <a:endParaRPr kumimoji="1" lang="zh-CN" altLang="en-US" sz="2400">
                    <a:solidFill>
                      <a:srgbClr val="FF0303"/>
                    </a:solidFill>
                    <a:latin typeface="Times New Roman" pitchFamily="18" charset="0"/>
                    <a:ea typeface="Arial Unicode MS"/>
                    <a:cs typeface="Arial Unicode MS"/>
                  </a:endParaRPr>
                </a:p>
              </p:txBody>
            </p:sp>
            <p:sp>
              <p:nvSpPr>
                <p:cNvPr id="33854" name="Rectangle 9"/>
                <p:cNvSpPr>
                  <a:spLocks noChangeArrowheads="1"/>
                </p:cNvSpPr>
                <p:nvPr/>
              </p:nvSpPr>
              <p:spPr bwMode="auto">
                <a:xfrm>
                  <a:off x="4985" y="1516"/>
                  <a:ext cx="567" cy="408"/>
                </a:xfrm>
                <a:prstGeom prst="rect">
                  <a:avLst/>
                </a:prstGeom>
                <a:solidFill>
                  <a:schemeClr val="bg2"/>
                </a:solidFill>
                <a:ln w="28575">
                  <a:solidFill>
                    <a:schemeClr val="tx1"/>
                  </a:solidFill>
                  <a:miter lim="800000"/>
                  <a:headEnd/>
                  <a:tailEnd/>
                </a:ln>
              </p:spPr>
              <p:txBody>
                <a:bodyPr wrap="none" anchor="ctr"/>
                <a:lstStyle/>
                <a:p>
                  <a:pPr algn="ctr"/>
                  <a:endParaRPr kumimoji="1" lang="zh-CN" altLang="en-US" sz="2400">
                    <a:solidFill>
                      <a:srgbClr val="FF0303"/>
                    </a:solidFill>
                    <a:latin typeface="Times New Roman" pitchFamily="18" charset="0"/>
                    <a:ea typeface="Arial Unicode MS"/>
                    <a:cs typeface="Arial Unicode MS"/>
                  </a:endParaRPr>
                </a:p>
              </p:txBody>
            </p:sp>
            <p:sp>
              <p:nvSpPr>
                <p:cNvPr id="33855" name="Rectangle 10"/>
                <p:cNvSpPr>
                  <a:spLocks noChangeArrowheads="1"/>
                </p:cNvSpPr>
                <p:nvPr/>
              </p:nvSpPr>
              <p:spPr bwMode="auto">
                <a:xfrm>
                  <a:off x="4993" y="2478"/>
                  <a:ext cx="567" cy="1031"/>
                </a:xfrm>
                <a:prstGeom prst="rect">
                  <a:avLst/>
                </a:prstGeom>
                <a:solidFill>
                  <a:schemeClr val="bg2"/>
                </a:solidFill>
                <a:ln w="28575">
                  <a:solidFill>
                    <a:schemeClr val="tx1"/>
                  </a:solidFill>
                  <a:miter lim="800000"/>
                  <a:headEnd/>
                  <a:tailEnd/>
                </a:ln>
              </p:spPr>
              <p:txBody>
                <a:bodyPr wrap="none" anchor="ctr"/>
                <a:lstStyle/>
                <a:p>
                  <a:pPr algn="ctr"/>
                  <a:endParaRPr kumimoji="1" lang="zh-CN" altLang="en-US" sz="2400">
                    <a:solidFill>
                      <a:srgbClr val="FFFFFF"/>
                    </a:solidFill>
                    <a:latin typeface="Times New Roman" pitchFamily="18" charset="0"/>
                    <a:ea typeface="Arial Unicode MS"/>
                    <a:cs typeface="Arial Unicode MS"/>
                  </a:endParaRPr>
                </a:p>
              </p:txBody>
            </p:sp>
            <p:sp>
              <p:nvSpPr>
                <p:cNvPr id="33856" name="Rectangle 11"/>
                <p:cNvSpPr>
                  <a:spLocks noChangeArrowheads="1"/>
                </p:cNvSpPr>
                <p:nvPr/>
              </p:nvSpPr>
              <p:spPr bwMode="auto">
                <a:xfrm>
                  <a:off x="4985" y="1244"/>
                  <a:ext cx="567" cy="272"/>
                </a:xfrm>
                <a:prstGeom prst="rect">
                  <a:avLst/>
                </a:prstGeom>
                <a:solidFill>
                  <a:schemeClr val="accent1"/>
                </a:solidFill>
                <a:ln w="28575">
                  <a:solidFill>
                    <a:schemeClr val="tx1"/>
                  </a:solidFill>
                  <a:miter lim="800000"/>
                  <a:headEnd/>
                  <a:tailEnd/>
                </a:ln>
              </p:spPr>
              <p:txBody>
                <a:bodyPr wrap="none" anchor="ctr"/>
                <a:lstStyle/>
                <a:p>
                  <a:pPr algn="ctr"/>
                  <a:endParaRPr kumimoji="1" lang="zh-CN" altLang="en-US" sz="2400">
                    <a:solidFill>
                      <a:srgbClr val="FF0303"/>
                    </a:solidFill>
                    <a:latin typeface="Times New Roman" pitchFamily="18" charset="0"/>
                    <a:ea typeface="Arial Unicode MS"/>
                    <a:cs typeface="Arial Unicode MS"/>
                  </a:endParaRPr>
                </a:p>
              </p:txBody>
            </p:sp>
            <p:sp>
              <p:nvSpPr>
                <p:cNvPr id="33857" name="Rectangle 12"/>
                <p:cNvSpPr>
                  <a:spLocks noChangeArrowheads="1"/>
                </p:cNvSpPr>
                <p:nvPr/>
              </p:nvSpPr>
              <p:spPr bwMode="auto">
                <a:xfrm>
                  <a:off x="4989" y="1925"/>
                  <a:ext cx="567" cy="553"/>
                </a:xfrm>
                <a:prstGeom prst="rect">
                  <a:avLst/>
                </a:prstGeom>
                <a:solidFill>
                  <a:schemeClr val="accent1"/>
                </a:solidFill>
                <a:ln w="28575">
                  <a:solidFill>
                    <a:schemeClr val="tx1"/>
                  </a:solidFill>
                  <a:miter lim="800000"/>
                  <a:headEnd/>
                  <a:tailEnd/>
                </a:ln>
              </p:spPr>
              <p:txBody>
                <a:bodyPr wrap="none" anchor="ctr"/>
                <a:lstStyle/>
                <a:p>
                  <a:pPr algn="ctr"/>
                  <a:endParaRPr kumimoji="1" lang="zh-CN" altLang="en-US" sz="2400">
                    <a:solidFill>
                      <a:srgbClr val="FFFFFF"/>
                    </a:solidFill>
                    <a:latin typeface="Times New Roman" pitchFamily="18" charset="0"/>
                    <a:ea typeface="Arial Unicode MS"/>
                    <a:cs typeface="Arial Unicode MS"/>
                  </a:endParaRPr>
                </a:p>
              </p:txBody>
            </p:sp>
          </p:grpSp>
          <p:grpSp>
            <p:nvGrpSpPr>
              <p:cNvPr id="33842" name="Group 13"/>
              <p:cNvGrpSpPr>
                <a:grpSpLocks/>
              </p:cNvGrpSpPr>
              <p:nvPr/>
            </p:nvGrpSpPr>
            <p:grpSpPr bwMode="auto">
              <a:xfrm>
                <a:off x="159" y="119"/>
                <a:ext cx="701" cy="3493"/>
                <a:chOff x="4241" y="119"/>
                <a:chExt cx="701" cy="3493"/>
              </a:xfrm>
            </p:grpSpPr>
            <p:sp>
              <p:nvSpPr>
                <p:cNvPr id="33843" name="Rectangle 14"/>
                <p:cNvSpPr>
                  <a:spLocks noChangeArrowheads="1"/>
                </p:cNvSpPr>
                <p:nvPr/>
              </p:nvSpPr>
              <p:spPr bwMode="auto">
                <a:xfrm>
                  <a:off x="4249" y="1185"/>
                  <a:ext cx="680" cy="249"/>
                </a:xfrm>
                <a:prstGeom prst="rect">
                  <a:avLst/>
                </a:prstGeom>
                <a:noFill/>
                <a:ln w="9525">
                  <a:noFill/>
                  <a:miter lim="800000"/>
                  <a:headEnd/>
                  <a:tailEnd/>
                </a:ln>
              </p:spPr>
              <p:txBody>
                <a:bodyPr wrap="none" anchor="ctr"/>
                <a:lstStyle/>
                <a:p>
                  <a:r>
                    <a:rPr kumimoji="1" lang="en-US" altLang="zh-CN" sz="2400">
                      <a:solidFill>
                        <a:srgbClr val="FFFFFF"/>
                      </a:solidFill>
                      <a:latin typeface="Times New Roman" pitchFamily="18" charset="0"/>
                    </a:rPr>
                    <a:t>13196H</a:t>
                  </a:r>
                </a:p>
              </p:txBody>
            </p:sp>
            <p:sp>
              <p:nvSpPr>
                <p:cNvPr id="33844" name="Rectangle 15"/>
                <p:cNvSpPr>
                  <a:spLocks noChangeArrowheads="1"/>
                </p:cNvSpPr>
                <p:nvPr/>
              </p:nvSpPr>
              <p:spPr bwMode="auto">
                <a:xfrm>
                  <a:off x="4241" y="460"/>
                  <a:ext cx="680" cy="249"/>
                </a:xfrm>
                <a:prstGeom prst="rect">
                  <a:avLst/>
                </a:prstGeom>
                <a:noFill/>
                <a:ln w="9525">
                  <a:noFill/>
                  <a:miter lim="800000"/>
                  <a:headEnd/>
                  <a:tailEnd/>
                </a:ln>
              </p:spPr>
              <p:txBody>
                <a:bodyPr wrap="none" anchor="ctr"/>
                <a:lstStyle/>
                <a:p>
                  <a:r>
                    <a:rPr kumimoji="1" lang="en-US" altLang="zh-CN" sz="2400">
                      <a:solidFill>
                        <a:srgbClr val="FFFFFF"/>
                      </a:solidFill>
                      <a:latin typeface="Times New Roman" pitchFamily="18" charset="0"/>
                    </a:rPr>
                    <a:t>11000H</a:t>
                  </a:r>
                </a:p>
              </p:txBody>
            </p:sp>
            <p:sp>
              <p:nvSpPr>
                <p:cNvPr id="33845" name="Rectangle 16"/>
                <p:cNvSpPr>
                  <a:spLocks noChangeArrowheads="1"/>
                </p:cNvSpPr>
                <p:nvPr/>
              </p:nvSpPr>
              <p:spPr bwMode="auto">
                <a:xfrm>
                  <a:off x="4241" y="838"/>
                  <a:ext cx="680" cy="249"/>
                </a:xfrm>
                <a:prstGeom prst="rect">
                  <a:avLst/>
                </a:prstGeom>
                <a:noFill/>
                <a:ln w="9525">
                  <a:noFill/>
                  <a:miter lim="800000"/>
                  <a:headEnd/>
                  <a:tailEnd/>
                </a:ln>
              </p:spPr>
              <p:txBody>
                <a:bodyPr wrap="none" anchor="ctr"/>
                <a:lstStyle/>
                <a:p>
                  <a:r>
                    <a:rPr kumimoji="1" lang="en-US" altLang="zh-CN" sz="2400">
                      <a:solidFill>
                        <a:srgbClr val="FFFFFF"/>
                      </a:solidFill>
                      <a:latin typeface="Times New Roman" pitchFamily="18" charset="0"/>
                    </a:rPr>
                    <a:t>12004H</a:t>
                  </a:r>
                </a:p>
              </p:txBody>
            </p:sp>
            <p:sp>
              <p:nvSpPr>
                <p:cNvPr id="33846" name="Rectangle 17"/>
                <p:cNvSpPr>
                  <a:spLocks noChangeArrowheads="1"/>
                </p:cNvSpPr>
                <p:nvPr/>
              </p:nvSpPr>
              <p:spPr bwMode="auto">
                <a:xfrm>
                  <a:off x="4241" y="1480"/>
                  <a:ext cx="680" cy="249"/>
                </a:xfrm>
                <a:prstGeom prst="rect">
                  <a:avLst/>
                </a:prstGeom>
                <a:noFill/>
                <a:ln w="9525">
                  <a:noFill/>
                  <a:miter lim="800000"/>
                  <a:headEnd/>
                  <a:tailEnd/>
                </a:ln>
              </p:spPr>
              <p:txBody>
                <a:bodyPr wrap="none" anchor="ctr"/>
                <a:lstStyle/>
                <a:p>
                  <a:r>
                    <a:rPr kumimoji="1" lang="en-US" altLang="zh-CN" sz="2400">
                      <a:solidFill>
                        <a:srgbClr val="FFFFFF"/>
                      </a:solidFill>
                      <a:latin typeface="Times New Roman" pitchFamily="18" charset="0"/>
                    </a:rPr>
                    <a:t>13740H</a:t>
                  </a:r>
                </a:p>
              </p:txBody>
            </p:sp>
            <p:sp>
              <p:nvSpPr>
                <p:cNvPr id="33847" name="Rectangle 18"/>
                <p:cNvSpPr>
                  <a:spLocks noChangeArrowheads="1"/>
                </p:cNvSpPr>
                <p:nvPr/>
              </p:nvSpPr>
              <p:spPr bwMode="auto">
                <a:xfrm>
                  <a:off x="4241" y="1842"/>
                  <a:ext cx="680" cy="249"/>
                </a:xfrm>
                <a:prstGeom prst="rect">
                  <a:avLst/>
                </a:prstGeom>
                <a:noFill/>
                <a:ln w="9525">
                  <a:noFill/>
                  <a:miter lim="800000"/>
                  <a:headEnd/>
                  <a:tailEnd/>
                </a:ln>
              </p:spPr>
              <p:txBody>
                <a:bodyPr wrap="none" anchor="ctr"/>
                <a:lstStyle/>
                <a:p>
                  <a:r>
                    <a:rPr kumimoji="1" lang="en-US" altLang="zh-CN" sz="2400">
                      <a:solidFill>
                        <a:srgbClr val="FFFFFF"/>
                      </a:solidFill>
                      <a:latin typeface="Times New Roman" pitchFamily="18" charset="0"/>
                    </a:rPr>
                    <a:t>160EFH</a:t>
                  </a:r>
                </a:p>
              </p:txBody>
            </p:sp>
            <p:sp>
              <p:nvSpPr>
                <p:cNvPr id="33848" name="Rectangle 19"/>
                <p:cNvSpPr>
                  <a:spLocks noChangeArrowheads="1"/>
                </p:cNvSpPr>
                <p:nvPr/>
              </p:nvSpPr>
              <p:spPr bwMode="auto">
                <a:xfrm>
                  <a:off x="4241" y="119"/>
                  <a:ext cx="680" cy="249"/>
                </a:xfrm>
                <a:prstGeom prst="rect">
                  <a:avLst/>
                </a:prstGeom>
                <a:noFill/>
                <a:ln w="9525">
                  <a:noFill/>
                  <a:miter lim="800000"/>
                  <a:headEnd/>
                  <a:tailEnd/>
                </a:ln>
              </p:spPr>
              <p:txBody>
                <a:bodyPr wrap="none" anchor="ctr"/>
                <a:lstStyle/>
                <a:p>
                  <a:r>
                    <a:rPr kumimoji="1" lang="en-US" altLang="zh-CN" sz="2400">
                      <a:solidFill>
                        <a:srgbClr val="FFFFFF"/>
                      </a:solidFill>
                      <a:latin typeface="Times New Roman" pitchFamily="18" charset="0"/>
                    </a:rPr>
                    <a:t>00000H</a:t>
                  </a:r>
                </a:p>
              </p:txBody>
            </p:sp>
            <p:sp>
              <p:nvSpPr>
                <p:cNvPr id="33849" name="Rectangle 20"/>
                <p:cNvSpPr>
                  <a:spLocks noChangeArrowheads="1"/>
                </p:cNvSpPr>
                <p:nvPr/>
              </p:nvSpPr>
              <p:spPr bwMode="auto">
                <a:xfrm>
                  <a:off x="4262" y="2410"/>
                  <a:ext cx="680" cy="249"/>
                </a:xfrm>
                <a:prstGeom prst="rect">
                  <a:avLst/>
                </a:prstGeom>
                <a:noFill/>
                <a:ln w="9525">
                  <a:noFill/>
                  <a:miter lim="800000"/>
                  <a:headEnd/>
                  <a:tailEnd/>
                </a:ln>
              </p:spPr>
              <p:txBody>
                <a:bodyPr wrap="none" anchor="ctr"/>
                <a:lstStyle/>
                <a:p>
                  <a:r>
                    <a:rPr kumimoji="1" lang="en-US" altLang="zh-CN" sz="2400">
                      <a:solidFill>
                        <a:srgbClr val="FFFFFF"/>
                      </a:solidFill>
                      <a:latin typeface="Times New Roman" pitchFamily="18" charset="0"/>
                    </a:rPr>
                    <a:t>216EFH</a:t>
                  </a:r>
                </a:p>
              </p:txBody>
            </p:sp>
            <p:sp>
              <p:nvSpPr>
                <p:cNvPr id="33850" name="Rectangle 21"/>
                <p:cNvSpPr>
                  <a:spLocks noChangeArrowheads="1"/>
                </p:cNvSpPr>
                <p:nvPr/>
              </p:nvSpPr>
              <p:spPr bwMode="auto">
                <a:xfrm>
                  <a:off x="4241" y="3363"/>
                  <a:ext cx="680" cy="249"/>
                </a:xfrm>
                <a:prstGeom prst="rect">
                  <a:avLst/>
                </a:prstGeom>
                <a:noFill/>
                <a:ln w="9525">
                  <a:noFill/>
                  <a:miter lim="800000"/>
                  <a:headEnd/>
                  <a:tailEnd/>
                </a:ln>
              </p:spPr>
              <p:txBody>
                <a:bodyPr wrap="none" anchor="ctr"/>
                <a:lstStyle/>
                <a:p>
                  <a:r>
                    <a:rPr kumimoji="1" lang="en-US" altLang="zh-CN" sz="2400">
                      <a:solidFill>
                        <a:srgbClr val="FFFFFF"/>
                      </a:solidFill>
                      <a:latin typeface="Times New Roman" pitchFamily="18" charset="0"/>
                    </a:rPr>
                    <a:t>326EFH</a:t>
                  </a:r>
                </a:p>
              </p:txBody>
            </p:sp>
          </p:grpSp>
        </p:grpSp>
        <p:grpSp>
          <p:nvGrpSpPr>
            <p:cNvPr id="33795" name="Group 22"/>
            <p:cNvGrpSpPr>
              <a:grpSpLocks/>
            </p:cNvGrpSpPr>
            <p:nvPr/>
          </p:nvGrpSpPr>
          <p:grpSpPr bwMode="auto">
            <a:xfrm>
              <a:off x="2018" y="119"/>
              <a:ext cx="3039" cy="1361"/>
              <a:chOff x="521" y="1979"/>
              <a:chExt cx="3039" cy="1361"/>
            </a:xfrm>
          </p:grpSpPr>
          <p:sp>
            <p:nvSpPr>
              <p:cNvPr id="33825" name="Rectangle 23"/>
              <p:cNvSpPr>
                <a:spLocks noChangeArrowheads="1"/>
              </p:cNvSpPr>
              <p:nvPr/>
            </p:nvSpPr>
            <p:spPr bwMode="auto">
              <a:xfrm>
                <a:off x="521" y="1979"/>
                <a:ext cx="3039" cy="272"/>
              </a:xfrm>
              <a:prstGeom prst="rect">
                <a:avLst/>
              </a:prstGeom>
              <a:noFill/>
              <a:ln w="9525">
                <a:noFill/>
                <a:miter lim="800000"/>
                <a:headEnd/>
                <a:tailEnd/>
              </a:ln>
            </p:spPr>
            <p:txBody>
              <a:bodyPr wrap="none" anchor="ctr"/>
              <a:lstStyle/>
              <a:p>
                <a:pPr algn="ctr"/>
                <a:r>
                  <a:rPr kumimoji="1" lang="zh-CN" altLang="en-US" sz="2400" b="1">
                    <a:solidFill>
                      <a:srgbClr val="FFFFFF"/>
                    </a:solidFill>
                    <a:latin typeface="Times New Roman" pitchFamily="18" charset="0"/>
                  </a:rPr>
                  <a:t>起始地址     空闲块大小    使用情况</a:t>
                </a:r>
              </a:p>
            </p:txBody>
          </p:sp>
          <p:grpSp>
            <p:nvGrpSpPr>
              <p:cNvPr id="33826" name="Group 24"/>
              <p:cNvGrpSpPr>
                <a:grpSpLocks/>
              </p:cNvGrpSpPr>
              <p:nvPr/>
            </p:nvGrpSpPr>
            <p:grpSpPr bwMode="auto">
              <a:xfrm>
                <a:off x="567" y="2251"/>
                <a:ext cx="2993" cy="816"/>
                <a:chOff x="567" y="2251"/>
                <a:chExt cx="2993" cy="816"/>
              </a:xfrm>
            </p:grpSpPr>
            <p:grpSp>
              <p:nvGrpSpPr>
                <p:cNvPr id="33828" name="Group 25"/>
                <p:cNvGrpSpPr>
                  <a:grpSpLocks/>
                </p:cNvGrpSpPr>
                <p:nvPr/>
              </p:nvGrpSpPr>
              <p:grpSpPr bwMode="auto">
                <a:xfrm>
                  <a:off x="567" y="2251"/>
                  <a:ext cx="2993" cy="272"/>
                  <a:chOff x="567" y="2251"/>
                  <a:chExt cx="2993" cy="272"/>
                </a:xfrm>
              </p:grpSpPr>
              <p:sp>
                <p:nvSpPr>
                  <p:cNvPr id="33837" name="Rectangle 26"/>
                  <p:cNvSpPr>
                    <a:spLocks noChangeArrowheads="1"/>
                  </p:cNvSpPr>
                  <p:nvPr/>
                </p:nvSpPr>
                <p:spPr bwMode="auto">
                  <a:xfrm>
                    <a:off x="567" y="2251"/>
                    <a:ext cx="2993" cy="272"/>
                  </a:xfrm>
                  <a:prstGeom prst="rect">
                    <a:avLst/>
                  </a:prstGeom>
                  <a:noFill/>
                  <a:ln w="19050">
                    <a:solidFill>
                      <a:schemeClr val="tx1"/>
                    </a:solidFill>
                    <a:miter lim="800000"/>
                    <a:headEnd/>
                    <a:tailEnd/>
                  </a:ln>
                </p:spPr>
                <p:txBody>
                  <a:bodyPr wrap="none" anchor="ctr"/>
                  <a:lstStyle/>
                  <a:p>
                    <a:r>
                      <a:rPr kumimoji="1" lang="en-US" altLang="zh-CN" sz="2400" b="1">
                        <a:solidFill>
                          <a:srgbClr val="FFFFFF"/>
                        </a:solidFill>
                        <a:latin typeface="Times New Roman" pitchFamily="18" charset="0"/>
                      </a:rPr>
                      <a:t>12004H              4498              </a:t>
                    </a:r>
                    <a:r>
                      <a:rPr kumimoji="1" lang="zh-CN" altLang="en-US" sz="2400" b="1">
                        <a:solidFill>
                          <a:srgbClr val="FFFFFF"/>
                        </a:solidFill>
                        <a:latin typeface="Times New Roman" pitchFamily="18" charset="0"/>
                      </a:rPr>
                      <a:t>空闲</a:t>
                    </a:r>
                  </a:p>
                </p:txBody>
              </p:sp>
              <p:sp>
                <p:nvSpPr>
                  <p:cNvPr id="33838" name="Line 27"/>
                  <p:cNvSpPr>
                    <a:spLocks noChangeShapeType="1"/>
                  </p:cNvSpPr>
                  <p:nvPr/>
                </p:nvSpPr>
                <p:spPr bwMode="auto">
                  <a:xfrm>
                    <a:off x="1565" y="2251"/>
                    <a:ext cx="0" cy="272"/>
                  </a:xfrm>
                  <a:prstGeom prst="line">
                    <a:avLst/>
                  </a:prstGeom>
                  <a:noFill/>
                  <a:ln w="19050">
                    <a:solidFill>
                      <a:schemeClr val="tx1"/>
                    </a:solidFill>
                    <a:miter lim="800000"/>
                    <a:headEnd/>
                    <a:tailEnd/>
                  </a:ln>
                </p:spPr>
                <p:txBody>
                  <a:bodyPr wrap="none"/>
                  <a:lstStyle/>
                  <a:p>
                    <a:endParaRPr lang="zh-CN" altLang="en-US"/>
                  </a:p>
                </p:txBody>
              </p:sp>
              <p:sp>
                <p:nvSpPr>
                  <p:cNvPr id="33839" name="Line 28"/>
                  <p:cNvSpPr>
                    <a:spLocks noChangeShapeType="1"/>
                  </p:cNvSpPr>
                  <p:nvPr/>
                </p:nvSpPr>
                <p:spPr bwMode="auto">
                  <a:xfrm>
                    <a:off x="2653" y="2251"/>
                    <a:ext cx="0" cy="272"/>
                  </a:xfrm>
                  <a:prstGeom prst="line">
                    <a:avLst/>
                  </a:prstGeom>
                  <a:noFill/>
                  <a:ln w="19050">
                    <a:solidFill>
                      <a:schemeClr val="tx1"/>
                    </a:solidFill>
                    <a:miter lim="800000"/>
                    <a:headEnd/>
                    <a:tailEnd/>
                  </a:ln>
                </p:spPr>
                <p:txBody>
                  <a:bodyPr wrap="none"/>
                  <a:lstStyle/>
                  <a:p>
                    <a:endParaRPr lang="zh-CN" altLang="en-US"/>
                  </a:p>
                </p:txBody>
              </p:sp>
            </p:grpSp>
            <p:grpSp>
              <p:nvGrpSpPr>
                <p:cNvPr id="33829" name="Group 29"/>
                <p:cNvGrpSpPr>
                  <a:grpSpLocks/>
                </p:cNvGrpSpPr>
                <p:nvPr/>
              </p:nvGrpSpPr>
              <p:grpSpPr bwMode="auto">
                <a:xfrm>
                  <a:off x="567" y="2523"/>
                  <a:ext cx="2993" cy="272"/>
                  <a:chOff x="567" y="2251"/>
                  <a:chExt cx="2993" cy="272"/>
                </a:xfrm>
              </p:grpSpPr>
              <p:sp>
                <p:nvSpPr>
                  <p:cNvPr id="33834" name="Rectangle 30"/>
                  <p:cNvSpPr>
                    <a:spLocks noChangeArrowheads="1"/>
                  </p:cNvSpPr>
                  <p:nvPr/>
                </p:nvSpPr>
                <p:spPr bwMode="auto">
                  <a:xfrm>
                    <a:off x="567" y="2251"/>
                    <a:ext cx="2993" cy="272"/>
                  </a:xfrm>
                  <a:prstGeom prst="rect">
                    <a:avLst/>
                  </a:prstGeom>
                  <a:noFill/>
                  <a:ln w="19050">
                    <a:solidFill>
                      <a:schemeClr val="tx1"/>
                    </a:solidFill>
                    <a:miter lim="800000"/>
                    <a:headEnd/>
                    <a:tailEnd/>
                  </a:ln>
                </p:spPr>
                <p:txBody>
                  <a:bodyPr wrap="none" anchor="ctr"/>
                  <a:lstStyle/>
                  <a:p>
                    <a:r>
                      <a:rPr kumimoji="1" lang="en-US" altLang="zh-CN" sz="2400" b="1">
                        <a:solidFill>
                          <a:srgbClr val="FFFFFF"/>
                        </a:solidFill>
                        <a:latin typeface="Times New Roman" pitchFamily="18" charset="0"/>
                      </a:rPr>
                      <a:t>13740H             10671             </a:t>
                    </a:r>
                    <a:r>
                      <a:rPr kumimoji="1" lang="zh-CN" altLang="en-US" sz="2400" b="1">
                        <a:solidFill>
                          <a:srgbClr val="FFFFFF"/>
                        </a:solidFill>
                        <a:latin typeface="Times New Roman" pitchFamily="18" charset="0"/>
                      </a:rPr>
                      <a:t>空闲</a:t>
                    </a:r>
                  </a:p>
                </p:txBody>
              </p:sp>
              <p:sp>
                <p:nvSpPr>
                  <p:cNvPr id="33835" name="Line 31"/>
                  <p:cNvSpPr>
                    <a:spLocks noChangeShapeType="1"/>
                  </p:cNvSpPr>
                  <p:nvPr/>
                </p:nvSpPr>
                <p:spPr bwMode="auto">
                  <a:xfrm>
                    <a:off x="1565" y="2251"/>
                    <a:ext cx="0" cy="272"/>
                  </a:xfrm>
                  <a:prstGeom prst="line">
                    <a:avLst/>
                  </a:prstGeom>
                  <a:noFill/>
                  <a:ln w="19050">
                    <a:solidFill>
                      <a:schemeClr val="tx1"/>
                    </a:solidFill>
                    <a:miter lim="800000"/>
                    <a:headEnd/>
                    <a:tailEnd/>
                  </a:ln>
                </p:spPr>
                <p:txBody>
                  <a:bodyPr wrap="none"/>
                  <a:lstStyle/>
                  <a:p>
                    <a:endParaRPr lang="zh-CN" altLang="en-US"/>
                  </a:p>
                </p:txBody>
              </p:sp>
              <p:sp>
                <p:nvSpPr>
                  <p:cNvPr id="33836" name="Line 32"/>
                  <p:cNvSpPr>
                    <a:spLocks noChangeShapeType="1"/>
                  </p:cNvSpPr>
                  <p:nvPr/>
                </p:nvSpPr>
                <p:spPr bwMode="auto">
                  <a:xfrm>
                    <a:off x="2653" y="2251"/>
                    <a:ext cx="0" cy="272"/>
                  </a:xfrm>
                  <a:prstGeom prst="line">
                    <a:avLst/>
                  </a:prstGeom>
                  <a:noFill/>
                  <a:ln w="19050">
                    <a:solidFill>
                      <a:schemeClr val="tx1"/>
                    </a:solidFill>
                    <a:miter lim="800000"/>
                    <a:headEnd/>
                    <a:tailEnd/>
                  </a:ln>
                </p:spPr>
                <p:txBody>
                  <a:bodyPr wrap="none"/>
                  <a:lstStyle/>
                  <a:p>
                    <a:endParaRPr lang="zh-CN" altLang="en-US"/>
                  </a:p>
                </p:txBody>
              </p:sp>
            </p:grpSp>
            <p:grpSp>
              <p:nvGrpSpPr>
                <p:cNvPr id="33830" name="Group 33"/>
                <p:cNvGrpSpPr>
                  <a:grpSpLocks/>
                </p:cNvGrpSpPr>
                <p:nvPr/>
              </p:nvGrpSpPr>
              <p:grpSpPr bwMode="auto">
                <a:xfrm>
                  <a:off x="567" y="2795"/>
                  <a:ext cx="2993" cy="272"/>
                  <a:chOff x="567" y="2251"/>
                  <a:chExt cx="2993" cy="272"/>
                </a:xfrm>
              </p:grpSpPr>
              <p:sp>
                <p:nvSpPr>
                  <p:cNvPr id="33831" name="Rectangle 34"/>
                  <p:cNvSpPr>
                    <a:spLocks noChangeArrowheads="1"/>
                  </p:cNvSpPr>
                  <p:nvPr/>
                </p:nvSpPr>
                <p:spPr bwMode="auto">
                  <a:xfrm>
                    <a:off x="567" y="2251"/>
                    <a:ext cx="2993" cy="272"/>
                  </a:xfrm>
                  <a:prstGeom prst="rect">
                    <a:avLst/>
                  </a:prstGeom>
                  <a:noFill/>
                  <a:ln w="19050">
                    <a:solidFill>
                      <a:schemeClr val="tx1"/>
                    </a:solidFill>
                    <a:miter lim="800000"/>
                    <a:headEnd/>
                    <a:tailEnd/>
                  </a:ln>
                </p:spPr>
                <p:txBody>
                  <a:bodyPr wrap="none" anchor="ctr"/>
                  <a:lstStyle/>
                  <a:p>
                    <a:r>
                      <a:rPr kumimoji="1" lang="en-US" altLang="zh-CN" sz="2400" b="1">
                        <a:solidFill>
                          <a:srgbClr val="FFFFFF"/>
                        </a:solidFill>
                        <a:latin typeface="Times New Roman" pitchFamily="18" charset="0"/>
                      </a:rPr>
                      <a:t>216EFH            69632             </a:t>
                    </a:r>
                    <a:r>
                      <a:rPr kumimoji="1" lang="zh-CN" altLang="en-US" sz="2400" b="1">
                        <a:solidFill>
                          <a:srgbClr val="FFFFFF"/>
                        </a:solidFill>
                        <a:latin typeface="Times New Roman" pitchFamily="18" charset="0"/>
                      </a:rPr>
                      <a:t>空闲</a:t>
                    </a:r>
                  </a:p>
                </p:txBody>
              </p:sp>
              <p:sp>
                <p:nvSpPr>
                  <p:cNvPr id="33832" name="Line 35"/>
                  <p:cNvSpPr>
                    <a:spLocks noChangeShapeType="1"/>
                  </p:cNvSpPr>
                  <p:nvPr/>
                </p:nvSpPr>
                <p:spPr bwMode="auto">
                  <a:xfrm>
                    <a:off x="1565" y="2251"/>
                    <a:ext cx="0" cy="272"/>
                  </a:xfrm>
                  <a:prstGeom prst="line">
                    <a:avLst/>
                  </a:prstGeom>
                  <a:noFill/>
                  <a:ln w="19050">
                    <a:solidFill>
                      <a:schemeClr val="tx1"/>
                    </a:solidFill>
                    <a:miter lim="800000"/>
                    <a:headEnd/>
                    <a:tailEnd/>
                  </a:ln>
                </p:spPr>
                <p:txBody>
                  <a:bodyPr wrap="none"/>
                  <a:lstStyle/>
                  <a:p>
                    <a:endParaRPr lang="zh-CN" altLang="en-US"/>
                  </a:p>
                </p:txBody>
              </p:sp>
              <p:sp>
                <p:nvSpPr>
                  <p:cNvPr id="33833" name="Line 36"/>
                  <p:cNvSpPr>
                    <a:spLocks noChangeShapeType="1"/>
                  </p:cNvSpPr>
                  <p:nvPr/>
                </p:nvSpPr>
                <p:spPr bwMode="auto">
                  <a:xfrm>
                    <a:off x="2653" y="2251"/>
                    <a:ext cx="0" cy="272"/>
                  </a:xfrm>
                  <a:prstGeom prst="line">
                    <a:avLst/>
                  </a:prstGeom>
                  <a:noFill/>
                  <a:ln w="19050">
                    <a:solidFill>
                      <a:schemeClr val="tx1"/>
                    </a:solidFill>
                    <a:miter lim="800000"/>
                    <a:headEnd/>
                    <a:tailEnd/>
                  </a:ln>
                </p:spPr>
                <p:txBody>
                  <a:bodyPr wrap="none"/>
                  <a:lstStyle/>
                  <a:p>
                    <a:endParaRPr lang="zh-CN" altLang="en-US"/>
                  </a:p>
                </p:txBody>
              </p:sp>
            </p:grpSp>
          </p:grpSp>
          <p:sp>
            <p:nvSpPr>
              <p:cNvPr id="33827" name="Rectangle 37"/>
              <p:cNvSpPr>
                <a:spLocks noChangeArrowheads="1"/>
              </p:cNvSpPr>
              <p:nvPr/>
            </p:nvSpPr>
            <p:spPr bwMode="auto">
              <a:xfrm>
                <a:off x="1383" y="3113"/>
                <a:ext cx="1225" cy="227"/>
              </a:xfrm>
              <a:prstGeom prst="rect">
                <a:avLst/>
              </a:prstGeom>
              <a:noFill/>
              <a:ln w="9525">
                <a:noFill/>
                <a:miter lim="800000"/>
                <a:headEnd/>
                <a:tailEnd/>
              </a:ln>
            </p:spPr>
            <p:txBody>
              <a:bodyPr wrap="none" anchor="ctr"/>
              <a:lstStyle/>
              <a:p>
                <a:pPr algn="ctr"/>
                <a:r>
                  <a:rPr kumimoji="1" lang="en-US" altLang="zh-CN" sz="2000" b="1">
                    <a:solidFill>
                      <a:srgbClr val="FFFFFF"/>
                    </a:solidFill>
                    <a:latin typeface="Times New Roman" pitchFamily="18" charset="0"/>
                  </a:rPr>
                  <a:t>(b)   </a:t>
                </a:r>
                <a:r>
                  <a:rPr kumimoji="1" lang="zh-CN" altLang="en-US" sz="2000" b="1">
                    <a:solidFill>
                      <a:srgbClr val="FFFFFF"/>
                    </a:solidFill>
                    <a:latin typeface="Times New Roman" pitchFamily="18" charset="0"/>
                  </a:rPr>
                  <a:t>目录表方式</a:t>
                </a:r>
              </a:p>
            </p:txBody>
          </p:sp>
        </p:grpSp>
        <p:grpSp>
          <p:nvGrpSpPr>
            <p:cNvPr id="33796" name="Group 38"/>
            <p:cNvGrpSpPr>
              <a:grpSpLocks/>
            </p:cNvGrpSpPr>
            <p:nvPr/>
          </p:nvGrpSpPr>
          <p:grpSpPr bwMode="auto">
            <a:xfrm>
              <a:off x="1791" y="1548"/>
              <a:ext cx="3750" cy="1973"/>
              <a:chOff x="1791" y="1367"/>
              <a:chExt cx="3750" cy="1973"/>
            </a:xfrm>
          </p:grpSpPr>
          <p:grpSp>
            <p:nvGrpSpPr>
              <p:cNvPr id="33798" name="Group 39"/>
              <p:cNvGrpSpPr>
                <a:grpSpLocks/>
              </p:cNvGrpSpPr>
              <p:nvPr/>
            </p:nvGrpSpPr>
            <p:grpSpPr bwMode="auto">
              <a:xfrm>
                <a:off x="1791" y="1367"/>
                <a:ext cx="3750" cy="1700"/>
                <a:chOff x="1791" y="1730"/>
                <a:chExt cx="3750" cy="1700"/>
              </a:xfrm>
            </p:grpSpPr>
            <p:grpSp>
              <p:nvGrpSpPr>
                <p:cNvPr id="33800" name="Group 40"/>
                <p:cNvGrpSpPr>
                  <a:grpSpLocks/>
                </p:cNvGrpSpPr>
                <p:nvPr/>
              </p:nvGrpSpPr>
              <p:grpSpPr bwMode="auto">
                <a:xfrm>
                  <a:off x="1837" y="2387"/>
                  <a:ext cx="3704" cy="1043"/>
                  <a:chOff x="1837" y="2387"/>
                  <a:chExt cx="3704" cy="1043"/>
                </a:xfrm>
              </p:grpSpPr>
              <p:grpSp>
                <p:nvGrpSpPr>
                  <p:cNvPr id="33805" name="Group 41"/>
                  <p:cNvGrpSpPr>
                    <a:grpSpLocks/>
                  </p:cNvGrpSpPr>
                  <p:nvPr/>
                </p:nvGrpSpPr>
                <p:grpSpPr bwMode="auto">
                  <a:xfrm>
                    <a:off x="1837" y="2387"/>
                    <a:ext cx="998" cy="499"/>
                    <a:chOff x="1837" y="2387"/>
                    <a:chExt cx="998" cy="499"/>
                  </a:xfrm>
                </p:grpSpPr>
                <p:sp>
                  <p:nvSpPr>
                    <p:cNvPr id="33820" name="Rectangle 42"/>
                    <p:cNvSpPr>
                      <a:spLocks noChangeArrowheads="1"/>
                    </p:cNvSpPr>
                    <p:nvPr/>
                  </p:nvSpPr>
                  <p:spPr bwMode="auto">
                    <a:xfrm>
                      <a:off x="1837" y="2613"/>
                      <a:ext cx="998" cy="273"/>
                    </a:xfrm>
                    <a:prstGeom prst="rect">
                      <a:avLst/>
                    </a:prstGeom>
                    <a:noFill/>
                    <a:ln w="19050">
                      <a:solidFill>
                        <a:schemeClr val="tx1"/>
                      </a:solidFill>
                      <a:miter lim="800000"/>
                      <a:headEnd/>
                      <a:tailEnd/>
                    </a:ln>
                  </p:spPr>
                  <p:txBody>
                    <a:bodyPr wrap="none" anchor="ctr"/>
                    <a:lstStyle/>
                    <a:p>
                      <a:endParaRPr kumimoji="1" lang="zh-CN" altLang="en-US" sz="2400" b="1">
                        <a:solidFill>
                          <a:srgbClr val="FFFFFF"/>
                        </a:solidFill>
                        <a:latin typeface="Times New Roman" pitchFamily="18" charset="0"/>
                      </a:endParaRPr>
                    </a:p>
                  </p:txBody>
                </p:sp>
                <p:grpSp>
                  <p:nvGrpSpPr>
                    <p:cNvPr id="33821" name="Group 43"/>
                    <p:cNvGrpSpPr>
                      <a:grpSpLocks/>
                    </p:cNvGrpSpPr>
                    <p:nvPr/>
                  </p:nvGrpSpPr>
                  <p:grpSpPr bwMode="auto">
                    <a:xfrm>
                      <a:off x="1837" y="2387"/>
                      <a:ext cx="998" cy="227"/>
                      <a:chOff x="1837" y="2387"/>
                      <a:chExt cx="998" cy="227"/>
                    </a:xfrm>
                  </p:grpSpPr>
                  <p:sp>
                    <p:nvSpPr>
                      <p:cNvPr id="33822" name="Rectangle 44"/>
                      <p:cNvSpPr>
                        <a:spLocks noChangeArrowheads="1"/>
                      </p:cNvSpPr>
                      <p:nvPr/>
                    </p:nvSpPr>
                    <p:spPr bwMode="auto">
                      <a:xfrm>
                        <a:off x="1837" y="2387"/>
                        <a:ext cx="998" cy="227"/>
                      </a:xfrm>
                      <a:prstGeom prst="rect">
                        <a:avLst/>
                      </a:prstGeom>
                      <a:noFill/>
                      <a:ln w="19050">
                        <a:solidFill>
                          <a:schemeClr val="tx1"/>
                        </a:solidFill>
                        <a:miter lim="800000"/>
                        <a:headEnd/>
                        <a:tailEnd/>
                      </a:ln>
                    </p:spPr>
                    <p:txBody>
                      <a:bodyPr wrap="none" anchor="ctr"/>
                      <a:lstStyle/>
                      <a:p>
                        <a:r>
                          <a:rPr kumimoji="1" lang="en-US" altLang="zh-CN" sz="2400" b="1">
                            <a:solidFill>
                              <a:srgbClr val="FFFFFF"/>
                            </a:solidFill>
                            <a:latin typeface="Times New Roman" pitchFamily="18" charset="0"/>
                          </a:rPr>
                          <a:t>0   4498</a:t>
                        </a:r>
                      </a:p>
                    </p:txBody>
                  </p:sp>
                  <p:sp>
                    <p:nvSpPr>
                      <p:cNvPr id="33823" name="Line 45"/>
                      <p:cNvSpPr>
                        <a:spLocks noChangeShapeType="1"/>
                      </p:cNvSpPr>
                      <p:nvPr/>
                    </p:nvSpPr>
                    <p:spPr bwMode="auto">
                      <a:xfrm>
                        <a:off x="2064" y="2387"/>
                        <a:ext cx="0" cy="227"/>
                      </a:xfrm>
                      <a:prstGeom prst="line">
                        <a:avLst/>
                      </a:prstGeom>
                      <a:noFill/>
                      <a:ln w="19050">
                        <a:solidFill>
                          <a:schemeClr val="tx1"/>
                        </a:solidFill>
                        <a:miter lim="800000"/>
                        <a:headEnd/>
                        <a:tailEnd/>
                      </a:ln>
                    </p:spPr>
                    <p:txBody>
                      <a:bodyPr wrap="none"/>
                      <a:lstStyle/>
                      <a:p>
                        <a:endParaRPr lang="zh-CN" altLang="en-US"/>
                      </a:p>
                    </p:txBody>
                  </p:sp>
                  <p:sp>
                    <p:nvSpPr>
                      <p:cNvPr id="33824" name="Line 46"/>
                      <p:cNvSpPr>
                        <a:spLocks noChangeShapeType="1"/>
                      </p:cNvSpPr>
                      <p:nvPr/>
                    </p:nvSpPr>
                    <p:spPr bwMode="auto">
                      <a:xfrm>
                        <a:off x="2608" y="2387"/>
                        <a:ext cx="0" cy="227"/>
                      </a:xfrm>
                      <a:prstGeom prst="line">
                        <a:avLst/>
                      </a:prstGeom>
                      <a:noFill/>
                      <a:ln w="19050">
                        <a:solidFill>
                          <a:schemeClr val="tx1"/>
                        </a:solidFill>
                        <a:miter lim="800000"/>
                        <a:headEnd/>
                        <a:tailEnd/>
                      </a:ln>
                    </p:spPr>
                    <p:txBody>
                      <a:bodyPr wrap="none"/>
                      <a:lstStyle/>
                      <a:p>
                        <a:endParaRPr lang="zh-CN" altLang="en-US"/>
                      </a:p>
                    </p:txBody>
                  </p:sp>
                </p:grpSp>
              </p:grpSp>
              <p:grpSp>
                <p:nvGrpSpPr>
                  <p:cNvPr id="33806" name="Group 47"/>
                  <p:cNvGrpSpPr>
                    <a:grpSpLocks/>
                  </p:cNvGrpSpPr>
                  <p:nvPr/>
                </p:nvGrpSpPr>
                <p:grpSpPr bwMode="auto">
                  <a:xfrm>
                    <a:off x="3136" y="2387"/>
                    <a:ext cx="1044" cy="816"/>
                    <a:chOff x="3197" y="2387"/>
                    <a:chExt cx="1044" cy="816"/>
                  </a:xfrm>
                </p:grpSpPr>
                <p:sp>
                  <p:nvSpPr>
                    <p:cNvPr id="33815" name="Rectangle 48"/>
                    <p:cNvSpPr>
                      <a:spLocks noChangeArrowheads="1"/>
                    </p:cNvSpPr>
                    <p:nvPr/>
                  </p:nvSpPr>
                  <p:spPr bwMode="auto">
                    <a:xfrm>
                      <a:off x="3197" y="2613"/>
                      <a:ext cx="1044" cy="590"/>
                    </a:xfrm>
                    <a:prstGeom prst="rect">
                      <a:avLst/>
                    </a:prstGeom>
                    <a:noFill/>
                    <a:ln w="19050">
                      <a:solidFill>
                        <a:schemeClr val="tx1"/>
                      </a:solidFill>
                      <a:miter lim="800000"/>
                      <a:headEnd/>
                      <a:tailEnd/>
                    </a:ln>
                  </p:spPr>
                  <p:txBody>
                    <a:bodyPr wrap="none" anchor="ctr"/>
                    <a:lstStyle/>
                    <a:p>
                      <a:endParaRPr kumimoji="1" lang="zh-CN" altLang="en-US" sz="2400" b="1">
                        <a:solidFill>
                          <a:srgbClr val="FFFFFF"/>
                        </a:solidFill>
                        <a:latin typeface="Times New Roman" pitchFamily="18" charset="0"/>
                      </a:endParaRPr>
                    </a:p>
                  </p:txBody>
                </p:sp>
                <p:grpSp>
                  <p:nvGrpSpPr>
                    <p:cNvPr id="33816" name="Group 49"/>
                    <p:cNvGrpSpPr>
                      <a:grpSpLocks/>
                    </p:cNvGrpSpPr>
                    <p:nvPr/>
                  </p:nvGrpSpPr>
                  <p:grpSpPr bwMode="auto">
                    <a:xfrm>
                      <a:off x="3197" y="2387"/>
                      <a:ext cx="1044" cy="227"/>
                      <a:chOff x="1837" y="2387"/>
                      <a:chExt cx="998" cy="227"/>
                    </a:xfrm>
                  </p:grpSpPr>
                  <p:sp>
                    <p:nvSpPr>
                      <p:cNvPr id="33817" name="Rectangle 50"/>
                      <p:cNvSpPr>
                        <a:spLocks noChangeArrowheads="1"/>
                      </p:cNvSpPr>
                      <p:nvPr/>
                    </p:nvSpPr>
                    <p:spPr bwMode="auto">
                      <a:xfrm>
                        <a:off x="1837" y="2387"/>
                        <a:ext cx="998" cy="227"/>
                      </a:xfrm>
                      <a:prstGeom prst="rect">
                        <a:avLst/>
                      </a:prstGeom>
                      <a:noFill/>
                      <a:ln w="19050">
                        <a:solidFill>
                          <a:schemeClr val="tx1"/>
                        </a:solidFill>
                        <a:miter lim="800000"/>
                        <a:headEnd/>
                        <a:tailEnd/>
                      </a:ln>
                    </p:spPr>
                    <p:txBody>
                      <a:bodyPr wrap="none" anchor="ctr"/>
                      <a:lstStyle/>
                      <a:p>
                        <a:r>
                          <a:rPr kumimoji="1" lang="zh-CN" altLang="en-US" sz="2400" b="1">
                            <a:solidFill>
                              <a:srgbClr val="FFFFFF"/>
                            </a:solidFill>
                            <a:latin typeface="Times New Roman" pitchFamily="18" charset="0"/>
                          </a:rPr>
                          <a:t> </a:t>
                        </a:r>
                        <a:r>
                          <a:rPr kumimoji="1" lang="en-US" altLang="zh-CN" sz="2400" b="1">
                            <a:solidFill>
                              <a:srgbClr val="FFFFFF"/>
                            </a:solidFill>
                            <a:latin typeface="Times New Roman" pitchFamily="18" charset="0"/>
                          </a:rPr>
                          <a:t>0  10671</a:t>
                        </a:r>
                      </a:p>
                    </p:txBody>
                  </p:sp>
                  <p:sp>
                    <p:nvSpPr>
                      <p:cNvPr id="33818" name="Line 51"/>
                      <p:cNvSpPr>
                        <a:spLocks noChangeShapeType="1"/>
                      </p:cNvSpPr>
                      <p:nvPr/>
                    </p:nvSpPr>
                    <p:spPr bwMode="auto">
                      <a:xfrm>
                        <a:off x="2064" y="2387"/>
                        <a:ext cx="0" cy="227"/>
                      </a:xfrm>
                      <a:prstGeom prst="line">
                        <a:avLst/>
                      </a:prstGeom>
                      <a:noFill/>
                      <a:ln w="19050">
                        <a:solidFill>
                          <a:schemeClr val="tx1"/>
                        </a:solidFill>
                        <a:miter lim="800000"/>
                        <a:headEnd/>
                        <a:tailEnd/>
                      </a:ln>
                    </p:spPr>
                    <p:txBody>
                      <a:bodyPr wrap="none"/>
                      <a:lstStyle/>
                      <a:p>
                        <a:endParaRPr lang="zh-CN" altLang="en-US"/>
                      </a:p>
                    </p:txBody>
                  </p:sp>
                  <p:sp>
                    <p:nvSpPr>
                      <p:cNvPr id="33819" name="Line 52"/>
                      <p:cNvSpPr>
                        <a:spLocks noChangeShapeType="1"/>
                      </p:cNvSpPr>
                      <p:nvPr/>
                    </p:nvSpPr>
                    <p:spPr bwMode="auto">
                      <a:xfrm>
                        <a:off x="2608" y="2387"/>
                        <a:ext cx="0" cy="227"/>
                      </a:xfrm>
                      <a:prstGeom prst="line">
                        <a:avLst/>
                      </a:prstGeom>
                      <a:noFill/>
                      <a:ln w="19050">
                        <a:solidFill>
                          <a:schemeClr val="tx1"/>
                        </a:solidFill>
                        <a:miter lim="800000"/>
                        <a:headEnd/>
                        <a:tailEnd/>
                      </a:ln>
                    </p:spPr>
                    <p:txBody>
                      <a:bodyPr wrap="none"/>
                      <a:lstStyle/>
                      <a:p>
                        <a:endParaRPr lang="zh-CN" altLang="en-US"/>
                      </a:p>
                    </p:txBody>
                  </p:sp>
                </p:grpSp>
              </p:grpSp>
              <p:grpSp>
                <p:nvGrpSpPr>
                  <p:cNvPr id="33807" name="Group 53"/>
                  <p:cNvGrpSpPr>
                    <a:grpSpLocks/>
                  </p:cNvGrpSpPr>
                  <p:nvPr/>
                </p:nvGrpSpPr>
                <p:grpSpPr bwMode="auto">
                  <a:xfrm>
                    <a:off x="4452" y="2387"/>
                    <a:ext cx="1089" cy="1043"/>
                    <a:chOff x="4452" y="2387"/>
                    <a:chExt cx="1089" cy="1043"/>
                  </a:xfrm>
                </p:grpSpPr>
                <p:sp>
                  <p:nvSpPr>
                    <p:cNvPr id="33810" name="Rectangle 54"/>
                    <p:cNvSpPr>
                      <a:spLocks noChangeArrowheads="1"/>
                    </p:cNvSpPr>
                    <p:nvPr/>
                  </p:nvSpPr>
                  <p:spPr bwMode="auto">
                    <a:xfrm>
                      <a:off x="4452" y="2613"/>
                      <a:ext cx="1089" cy="817"/>
                    </a:xfrm>
                    <a:prstGeom prst="rect">
                      <a:avLst/>
                    </a:prstGeom>
                    <a:noFill/>
                    <a:ln w="19050">
                      <a:solidFill>
                        <a:schemeClr val="tx1"/>
                      </a:solidFill>
                      <a:miter lim="800000"/>
                      <a:headEnd/>
                      <a:tailEnd/>
                    </a:ln>
                  </p:spPr>
                  <p:txBody>
                    <a:bodyPr wrap="none" anchor="ctr"/>
                    <a:lstStyle/>
                    <a:p>
                      <a:endParaRPr kumimoji="1" lang="zh-CN" altLang="en-US" sz="2400" b="1">
                        <a:solidFill>
                          <a:srgbClr val="FFFFFF"/>
                        </a:solidFill>
                        <a:latin typeface="Times New Roman" pitchFamily="18" charset="0"/>
                      </a:endParaRPr>
                    </a:p>
                  </p:txBody>
                </p:sp>
                <p:grpSp>
                  <p:nvGrpSpPr>
                    <p:cNvPr id="33811" name="Group 55"/>
                    <p:cNvGrpSpPr>
                      <a:grpSpLocks/>
                    </p:cNvGrpSpPr>
                    <p:nvPr/>
                  </p:nvGrpSpPr>
                  <p:grpSpPr bwMode="auto">
                    <a:xfrm>
                      <a:off x="4452" y="2387"/>
                      <a:ext cx="1089" cy="227"/>
                      <a:chOff x="1837" y="2387"/>
                      <a:chExt cx="998" cy="227"/>
                    </a:xfrm>
                  </p:grpSpPr>
                  <p:sp>
                    <p:nvSpPr>
                      <p:cNvPr id="33812" name="Rectangle 56"/>
                      <p:cNvSpPr>
                        <a:spLocks noChangeArrowheads="1"/>
                      </p:cNvSpPr>
                      <p:nvPr/>
                    </p:nvSpPr>
                    <p:spPr bwMode="auto">
                      <a:xfrm>
                        <a:off x="1837" y="2387"/>
                        <a:ext cx="998" cy="227"/>
                      </a:xfrm>
                      <a:prstGeom prst="rect">
                        <a:avLst/>
                      </a:prstGeom>
                      <a:noFill/>
                      <a:ln w="19050">
                        <a:solidFill>
                          <a:schemeClr val="tx1"/>
                        </a:solidFill>
                        <a:miter lim="800000"/>
                        <a:headEnd/>
                        <a:tailEnd/>
                      </a:ln>
                    </p:spPr>
                    <p:txBody>
                      <a:bodyPr wrap="none" anchor="ctr"/>
                      <a:lstStyle/>
                      <a:p>
                        <a:r>
                          <a:rPr kumimoji="1" lang="zh-CN" altLang="en-US" sz="2400" b="1">
                            <a:solidFill>
                              <a:srgbClr val="FFFFFF"/>
                            </a:solidFill>
                            <a:latin typeface="Times New Roman" pitchFamily="18" charset="0"/>
                          </a:rPr>
                          <a:t> </a:t>
                        </a:r>
                        <a:r>
                          <a:rPr kumimoji="1" lang="en-US" altLang="zh-CN" sz="2400" b="1">
                            <a:solidFill>
                              <a:srgbClr val="FFFFFF"/>
                            </a:solidFill>
                            <a:latin typeface="Times New Roman" pitchFamily="18" charset="0"/>
                          </a:rPr>
                          <a:t>0  69632  </a:t>
                        </a:r>
                        <a:r>
                          <a:rPr kumimoji="1" lang="en-US" altLang="zh-CN" sz="2400">
                            <a:solidFill>
                              <a:srgbClr val="FFFFFF"/>
                            </a:solidFill>
                            <a:latin typeface="Times New Roman" pitchFamily="18" charset="0"/>
                          </a:rPr>
                          <a:t>⋀</a:t>
                        </a:r>
                      </a:p>
                    </p:txBody>
                  </p:sp>
                  <p:sp>
                    <p:nvSpPr>
                      <p:cNvPr id="33813" name="Line 57"/>
                      <p:cNvSpPr>
                        <a:spLocks noChangeShapeType="1"/>
                      </p:cNvSpPr>
                      <p:nvPr/>
                    </p:nvSpPr>
                    <p:spPr bwMode="auto">
                      <a:xfrm>
                        <a:off x="2064" y="2387"/>
                        <a:ext cx="0" cy="227"/>
                      </a:xfrm>
                      <a:prstGeom prst="line">
                        <a:avLst/>
                      </a:prstGeom>
                      <a:noFill/>
                      <a:ln w="19050">
                        <a:solidFill>
                          <a:schemeClr val="tx1"/>
                        </a:solidFill>
                        <a:miter lim="800000"/>
                        <a:headEnd/>
                        <a:tailEnd/>
                      </a:ln>
                    </p:spPr>
                    <p:txBody>
                      <a:bodyPr wrap="none"/>
                      <a:lstStyle/>
                      <a:p>
                        <a:endParaRPr lang="zh-CN" altLang="en-US"/>
                      </a:p>
                    </p:txBody>
                  </p:sp>
                  <p:sp>
                    <p:nvSpPr>
                      <p:cNvPr id="33814" name="Line 58"/>
                      <p:cNvSpPr>
                        <a:spLocks noChangeShapeType="1"/>
                      </p:cNvSpPr>
                      <p:nvPr/>
                    </p:nvSpPr>
                    <p:spPr bwMode="auto">
                      <a:xfrm>
                        <a:off x="2608" y="2387"/>
                        <a:ext cx="0" cy="227"/>
                      </a:xfrm>
                      <a:prstGeom prst="line">
                        <a:avLst/>
                      </a:prstGeom>
                      <a:noFill/>
                      <a:ln w="19050">
                        <a:solidFill>
                          <a:schemeClr val="tx1"/>
                        </a:solidFill>
                        <a:miter lim="800000"/>
                        <a:headEnd/>
                        <a:tailEnd/>
                      </a:ln>
                    </p:spPr>
                    <p:txBody>
                      <a:bodyPr wrap="none"/>
                      <a:lstStyle/>
                      <a:p>
                        <a:endParaRPr lang="zh-CN" altLang="en-US"/>
                      </a:p>
                    </p:txBody>
                  </p:sp>
                </p:grpSp>
              </p:grpSp>
              <p:sp>
                <p:nvSpPr>
                  <p:cNvPr id="33808" name="Line 59"/>
                  <p:cNvSpPr>
                    <a:spLocks noChangeShapeType="1"/>
                  </p:cNvSpPr>
                  <p:nvPr/>
                </p:nvSpPr>
                <p:spPr bwMode="auto">
                  <a:xfrm>
                    <a:off x="2728" y="2507"/>
                    <a:ext cx="408" cy="0"/>
                  </a:xfrm>
                  <a:prstGeom prst="line">
                    <a:avLst/>
                  </a:prstGeom>
                  <a:noFill/>
                  <a:ln w="19050">
                    <a:solidFill>
                      <a:schemeClr val="tx1"/>
                    </a:solidFill>
                    <a:miter lim="800000"/>
                    <a:headEnd/>
                    <a:tailEnd type="arrow" w="med" len="med"/>
                  </a:ln>
                </p:spPr>
                <p:txBody>
                  <a:bodyPr wrap="none"/>
                  <a:lstStyle/>
                  <a:p>
                    <a:endParaRPr lang="zh-CN" altLang="en-US"/>
                  </a:p>
                </p:txBody>
              </p:sp>
              <p:sp>
                <p:nvSpPr>
                  <p:cNvPr id="33809" name="Line 60"/>
                  <p:cNvSpPr>
                    <a:spLocks noChangeShapeType="1"/>
                  </p:cNvSpPr>
                  <p:nvPr/>
                </p:nvSpPr>
                <p:spPr bwMode="auto">
                  <a:xfrm>
                    <a:off x="4044" y="2507"/>
                    <a:ext cx="408" cy="0"/>
                  </a:xfrm>
                  <a:prstGeom prst="line">
                    <a:avLst/>
                  </a:prstGeom>
                  <a:noFill/>
                  <a:ln w="19050">
                    <a:solidFill>
                      <a:schemeClr val="tx1"/>
                    </a:solidFill>
                    <a:miter lim="800000"/>
                    <a:headEnd/>
                    <a:tailEnd type="arrow" w="med" len="med"/>
                  </a:ln>
                </p:spPr>
                <p:txBody>
                  <a:bodyPr wrap="none"/>
                  <a:lstStyle/>
                  <a:p>
                    <a:endParaRPr lang="zh-CN" altLang="en-US"/>
                  </a:p>
                </p:txBody>
              </p:sp>
            </p:grpSp>
            <p:grpSp>
              <p:nvGrpSpPr>
                <p:cNvPr id="33801" name="Group 61"/>
                <p:cNvGrpSpPr>
                  <a:grpSpLocks/>
                </p:cNvGrpSpPr>
                <p:nvPr/>
              </p:nvGrpSpPr>
              <p:grpSpPr bwMode="auto">
                <a:xfrm>
                  <a:off x="1791" y="1730"/>
                  <a:ext cx="317" cy="661"/>
                  <a:chOff x="2245" y="3209"/>
                  <a:chExt cx="317" cy="661"/>
                </a:xfrm>
              </p:grpSpPr>
              <p:sp>
                <p:nvSpPr>
                  <p:cNvPr id="33802" name="Rectangle 62"/>
                  <p:cNvSpPr>
                    <a:spLocks noChangeArrowheads="1"/>
                  </p:cNvSpPr>
                  <p:nvPr/>
                </p:nvSpPr>
                <p:spPr bwMode="auto">
                  <a:xfrm>
                    <a:off x="2290" y="3209"/>
                    <a:ext cx="227" cy="227"/>
                  </a:xfrm>
                  <a:prstGeom prst="rect">
                    <a:avLst/>
                  </a:prstGeom>
                  <a:noFill/>
                  <a:ln w="9525">
                    <a:noFill/>
                    <a:miter lim="800000"/>
                    <a:headEnd/>
                    <a:tailEnd/>
                  </a:ln>
                </p:spPr>
                <p:txBody>
                  <a:bodyPr wrap="none" anchor="ctr"/>
                  <a:lstStyle/>
                  <a:p>
                    <a:pPr algn="ctr"/>
                    <a:r>
                      <a:rPr kumimoji="1" lang="en-US" altLang="zh-CN" sz="2400" b="1">
                        <a:solidFill>
                          <a:srgbClr val="FFFFFF"/>
                        </a:solidFill>
                        <a:latin typeface="Times New Roman" pitchFamily="18" charset="0"/>
                      </a:rPr>
                      <a:t>av</a:t>
                    </a:r>
                  </a:p>
                </p:txBody>
              </p:sp>
              <p:sp>
                <p:nvSpPr>
                  <p:cNvPr id="33803" name="Rectangle 63"/>
                  <p:cNvSpPr>
                    <a:spLocks noChangeArrowheads="1"/>
                  </p:cNvSpPr>
                  <p:nvPr/>
                </p:nvSpPr>
                <p:spPr bwMode="auto">
                  <a:xfrm>
                    <a:off x="2245" y="3430"/>
                    <a:ext cx="317" cy="227"/>
                  </a:xfrm>
                  <a:prstGeom prst="rect">
                    <a:avLst/>
                  </a:prstGeom>
                  <a:noFill/>
                  <a:ln w="9525">
                    <a:solidFill>
                      <a:schemeClr val="tx1"/>
                    </a:solidFill>
                    <a:miter lim="800000"/>
                    <a:headEnd/>
                    <a:tailEnd/>
                  </a:ln>
                </p:spPr>
                <p:txBody>
                  <a:bodyPr wrap="none" anchor="ctr"/>
                  <a:lstStyle/>
                  <a:p>
                    <a:pPr algn="ctr"/>
                    <a:endParaRPr kumimoji="1" lang="zh-CN" altLang="en-US" sz="2400" b="1">
                      <a:solidFill>
                        <a:srgbClr val="FFFFFF"/>
                      </a:solidFill>
                      <a:latin typeface="Times New Roman" pitchFamily="18" charset="0"/>
                    </a:endParaRPr>
                  </a:p>
                </p:txBody>
              </p:sp>
              <p:sp>
                <p:nvSpPr>
                  <p:cNvPr id="33804" name="Line 64"/>
                  <p:cNvSpPr>
                    <a:spLocks noChangeShapeType="1"/>
                  </p:cNvSpPr>
                  <p:nvPr/>
                </p:nvSpPr>
                <p:spPr bwMode="auto">
                  <a:xfrm>
                    <a:off x="2410" y="3553"/>
                    <a:ext cx="0" cy="317"/>
                  </a:xfrm>
                  <a:prstGeom prst="line">
                    <a:avLst/>
                  </a:prstGeom>
                  <a:noFill/>
                  <a:ln w="19050">
                    <a:solidFill>
                      <a:schemeClr val="tx1"/>
                    </a:solidFill>
                    <a:miter lim="800000"/>
                    <a:headEnd/>
                    <a:tailEnd type="arrow" w="med" len="med"/>
                  </a:ln>
                </p:spPr>
                <p:txBody>
                  <a:bodyPr wrap="none"/>
                  <a:lstStyle/>
                  <a:p>
                    <a:endParaRPr lang="zh-CN" altLang="en-US"/>
                  </a:p>
                </p:txBody>
              </p:sp>
            </p:grpSp>
          </p:grpSp>
          <p:sp>
            <p:nvSpPr>
              <p:cNvPr id="33799" name="Rectangle 65"/>
              <p:cNvSpPr>
                <a:spLocks noChangeArrowheads="1"/>
              </p:cNvSpPr>
              <p:nvPr/>
            </p:nvSpPr>
            <p:spPr bwMode="auto">
              <a:xfrm>
                <a:off x="3016" y="3113"/>
                <a:ext cx="1043" cy="227"/>
              </a:xfrm>
              <a:prstGeom prst="rect">
                <a:avLst/>
              </a:prstGeom>
              <a:noFill/>
              <a:ln w="9525">
                <a:noFill/>
                <a:miter lim="800000"/>
                <a:headEnd/>
                <a:tailEnd/>
              </a:ln>
            </p:spPr>
            <p:txBody>
              <a:bodyPr wrap="none" anchor="ctr"/>
              <a:lstStyle/>
              <a:p>
                <a:r>
                  <a:rPr kumimoji="1" lang="en-US" altLang="zh-CN" sz="2000" b="1">
                    <a:solidFill>
                      <a:srgbClr val="FFFFFF"/>
                    </a:solidFill>
                    <a:latin typeface="Times New Roman" pitchFamily="18" charset="0"/>
                  </a:rPr>
                  <a:t>(c)   </a:t>
                </a:r>
                <a:r>
                  <a:rPr kumimoji="1" lang="zh-CN" altLang="en-US" sz="2000" b="1">
                    <a:solidFill>
                      <a:srgbClr val="FFFFFF"/>
                    </a:solidFill>
                    <a:latin typeface="Times New Roman" pitchFamily="18" charset="0"/>
                  </a:rPr>
                  <a:t>链表方式</a:t>
                </a:r>
              </a:p>
            </p:txBody>
          </p:sp>
        </p:grpSp>
        <p:sp>
          <p:nvSpPr>
            <p:cNvPr id="33797" name="Rectangle 66"/>
            <p:cNvSpPr>
              <a:spLocks noChangeArrowheads="1"/>
            </p:cNvSpPr>
            <p:nvPr/>
          </p:nvSpPr>
          <p:spPr bwMode="auto">
            <a:xfrm>
              <a:off x="1157" y="3884"/>
              <a:ext cx="3810" cy="227"/>
            </a:xfrm>
            <a:prstGeom prst="rect">
              <a:avLst/>
            </a:prstGeom>
            <a:noFill/>
            <a:ln w="9525">
              <a:noFill/>
              <a:miter lim="800000"/>
              <a:headEnd/>
              <a:tailEnd/>
            </a:ln>
          </p:spPr>
          <p:txBody>
            <a:bodyPr wrap="none" anchor="ctr"/>
            <a:lstStyle/>
            <a:p>
              <a:r>
                <a:rPr kumimoji="1" lang="zh-CN" altLang="en-US" sz="2000" b="1">
                  <a:solidFill>
                    <a:srgbClr val="FFFFFF"/>
                  </a:solidFill>
                  <a:latin typeface="Times New Roman" pitchFamily="18" charset="0"/>
                </a:rPr>
                <a:t>图</a:t>
              </a:r>
              <a:r>
                <a:rPr kumimoji="1" lang="en-US" altLang="zh-CN" sz="2000" b="1">
                  <a:solidFill>
                    <a:srgbClr val="FFFFFF"/>
                  </a:solidFill>
                  <a:latin typeface="Times New Roman" pitchFamily="18" charset="0"/>
                </a:rPr>
                <a:t>8-2   </a:t>
              </a:r>
              <a:r>
                <a:rPr kumimoji="1" lang="zh-CN" altLang="en-US" sz="2000" b="1">
                  <a:solidFill>
                    <a:srgbClr val="FFFFFF"/>
                  </a:solidFill>
                  <a:latin typeface="Times New Roman" pitchFamily="18" charset="0"/>
                </a:rPr>
                <a:t>动态存储管理过程中的内存状态和空闲表结构</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a:xfrm>
            <a:off x="800100" y="284163"/>
            <a:ext cx="8020050" cy="768350"/>
          </a:xfrm>
        </p:spPr>
        <p:txBody>
          <a:bodyPr/>
          <a:lstStyle/>
          <a:p>
            <a:pPr eaLnBrk="1" hangingPunct="1">
              <a:defRPr/>
            </a:pPr>
            <a:r>
              <a:rPr lang="en-US" altLang="zh-CN" sz="4000" b="1">
                <a:latin typeface="Times New Roman" pitchFamily="18" charset="0"/>
              </a:rPr>
              <a:t>8.2.2   </a:t>
            </a:r>
            <a:r>
              <a:rPr lang="zh-CN" altLang="en-US" b="1">
                <a:ea typeface="楷体_GB2312" pitchFamily="49" charset="-122"/>
              </a:rPr>
              <a:t>结点结构方式与分配策略</a:t>
            </a:r>
          </a:p>
        </p:txBody>
      </p:sp>
      <p:sp>
        <p:nvSpPr>
          <p:cNvPr id="34818" name="Rectangle 3"/>
          <p:cNvSpPr>
            <a:spLocks noGrp="1" noChangeArrowheads="1"/>
          </p:cNvSpPr>
          <p:nvPr>
            <p:ph type="body" idx="1"/>
          </p:nvPr>
        </p:nvSpPr>
        <p:spPr>
          <a:xfrm>
            <a:off x="179388" y="1231900"/>
            <a:ext cx="8785225" cy="5221288"/>
          </a:xfrm>
        </p:spPr>
        <p:txBody>
          <a:bodyPr/>
          <a:lstStyle/>
          <a:p>
            <a:pPr marL="0" indent="0" eaLnBrk="1" hangingPunct="1">
              <a:lnSpc>
                <a:spcPct val="110000"/>
              </a:lnSpc>
              <a:buFont typeface="Wingdings" pitchFamily="2" charset="2"/>
              <a:buNone/>
            </a:pPr>
            <a:r>
              <a:rPr lang="en-US" altLang="zh-CN" sz="4000" b="1" smtClean="0">
                <a:solidFill>
                  <a:schemeClr val="folHlink"/>
                </a:solidFill>
              </a:rPr>
              <a:t>1  </a:t>
            </a:r>
            <a:r>
              <a:rPr lang="zh-CN" altLang="en-US" sz="4000" b="1" smtClean="0">
                <a:solidFill>
                  <a:schemeClr val="folHlink"/>
                </a:solidFill>
                <a:ea typeface="楷体_GB2312" pitchFamily="49" charset="-122"/>
              </a:rPr>
              <a:t>请求分配的块大小相同</a:t>
            </a:r>
          </a:p>
          <a:p>
            <a:pPr marL="0" indent="0" eaLnBrk="1" hangingPunct="1">
              <a:lnSpc>
                <a:spcPct val="110000"/>
              </a:lnSpc>
              <a:buFont typeface="Wingdings" pitchFamily="2" charset="2"/>
              <a:buNone/>
            </a:pPr>
            <a:r>
              <a:rPr lang="zh-CN" altLang="en-US" sz="2000" b="1" smtClean="0"/>
              <a:t>        </a:t>
            </a:r>
            <a:r>
              <a:rPr lang="zh-CN" altLang="en-US" sz="2800" b="1" smtClean="0"/>
              <a:t>将进行动态存储分配的整个内存区域</a:t>
            </a:r>
            <a:r>
              <a:rPr lang="en-US" altLang="zh-CN" sz="2800" b="1" smtClean="0"/>
              <a:t>(</a:t>
            </a:r>
            <a:r>
              <a:rPr lang="zh-CN" altLang="en-US" sz="2800" b="1" smtClean="0"/>
              <a:t>堆</a:t>
            </a:r>
            <a:r>
              <a:rPr lang="en-US" altLang="zh-CN" sz="2800" b="1" smtClean="0"/>
              <a:t>)</a:t>
            </a:r>
            <a:r>
              <a:rPr lang="zh-CN" altLang="en-US" sz="2800" b="1" smtClean="0"/>
              <a:t>按所需大小分割成若干大小相同的块，然后用指针链接成一个可利用空间表。</a:t>
            </a:r>
          </a:p>
          <a:p>
            <a:pPr marL="444500" lvl="1" indent="0" eaLnBrk="1" hangingPunct="1">
              <a:lnSpc>
                <a:spcPct val="110000"/>
              </a:lnSpc>
              <a:buFontTx/>
              <a:buNone/>
            </a:pPr>
            <a:r>
              <a:rPr lang="zh-CN" altLang="en-US" b="1" smtClean="0">
                <a:solidFill>
                  <a:schemeClr val="folHlink"/>
                </a:solidFill>
                <a:latin typeface="宋体" charset="-122"/>
              </a:rPr>
              <a:t>◆</a:t>
            </a:r>
            <a:r>
              <a:rPr lang="zh-CN" altLang="en-US" b="1" smtClean="0"/>
              <a:t>  分配时：从表的首结点分配，然后删除该结点；</a:t>
            </a:r>
          </a:p>
          <a:p>
            <a:pPr marL="444500" lvl="1" indent="0" eaLnBrk="1" hangingPunct="1">
              <a:lnSpc>
                <a:spcPct val="110000"/>
              </a:lnSpc>
              <a:buFontTx/>
              <a:buNone/>
            </a:pPr>
            <a:r>
              <a:rPr lang="zh-CN" altLang="en-US" b="1" smtClean="0">
                <a:solidFill>
                  <a:schemeClr val="folHlink"/>
                </a:solidFill>
                <a:latin typeface="宋体" charset="-122"/>
              </a:rPr>
              <a:t>◆</a:t>
            </a:r>
            <a:r>
              <a:rPr lang="zh-CN" altLang="en-US" b="1" smtClean="0"/>
              <a:t> 回收时：将释放的空闲块插入表头。</a:t>
            </a:r>
          </a:p>
          <a:p>
            <a:pPr marL="0" indent="0" eaLnBrk="1" hangingPunct="1">
              <a:lnSpc>
                <a:spcPct val="110000"/>
              </a:lnSpc>
              <a:buFont typeface="Wingdings" pitchFamily="2" charset="2"/>
              <a:buNone/>
            </a:pPr>
            <a:r>
              <a:rPr lang="en-US" altLang="zh-CN" sz="4000" b="1" smtClean="0">
                <a:solidFill>
                  <a:schemeClr val="folHlink"/>
                </a:solidFill>
              </a:rPr>
              <a:t>2  </a:t>
            </a:r>
            <a:r>
              <a:rPr lang="zh-CN" altLang="en-US" sz="4000" b="1" smtClean="0">
                <a:solidFill>
                  <a:schemeClr val="folHlink"/>
                </a:solidFill>
                <a:ea typeface="楷体_GB2312" pitchFamily="49" charset="-122"/>
              </a:rPr>
              <a:t>请求分配的块大小只有几种规格</a:t>
            </a:r>
          </a:p>
          <a:p>
            <a:pPr marL="0" indent="0" eaLnBrk="1" hangingPunct="1">
              <a:lnSpc>
                <a:spcPct val="110000"/>
              </a:lnSpc>
              <a:buFont typeface="Wingdings" pitchFamily="2" charset="2"/>
              <a:buNone/>
            </a:pPr>
            <a:r>
              <a:rPr lang="zh-CN" altLang="en-US" sz="2000" b="1" smtClean="0"/>
              <a:t>           </a:t>
            </a:r>
            <a:r>
              <a:rPr lang="zh-CN" altLang="en-US" sz="2800" b="1" smtClean="0"/>
              <a:t>根据统计概率事先对动态分配的堆建立若干个可利用空间链表，同一链表中的结点</a:t>
            </a:r>
            <a:r>
              <a:rPr lang="en-US" altLang="zh-CN" sz="2800" b="1" smtClean="0"/>
              <a:t>(</a:t>
            </a:r>
            <a:r>
              <a:rPr lang="zh-CN" altLang="en-US" sz="2800" b="1" smtClean="0"/>
              <a:t>块</a:t>
            </a:r>
            <a:r>
              <a:rPr lang="en-US" altLang="zh-CN" sz="2800" b="1" smtClean="0"/>
              <a:t>)</a:t>
            </a:r>
            <a:r>
              <a:rPr lang="zh-CN" altLang="en-US" sz="2800" b="1" smtClean="0"/>
              <a:t>大小都相同。</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1" name="Rectangle 2"/>
          <p:cNvSpPr>
            <a:spLocks noGrp="1" noChangeArrowheads="1"/>
          </p:cNvSpPr>
          <p:nvPr>
            <p:ph type="body" idx="1"/>
          </p:nvPr>
        </p:nvSpPr>
        <p:spPr>
          <a:xfrm>
            <a:off x="228600" y="188913"/>
            <a:ext cx="8736013" cy="5327650"/>
          </a:xfrm>
        </p:spPr>
        <p:txBody>
          <a:bodyPr/>
          <a:lstStyle/>
          <a:p>
            <a:pPr marL="444500" lvl="1" indent="0" eaLnBrk="1" hangingPunct="1">
              <a:lnSpc>
                <a:spcPct val="110000"/>
              </a:lnSpc>
              <a:buFontTx/>
              <a:buNone/>
            </a:pPr>
            <a:r>
              <a:rPr lang="zh-CN" altLang="en-US" b="1" smtClean="0">
                <a:solidFill>
                  <a:schemeClr val="folHlink"/>
                </a:solidFill>
                <a:latin typeface="宋体" charset="-122"/>
              </a:rPr>
              <a:t>◆</a:t>
            </a:r>
            <a:r>
              <a:rPr lang="zh-CN" altLang="en-US" b="1" smtClean="0">
                <a:solidFill>
                  <a:schemeClr val="hlink"/>
                </a:solidFill>
              </a:rPr>
              <a:t>  </a:t>
            </a:r>
            <a:r>
              <a:rPr lang="zh-CN" altLang="en-US" b="1" smtClean="0">
                <a:latin typeface="宋体" charset="-122"/>
              </a:rPr>
              <a:t>分配时</a:t>
            </a:r>
            <a:r>
              <a:rPr lang="zh-CN" altLang="en-US" b="1" smtClean="0"/>
              <a:t>：根据请求的大小</a:t>
            </a:r>
            <a:r>
              <a:rPr lang="zh-CN" altLang="en-US" b="1" smtClean="0">
                <a:latin typeface="宋体" charset="-122"/>
              </a:rPr>
              <a:t>，将最接近该大小的某个链表的首结点分配给用户。若剩余部分正好差不多是另一种规格大小，则将剩余部分插入到另一种规格的链表中，然后删除该结点</a:t>
            </a:r>
            <a:r>
              <a:rPr lang="zh-CN" altLang="en-US" b="1" smtClean="0"/>
              <a:t>；</a:t>
            </a:r>
            <a:endParaRPr lang="zh-CN" altLang="en-US" b="1" smtClean="0">
              <a:latin typeface="宋体" charset="-122"/>
            </a:endParaRPr>
          </a:p>
          <a:p>
            <a:pPr marL="444500" lvl="1" indent="0" eaLnBrk="1" hangingPunct="1">
              <a:lnSpc>
                <a:spcPct val="110000"/>
              </a:lnSpc>
              <a:buFontTx/>
              <a:buNone/>
            </a:pPr>
            <a:r>
              <a:rPr lang="zh-CN" altLang="en-US" b="1" smtClean="0">
                <a:solidFill>
                  <a:schemeClr val="folHlink"/>
                </a:solidFill>
                <a:latin typeface="宋体" charset="-122"/>
              </a:rPr>
              <a:t>◆</a:t>
            </a:r>
            <a:r>
              <a:rPr lang="zh-CN" altLang="en-US" b="1" smtClean="0">
                <a:solidFill>
                  <a:schemeClr val="hlink"/>
                </a:solidFill>
              </a:rPr>
              <a:t> </a:t>
            </a:r>
            <a:r>
              <a:rPr lang="zh-CN" altLang="en-US" b="1" smtClean="0">
                <a:latin typeface="宋体" charset="-122"/>
              </a:rPr>
              <a:t>回收时</a:t>
            </a:r>
            <a:r>
              <a:rPr lang="zh-CN" altLang="en-US" b="1" smtClean="0"/>
              <a:t>：只要</a:t>
            </a:r>
            <a:r>
              <a:rPr lang="zh-CN" altLang="en-US" b="1" smtClean="0">
                <a:latin typeface="宋体" charset="-122"/>
              </a:rPr>
              <a:t>将所释放的空闲块插入到相应大小的表头。</a:t>
            </a:r>
          </a:p>
          <a:p>
            <a:pPr marL="0" indent="0" eaLnBrk="1" hangingPunct="1">
              <a:lnSpc>
                <a:spcPct val="110000"/>
              </a:lnSpc>
              <a:buFont typeface="Wingdings" pitchFamily="2" charset="2"/>
              <a:buNone/>
            </a:pPr>
            <a:r>
              <a:rPr lang="zh-CN" altLang="en-US" sz="3600" b="1" smtClean="0">
                <a:solidFill>
                  <a:schemeClr val="folHlink"/>
                </a:solidFill>
                <a:latin typeface="宋体" charset="-122"/>
              </a:rPr>
              <a:t>存在的问题</a:t>
            </a:r>
            <a:r>
              <a:rPr lang="zh-CN" altLang="en-US" sz="3600" b="1" smtClean="0"/>
              <a:t>：</a:t>
            </a:r>
          </a:p>
          <a:p>
            <a:pPr marL="0" indent="0" eaLnBrk="1" hangingPunct="1">
              <a:lnSpc>
                <a:spcPct val="110000"/>
              </a:lnSpc>
              <a:buFont typeface="Wingdings" pitchFamily="2" charset="2"/>
              <a:buNone/>
            </a:pPr>
            <a:r>
              <a:rPr lang="zh-CN" altLang="en-US" b="1" smtClean="0"/>
              <a:t>       </a:t>
            </a:r>
            <a:r>
              <a:rPr lang="zh-CN" altLang="en-US" sz="2800" b="1" smtClean="0"/>
              <a:t>当请求分配的块空间大小比最大规格的结点还大时</a:t>
            </a:r>
            <a:r>
              <a:rPr lang="zh-CN" altLang="en-US" sz="2800" b="1" smtClean="0">
                <a:latin typeface="宋体" charset="-122"/>
              </a:rPr>
              <a:t>，</a:t>
            </a:r>
            <a:r>
              <a:rPr lang="zh-CN" altLang="en-US" sz="2800" b="1" smtClean="0"/>
              <a:t>分配不能进行</a:t>
            </a:r>
            <a:r>
              <a:rPr lang="zh-CN" altLang="en-US" sz="2800" b="1" smtClean="0">
                <a:latin typeface="宋体" charset="-122"/>
              </a:rPr>
              <a:t>。</a:t>
            </a:r>
            <a:r>
              <a:rPr lang="zh-CN" altLang="en-US" sz="2800" b="1" smtClean="0"/>
              <a:t>而实际上</a:t>
            </a:r>
            <a:r>
              <a:rPr lang="zh-CN" altLang="en-US" sz="2800" b="1" smtClean="0">
                <a:latin typeface="宋体" charset="-122"/>
              </a:rPr>
              <a:t>内存空间</a:t>
            </a:r>
            <a:r>
              <a:rPr lang="zh-CN" altLang="en-US" sz="2800" b="1" smtClean="0"/>
              <a:t>却</a:t>
            </a:r>
            <a:r>
              <a:rPr lang="zh-CN" altLang="en-US" sz="2800" b="1" smtClean="0">
                <a:latin typeface="宋体" charset="-122"/>
              </a:rPr>
              <a:t>可能存在比所需大小还要大的的连续空间，</a:t>
            </a:r>
            <a:r>
              <a:rPr lang="zh-CN" altLang="en-US" sz="2800" b="1" smtClean="0"/>
              <a:t>应该能够分配</a:t>
            </a:r>
            <a:r>
              <a:rPr lang="zh-CN" altLang="en-US" sz="2800" b="1" smtClean="0">
                <a:latin typeface="宋体" charset="-122"/>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Soaring">
  <a:themeElements>
    <a:clrScheme name="3_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3_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3_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3_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3_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3_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19</TotalTime>
  <Words>3876</Words>
  <Application>Microsoft Office PowerPoint</Application>
  <PresentationFormat>On-screen Show (4:3)</PresentationFormat>
  <Paragraphs>214</Paragraphs>
  <Slides>29</Slides>
  <Notes>0</Notes>
  <HiddenSlides>0</HiddenSlides>
  <MMClips>0</MMClips>
  <ScaleCrop>false</ScaleCrop>
  <HeadingPairs>
    <vt:vector size="6" baseType="variant">
      <vt:variant>
        <vt:lpstr>已用的字体</vt:lpstr>
      </vt:variant>
      <vt:variant>
        <vt:i4>7</vt:i4>
      </vt:variant>
      <vt:variant>
        <vt:lpstr>演示文稿设计模板</vt:lpstr>
      </vt:variant>
      <vt:variant>
        <vt:i4>15</vt:i4>
      </vt:variant>
      <vt:variant>
        <vt:lpstr>幻灯片标题</vt:lpstr>
      </vt:variant>
      <vt:variant>
        <vt:i4>29</vt:i4>
      </vt:variant>
    </vt:vector>
  </HeadingPairs>
  <TitlesOfParts>
    <vt:vector size="51" baseType="lpstr">
      <vt:lpstr>Calibri</vt:lpstr>
      <vt:lpstr>宋体</vt:lpstr>
      <vt:lpstr>Arial</vt:lpstr>
      <vt:lpstr>Times New Roman</vt:lpstr>
      <vt:lpstr>Wingdings</vt:lpstr>
      <vt:lpstr>楷体_GB2312</vt:lpstr>
      <vt:lpstr>Arial Unicode MS</vt:lpstr>
      <vt:lpstr>Office 主题</vt:lpstr>
      <vt:lpstr>3_Soaring</vt:lpstr>
      <vt:lpstr>3_Soaring</vt:lpstr>
      <vt:lpstr>3_Soaring</vt:lpstr>
      <vt:lpstr>3_Soaring</vt:lpstr>
      <vt:lpstr>3_Soaring</vt:lpstr>
      <vt:lpstr>3_Soaring</vt:lpstr>
      <vt:lpstr>3_Soaring</vt:lpstr>
      <vt:lpstr>3_Soaring</vt:lpstr>
      <vt:lpstr>3_Soaring</vt:lpstr>
      <vt:lpstr>3_Soaring</vt:lpstr>
      <vt:lpstr>3_Soaring</vt:lpstr>
      <vt:lpstr>3_Soaring</vt:lpstr>
      <vt:lpstr>3_Soaring</vt:lpstr>
      <vt:lpstr>3_Soaring</vt:lpstr>
      <vt:lpstr>第8章 动态存储管理</vt:lpstr>
      <vt:lpstr>幻灯片 2</vt:lpstr>
      <vt:lpstr>幻灯片 3</vt:lpstr>
      <vt:lpstr>幻灯片 4</vt:lpstr>
      <vt:lpstr>8.2 可利用空间表及分配方法</vt:lpstr>
      <vt:lpstr>8.2.1  可利用空间表的组织</vt:lpstr>
      <vt:lpstr>幻灯片 7</vt:lpstr>
      <vt:lpstr>8.2.2   结点结构方式与分配策略</vt:lpstr>
      <vt:lpstr>幻灯片 9</vt:lpstr>
      <vt:lpstr>幻灯片 10</vt:lpstr>
      <vt:lpstr>幻灯片 11</vt:lpstr>
      <vt:lpstr>幻灯片 12</vt:lpstr>
      <vt:lpstr>幻灯片 13</vt:lpstr>
      <vt:lpstr>8.3   边界标识法</vt:lpstr>
      <vt:lpstr>8.3.1   可利用空闲表结点结构</vt:lpstr>
      <vt:lpstr>8.3.2   分配算法</vt:lpstr>
      <vt:lpstr>幻灯片 17</vt:lpstr>
      <vt:lpstr>幻灯片 18</vt:lpstr>
      <vt:lpstr>8.3.3   回收算法</vt:lpstr>
      <vt:lpstr>幻灯片 20</vt:lpstr>
      <vt:lpstr>幻灯片 21</vt:lpstr>
      <vt:lpstr>幻灯片 22</vt:lpstr>
      <vt:lpstr>8.4   伙伴系统</vt:lpstr>
      <vt:lpstr>8.4.1  可利用空间表的结构</vt:lpstr>
      <vt:lpstr>幻灯片 25</vt:lpstr>
      <vt:lpstr>8.4.2  分配算法</vt:lpstr>
      <vt:lpstr>幻灯片 27</vt:lpstr>
      <vt:lpstr>8.4.3  回收算法</vt:lpstr>
      <vt:lpstr>幻灯片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 动态存储管理</dc:title>
  <dc:creator>xander</dc:creator>
  <cp:lastModifiedBy>微软用户</cp:lastModifiedBy>
  <cp:revision>1</cp:revision>
  <dcterms:created xsi:type="dcterms:W3CDTF">2013-03-07T08:45:10Z</dcterms:created>
  <dcterms:modified xsi:type="dcterms:W3CDTF">2013-05-20T23:37:19Z</dcterms:modified>
</cp:coreProperties>
</file>