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7"/>
  </p:notesMasterIdLst>
  <p:sldIdLst>
    <p:sldId id="271" r:id="rId2"/>
    <p:sldId id="256" r:id="rId3"/>
    <p:sldId id="287" r:id="rId4"/>
    <p:sldId id="272" r:id="rId5"/>
    <p:sldId id="268" r:id="rId6"/>
    <p:sldId id="273" r:id="rId7"/>
    <p:sldId id="269" r:id="rId8"/>
    <p:sldId id="275" r:id="rId9"/>
    <p:sldId id="267" r:id="rId10"/>
    <p:sldId id="263" r:id="rId11"/>
    <p:sldId id="283" r:id="rId12"/>
    <p:sldId id="282" r:id="rId13"/>
    <p:sldId id="285" r:id="rId14"/>
    <p:sldId id="280" r:id="rId15"/>
    <p:sldId id="279" r:id="rId16"/>
    <p:sldId id="276" r:id="rId17"/>
    <p:sldId id="281" r:id="rId18"/>
    <p:sldId id="289" r:id="rId19"/>
    <p:sldId id="290" r:id="rId20"/>
    <p:sldId id="295" r:id="rId21"/>
    <p:sldId id="296" r:id="rId22"/>
    <p:sldId id="297" r:id="rId23"/>
    <p:sldId id="277" r:id="rId24"/>
    <p:sldId id="262" r:id="rId25"/>
    <p:sldId id="26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DEE813-4767-4663-95C7-3051B4AB6B58}">
          <p14:sldIdLst>
            <p14:sldId id="271"/>
            <p14:sldId id="256"/>
            <p14:sldId id="287"/>
            <p14:sldId id="272"/>
            <p14:sldId id="268"/>
            <p14:sldId id="273"/>
          </p14:sldIdLst>
        </p14:section>
        <p14:section name="Untitled Section" id="{A9188047-8CE4-4EA8-80B9-990E19C24109}">
          <p14:sldIdLst>
            <p14:sldId id="269"/>
            <p14:sldId id="275"/>
            <p14:sldId id="267"/>
            <p14:sldId id="263"/>
            <p14:sldId id="283"/>
            <p14:sldId id="282"/>
            <p14:sldId id="285"/>
            <p14:sldId id="280"/>
            <p14:sldId id="279"/>
            <p14:sldId id="276"/>
            <p14:sldId id="281"/>
            <p14:sldId id="289"/>
            <p14:sldId id="290"/>
            <p14:sldId id="295"/>
            <p14:sldId id="296"/>
            <p14:sldId id="297"/>
            <p14:sldId id="277"/>
            <p14:sldId id="262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93692" autoAdjust="0"/>
  </p:normalViewPr>
  <p:slideViewPr>
    <p:cSldViewPr snapToGrid="0">
      <p:cViewPr varScale="1">
        <p:scale>
          <a:sx n="28" d="100"/>
          <a:sy n="28" d="100"/>
        </p:scale>
        <p:origin x="62" y="11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ACDE39-CBBD-4654-98AB-07F04D2456B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50566A37-F1DC-4598-936E-1524B8944E65}">
      <dgm:prSet/>
      <dgm:spPr/>
      <dgm:t>
        <a:bodyPr/>
        <a:lstStyle/>
        <a:p>
          <a:r>
            <a:rPr lang="en-US"/>
            <a:t>Problem Statement:   Can we predict if a New Airbnb User will book a room?</a:t>
          </a:r>
        </a:p>
      </dgm:t>
    </dgm:pt>
    <dgm:pt modelId="{F76DAAFC-42B0-4296-BA1F-227D76923FC3}" type="parTrans" cxnId="{F603BD9C-387A-4F50-9C56-10A832D38BAE}">
      <dgm:prSet/>
      <dgm:spPr/>
      <dgm:t>
        <a:bodyPr/>
        <a:lstStyle/>
        <a:p>
          <a:endParaRPr lang="en-US"/>
        </a:p>
      </dgm:t>
    </dgm:pt>
    <dgm:pt modelId="{3AC35DAA-ED9E-4A00-8361-73F0B77AF9E8}" type="sibTrans" cxnId="{F603BD9C-387A-4F50-9C56-10A832D38BAE}">
      <dgm:prSet/>
      <dgm:spPr/>
      <dgm:t>
        <a:bodyPr/>
        <a:lstStyle/>
        <a:p>
          <a:endParaRPr lang="en-US"/>
        </a:p>
      </dgm:t>
    </dgm:pt>
    <dgm:pt modelId="{E0606888-34A7-4244-844A-CBD1C8B5228A}">
      <dgm:prSet/>
      <dgm:spPr/>
      <dgm:t>
        <a:bodyPr/>
        <a:lstStyle/>
        <a:p>
          <a:r>
            <a:rPr lang="en-US"/>
            <a:t>Data Source:  Kaggle.com </a:t>
          </a:r>
        </a:p>
      </dgm:t>
    </dgm:pt>
    <dgm:pt modelId="{2FC6B1A2-22BA-4B0B-9761-08157DE75FCE}" type="parTrans" cxnId="{B2C9562F-C479-4588-9A6F-B4434194116F}">
      <dgm:prSet/>
      <dgm:spPr/>
      <dgm:t>
        <a:bodyPr/>
        <a:lstStyle/>
        <a:p>
          <a:endParaRPr lang="en-US"/>
        </a:p>
      </dgm:t>
    </dgm:pt>
    <dgm:pt modelId="{15CA975E-903A-4AEB-AA1D-312296F8D2EE}" type="sibTrans" cxnId="{B2C9562F-C479-4588-9A6F-B4434194116F}">
      <dgm:prSet/>
      <dgm:spPr/>
      <dgm:t>
        <a:bodyPr/>
        <a:lstStyle/>
        <a:p>
          <a:endParaRPr lang="en-US"/>
        </a:p>
      </dgm:t>
    </dgm:pt>
    <dgm:pt modelId="{8E0904DA-D7E3-4B4D-8CD5-E7A34AC0AE05}">
      <dgm:prSet/>
      <dgm:spPr/>
      <dgm:t>
        <a:bodyPr/>
        <a:lstStyle/>
        <a:p>
          <a:r>
            <a:rPr lang="en-US"/>
            <a:t>Tools Utilized:  Python, Tableau, Pandas, Matplotlib, Seaborn</a:t>
          </a:r>
        </a:p>
      </dgm:t>
    </dgm:pt>
    <dgm:pt modelId="{2B050D0C-B0F5-4134-82F8-415E8B58E4E0}" type="parTrans" cxnId="{8582DF73-73B5-467F-8D00-E15FB303F63D}">
      <dgm:prSet/>
      <dgm:spPr/>
      <dgm:t>
        <a:bodyPr/>
        <a:lstStyle/>
        <a:p>
          <a:endParaRPr lang="en-US"/>
        </a:p>
      </dgm:t>
    </dgm:pt>
    <dgm:pt modelId="{FF962ED8-D065-4C07-B5DB-A5C2850712AF}" type="sibTrans" cxnId="{8582DF73-73B5-467F-8D00-E15FB303F63D}">
      <dgm:prSet/>
      <dgm:spPr/>
      <dgm:t>
        <a:bodyPr/>
        <a:lstStyle/>
        <a:p>
          <a:endParaRPr lang="en-US"/>
        </a:p>
      </dgm:t>
    </dgm:pt>
    <dgm:pt modelId="{227AB82F-47CB-4C1E-A88C-B674F64BAC32}">
      <dgm:prSet/>
      <dgm:spPr/>
      <dgm:t>
        <a:bodyPr/>
        <a:lstStyle/>
        <a:p>
          <a:r>
            <a:rPr lang="en-US"/>
            <a:t>Model Utilized: Logistic Regression</a:t>
          </a:r>
        </a:p>
      </dgm:t>
    </dgm:pt>
    <dgm:pt modelId="{10CA6794-D1D7-4EFB-94AE-E80CB7D93A9E}" type="parTrans" cxnId="{2849C621-89DF-4E75-B4AB-D2557360B59D}">
      <dgm:prSet/>
      <dgm:spPr/>
      <dgm:t>
        <a:bodyPr/>
        <a:lstStyle/>
        <a:p>
          <a:endParaRPr lang="en-US"/>
        </a:p>
      </dgm:t>
    </dgm:pt>
    <dgm:pt modelId="{0B822AE1-1A55-4BD1-8C73-CA0A469A0E9F}" type="sibTrans" cxnId="{2849C621-89DF-4E75-B4AB-D2557360B59D}">
      <dgm:prSet/>
      <dgm:spPr/>
      <dgm:t>
        <a:bodyPr/>
        <a:lstStyle/>
        <a:p>
          <a:endParaRPr lang="en-US"/>
        </a:p>
      </dgm:t>
    </dgm:pt>
    <dgm:pt modelId="{77C1E1C7-6287-4D9C-BBA0-6E3B58B3B683}" type="pres">
      <dgm:prSet presAssocID="{8BACDE39-CBBD-4654-98AB-07F04D2456B0}" presName="root" presStyleCnt="0">
        <dgm:presLayoutVars>
          <dgm:dir/>
          <dgm:resizeHandles val="exact"/>
        </dgm:presLayoutVars>
      </dgm:prSet>
      <dgm:spPr/>
    </dgm:pt>
    <dgm:pt modelId="{14719913-379D-4D07-AFF7-0A3FC9F8645E}" type="pres">
      <dgm:prSet presAssocID="{50566A37-F1DC-4598-936E-1524B8944E65}" presName="compNode" presStyleCnt="0"/>
      <dgm:spPr/>
    </dgm:pt>
    <dgm:pt modelId="{C61422F6-87B2-41DD-901D-AC672F35708C}" type="pres">
      <dgm:prSet presAssocID="{50566A37-F1DC-4598-936E-1524B8944E65}" presName="bgRect" presStyleLbl="bgShp" presStyleIdx="0" presStyleCnt="4"/>
      <dgm:spPr/>
    </dgm:pt>
    <dgm:pt modelId="{3C174CA3-6A3F-48EE-9D25-4A3444ED5A15}" type="pres">
      <dgm:prSet presAssocID="{50566A37-F1DC-4598-936E-1524B8944E6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77AAC5D9-4978-48B8-A07C-A8CC08A62CD1}" type="pres">
      <dgm:prSet presAssocID="{50566A37-F1DC-4598-936E-1524B8944E65}" presName="spaceRect" presStyleCnt="0"/>
      <dgm:spPr/>
    </dgm:pt>
    <dgm:pt modelId="{A789A683-6E2F-488D-A606-0C7F7B731E69}" type="pres">
      <dgm:prSet presAssocID="{50566A37-F1DC-4598-936E-1524B8944E65}" presName="parTx" presStyleLbl="revTx" presStyleIdx="0" presStyleCnt="4">
        <dgm:presLayoutVars>
          <dgm:chMax val="0"/>
          <dgm:chPref val="0"/>
        </dgm:presLayoutVars>
      </dgm:prSet>
      <dgm:spPr/>
    </dgm:pt>
    <dgm:pt modelId="{A5515AE9-D2C9-42B9-9DC2-1338C9BC5262}" type="pres">
      <dgm:prSet presAssocID="{3AC35DAA-ED9E-4A00-8361-73F0B77AF9E8}" presName="sibTrans" presStyleCnt="0"/>
      <dgm:spPr/>
    </dgm:pt>
    <dgm:pt modelId="{C282B818-86B1-427C-9428-BE2EAF1E1F53}" type="pres">
      <dgm:prSet presAssocID="{E0606888-34A7-4244-844A-CBD1C8B5228A}" presName="compNode" presStyleCnt="0"/>
      <dgm:spPr/>
    </dgm:pt>
    <dgm:pt modelId="{44EA4D8E-49BA-493E-A6A2-3DD6B5E7F327}" type="pres">
      <dgm:prSet presAssocID="{E0606888-34A7-4244-844A-CBD1C8B5228A}" presName="bgRect" presStyleLbl="bgShp" presStyleIdx="1" presStyleCnt="4"/>
      <dgm:spPr/>
    </dgm:pt>
    <dgm:pt modelId="{C640CC80-E9B1-43B3-AADA-B0F25ACD298C}" type="pres">
      <dgm:prSet presAssocID="{E0606888-34A7-4244-844A-CBD1C8B5228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8F5A08DB-25BA-4CB9-B027-62B2BD785578}" type="pres">
      <dgm:prSet presAssocID="{E0606888-34A7-4244-844A-CBD1C8B5228A}" presName="spaceRect" presStyleCnt="0"/>
      <dgm:spPr/>
    </dgm:pt>
    <dgm:pt modelId="{8B9B2A0D-3178-468A-90E9-1066567FBE17}" type="pres">
      <dgm:prSet presAssocID="{E0606888-34A7-4244-844A-CBD1C8B5228A}" presName="parTx" presStyleLbl="revTx" presStyleIdx="1" presStyleCnt="4">
        <dgm:presLayoutVars>
          <dgm:chMax val="0"/>
          <dgm:chPref val="0"/>
        </dgm:presLayoutVars>
      </dgm:prSet>
      <dgm:spPr/>
    </dgm:pt>
    <dgm:pt modelId="{D956B118-35BC-48A5-A1AE-684811BCD7CE}" type="pres">
      <dgm:prSet presAssocID="{15CA975E-903A-4AEB-AA1D-312296F8D2EE}" presName="sibTrans" presStyleCnt="0"/>
      <dgm:spPr/>
    </dgm:pt>
    <dgm:pt modelId="{3E23A9FB-F7D0-4EB9-9A16-F0242CE54D4A}" type="pres">
      <dgm:prSet presAssocID="{8E0904DA-D7E3-4B4D-8CD5-E7A34AC0AE05}" presName="compNode" presStyleCnt="0"/>
      <dgm:spPr/>
    </dgm:pt>
    <dgm:pt modelId="{95247012-3882-4196-8449-93C3524D8ACF}" type="pres">
      <dgm:prSet presAssocID="{8E0904DA-D7E3-4B4D-8CD5-E7A34AC0AE05}" presName="bgRect" presStyleLbl="bgShp" presStyleIdx="2" presStyleCnt="4"/>
      <dgm:spPr/>
    </dgm:pt>
    <dgm:pt modelId="{E1B97065-3405-46EC-BE4D-2C45728FEAEC}" type="pres">
      <dgm:prSet presAssocID="{8E0904DA-D7E3-4B4D-8CD5-E7A34AC0AE0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4CD664A4-C97F-44AD-81C4-1E1AF7F2D2F5}" type="pres">
      <dgm:prSet presAssocID="{8E0904DA-D7E3-4B4D-8CD5-E7A34AC0AE05}" presName="spaceRect" presStyleCnt="0"/>
      <dgm:spPr/>
    </dgm:pt>
    <dgm:pt modelId="{8966B2B1-C5F8-42A9-9E26-00F6F3BF8ED1}" type="pres">
      <dgm:prSet presAssocID="{8E0904DA-D7E3-4B4D-8CD5-E7A34AC0AE05}" presName="parTx" presStyleLbl="revTx" presStyleIdx="2" presStyleCnt="4">
        <dgm:presLayoutVars>
          <dgm:chMax val="0"/>
          <dgm:chPref val="0"/>
        </dgm:presLayoutVars>
      </dgm:prSet>
      <dgm:spPr/>
    </dgm:pt>
    <dgm:pt modelId="{3E5B5534-C021-4882-8BF5-C97FB12EDB59}" type="pres">
      <dgm:prSet presAssocID="{FF962ED8-D065-4C07-B5DB-A5C2850712AF}" presName="sibTrans" presStyleCnt="0"/>
      <dgm:spPr/>
    </dgm:pt>
    <dgm:pt modelId="{0ABBB0FC-48E9-4A9D-8AC6-F938F0776601}" type="pres">
      <dgm:prSet presAssocID="{227AB82F-47CB-4C1E-A88C-B674F64BAC32}" presName="compNode" presStyleCnt="0"/>
      <dgm:spPr/>
    </dgm:pt>
    <dgm:pt modelId="{CCB4405C-8298-428A-AEA3-DBBF9BB0C5B5}" type="pres">
      <dgm:prSet presAssocID="{227AB82F-47CB-4C1E-A88C-B674F64BAC32}" presName="bgRect" presStyleLbl="bgShp" presStyleIdx="3" presStyleCnt="4"/>
      <dgm:spPr/>
    </dgm:pt>
    <dgm:pt modelId="{4E850502-7F56-44BB-9F8C-8EAB5FFABBA6}" type="pres">
      <dgm:prSet presAssocID="{227AB82F-47CB-4C1E-A88C-B674F64BAC3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4A2C155-422F-4B02-8A32-D78F12280D6E}" type="pres">
      <dgm:prSet presAssocID="{227AB82F-47CB-4C1E-A88C-B674F64BAC32}" presName="spaceRect" presStyleCnt="0"/>
      <dgm:spPr/>
    </dgm:pt>
    <dgm:pt modelId="{221B49FE-C556-43CF-B1DF-0F3EAF5120D9}" type="pres">
      <dgm:prSet presAssocID="{227AB82F-47CB-4C1E-A88C-B674F64BAC3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849C621-89DF-4E75-B4AB-D2557360B59D}" srcId="{8BACDE39-CBBD-4654-98AB-07F04D2456B0}" destId="{227AB82F-47CB-4C1E-A88C-B674F64BAC32}" srcOrd="3" destOrd="0" parTransId="{10CA6794-D1D7-4EFB-94AE-E80CB7D93A9E}" sibTransId="{0B822AE1-1A55-4BD1-8C73-CA0A469A0E9F}"/>
    <dgm:cxn modelId="{A65D1023-DA64-4262-BFC1-B04DA7B5870B}" type="presOf" srcId="{8E0904DA-D7E3-4B4D-8CD5-E7A34AC0AE05}" destId="{8966B2B1-C5F8-42A9-9E26-00F6F3BF8ED1}" srcOrd="0" destOrd="0" presId="urn:microsoft.com/office/officeart/2018/2/layout/IconVerticalSolidList"/>
    <dgm:cxn modelId="{B2C9562F-C479-4588-9A6F-B4434194116F}" srcId="{8BACDE39-CBBD-4654-98AB-07F04D2456B0}" destId="{E0606888-34A7-4244-844A-CBD1C8B5228A}" srcOrd="1" destOrd="0" parTransId="{2FC6B1A2-22BA-4B0B-9761-08157DE75FCE}" sibTransId="{15CA975E-903A-4AEB-AA1D-312296F8D2EE}"/>
    <dgm:cxn modelId="{63656C38-0E9F-4CAE-8AC2-851F35062F92}" type="presOf" srcId="{E0606888-34A7-4244-844A-CBD1C8B5228A}" destId="{8B9B2A0D-3178-468A-90E9-1066567FBE17}" srcOrd="0" destOrd="0" presId="urn:microsoft.com/office/officeart/2018/2/layout/IconVerticalSolidList"/>
    <dgm:cxn modelId="{8582DF73-73B5-467F-8D00-E15FB303F63D}" srcId="{8BACDE39-CBBD-4654-98AB-07F04D2456B0}" destId="{8E0904DA-D7E3-4B4D-8CD5-E7A34AC0AE05}" srcOrd="2" destOrd="0" parTransId="{2B050D0C-B0F5-4134-82F8-415E8B58E4E0}" sibTransId="{FF962ED8-D065-4C07-B5DB-A5C2850712AF}"/>
    <dgm:cxn modelId="{D456BA96-B97D-4F21-AB12-9F631CB5790C}" type="presOf" srcId="{8BACDE39-CBBD-4654-98AB-07F04D2456B0}" destId="{77C1E1C7-6287-4D9C-BBA0-6E3B58B3B683}" srcOrd="0" destOrd="0" presId="urn:microsoft.com/office/officeart/2018/2/layout/IconVerticalSolidList"/>
    <dgm:cxn modelId="{F603BD9C-387A-4F50-9C56-10A832D38BAE}" srcId="{8BACDE39-CBBD-4654-98AB-07F04D2456B0}" destId="{50566A37-F1DC-4598-936E-1524B8944E65}" srcOrd="0" destOrd="0" parTransId="{F76DAAFC-42B0-4296-BA1F-227D76923FC3}" sibTransId="{3AC35DAA-ED9E-4A00-8361-73F0B77AF9E8}"/>
    <dgm:cxn modelId="{B2A180D4-6873-47DA-A5BD-6116ED6FFBA1}" type="presOf" srcId="{50566A37-F1DC-4598-936E-1524B8944E65}" destId="{A789A683-6E2F-488D-A606-0C7F7B731E69}" srcOrd="0" destOrd="0" presId="urn:microsoft.com/office/officeart/2018/2/layout/IconVerticalSolidList"/>
    <dgm:cxn modelId="{C8F6E5F5-2FC8-44F2-B5E1-A2FEF36F9694}" type="presOf" srcId="{227AB82F-47CB-4C1E-A88C-B674F64BAC32}" destId="{221B49FE-C556-43CF-B1DF-0F3EAF5120D9}" srcOrd="0" destOrd="0" presId="urn:microsoft.com/office/officeart/2018/2/layout/IconVerticalSolidList"/>
    <dgm:cxn modelId="{A00064D0-BD95-450C-8E72-12C3D6C8B928}" type="presParOf" srcId="{77C1E1C7-6287-4D9C-BBA0-6E3B58B3B683}" destId="{14719913-379D-4D07-AFF7-0A3FC9F8645E}" srcOrd="0" destOrd="0" presId="urn:microsoft.com/office/officeart/2018/2/layout/IconVerticalSolidList"/>
    <dgm:cxn modelId="{583665BC-CC35-436D-9C7B-FC64443E02A3}" type="presParOf" srcId="{14719913-379D-4D07-AFF7-0A3FC9F8645E}" destId="{C61422F6-87B2-41DD-901D-AC672F35708C}" srcOrd="0" destOrd="0" presId="urn:microsoft.com/office/officeart/2018/2/layout/IconVerticalSolidList"/>
    <dgm:cxn modelId="{96389784-BEA4-482A-AB7E-1A9503B12208}" type="presParOf" srcId="{14719913-379D-4D07-AFF7-0A3FC9F8645E}" destId="{3C174CA3-6A3F-48EE-9D25-4A3444ED5A15}" srcOrd="1" destOrd="0" presId="urn:microsoft.com/office/officeart/2018/2/layout/IconVerticalSolidList"/>
    <dgm:cxn modelId="{F9FB5413-2B1A-41DC-B59D-F1D4DF574AB2}" type="presParOf" srcId="{14719913-379D-4D07-AFF7-0A3FC9F8645E}" destId="{77AAC5D9-4978-48B8-A07C-A8CC08A62CD1}" srcOrd="2" destOrd="0" presId="urn:microsoft.com/office/officeart/2018/2/layout/IconVerticalSolidList"/>
    <dgm:cxn modelId="{1CAF4F80-D109-41DD-B066-F7D35960BD11}" type="presParOf" srcId="{14719913-379D-4D07-AFF7-0A3FC9F8645E}" destId="{A789A683-6E2F-488D-A606-0C7F7B731E69}" srcOrd="3" destOrd="0" presId="urn:microsoft.com/office/officeart/2018/2/layout/IconVerticalSolidList"/>
    <dgm:cxn modelId="{EE296A2B-E34B-40AC-BAD4-9EFA7A961160}" type="presParOf" srcId="{77C1E1C7-6287-4D9C-BBA0-6E3B58B3B683}" destId="{A5515AE9-D2C9-42B9-9DC2-1338C9BC5262}" srcOrd="1" destOrd="0" presId="urn:microsoft.com/office/officeart/2018/2/layout/IconVerticalSolidList"/>
    <dgm:cxn modelId="{CB4AE00A-C88E-449E-A471-D479199768A7}" type="presParOf" srcId="{77C1E1C7-6287-4D9C-BBA0-6E3B58B3B683}" destId="{C282B818-86B1-427C-9428-BE2EAF1E1F53}" srcOrd="2" destOrd="0" presId="urn:microsoft.com/office/officeart/2018/2/layout/IconVerticalSolidList"/>
    <dgm:cxn modelId="{2262FB42-B9D6-4955-BD93-6DE8A53F1429}" type="presParOf" srcId="{C282B818-86B1-427C-9428-BE2EAF1E1F53}" destId="{44EA4D8E-49BA-493E-A6A2-3DD6B5E7F327}" srcOrd="0" destOrd="0" presId="urn:microsoft.com/office/officeart/2018/2/layout/IconVerticalSolidList"/>
    <dgm:cxn modelId="{5D6C36BE-AF30-4521-81C2-01B05BCA7ED6}" type="presParOf" srcId="{C282B818-86B1-427C-9428-BE2EAF1E1F53}" destId="{C640CC80-E9B1-43B3-AADA-B0F25ACD298C}" srcOrd="1" destOrd="0" presId="urn:microsoft.com/office/officeart/2018/2/layout/IconVerticalSolidList"/>
    <dgm:cxn modelId="{04121E8F-6B48-4E2E-A246-B1F91B61F3FD}" type="presParOf" srcId="{C282B818-86B1-427C-9428-BE2EAF1E1F53}" destId="{8F5A08DB-25BA-4CB9-B027-62B2BD785578}" srcOrd="2" destOrd="0" presId="urn:microsoft.com/office/officeart/2018/2/layout/IconVerticalSolidList"/>
    <dgm:cxn modelId="{2A3A1B4A-3600-4863-A903-01F59934423E}" type="presParOf" srcId="{C282B818-86B1-427C-9428-BE2EAF1E1F53}" destId="{8B9B2A0D-3178-468A-90E9-1066567FBE17}" srcOrd="3" destOrd="0" presId="urn:microsoft.com/office/officeart/2018/2/layout/IconVerticalSolidList"/>
    <dgm:cxn modelId="{DCDFF1D2-E19D-4D85-8870-EAAB9673FC54}" type="presParOf" srcId="{77C1E1C7-6287-4D9C-BBA0-6E3B58B3B683}" destId="{D956B118-35BC-48A5-A1AE-684811BCD7CE}" srcOrd="3" destOrd="0" presId="urn:microsoft.com/office/officeart/2018/2/layout/IconVerticalSolidList"/>
    <dgm:cxn modelId="{B94D1C2D-E609-4F25-ABE1-FAF9C0195D11}" type="presParOf" srcId="{77C1E1C7-6287-4D9C-BBA0-6E3B58B3B683}" destId="{3E23A9FB-F7D0-4EB9-9A16-F0242CE54D4A}" srcOrd="4" destOrd="0" presId="urn:microsoft.com/office/officeart/2018/2/layout/IconVerticalSolidList"/>
    <dgm:cxn modelId="{42290DE6-20DB-4D5C-804D-4C8AE6281025}" type="presParOf" srcId="{3E23A9FB-F7D0-4EB9-9A16-F0242CE54D4A}" destId="{95247012-3882-4196-8449-93C3524D8ACF}" srcOrd="0" destOrd="0" presId="urn:microsoft.com/office/officeart/2018/2/layout/IconVerticalSolidList"/>
    <dgm:cxn modelId="{141B5FA9-1031-4061-9E6B-6EEE836BFF01}" type="presParOf" srcId="{3E23A9FB-F7D0-4EB9-9A16-F0242CE54D4A}" destId="{E1B97065-3405-46EC-BE4D-2C45728FEAEC}" srcOrd="1" destOrd="0" presId="urn:microsoft.com/office/officeart/2018/2/layout/IconVerticalSolidList"/>
    <dgm:cxn modelId="{14C0D9AD-43A1-45BE-9992-CF52A064E945}" type="presParOf" srcId="{3E23A9FB-F7D0-4EB9-9A16-F0242CE54D4A}" destId="{4CD664A4-C97F-44AD-81C4-1E1AF7F2D2F5}" srcOrd="2" destOrd="0" presId="urn:microsoft.com/office/officeart/2018/2/layout/IconVerticalSolidList"/>
    <dgm:cxn modelId="{37A70529-17A9-4666-BABA-DAD451AE8B58}" type="presParOf" srcId="{3E23A9FB-F7D0-4EB9-9A16-F0242CE54D4A}" destId="{8966B2B1-C5F8-42A9-9E26-00F6F3BF8ED1}" srcOrd="3" destOrd="0" presId="urn:microsoft.com/office/officeart/2018/2/layout/IconVerticalSolidList"/>
    <dgm:cxn modelId="{F04FDD4A-395E-4C4A-9C78-828617D6AC17}" type="presParOf" srcId="{77C1E1C7-6287-4D9C-BBA0-6E3B58B3B683}" destId="{3E5B5534-C021-4882-8BF5-C97FB12EDB59}" srcOrd="5" destOrd="0" presId="urn:microsoft.com/office/officeart/2018/2/layout/IconVerticalSolidList"/>
    <dgm:cxn modelId="{71951112-5D46-4BE4-BE0F-E68B23A7A235}" type="presParOf" srcId="{77C1E1C7-6287-4D9C-BBA0-6E3B58B3B683}" destId="{0ABBB0FC-48E9-4A9D-8AC6-F938F0776601}" srcOrd="6" destOrd="0" presId="urn:microsoft.com/office/officeart/2018/2/layout/IconVerticalSolidList"/>
    <dgm:cxn modelId="{3AD058EE-638D-4A5B-A09C-35A3A11D19FD}" type="presParOf" srcId="{0ABBB0FC-48E9-4A9D-8AC6-F938F0776601}" destId="{CCB4405C-8298-428A-AEA3-DBBF9BB0C5B5}" srcOrd="0" destOrd="0" presId="urn:microsoft.com/office/officeart/2018/2/layout/IconVerticalSolidList"/>
    <dgm:cxn modelId="{5E8AED30-D26C-4833-9289-CF1BB6E05B05}" type="presParOf" srcId="{0ABBB0FC-48E9-4A9D-8AC6-F938F0776601}" destId="{4E850502-7F56-44BB-9F8C-8EAB5FFABBA6}" srcOrd="1" destOrd="0" presId="urn:microsoft.com/office/officeart/2018/2/layout/IconVerticalSolidList"/>
    <dgm:cxn modelId="{9FB12E07-CCD9-4D79-A12F-9CC3B3454F9C}" type="presParOf" srcId="{0ABBB0FC-48E9-4A9D-8AC6-F938F0776601}" destId="{14A2C155-422F-4B02-8A32-D78F12280D6E}" srcOrd="2" destOrd="0" presId="urn:microsoft.com/office/officeart/2018/2/layout/IconVerticalSolidList"/>
    <dgm:cxn modelId="{D002B03E-5613-408F-BA26-BDA6CF5065FC}" type="presParOf" srcId="{0ABBB0FC-48E9-4A9D-8AC6-F938F0776601}" destId="{221B49FE-C556-43CF-B1DF-0F3EAF5120D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1422F6-87B2-41DD-901D-AC672F35708C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174CA3-6A3F-48EE-9D25-4A3444ED5A15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89A683-6E2F-488D-A606-0C7F7B731E69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Problem Statement:   Can we predict if a New Airbnb User will book a room?</a:t>
          </a:r>
        </a:p>
      </dsp:txBody>
      <dsp:txXfrm>
        <a:off x="1429899" y="2442"/>
        <a:ext cx="5083704" cy="1238008"/>
      </dsp:txXfrm>
    </dsp:sp>
    <dsp:sp modelId="{44EA4D8E-49BA-493E-A6A2-3DD6B5E7F327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40CC80-E9B1-43B3-AADA-B0F25ACD298C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9B2A0D-3178-468A-90E9-1066567FBE17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 Source:  Kaggle.com </a:t>
          </a:r>
        </a:p>
      </dsp:txBody>
      <dsp:txXfrm>
        <a:off x="1429899" y="1549953"/>
        <a:ext cx="5083704" cy="1238008"/>
      </dsp:txXfrm>
    </dsp:sp>
    <dsp:sp modelId="{95247012-3882-4196-8449-93C3524D8ACF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B97065-3405-46EC-BE4D-2C45728FEAEC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66B2B1-C5F8-42A9-9E26-00F6F3BF8ED1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Tools Utilized:  Python, Tableau, Pandas, Matplotlib, Seaborn</a:t>
          </a:r>
        </a:p>
      </dsp:txBody>
      <dsp:txXfrm>
        <a:off x="1429899" y="3097464"/>
        <a:ext cx="5083704" cy="1238008"/>
      </dsp:txXfrm>
    </dsp:sp>
    <dsp:sp modelId="{CCB4405C-8298-428A-AEA3-DBBF9BB0C5B5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850502-7F56-44BB-9F8C-8EAB5FFABBA6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1B49FE-C556-43CF-B1DF-0F3EAF5120D9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Model Utilized: Logistic Regression</a:t>
          </a:r>
        </a:p>
      </dsp:txBody>
      <dsp:txXfrm>
        <a:off x="1429899" y="4644974"/>
        <a:ext cx="5083704" cy="1238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EB223-FFC0-462A-A3B8-EAA7CE0F8CBD}" type="datetimeFigureOut">
              <a:rPr lang="en-US" smtClean="0"/>
              <a:t>5/9/2019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49E9A-41F7-4779-A581-48A7C374A2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18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 –</a:t>
            </a:r>
          </a:p>
          <a:p>
            <a:r>
              <a:rPr lang="en-US" dirty="0"/>
              <a:t>+ Greetings/Names</a:t>
            </a:r>
          </a:p>
          <a:p>
            <a:r>
              <a:rPr lang="en-US" dirty="0"/>
              <a:t>+ Project Topic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7937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Zineb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5751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Zineb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7396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0852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Tanique?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4868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8963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1197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Dee/Juan?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6682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4567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8014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Dee/Juan?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275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 Layout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0028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Dee/Juan?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8056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202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Tanique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058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Tanique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102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Tanique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548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Tanique - </a:t>
            </a:r>
          </a:p>
          <a:p>
            <a:r>
              <a:rPr lang="en-US" dirty="0"/>
              <a:t>Coding for Data Cleaning</a:t>
            </a:r>
          </a:p>
          <a:p>
            <a:r>
              <a:rPr lang="en-US" dirty="0"/>
              <a:t>+ Merged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00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Zineb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034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Zineb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310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Zineb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341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718B7-7F68-4CC9-8291-332587FA3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1D6BB-0446-49E8-8677-EADF274E9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EE24-534A-40F1-99E4-00B7D5FD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5/9/2019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94011-48FF-493D-8286-F62D3455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0EFCD-7E72-4882-86DC-2F371D7D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1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47D73-EDDA-49A6-BA12-1CA980DA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9B82E-4CA1-47A5-B133-FBD4D8A83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A267F-D142-4D04-9F03-6CB099E6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5/9/2019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127CA-154D-4E90-B776-A2EE71F7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F0BA5-F4EE-4282-B111-76B869BE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0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6E92A-52E0-4710-BDEF-0A1534685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240E1-5EB0-47FD-AA37-BF945D136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14243-F1E4-487A-ABEC-30516A01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5/9/2019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58244-98FD-472D-AB8C-075F71C1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98D5A-820D-4519-967F-33320971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34F3-0709-471B-A734-C4B404F5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95016-AF78-4708-9C5F-21110C19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EA2D1-B124-4454-AFDC-EA60A14B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5/9/2019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58000-F9D7-4A53-A6C5-E5E81542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22AAD-0D08-4F47-8D5A-EFE29017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4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6159-1280-4EE9-96D3-A56BD582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27A78-1874-488A-B215-7D763D338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BB3D1-3138-4B69-BF5D-4B1A2134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5/9/2019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F90C5-31F4-4A22-AC00-3FB5ED29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F787E-B946-4091-ABC6-F9DB06BB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7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AA11-CC97-44E5-AE4D-808FD741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B6CB-9460-4BCA-86C5-5F26357AB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AB0F6-401D-4BAF-A300-65AD684DF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61BBA-B185-4B45-B152-3D320E15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5/9/2019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CD760-96AC-4821-A56B-0B805F2F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50665-D5B5-4D0B-B2F0-CB6B027C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6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47C3-C498-415A-A057-E19BCEB5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6677F-2712-4810-A3AA-56FA75386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1B54A-6775-4978-8E19-32694C9B5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A1303-B245-476D-BD02-A4E4A359F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8E898F-5B79-46F1-89C1-F827997CC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417A4D-2EC9-4294-BFF4-EAE22EE1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5/9/2019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50E317-3602-42A1-BB7F-0184072E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CE2C97-E26C-4A8B-93A0-B01E2C7F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69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68FC-5755-447A-8D7F-9ADED3E9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50287-81AA-46CA-8CB3-53A7F831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5/9/2019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BA4AA-02C9-459E-9362-3DA60E3B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A2C8F-DBB4-4235-A67E-FB4039D9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39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ACAA5-F8E7-46E9-8BA7-A510948B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5/9/2019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F2DEE8-5654-4DCA-A8D0-D883E52B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179A5-4329-4057-9DEB-5B6E3AD1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79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DA80-336B-4DBB-91A1-6E3E4B3C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0D456-F0A3-4789-A310-A23F01B2E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A8B05-7071-44D4-80F7-3E8191C9A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8562E-E6F1-449B-909C-98426BA8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5/9/2019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47A9A-FB08-407B-A73A-0AC513F0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F841F-796A-4FE6-B5E0-C8A49867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8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D474D-6779-4C23-BD3C-82F5DC3E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21096C-E430-49C7-A801-21C0BD95D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4828F-334F-4A50-850D-10684F245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293F4-2B70-4BB5-A982-219E4133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5/9/2019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9A86F-B378-4759-B50E-2E0BFAE6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95BDC-FC58-4638-AA59-A3DA9931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3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0BC3B-525F-4038-9330-0729879F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29186-93D7-46FA-AE02-36D94260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F1CEB-0530-4996-BAEF-2E6A04DAD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F21A4-E71B-4D3A-AF45-E989C23A7BB1}" type="datetimeFigureOut">
              <a:rPr lang="en-US" smtClean="0"/>
              <a:t>5/9/2019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CFF3D-7353-4B4D-9E75-FA835E06E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2C8D6-8B0B-4982-9EE4-AA823C69C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60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0.png"/><Relationship Id="rId5" Type="http://schemas.openxmlformats.org/officeDocument/2006/relationships/image" Target="../media/image330.png"/><Relationship Id="rId4" Type="http://schemas.openxmlformats.org/officeDocument/2006/relationships/image" Target="../media/image3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jpg"/><Relationship Id="rId4" Type="http://schemas.openxmlformats.org/officeDocument/2006/relationships/image" Target="../media/image5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404E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047D98-39B1-428A-8EDD-76BA1AB14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921" y="4741528"/>
            <a:ext cx="6594189" cy="1625210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2800" b="1" dirty="0">
                <a:solidFill>
                  <a:srgbClr val="FFFFFF"/>
                </a:solidFill>
              </a:rPr>
              <a:t>Can we predict if New Users will book or not?</a:t>
            </a:r>
            <a:endParaRPr lang="en-US" sz="28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3" name="Content Placeholder 4">
            <a:extLst>
              <a:ext uri="{FF2B5EF4-FFF2-40B4-BE49-F238E27FC236}">
                <a16:creationId xmlns:a16="http://schemas.microsoft.com/office/drawing/2014/main" id="{D53CC096-A399-4A71-9EFD-9EA698CE2C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2164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Content Placeholder 25">
            <a:extLst>
              <a:ext uri="{FF2B5EF4-FFF2-40B4-BE49-F238E27FC236}">
                <a16:creationId xmlns:a16="http://schemas.microsoft.com/office/drawing/2014/main" id="{8C1D4B81-0E92-41CA-BAEB-C0EFE41BE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rgbClr val="FFFFFF"/>
                </a:solidFill>
              </a:rPr>
              <a:t>Team “The Aggregators?”:</a:t>
            </a:r>
          </a:p>
          <a:p>
            <a:r>
              <a:rPr lang="en-US" sz="3000" dirty="0">
                <a:solidFill>
                  <a:srgbClr val="FFFFFF"/>
                </a:solidFill>
              </a:rPr>
              <a:t>Dee</a:t>
            </a:r>
          </a:p>
          <a:p>
            <a:r>
              <a:rPr lang="en-US" sz="3000" dirty="0">
                <a:solidFill>
                  <a:srgbClr val="FFFFFF"/>
                </a:solidFill>
              </a:rPr>
              <a:t>Juan</a:t>
            </a:r>
          </a:p>
          <a:p>
            <a:r>
              <a:rPr lang="en-US" sz="3000" dirty="0">
                <a:solidFill>
                  <a:srgbClr val="FFFFFF"/>
                </a:solidFill>
              </a:rPr>
              <a:t>Zineb</a:t>
            </a:r>
          </a:p>
          <a:p>
            <a:r>
              <a:rPr lang="en-US" sz="3000" dirty="0">
                <a:solidFill>
                  <a:srgbClr val="FFFFFF"/>
                </a:solidFill>
              </a:rPr>
              <a:t>Tanique</a:t>
            </a:r>
          </a:p>
        </p:txBody>
      </p:sp>
    </p:spTree>
    <p:extLst>
      <p:ext uri="{BB962C8B-B14F-4D97-AF65-F5344CB8AC3E}">
        <p14:creationId xmlns:p14="http://schemas.microsoft.com/office/powerpoint/2010/main" val="2408731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9968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648CF1-C72A-4313-8FC7-BF6DD4642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Bookings by Time from Account Creation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995928-5EDC-45C4-B729-130E0FBF92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600" y="1032934"/>
            <a:ext cx="7188199" cy="479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892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8ABE59-2D10-4C86-BCF1-EE325CB65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Devices Used in Booking vs Non-booking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3FE53B-2DAA-4AF1-A870-63DBEFF0AF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514" y="808428"/>
            <a:ext cx="7640374" cy="569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135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63F940-46D7-4127-8EF9-EB42DA98F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Devices Used in Bookings over the Years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085C01-405A-40AC-8C2D-D5883B5206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65" y="1675227"/>
            <a:ext cx="10400469" cy="47112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D1A7AB-D889-455F-BF04-2FB2F9A591FE}"/>
              </a:ext>
            </a:extLst>
          </p:cNvPr>
          <p:cNvSpPr txBox="1"/>
          <p:nvPr/>
        </p:nvSpPr>
        <p:spPr>
          <a:xfrm>
            <a:off x="895765" y="1675227"/>
            <a:ext cx="6329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945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214AE2-01C7-4517-B635-159A0A044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Total Seconds Elapsed by Action Category</a:t>
            </a:r>
            <a:endParaRPr lang="en-US" sz="2600" dirty="0">
              <a:solidFill>
                <a:srgbClr val="FFFFFF"/>
              </a:solidFill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BFAFA78-0C2F-4306-A9D0-88901FC24A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013" y="1344423"/>
            <a:ext cx="7806451" cy="452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431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BB18B469-742F-45F9-B7AC-E2E99C257C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44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653167-3A23-4716-83AB-A49B20C36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0" y="3289737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/>
              <a:t>Booked vs. Non-booked Trips by Age</a:t>
            </a:r>
          </a:p>
        </p:txBody>
      </p:sp>
      <p:cxnSp>
        <p:nvCxnSpPr>
          <p:cNvPr id="24" name="Straight Connector 2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131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F0C4F5-2B14-4F89-B374-DC67FCCC7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Correlated Variables Heatmap</a:t>
            </a:r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A4D8D4-4D69-4468-9CAC-D974B670E9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47" r="2766" b="1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9F590CA-FAAE-4D13-B64D-60E56486BF5F}"/>
              </a:ext>
            </a:extLst>
          </p:cNvPr>
          <p:cNvSpPr/>
          <p:nvPr/>
        </p:nvSpPr>
        <p:spPr>
          <a:xfrm>
            <a:off x="2516956" y="1679196"/>
            <a:ext cx="854683" cy="847188"/>
          </a:xfrm>
          <a:prstGeom prst="rect">
            <a:avLst/>
          </a:prstGeom>
          <a:noFill/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F3AAF1-A810-40F3-8496-7DDA49CBDBAD}"/>
              </a:ext>
            </a:extLst>
          </p:cNvPr>
          <p:cNvSpPr/>
          <p:nvPr/>
        </p:nvSpPr>
        <p:spPr>
          <a:xfrm>
            <a:off x="5233447" y="4440025"/>
            <a:ext cx="862553" cy="793422"/>
          </a:xfrm>
          <a:prstGeom prst="rect">
            <a:avLst/>
          </a:prstGeom>
          <a:noFill/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5FD92D-F486-4F90-943B-ED07AD8F02AF}"/>
              </a:ext>
            </a:extLst>
          </p:cNvPr>
          <p:cNvSpPr/>
          <p:nvPr/>
        </p:nvSpPr>
        <p:spPr>
          <a:xfrm>
            <a:off x="3114348" y="2328420"/>
            <a:ext cx="1127714" cy="1057619"/>
          </a:xfrm>
          <a:prstGeom prst="rect">
            <a:avLst/>
          </a:prstGeom>
          <a:noFill/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834DC919-2FB2-4C40-A417-9CD956C8D2F4}"/>
              </a:ext>
            </a:extLst>
          </p:cNvPr>
          <p:cNvSpPr/>
          <p:nvPr/>
        </p:nvSpPr>
        <p:spPr>
          <a:xfrm>
            <a:off x="6941270" y="395219"/>
            <a:ext cx="3221806" cy="1933201"/>
          </a:xfrm>
          <a:prstGeom prst="wedgeEllipse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3810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Correlated variables  (.5 or more) were removed from model</a:t>
            </a:r>
          </a:p>
        </p:txBody>
      </p:sp>
    </p:spTree>
    <p:extLst>
      <p:ext uri="{BB962C8B-B14F-4D97-AF65-F5344CB8AC3E}">
        <p14:creationId xmlns:p14="http://schemas.microsoft.com/office/powerpoint/2010/main" val="481469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32207-55CD-42BE-A0B4-846B57BDC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1473492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BC03D29-6AE0-42DE-8377-B676757095D8}"/>
                  </a:ext>
                </a:extLst>
              </p:cNvPr>
              <p:cNvSpPr txBox="1"/>
              <p:nvPr/>
            </p:nvSpPr>
            <p:spPr>
              <a:xfrm>
                <a:off x="838200" y="3250555"/>
                <a:ext cx="6099928" cy="24478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/>
                  <a:t>y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= −.52083468 + 1.09567151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𝒂𝒈</m:t>
                    </m:r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+  .37923756∗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𝑴𝒂</m:t>
                    </m:r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𝑷𝑪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− 52083468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𝒂𝒈𝒓𝒆𝒆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𝒕𝒆𝒓𝒎𝒔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𝒄𝒉𝒆𝒄𝒌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−0.0219074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𝒓𝒆𝒒𝒖𝒆𝒔𝒕𝒆𝒅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+ 0.64021013∗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𝒗𝒆𝒓𝒊𝒇𝒚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+ 0.3966576∗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𝒄𝒐𝒏𝒇𝒊𝒓𝒎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𝒆𝒎𝒂𝒊𝒍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+ 0.26608239∗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𝒕𝒓𝒂𝒗𝒆𝒍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𝒑𝒍𝒂𝒏𝒔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𝒄𝒖𝒓𝒓𝒆𝒏𝒕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+ 2.02216413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𝒑𝒆𝒏𝒅𝒊𝒏𝒈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+ 0.00999823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𝒅𝒂𝒔𝒉𝒃𝒐𝒂𝒓𝒅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− .02112572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∗ 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𝒊𝒅𝒆𝒏𝒕𝒊𝒕𝒚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+ 0.53091968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𝒄𝒂𝒏𝒄𝒆𝒍𝒍𝒂𝒕𝒊𝒐𝒏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𝒑𝒐𝒍𝒊𝒄𝒊𝒆𝒔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− 0.06648663∗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𝒆𝒅𝒊𝒕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  + 0.79868085∗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𝒂𝒈𝒓𝒆𝒆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𝒕𝒆𝒓𝒎𝒔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𝒄𝒉𝒆𝒄𝒌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+ 0.20968374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𝒔𝒉𝒐𝒘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𝒑𝒆𝒓𝒔𝒐𝒏𝒂𝒍𝒊𝒛𝒆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− 1.29935826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𝒔𝒆𝒕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𝒖𝒔𝒆𝒓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− 0.15161059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𝒔𝒆𝒄𝒔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𝒆𝒍𝒂𝒑𝒔𝒆𝒅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− 0.52083468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𝒔𝒆𝒔𝒔𝒊𝒐𝒏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𝒇𝒍𝒂𝒈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BC03D29-6AE0-42DE-8377-B676757095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250555"/>
                <a:ext cx="6099928" cy="2447850"/>
              </a:xfrm>
              <a:prstGeom prst="rect">
                <a:avLst/>
              </a:prstGeom>
              <a:blipFill>
                <a:blip r:embed="rId3"/>
                <a:stretch>
                  <a:fillRect l="-2400" t="-3234" b="-2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6">
            <a:extLst>
              <a:ext uri="{FF2B5EF4-FFF2-40B4-BE49-F238E27FC236}">
                <a16:creationId xmlns:a16="http://schemas.microsoft.com/office/drawing/2014/main" id="{1961E00D-7AF2-4B97-8907-C4CB9A2E7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Resulting Logistic Model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9028A57-1B93-44D7-996F-50A9E4D14EE5}"/>
                  </a:ext>
                </a:extLst>
              </p:cNvPr>
              <p:cNvSpPr txBox="1"/>
              <p:nvPr/>
            </p:nvSpPr>
            <p:spPr>
              <a:xfrm>
                <a:off x="1432872" y="6008770"/>
                <a:ext cx="3187289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𝑇𝑟𝑎𝑖𝑛𝑖𝑛𝑔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𝐷𝑎𝑡𝑎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𝑆𝑐𝑜𝑟𝑒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: 72.1%</m:t>
                      </m:r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:endParaRPr lang="en-US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𝑇𝑒𝑠𝑡𝑖𝑛𝑔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𝐷𝑎𝑡𝑎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𝑆𝑐𝑜𝑟𝑒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:  71.6%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9028A57-1B93-44D7-996F-50A9E4D14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872" y="6008770"/>
                <a:ext cx="3187289" cy="646331"/>
              </a:xfrm>
              <a:prstGeom prst="rect">
                <a:avLst/>
              </a:prstGeom>
              <a:blipFill>
                <a:blip r:embed="rId4"/>
                <a:stretch>
                  <a:fillRect b="-9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F61DAF18-A9B6-4354-A4AD-B88086F192FF}"/>
              </a:ext>
            </a:extLst>
          </p:cNvPr>
          <p:cNvSpPr/>
          <p:nvPr/>
        </p:nvSpPr>
        <p:spPr>
          <a:xfrm>
            <a:off x="5172172" y="1432874"/>
            <a:ext cx="3996965" cy="1325563"/>
          </a:xfrm>
          <a:prstGeom prst="wedgeRect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business decision was to build two models:  1) a model when a User has session data and 2) a model when a User doesn’t have session data.   </a:t>
            </a:r>
            <a:endParaRPr lang="en-US" b="1" dirty="0">
              <a:ln w="22225">
                <a:solidFill>
                  <a:schemeClr val="tx1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8CDF6B5-ABB9-4E5D-B752-A5CD33C7702C}"/>
                  </a:ext>
                </a:extLst>
              </p:cNvPr>
              <p:cNvSpPr txBox="1"/>
              <p:nvPr/>
            </p:nvSpPr>
            <p:spPr>
              <a:xfrm>
                <a:off x="7769257" y="4197481"/>
                <a:ext cx="3996966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/>
                  <a:t>y = -.76718064  + .92909939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𝒂𝒈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+ .2808223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𝑴𝒂</m:t>
                    </m:r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𝑷𝑪</m:t>
                        </m:r>
                      </m:sub>
                    </m:sSub>
                  </m:oMath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8CDF6B5-ABB9-4E5D-B752-A5CD33C770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9257" y="4197481"/>
                <a:ext cx="3996966" cy="553998"/>
              </a:xfrm>
              <a:prstGeom prst="rect">
                <a:avLst/>
              </a:prstGeom>
              <a:blipFill>
                <a:blip r:embed="rId5"/>
                <a:stretch>
                  <a:fillRect l="-3506" t="-14444" b="-2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8CA569B-98C5-49C2-A432-71934D65E133}"/>
                  </a:ext>
                </a:extLst>
              </p:cNvPr>
              <p:cNvSpPr txBox="1"/>
              <p:nvPr/>
            </p:nvSpPr>
            <p:spPr>
              <a:xfrm>
                <a:off x="7769257" y="6008769"/>
                <a:ext cx="3187289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𝑇𝑟𝑎𝑖𝑛𝑖𝑛𝑔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𝐷𝑎𝑡𝑎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𝑆𝑐𝑜𝑟𝑒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:62.6%</m:t>
                      </m:r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:endParaRPr lang="en-US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𝑇𝑒𝑠𝑡𝑖𝑛𝑔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𝐷𝑎𝑡𝑎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𝑆𝑐𝑜𝑟𝑒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:  62.8%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8CA569B-98C5-49C2-A432-71934D65E1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9257" y="6008769"/>
                <a:ext cx="3187289" cy="646331"/>
              </a:xfrm>
              <a:prstGeom prst="rect">
                <a:avLst/>
              </a:prstGeom>
              <a:blipFill>
                <a:blip r:embed="rId6"/>
                <a:stretch>
                  <a:fillRect b="-9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55370CD-B360-442D-B15A-29057B0F5BC4}"/>
              </a:ext>
            </a:extLst>
          </p:cNvPr>
          <p:cNvSpPr txBox="1"/>
          <p:nvPr/>
        </p:nvSpPr>
        <p:spPr>
          <a:xfrm>
            <a:off x="527898" y="2635164"/>
            <a:ext cx="236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WITH SESSION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632ECB-B6C7-4D7A-B743-058AB1239317}"/>
              </a:ext>
            </a:extLst>
          </p:cNvPr>
          <p:cNvSpPr txBox="1"/>
          <p:nvPr/>
        </p:nvSpPr>
        <p:spPr>
          <a:xfrm>
            <a:off x="7505304" y="3641520"/>
            <a:ext cx="2713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WITHOUT SESSION DATA</a:t>
            </a:r>
          </a:p>
        </p:txBody>
      </p:sp>
    </p:spTree>
    <p:extLst>
      <p:ext uri="{BB962C8B-B14F-4D97-AF65-F5344CB8AC3E}">
        <p14:creationId xmlns:p14="http://schemas.microsoft.com/office/powerpoint/2010/main" val="2624478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8126AFB-38DA-4212-8007-9346EDDC7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Multinomial Logistic Regression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4867CA8-55A8-4E2A-AB22-148C6E3A59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/>
          </a:bodyPr>
          <a:lstStyle/>
          <a:p>
            <a:r>
              <a:rPr lang="en-US" sz="2000"/>
              <a:t>Independent Variables:</a:t>
            </a:r>
          </a:p>
          <a:p>
            <a:pPr lvl="1"/>
            <a:r>
              <a:rPr lang="en-US" sz="2000"/>
              <a:t>Gender </a:t>
            </a:r>
          </a:p>
          <a:p>
            <a:pPr lvl="1"/>
            <a:r>
              <a:rPr lang="en-US" sz="2000"/>
              <a:t>Age</a:t>
            </a:r>
          </a:p>
          <a:p>
            <a:pPr lvl="1"/>
            <a:r>
              <a:rPr lang="en-US" sz="2000"/>
              <a:t>Device Type</a:t>
            </a:r>
          </a:p>
          <a:p>
            <a:pPr lvl="2"/>
            <a:r>
              <a:rPr lang="en-US" dirty="0"/>
              <a:t>Desktop, Tablet, Phone</a:t>
            </a:r>
          </a:p>
          <a:p>
            <a:pPr lvl="1"/>
            <a:r>
              <a:rPr lang="en-US" sz="2000"/>
              <a:t>Action Count</a:t>
            </a:r>
          </a:p>
          <a:p>
            <a:pPr lvl="2"/>
            <a:r>
              <a:rPr lang="en-US" dirty="0"/>
              <a:t>Total actions taken by each user.</a:t>
            </a:r>
          </a:p>
          <a:p>
            <a:pPr lvl="1"/>
            <a:r>
              <a:rPr lang="en-US" sz="2000"/>
              <a:t>Usage Time</a:t>
            </a:r>
          </a:p>
          <a:p>
            <a:pPr lvl="2"/>
            <a:r>
              <a:rPr lang="en-US" dirty="0"/>
              <a:t>Total time user spent on website.</a:t>
            </a:r>
          </a:p>
          <a:p>
            <a:endParaRPr lang="en-US" sz="2000"/>
          </a:p>
          <a:p>
            <a:pPr lvl="1"/>
            <a:endParaRPr lang="en-US" sz="2000"/>
          </a:p>
          <a:p>
            <a:endParaRPr lang="en-US" sz="200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B09751-8652-4A11-8BE6-B6EACF634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/>
          </a:bodyPr>
          <a:lstStyle/>
          <a:p>
            <a:r>
              <a:rPr lang="en-US" sz="1700"/>
              <a:t>Outcomes: Country Destination</a:t>
            </a:r>
          </a:p>
          <a:p>
            <a:pPr lvl="1"/>
            <a:r>
              <a:rPr lang="en-US" sz="1700"/>
              <a:t>Australia</a:t>
            </a:r>
          </a:p>
          <a:p>
            <a:pPr lvl="1"/>
            <a:r>
              <a:rPr lang="en-US" sz="1700"/>
              <a:t>Canada</a:t>
            </a:r>
          </a:p>
          <a:p>
            <a:pPr lvl="1"/>
            <a:r>
              <a:rPr lang="en-US" sz="1700"/>
              <a:t>Germany</a:t>
            </a:r>
          </a:p>
          <a:p>
            <a:pPr lvl="1"/>
            <a:r>
              <a:rPr lang="en-US" sz="1700"/>
              <a:t>Spain</a:t>
            </a:r>
          </a:p>
          <a:p>
            <a:pPr lvl="1"/>
            <a:r>
              <a:rPr lang="en-US" sz="1700"/>
              <a:t>France</a:t>
            </a:r>
          </a:p>
          <a:p>
            <a:pPr lvl="1"/>
            <a:r>
              <a:rPr lang="en-US" sz="1700"/>
              <a:t>Great Britain</a:t>
            </a:r>
          </a:p>
          <a:p>
            <a:pPr lvl="1"/>
            <a:r>
              <a:rPr lang="en-US" sz="1700"/>
              <a:t>Italy</a:t>
            </a:r>
          </a:p>
          <a:p>
            <a:pPr lvl="1"/>
            <a:r>
              <a:rPr lang="en-US" sz="1700"/>
              <a:t>Netherlands</a:t>
            </a:r>
          </a:p>
          <a:p>
            <a:pPr lvl="1"/>
            <a:r>
              <a:rPr lang="en-US" sz="1700"/>
              <a:t>Portugal</a:t>
            </a:r>
          </a:p>
          <a:p>
            <a:pPr lvl="1"/>
            <a:r>
              <a:rPr lang="en-US" sz="1700"/>
              <a:t>United States</a:t>
            </a:r>
          </a:p>
          <a:p>
            <a:pPr lvl="1"/>
            <a:r>
              <a:rPr lang="en-US" sz="1700"/>
              <a:t>Other</a:t>
            </a:r>
          </a:p>
          <a:p>
            <a:pPr lvl="1"/>
            <a:r>
              <a:rPr lang="en-US" sz="1700"/>
              <a:t>Undefined</a:t>
            </a:r>
          </a:p>
          <a:p>
            <a:pPr lvl="2"/>
            <a:endParaRPr lang="en-US" sz="1700"/>
          </a:p>
          <a:p>
            <a:pPr lvl="2"/>
            <a:endParaRPr lang="en-US" sz="1700"/>
          </a:p>
          <a:p>
            <a:pPr lvl="2"/>
            <a:endParaRPr lang="en-US" sz="1700"/>
          </a:p>
          <a:p>
            <a:pPr lvl="2"/>
            <a:endParaRPr lang="en-US" sz="1700"/>
          </a:p>
          <a:p>
            <a:pPr marL="0" indent="0">
              <a:buNone/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840199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6F29C1-619F-489B-AAF5-09990792D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Multinomial Logistic Regression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67966-192E-48B8-847D-591B47C6EE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951" y="3355130"/>
            <a:ext cx="2669407" cy="242733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/>
              <a:t>Methods Used</a:t>
            </a:r>
          </a:p>
          <a:p>
            <a:pPr lvl="1"/>
            <a:r>
              <a:rPr lang="en-US" sz="1600"/>
              <a:t>One vs One Classification</a:t>
            </a:r>
          </a:p>
          <a:p>
            <a:pPr lvl="1"/>
            <a:r>
              <a:rPr lang="en-US" sz="1600"/>
              <a:t>One vs Rest Classification</a:t>
            </a:r>
          </a:p>
          <a:p>
            <a:pPr lvl="1"/>
            <a:endParaRPr lang="en-US" sz="160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BAE8AFD-787A-4638-A36D-65D28193239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32345565"/>
              </p:ext>
            </p:extLst>
          </p:nvPr>
        </p:nvGraphicFramePr>
        <p:xfrm>
          <a:off x="5150376" y="1144575"/>
          <a:ext cx="5927175" cy="4445816"/>
        </p:xfrm>
        <a:graphic>
          <a:graphicData uri="http://schemas.openxmlformats.org/drawingml/2006/table">
            <a:tbl>
              <a:tblPr firstRow="1" bandRow="1">
                <a:noFill/>
                <a:tableStyleId>{8EC20E35-A176-4012-BC5E-935CFFF8708E}</a:tableStyleId>
              </a:tblPr>
              <a:tblGrid>
                <a:gridCol w="1663729">
                  <a:extLst>
                    <a:ext uri="{9D8B030D-6E8A-4147-A177-3AD203B41FA5}">
                      <a16:colId xmlns:a16="http://schemas.microsoft.com/office/drawing/2014/main" val="2039757430"/>
                    </a:ext>
                  </a:extLst>
                </a:gridCol>
                <a:gridCol w="2131723">
                  <a:extLst>
                    <a:ext uri="{9D8B030D-6E8A-4147-A177-3AD203B41FA5}">
                      <a16:colId xmlns:a16="http://schemas.microsoft.com/office/drawing/2014/main" val="2214784977"/>
                    </a:ext>
                  </a:extLst>
                </a:gridCol>
                <a:gridCol w="2131723">
                  <a:extLst>
                    <a:ext uri="{9D8B030D-6E8A-4147-A177-3AD203B41FA5}">
                      <a16:colId xmlns:a16="http://schemas.microsoft.com/office/drawing/2014/main" val="1873156343"/>
                    </a:ext>
                  </a:extLst>
                </a:gridCol>
              </a:tblGrid>
              <a:tr h="1488644">
                <a:tc>
                  <a:txBody>
                    <a:bodyPr/>
                    <a:lstStyle/>
                    <a:p>
                      <a:pPr algn="ctr" fontAlgn="b"/>
                      <a:endParaRPr lang="en-US" sz="33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336" marR="59272" marT="201168" marB="20116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One vs Rest</a:t>
                      </a:r>
                      <a:endParaRPr lang="en-US" sz="33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336" marR="59272" marT="201168" marB="20116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One vs One</a:t>
                      </a:r>
                      <a:endParaRPr lang="en-US" sz="33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336" marR="59272" marT="201168" marB="20116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115519"/>
                  </a:ext>
                </a:extLst>
              </a:tr>
              <a:tr h="9857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Train</a:t>
                      </a:r>
                      <a:endParaRPr lang="en-US" sz="3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336" marR="59272" marT="201168" marB="201168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80.77%</a:t>
                      </a:r>
                      <a:endParaRPr lang="en-US" sz="3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336" marR="59272" marT="201168" marB="201168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88.13%</a:t>
                      </a:r>
                      <a:endParaRPr lang="en-US" sz="3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336" marR="59272" marT="201168" marB="201168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762904"/>
                  </a:ext>
                </a:extLst>
              </a:tr>
              <a:tr h="9857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Test</a:t>
                      </a:r>
                      <a:endParaRPr lang="en-US" sz="3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336" marR="59272" marT="201168" marB="201168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80.77%</a:t>
                      </a:r>
                      <a:endParaRPr lang="en-US" sz="3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336" marR="59272" marT="201168" marB="201168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88.13%</a:t>
                      </a:r>
                      <a:endParaRPr lang="en-US" sz="3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336" marR="59272" marT="201168" marB="201168" anchor="b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0050486"/>
                  </a:ext>
                </a:extLst>
              </a:tr>
              <a:tr h="9857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Null</a:t>
                      </a:r>
                      <a:endParaRPr lang="en-US" sz="3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336" marR="59272" marT="201168" marB="201168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61.02%</a:t>
                      </a:r>
                      <a:endParaRPr lang="en-US" sz="3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336" marR="59272" marT="201168" marB="201168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61.02%</a:t>
                      </a:r>
                      <a:endParaRPr lang="en-US" sz="33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336" marR="59272" marT="201168" marB="201168" anchor="b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494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1414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F97B8646-5B8E-4C37-BC30-D3EADB33E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788" y="1267328"/>
            <a:ext cx="4825883" cy="13258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b="1" dirty="0"/>
              <a:t>Project Layout</a:t>
            </a:r>
          </a:p>
        </p:txBody>
      </p:sp>
      <p:sp>
        <p:nvSpPr>
          <p:cNvPr id="77" name="Oval 63">
            <a:extLst>
              <a:ext uri="{FF2B5EF4-FFF2-40B4-BE49-F238E27FC236}">
                <a16:creationId xmlns:a16="http://schemas.microsoft.com/office/drawing/2014/main" id="{54A709FC-1ADC-45CD-856D-3B1A50C58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495" y="197110"/>
            <a:ext cx="2020824" cy="202082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Freeform: Shape 65">
            <a:extLst>
              <a:ext uri="{FF2B5EF4-FFF2-40B4-BE49-F238E27FC236}">
                <a16:creationId xmlns:a16="http://schemas.microsoft.com/office/drawing/2014/main" id="{AE67272E-0E66-4396-9C0C-4E154CCE20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0087" y="361702"/>
            <a:ext cx="1691640" cy="1691640"/>
          </a:xfrm>
          <a:custGeom>
            <a:avLst/>
            <a:gdLst>
              <a:gd name="connsiteX0" fmla="*/ 845820 w 1691640"/>
              <a:gd name="connsiteY0" fmla="*/ 0 h 1691640"/>
              <a:gd name="connsiteX1" fmla="*/ 1691640 w 1691640"/>
              <a:gd name="connsiteY1" fmla="*/ 845820 h 1691640"/>
              <a:gd name="connsiteX2" fmla="*/ 845820 w 1691640"/>
              <a:gd name="connsiteY2" fmla="*/ 1691640 h 1691640"/>
              <a:gd name="connsiteX3" fmla="*/ 0 w 1691640"/>
              <a:gd name="connsiteY3" fmla="*/ 845820 h 1691640"/>
              <a:gd name="connsiteX4" fmla="*/ 845820 w 1691640"/>
              <a:gd name="connsiteY4" fmla="*/ 0 h 169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640" h="1691640">
                <a:moveTo>
                  <a:pt x="845820" y="0"/>
                </a:moveTo>
                <a:cubicBezTo>
                  <a:pt x="1312954" y="0"/>
                  <a:pt x="1691640" y="378686"/>
                  <a:pt x="1691640" y="845820"/>
                </a:cubicBezTo>
                <a:cubicBezTo>
                  <a:pt x="1691640" y="1312954"/>
                  <a:pt x="1312954" y="1691640"/>
                  <a:pt x="845820" y="1691640"/>
                </a:cubicBezTo>
                <a:cubicBezTo>
                  <a:pt x="378687" y="1691640"/>
                  <a:pt x="0" y="1312954"/>
                  <a:pt x="0" y="845820"/>
                </a:cubicBezTo>
                <a:cubicBezTo>
                  <a:pt x="0" y="378686"/>
                  <a:pt x="378687" y="0"/>
                  <a:pt x="84582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Blackboard">
            <a:extLst>
              <a:ext uri="{FF2B5EF4-FFF2-40B4-BE49-F238E27FC236}">
                <a16:creationId xmlns:a16="http://schemas.microsoft.com/office/drawing/2014/main" id="{2696A1A4-8E43-47F6-A6DC-A9ADAB053D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48678" y="650122"/>
            <a:ext cx="1211778" cy="121177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73D1CBF-9BEE-4120-BD52-CF8059A1FEA7}"/>
              </a:ext>
            </a:extLst>
          </p:cNvPr>
          <p:cNvSpPr txBox="1"/>
          <p:nvPr/>
        </p:nvSpPr>
        <p:spPr>
          <a:xfrm>
            <a:off x="567076" y="2871982"/>
            <a:ext cx="4724937" cy="33573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 dirty="0"/>
              <a:t>Overview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 dirty="0"/>
              <a:t>Datasets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 dirty="0"/>
              <a:t>Data Cleaning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 dirty="0"/>
              <a:t>Visualizations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 dirty="0"/>
              <a:t>Models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 dirty="0"/>
              <a:t>Results &amp; Learnings</a:t>
            </a:r>
          </a:p>
        </p:txBody>
      </p:sp>
      <p:sp>
        <p:nvSpPr>
          <p:cNvPr id="80" name="Oval 67">
            <a:extLst>
              <a:ext uri="{FF2B5EF4-FFF2-40B4-BE49-F238E27FC236}">
                <a16:creationId xmlns:a16="http://schemas.microsoft.com/office/drawing/2014/main" id="{BCB8E572-32F0-4C78-B268-2702C859F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3660" y="2557569"/>
            <a:ext cx="3072384" cy="30723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Freeform: Shape 69">
            <a:extLst>
              <a:ext uri="{FF2B5EF4-FFF2-40B4-BE49-F238E27FC236}">
                <a16:creationId xmlns:a16="http://schemas.microsoft.com/office/drawing/2014/main" id="{BFC6224A-7B8A-4699-99DC-A6C9CD617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4932" y="1"/>
            <a:ext cx="4077068" cy="3445261"/>
          </a:xfrm>
          <a:custGeom>
            <a:avLst/>
            <a:gdLst>
              <a:gd name="connsiteX0" fmla="*/ 250035 w 4077068"/>
              <a:gd name="connsiteY0" fmla="*/ 0 h 3445261"/>
              <a:gd name="connsiteX1" fmla="*/ 4077068 w 4077068"/>
              <a:gd name="connsiteY1" fmla="*/ 0 h 3445261"/>
              <a:gd name="connsiteX2" fmla="*/ 4077068 w 4077068"/>
              <a:gd name="connsiteY2" fmla="*/ 2743040 h 3445261"/>
              <a:gd name="connsiteX3" fmla="*/ 4074154 w 4077068"/>
              <a:gd name="connsiteY3" fmla="*/ 2746247 h 3445261"/>
              <a:gd name="connsiteX4" fmla="*/ 2386584 w 4077068"/>
              <a:gd name="connsiteY4" fmla="*/ 3445261 h 3445261"/>
              <a:gd name="connsiteX5" fmla="*/ 0 w 4077068"/>
              <a:gd name="connsiteY5" fmla="*/ 1058677 h 3445261"/>
              <a:gd name="connsiteX6" fmla="*/ 187550 w 4077068"/>
              <a:gd name="connsiteY6" fmla="*/ 129711 h 344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7068" h="3445261">
                <a:moveTo>
                  <a:pt x="250035" y="0"/>
                </a:moveTo>
                <a:lnTo>
                  <a:pt x="4077068" y="0"/>
                </a:lnTo>
                <a:lnTo>
                  <a:pt x="4077068" y="2743040"/>
                </a:lnTo>
                <a:lnTo>
                  <a:pt x="4074154" y="2746247"/>
                </a:lnTo>
                <a:cubicBezTo>
                  <a:pt x="3642267" y="3178134"/>
                  <a:pt x="3045621" y="3445261"/>
                  <a:pt x="2386584" y="3445261"/>
                </a:cubicBezTo>
                <a:cubicBezTo>
                  <a:pt x="1068510" y="3445261"/>
                  <a:pt x="0" y="2376751"/>
                  <a:pt x="0" y="1058677"/>
                </a:cubicBezTo>
                <a:cubicBezTo>
                  <a:pt x="0" y="729159"/>
                  <a:pt x="66782" y="415238"/>
                  <a:pt x="187550" y="129711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Freeform: Shape 71">
            <a:extLst>
              <a:ext uri="{FF2B5EF4-FFF2-40B4-BE49-F238E27FC236}">
                <a16:creationId xmlns:a16="http://schemas.microsoft.com/office/drawing/2014/main" id="{0611C424-EB44-492D-9C48-78BB0D5DC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38252" y="2722161"/>
            <a:ext cx="2743200" cy="2743200"/>
          </a:xfrm>
          <a:custGeom>
            <a:avLst/>
            <a:gdLst>
              <a:gd name="connsiteX0" fmla="*/ 1371600 w 2743200"/>
              <a:gd name="connsiteY0" fmla="*/ 0 h 2743200"/>
              <a:gd name="connsiteX1" fmla="*/ 2743200 w 2743200"/>
              <a:gd name="connsiteY1" fmla="*/ 1371600 h 2743200"/>
              <a:gd name="connsiteX2" fmla="*/ 1371600 w 2743200"/>
              <a:gd name="connsiteY2" fmla="*/ 2743200 h 2743200"/>
              <a:gd name="connsiteX3" fmla="*/ 0 w 2743200"/>
              <a:gd name="connsiteY3" fmla="*/ 1371600 h 2743200"/>
              <a:gd name="connsiteX4" fmla="*/ 1371600 w 2743200"/>
              <a:gd name="connsiteY4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3200" h="2743200">
                <a:moveTo>
                  <a:pt x="1371600" y="0"/>
                </a:moveTo>
                <a:cubicBezTo>
                  <a:pt x="2129114" y="0"/>
                  <a:pt x="2743200" y="614087"/>
                  <a:pt x="2743200" y="1371600"/>
                </a:cubicBezTo>
                <a:cubicBezTo>
                  <a:pt x="2743200" y="2129114"/>
                  <a:pt x="2129114" y="2743200"/>
                  <a:pt x="1371600" y="2743200"/>
                </a:cubicBezTo>
                <a:cubicBezTo>
                  <a:pt x="614087" y="2743200"/>
                  <a:pt x="0" y="2129114"/>
                  <a:pt x="0" y="1371600"/>
                </a:cubicBezTo>
                <a:cubicBezTo>
                  <a:pt x="0" y="614087"/>
                  <a:pt x="614087" y="0"/>
                  <a:pt x="13716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Freeform: Shape 73">
            <a:extLst>
              <a:ext uri="{FF2B5EF4-FFF2-40B4-BE49-F238E27FC236}">
                <a16:creationId xmlns:a16="http://schemas.microsoft.com/office/drawing/2014/main" id="{59156A24-128C-4054-AAFF-F8CA5BA0E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8624" y="3"/>
            <a:ext cx="3913376" cy="3281569"/>
          </a:xfrm>
          <a:custGeom>
            <a:avLst/>
            <a:gdLst>
              <a:gd name="connsiteX0" fmla="*/ 267865 w 3913376"/>
              <a:gd name="connsiteY0" fmla="*/ 0 h 3281569"/>
              <a:gd name="connsiteX1" fmla="*/ 3913376 w 3913376"/>
              <a:gd name="connsiteY1" fmla="*/ 0 h 3281569"/>
              <a:gd name="connsiteX2" fmla="*/ 3913376 w 3913376"/>
              <a:gd name="connsiteY2" fmla="*/ 2499938 h 3281569"/>
              <a:gd name="connsiteX3" fmla="*/ 3794714 w 3913376"/>
              <a:gd name="connsiteY3" fmla="*/ 2630499 h 3281569"/>
              <a:gd name="connsiteX4" fmla="*/ 2222892 w 3913376"/>
              <a:gd name="connsiteY4" fmla="*/ 3281569 h 3281569"/>
              <a:gd name="connsiteX5" fmla="*/ 0 w 3913376"/>
              <a:gd name="connsiteY5" fmla="*/ 1058677 h 3281569"/>
              <a:gd name="connsiteX6" fmla="*/ 174686 w 3913376"/>
              <a:gd name="connsiteY6" fmla="*/ 193427 h 328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Chat">
            <a:extLst>
              <a:ext uri="{FF2B5EF4-FFF2-40B4-BE49-F238E27FC236}">
                <a16:creationId xmlns:a16="http://schemas.microsoft.com/office/drawing/2014/main" id="{EB71843F-0A0B-4317-B205-4B0A0B97C0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84541" y="179498"/>
            <a:ext cx="2692484" cy="2692484"/>
          </a:xfrm>
          <a:prstGeom prst="rect">
            <a:avLst/>
          </a:prstGeom>
        </p:spPr>
      </p:pic>
      <p:pic>
        <p:nvPicPr>
          <p:cNvPr id="11" name="Graphic 10" descr="Books on Shelf">
            <a:extLst>
              <a:ext uri="{FF2B5EF4-FFF2-40B4-BE49-F238E27FC236}">
                <a16:creationId xmlns:a16="http://schemas.microsoft.com/office/drawing/2014/main" id="{18A239E6-97C0-4A74-8E7A-C9FD39A8C9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63725" y="3072018"/>
            <a:ext cx="1936080" cy="1936080"/>
          </a:xfrm>
          <a:prstGeom prst="rect">
            <a:avLst/>
          </a:prstGeom>
        </p:spPr>
      </p:pic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646E8F12-06B4-4D6B-866C-1743B253C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8370" y="3966828"/>
            <a:ext cx="3339958" cy="2891173"/>
          </a:xfrm>
          <a:custGeom>
            <a:avLst/>
            <a:gdLst>
              <a:gd name="connsiteX0" fmla="*/ 2002536 w 3339958"/>
              <a:gd name="connsiteY0" fmla="*/ 0 h 2891173"/>
              <a:gd name="connsiteX1" fmla="*/ 3276335 w 3339958"/>
              <a:gd name="connsiteY1" fmla="*/ 457282 h 2891173"/>
              <a:gd name="connsiteX2" fmla="*/ 3339958 w 3339958"/>
              <a:gd name="connsiteY2" fmla="*/ 515107 h 2891173"/>
              <a:gd name="connsiteX3" fmla="*/ 3339958 w 3339958"/>
              <a:gd name="connsiteY3" fmla="*/ 2891173 h 2891173"/>
              <a:gd name="connsiteX4" fmla="*/ 209954 w 3339958"/>
              <a:gd name="connsiteY4" fmla="*/ 2891173 h 2891173"/>
              <a:gd name="connsiteX5" fmla="*/ 157369 w 3339958"/>
              <a:gd name="connsiteY5" fmla="*/ 2782014 h 2891173"/>
              <a:gd name="connsiteX6" fmla="*/ 0 w 3339958"/>
              <a:gd name="connsiteY6" fmla="*/ 2002536 h 2891173"/>
              <a:gd name="connsiteX7" fmla="*/ 2002536 w 3339958"/>
              <a:gd name="connsiteY7" fmla="*/ 0 h 289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9958" h="2891173">
                <a:moveTo>
                  <a:pt x="2002536" y="0"/>
                </a:moveTo>
                <a:cubicBezTo>
                  <a:pt x="2486398" y="0"/>
                  <a:pt x="2930179" y="171609"/>
                  <a:pt x="3276335" y="457282"/>
                </a:cubicBezTo>
                <a:lnTo>
                  <a:pt x="3339958" y="515107"/>
                </a:lnTo>
                <a:lnTo>
                  <a:pt x="3339958" y="2891173"/>
                </a:lnTo>
                <a:lnTo>
                  <a:pt x="209954" y="2891173"/>
                </a:lnTo>
                <a:lnTo>
                  <a:pt x="157369" y="2782014"/>
                </a:lnTo>
                <a:cubicBezTo>
                  <a:pt x="56036" y="2542434"/>
                  <a:pt x="0" y="2279029"/>
                  <a:pt x="0" y="2002536"/>
                </a:cubicBezTo>
                <a:cubicBezTo>
                  <a:pt x="0" y="896566"/>
                  <a:pt x="896566" y="0"/>
                  <a:pt x="200253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3CC324B9-DFFF-42F1-8D81-AAD42554B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09416" y="4131546"/>
            <a:ext cx="3178912" cy="2726454"/>
          </a:xfrm>
          <a:custGeom>
            <a:avLst/>
            <a:gdLst>
              <a:gd name="connsiteX0" fmla="*/ 1837818 w 3178912"/>
              <a:gd name="connsiteY0" fmla="*/ 0 h 2726454"/>
              <a:gd name="connsiteX1" fmla="*/ 3137352 w 3178912"/>
              <a:gd name="connsiteY1" fmla="*/ 538285 h 2726454"/>
              <a:gd name="connsiteX2" fmla="*/ 3178912 w 3178912"/>
              <a:gd name="connsiteY2" fmla="*/ 584013 h 2726454"/>
              <a:gd name="connsiteX3" fmla="*/ 3178912 w 3178912"/>
              <a:gd name="connsiteY3" fmla="*/ 2726454 h 2726454"/>
              <a:gd name="connsiteX4" fmla="*/ 229483 w 3178912"/>
              <a:gd name="connsiteY4" fmla="*/ 2726454 h 2726454"/>
              <a:gd name="connsiteX5" fmla="*/ 221815 w 3178912"/>
              <a:gd name="connsiteY5" fmla="*/ 2713832 h 2726454"/>
              <a:gd name="connsiteX6" fmla="*/ 0 w 3178912"/>
              <a:gd name="connsiteY6" fmla="*/ 1837818 h 2726454"/>
              <a:gd name="connsiteX7" fmla="*/ 1837818 w 3178912"/>
              <a:gd name="connsiteY7" fmla="*/ 0 h 2726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8912" h="2726454">
                <a:moveTo>
                  <a:pt x="1837818" y="0"/>
                </a:moveTo>
                <a:cubicBezTo>
                  <a:pt x="2345318" y="0"/>
                  <a:pt x="2804772" y="205705"/>
                  <a:pt x="3137352" y="538285"/>
                </a:cubicBezTo>
                <a:lnTo>
                  <a:pt x="3178912" y="584013"/>
                </a:lnTo>
                <a:lnTo>
                  <a:pt x="3178912" y="2726454"/>
                </a:lnTo>
                <a:lnTo>
                  <a:pt x="229483" y="2726454"/>
                </a:lnTo>
                <a:lnTo>
                  <a:pt x="221815" y="2713832"/>
                </a:lnTo>
                <a:cubicBezTo>
                  <a:pt x="80353" y="2453425"/>
                  <a:pt x="0" y="2155005"/>
                  <a:pt x="0" y="1837818"/>
                </a:cubicBezTo>
                <a:cubicBezTo>
                  <a:pt x="0" y="822819"/>
                  <a:pt x="822819" y="0"/>
                  <a:pt x="183781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Graphic 8" descr="Open Book">
            <a:extLst>
              <a:ext uri="{FF2B5EF4-FFF2-40B4-BE49-F238E27FC236}">
                <a16:creationId xmlns:a16="http://schemas.microsoft.com/office/drawing/2014/main" id="{93E427C7-0218-4592-82DA-2431E4BF87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623163" y="4628271"/>
            <a:ext cx="2104530" cy="210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98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32207-55CD-42BE-A0B4-846B57BDC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One vs Rest Method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D871321-ACAF-448B-BDE2-4E8AA3A31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454682"/>
              </p:ext>
            </p:extLst>
          </p:nvPr>
        </p:nvGraphicFramePr>
        <p:xfrm>
          <a:off x="766762" y="1844175"/>
          <a:ext cx="4752976" cy="4020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2346">
                  <a:extLst>
                    <a:ext uri="{9D8B030D-6E8A-4147-A177-3AD203B41FA5}">
                      <a16:colId xmlns:a16="http://schemas.microsoft.com/office/drawing/2014/main" val="1401012147"/>
                    </a:ext>
                  </a:extLst>
                </a:gridCol>
                <a:gridCol w="1142346">
                  <a:extLst>
                    <a:ext uri="{9D8B030D-6E8A-4147-A177-3AD203B41FA5}">
                      <a16:colId xmlns:a16="http://schemas.microsoft.com/office/drawing/2014/main" val="1964851935"/>
                    </a:ext>
                  </a:extLst>
                </a:gridCol>
                <a:gridCol w="1121947">
                  <a:extLst>
                    <a:ext uri="{9D8B030D-6E8A-4147-A177-3AD203B41FA5}">
                      <a16:colId xmlns:a16="http://schemas.microsoft.com/office/drawing/2014/main" val="361540668"/>
                    </a:ext>
                  </a:extLst>
                </a:gridCol>
                <a:gridCol w="1346337">
                  <a:extLst>
                    <a:ext uri="{9D8B030D-6E8A-4147-A177-3AD203B41FA5}">
                      <a16:colId xmlns:a16="http://schemas.microsoft.com/office/drawing/2014/main" val="395710533"/>
                    </a:ext>
                  </a:extLst>
                </a:gridCol>
              </a:tblGrid>
              <a:tr h="5597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Outcome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Correct Predictions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Total Instance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Accuracy Per Outcome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56505861"/>
                  </a:ext>
                </a:extLst>
              </a:tr>
              <a:tr h="2798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NDF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16,114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18,016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58283230"/>
                  </a:ext>
                </a:extLst>
              </a:tr>
              <a:tr h="2798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  7,936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8,038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98.7%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92319914"/>
                  </a:ext>
                </a:extLst>
              </a:tr>
              <a:tr h="2798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other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         -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1,462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94964523"/>
                  </a:ext>
                </a:extLst>
              </a:tr>
              <a:tr h="3814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-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61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17706118"/>
                  </a:ext>
                </a:extLst>
              </a:tr>
              <a:tr h="2798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-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392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40755260"/>
                  </a:ext>
                </a:extLst>
              </a:tr>
              <a:tr h="2798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GB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-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292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82200935"/>
                  </a:ext>
                </a:extLst>
              </a:tr>
              <a:tr h="2798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 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574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37229113"/>
                  </a:ext>
                </a:extLst>
              </a:tr>
              <a:tr h="2798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-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176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81448297"/>
                  </a:ext>
                </a:extLst>
              </a:tr>
              <a:tr h="2798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-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283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47437367"/>
                  </a:ext>
                </a:extLst>
              </a:tr>
              <a:tr h="2798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-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100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83615655"/>
                  </a:ext>
                </a:extLst>
              </a:tr>
              <a:tr h="2798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-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99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63777327"/>
                  </a:ext>
                </a:extLst>
              </a:tr>
              <a:tr h="2798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  -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33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0278307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2CEAAA1-D151-461E-849E-5F7A0C52A5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934741"/>
              </p:ext>
            </p:extLst>
          </p:nvPr>
        </p:nvGraphicFramePr>
        <p:xfrm>
          <a:off x="5857874" y="2054720"/>
          <a:ext cx="5943602" cy="3348640"/>
        </p:xfrm>
        <a:graphic>
          <a:graphicData uri="http://schemas.openxmlformats.org/drawingml/2006/table">
            <a:tbl>
              <a:tblPr/>
              <a:tblGrid>
                <a:gridCol w="424543">
                  <a:extLst>
                    <a:ext uri="{9D8B030D-6E8A-4147-A177-3AD203B41FA5}">
                      <a16:colId xmlns:a16="http://schemas.microsoft.com/office/drawing/2014/main" val="2064233427"/>
                    </a:ext>
                  </a:extLst>
                </a:gridCol>
                <a:gridCol w="424543">
                  <a:extLst>
                    <a:ext uri="{9D8B030D-6E8A-4147-A177-3AD203B41FA5}">
                      <a16:colId xmlns:a16="http://schemas.microsoft.com/office/drawing/2014/main" val="2990878719"/>
                    </a:ext>
                  </a:extLst>
                </a:gridCol>
                <a:gridCol w="379640">
                  <a:extLst>
                    <a:ext uri="{9D8B030D-6E8A-4147-A177-3AD203B41FA5}">
                      <a16:colId xmlns:a16="http://schemas.microsoft.com/office/drawing/2014/main" val="220534593"/>
                    </a:ext>
                  </a:extLst>
                </a:gridCol>
                <a:gridCol w="469446">
                  <a:extLst>
                    <a:ext uri="{9D8B030D-6E8A-4147-A177-3AD203B41FA5}">
                      <a16:colId xmlns:a16="http://schemas.microsoft.com/office/drawing/2014/main" val="2295832707"/>
                    </a:ext>
                  </a:extLst>
                </a:gridCol>
                <a:gridCol w="424543">
                  <a:extLst>
                    <a:ext uri="{9D8B030D-6E8A-4147-A177-3AD203B41FA5}">
                      <a16:colId xmlns:a16="http://schemas.microsoft.com/office/drawing/2014/main" val="85037816"/>
                    </a:ext>
                  </a:extLst>
                </a:gridCol>
                <a:gridCol w="424543">
                  <a:extLst>
                    <a:ext uri="{9D8B030D-6E8A-4147-A177-3AD203B41FA5}">
                      <a16:colId xmlns:a16="http://schemas.microsoft.com/office/drawing/2014/main" val="743692787"/>
                    </a:ext>
                  </a:extLst>
                </a:gridCol>
                <a:gridCol w="424543">
                  <a:extLst>
                    <a:ext uri="{9D8B030D-6E8A-4147-A177-3AD203B41FA5}">
                      <a16:colId xmlns:a16="http://schemas.microsoft.com/office/drawing/2014/main" val="1940770069"/>
                    </a:ext>
                  </a:extLst>
                </a:gridCol>
                <a:gridCol w="424543">
                  <a:extLst>
                    <a:ext uri="{9D8B030D-6E8A-4147-A177-3AD203B41FA5}">
                      <a16:colId xmlns:a16="http://schemas.microsoft.com/office/drawing/2014/main" val="352317920"/>
                    </a:ext>
                  </a:extLst>
                </a:gridCol>
                <a:gridCol w="424543">
                  <a:extLst>
                    <a:ext uri="{9D8B030D-6E8A-4147-A177-3AD203B41FA5}">
                      <a16:colId xmlns:a16="http://schemas.microsoft.com/office/drawing/2014/main" val="3327301519"/>
                    </a:ext>
                  </a:extLst>
                </a:gridCol>
                <a:gridCol w="424543">
                  <a:extLst>
                    <a:ext uri="{9D8B030D-6E8A-4147-A177-3AD203B41FA5}">
                      <a16:colId xmlns:a16="http://schemas.microsoft.com/office/drawing/2014/main" val="3567247799"/>
                    </a:ext>
                  </a:extLst>
                </a:gridCol>
                <a:gridCol w="424543">
                  <a:extLst>
                    <a:ext uri="{9D8B030D-6E8A-4147-A177-3AD203B41FA5}">
                      <a16:colId xmlns:a16="http://schemas.microsoft.com/office/drawing/2014/main" val="1803722083"/>
                    </a:ext>
                  </a:extLst>
                </a:gridCol>
                <a:gridCol w="424543">
                  <a:extLst>
                    <a:ext uri="{9D8B030D-6E8A-4147-A177-3AD203B41FA5}">
                      <a16:colId xmlns:a16="http://schemas.microsoft.com/office/drawing/2014/main" val="804583328"/>
                    </a:ext>
                  </a:extLst>
                </a:gridCol>
                <a:gridCol w="382359">
                  <a:extLst>
                    <a:ext uri="{9D8B030D-6E8A-4147-A177-3AD203B41FA5}">
                      <a16:colId xmlns:a16="http://schemas.microsoft.com/office/drawing/2014/main" val="2521358373"/>
                    </a:ext>
                  </a:extLst>
                </a:gridCol>
                <a:gridCol w="466727">
                  <a:extLst>
                    <a:ext uri="{9D8B030D-6E8A-4147-A177-3AD203B41FA5}">
                      <a16:colId xmlns:a16="http://schemas.microsoft.com/office/drawing/2014/main" val="2918279416"/>
                    </a:ext>
                  </a:extLst>
                </a:gridCol>
              </a:tblGrid>
              <a:tr h="43641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Negatives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 Positives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6191585"/>
                  </a:ext>
                </a:extLst>
              </a:tr>
              <a:tr h="232756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272754"/>
                  </a:ext>
                </a:extLst>
              </a:tr>
              <a:tr h="232756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7323452"/>
                  </a:ext>
                </a:extLst>
              </a:tr>
              <a:tr h="232756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3925080"/>
                  </a:ext>
                </a:extLst>
              </a:tr>
              <a:tr h="232756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426169"/>
                  </a:ext>
                </a:extLst>
              </a:tr>
              <a:tr h="232756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584889"/>
                  </a:ext>
                </a:extLst>
              </a:tr>
              <a:tr h="232756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7270407"/>
                  </a:ext>
                </a:extLst>
              </a:tr>
              <a:tr h="232756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16114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C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6531405"/>
                  </a:ext>
                </a:extLst>
              </a:tr>
              <a:tr h="232756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4226728"/>
                  </a:ext>
                </a:extLst>
              </a:tr>
              <a:tr h="232756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0698036"/>
                  </a:ext>
                </a:extLst>
              </a:tr>
              <a:tr h="232756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7936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AB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801272"/>
                  </a:ext>
                </a:extLst>
              </a:tr>
              <a:tr h="43641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 Negatives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0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Positives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4191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0644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32207-55CD-42BE-A0B4-846B57BDC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One vs One Method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4176D4D-2DDF-4CE2-A000-B117CDDEE3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427350"/>
              </p:ext>
            </p:extLst>
          </p:nvPr>
        </p:nvGraphicFramePr>
        <p:xfrm>
          <a:off x="1063625" y="1690688"/>
          <a:ext cx="4572000" cy="3886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5320">
                  <a:extLst>
                    <a:ext uri="{9D8B030D-6E8A-4147-A177-3AD203B41FA5}">
                      <a16:colId xmlns:a16="http://schemas.microsoft.com/office/drawing/2014/main" val="3456027913"/>
                    </a:ext>
                  </a:extLst>
                </a:gridCol>
                <a:gridCol w="1065320">
                  <a:extLst>
                    <a:ext uri="{9D8B030D-6E8A-4147-A177-3AD203B41FA5}">
                      <a16:colId xmlns:a16="http://schemas.microsoft.com/office/drawing/2014/main" val="2751927803"/>
                    </a:ext>
                  </a:extLst>
                </a:gridCol>
                <a:gridCol w="1220680">
                  <a:extLst>
                    <a:ext uri="{9D8B030D-6E8A-4147-A177-3AD203B41FA5}">
                      <a16:colId xmlns:a16="http://schemas.microsoft.com/office/drawing/2014/main" val="234845410"/>
                    </a:ext>
                  </a:extLst>
                </a:gridCol>
                <a:gridCol w="1220680">
                  <a:extLst>
                    <a:ext uri="{9D8B030D-6E8A-4147-A177-3AD203B41FA5}">
                      <a16:colId xmlns:a16="http://schemas.microsoft.com/office/drawing/2014/main" val="830702635"/>
                    </a:ext>
                  </a:extLst>
                </a:gridCol>
              </a:tblGrid>
              <a:tr h="7772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Outcome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Correct Predictions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Total Instance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Accuracy Per Outcome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8745206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NDF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18,016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18,016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100.00%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63051748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3,916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8,038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48.72%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39737564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other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766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1,462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52.39%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33086379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-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61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41461650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-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     392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04772726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GB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-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          292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55557839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-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574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37518119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-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176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5056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-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283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47099338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-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100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03018643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-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99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24738203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-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            33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0.00%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001106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74B218F-F311-4338-AFBF-E9BCEF43572C}"/>
              </a:ext>
            </a:extLst>
          </p:cNvPr>
          <p:cNvGraphicFramePr>
            <a:graphicFrameLocks noGrp="1"/>
          </p:cNvGraphicFramePr>
          <p:nvPr/>
        </p:nvGraphicFramePr>
        <p:xfrm>
          <a:off x="5937250" y="1754680"/>
          <a:ext cx="5943602" cy="3348640"/>
        </p:xfrm>
        <a:graphic>
          <a:graphicData uri="http://schemas.openxmlformats.org/drawingml/2006/table">
            <a:tbl>
              <a:tblPr/>
              <a:tblGrid>
                <a:gridCol w="424543">
                  <a:extLst>
                    <a:ext uri="{9D8B030D-6E8A-4147-A177-3AD203B41FA5}">
                      <a16:colId xmlns:a16="http://schemas.microsoft.com/office/drawing/2014/main" val="841013556"/>
                    </a:ext>
                  </a:extLst>
                </a:gridCol>
                <a:gridCol w="424543">
                  <a:extLst>
                    <a:ext uri="{9D8B030D-6E8A-4147-A177-3AD203B41FA5}">
                      <a16:colId xmlns:a16="http://schemas.microsoft.com/office/drawing/2014/main" val="104185691"/>
                    </a:ext>
                  </a:extLst>
                </a:gridCol>
                <a:gridCol w="424543">
                  <a:extLst>
                    <a:ext uri="{9D8B030D-6E8A-4147-A177-3AD203B41FA5}">
                      <a16:colId xmlns:a16="http://schemas.microsoft.com/office/drawing/2014/main" val="2869699375"/>
                    </a:ext>
                  </a:extLst>
                </a:gridCol>
                <a:gridCol w="424543">
                  <a:extLst>
                    <a:ext uri="{9D8B030D-6E8A-4147-A177-3AD203B41FA5}">
                      <a16:colId xmlns:a16="http://schemas.microsoft.com/office/drawing/2014/main" val="960983949"/>
                    </a:ext>
                  </a:extLst>
                </a:gridCol>
                <a:gridCol w="424543">
                  <a:extLst>
                    <a:ext uri="{9D8B030D-6E8A-4147-A177-3AD203B41FA5}">
                      <a16:colId xmlns:a16="http://schemas.microsoft.com/office/drawing/2014/main" val="1571319061"/>
                    </a:ext>
                  </a:extLst>
                </a:gridCol>
                <a:gridCol w="424543">
                  <a:extLst>
                    <a:ext uri="{9D8B030D-6E8A-4147-A177-3AD203B41FA5}">
                      <a16:colId xmlns:a16="http://schemas.microsoft.com/office/drawing/2014/main" val="3533677028"/>
                    </a:ext>
                  </a:extLst>
                </a:gridCol>
                <a:gridCol w="424543">
                  <a:extLst>
                    <a:ext uri="{9D8B030D-6E8A-4147-A177-3AD203B41FA5}">
                      <a16:colId xmlns:a16="http://schemas.microsoft.com/office/drawing/2014/main" val="968505336"/>
                    </a:ext>
                  </a:extLst>
                </a:gridCol>
                <a:gridCol w="424543">
                  <a:extLst>
                    <a:ext uri="{9D8B030D-6E8A-4147-A177-3AD203B41FA5}">
                      <a16:colId xmlns:a16="http://schemas.microsoft.com/office/drawing/2014/main" val="239609513"/>
                    </a:ext>
                  </a:extLst>
                </a:gridCol>
                <a:gridCol w="424543">
                  <a:extLst>
                    <a:ext uri="{9D8B030D-6E8A-4147-A177-3AD203B41FA5}">
                      <a16:colId xmlns:a16="http://schemas.microsoft.com/office/drawing/2014/main" val="720450123"/>
                    </a:ext>
                  </a:extLst>
                </a:gridCol>
                <a:gridCol w="424543">
                  <a:extLst>
                    <a:ext uri="{9D8B030D-6E8A-4147-A177-3AD203B41FA5}">
                      <a16:colId xmlns:a16="http://schemas.microsoft.com/office/drawing/2014/main" val="3214467103"/>
                    </a:ext>
                  </a:extLst>
                </a:gridCol>
                <a:gridCol w="424543">
                  <a:extLst>
                    <a:ext uri="{9D8B030D-6E8A-4147-A177-3AD203B41FA5}">
                      <a16:colId xmlns:a16="http://schemas.microsoft.com/office/drawing/2014/main" val="2913197211"/>
                    </a:ext>
                  </a:extLst>
                </a:gridCol>
                <a:gridCol w="424543">
                  <a:extLst>
                    <a:ext uri="{9D8B030D-6E8A-4147-A177-3AD203B41FA5}">
                      <a16:colId xmlns:a16="http://schemas.microsoft.com/office/drawing/2014/main" val="242966289"/>
                    </a:ext>
                  </a:extLst>
                </a:gridCol>
                <a:gridCol w="424543">
                  <a:extLst>
                    <a:ext uri="{9D8B030D-6E8A-4147-A177-3AD203B41FA5}">
                      <a16:colId xmlns:a16="http://schemas.microsoft.com/office/drawing/2014/main" val="2570494888"/>
                    </a:ext>
                  </a:extLst>
                </a:gridCol>
                <a:gridCol w="424543">
                  <a:extLst>
                    <a:ext uri="{9D8B030D-6E8A-4147-A177-3AD203B41FA5}">
                      <a16:colId xmlns:a16="http://schemas.microsoft.com/office/drawing/2014/main" val="2403298032"/>
                    </a:ext>
                  </a:extLst>
                </a:gridCol>
              </a:tblGrid>
              <a:tr h="4364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Negatives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 Positives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0098279"/>
                  </a:ext>
                </a:extLst>
              </a:tr>
              <a:tr h="232756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6997425"/>
                  </a:ext>
                </a:extLst>
              </a:tr>
              <a:tr h="232756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5844256"/>
                  </a:ext>
                </a:extLst>
              </a:tr>
              <a:tr h="232756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0369997"/>
                  </a:ext>
                </a:extLst>
              </a:tr>
              <a:tr h="232756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356615"/>
                  </a:ext>
                </a:extLst>
              </a:tr>
              <a:tr h="232756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8258760"/>
                  </a:ext>
                </a:extLst>
              </a:tr>
              <a:tr h="232756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2214356"/>
                  </a:ext>
                </a:extLst>
              </a:tr>
              <a:tr h="232756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18016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2465771"/>
                  </a:ext>
                </a:extLst>
              </a:tr>
              <a:tr h="232756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9792501"/>
                  </a:ext>
                </a:extLst>
              </a:tr>
              <a:tr h="232756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8525121"/>
                  </a:ext>
                </a:extLst>
              </a:tr>
              <a:tr h="232756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3916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CF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4117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CE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7753416"/>
                  </a:ext>
                </a:extLst>
              </a:tr>
              <a:tr h="4364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 Negatives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Positives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092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33499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C50B11-0C59-491C-A798-7851B7CB1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121" y="5529884"/>
            <a:ext cx="5693783" cy="10963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303030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pic>
        <p:nvPicPr>
          <p:cNvPr id="5" name="slide3">
            <a:extLst>
              <a:ext uri="{FF2B5EF4-FFF2-40B4-BE49-F238E27FC236}">
                <a16:creationId xmlns:a16="http://schemas.microsoft.com/office/drawing/2014/main" id="{3014A305-2494-4D81-97E7-29B4E22555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053" y="965200"/>
            <a:ext cx="3939204" cy="398906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7EB0F-098B-4A3C-8C88-CC3CA1F009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34655" y="965199"/>
            <a:ext cx="4008101" cy="40204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Although Accuracy is high model is not accurate across all outcomes.</a:t>
            </a:r>
          </a:p>
          <a:p>
            <a:r>
              <a:rPr lang="en-US" sz="2000"/>
              <a:t>Sample data is not evenly distributed.</a:t>
            </a:r>
          </a:p>
          <a:p>
            <a:r>
              <a:rPr lang="en-US" sz="2000"/>
              <a:t>Additional work is needed to increase accuracy.</a:t>
            </a:r>
          </a:p>
          <a:p>
            <a:pPr lvl="1"/>
            <a:r>
              <a:rPr lang="en-US" sz="2000"/>
              <a:t>Adjust data sampled</a:t>
            </a:r>
          </a:p>
          <a:p>
            <a:pPr lvl="1"/>
            <a:r>
              <a:rPr lang="en-US" sz="2000"/>
              <a:t>Remove Correlated Values</a:t>
            </a:r>
          </a:p>
          <a:p>
            <a:pPr lvl="1"/>
            <a:r>
              <a:rPr lang="en-US" sz="2000"/>
              <a:t>Explore alternate models</a:t>
            </a:r>
          </a:p>
        </p:txBody>
      </p:sp>
    </p:spTree>
    <p:extLst>
      <p:ext uri="{BB962C8B-B14F-4D97-AF65-F5344CB8AC3E}">
        <p14:creationId xmlns:p14="http://schemas.microsoft.com/office/powerpoint/2010/main" val="11252763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C1BAA1-39C9-422F-9AC7-03A62EF43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  &amp;  LEARNINGS</a:t>
            </a:r>
          </a:p>
        </p:txBody>
      </p:sp>
    </p:spTree>
    <p:extLst>
      <p:ext uri="{BB962C8B-B14F-4D97-AF65-F5344CB8AC3E}">
        <p14:creationId xmlns:p14="http://schemas.microsoft.com/office/powerpoint/2010/main" val="26644920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F6D58-1A39-41ED-99F7-0CE9F03BD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860" y="398547"/>
            <a:ext cx="6387102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Franklin Gothic Book" panose="020B0503020102020204" pitchFamily="34" charset="0"/>
                <a:cs typeface="Segoe UI" panose="020B0502040204020203" pitchFamily="34" charset="0"/>
              </a:rPr>
              <a:t>MAJOR 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933A4-33C5-4102-BBB0-9B15EFF2F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738" y="1952207"/>
            <a:ext cx="7060367" cy="450724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Most users who book a trip, create an account in less than 2 weeks and vise versa.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Most trips booked are from the US.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Business problems that are tasked with being solved with machine learning do not always imply inherent success or result in high predictability.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There continue to be new Python and Tableau features and code to learn and utilize.  The journey of learning has just begun.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Exploratory Data Analysis in Tableau enabled more efficient profiling and analyses.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2C6A2225-94AF-4BC4-98F4-77746E7B1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5108" y="1"/>
            <a:ext cx="4666892" cy="3612937"/>
          </a:xfrm>
          <a:custGeom>
            <a:avLst/>
            <a:gdLst>
              <a:gd name="connsiteX0" fmla="*/ 192227 w 4666892"/>
              <a:gd name="connsiteY0" fmla="*/ 0 h 3612937"/>
              <a:gd name="connsiteX1" fmla="*/ 4666892 w 4666892"/>
              <a:gd name="connsiteY1" fmla="*/ 0 h 3612937"/>
              <a:gd name="connsiteX2" fmla="*/ 4666892 w 4666892"/>
              <a:gd name="connsiteY2" fmla="*/ 2643684 h 3612937"/>
              <a:gd name="connsiteX3" fmla="*/ 4657487 w 4666892"/>
              <a:gd name="connsiteY3" fmla="*/ 2656262 h 3612937"/>
              <a:gd name="connsiteX4" fmla="*/ 2628900 w 4666892"/>
              <a:gd name="connsiteY4" fmla="*/ 3612937 h 3612937"/>
              <a:gd name="connsiteX5" fmla="*/ 0 w 4666892"/>
              <a:gd name="connsiteY5" fmla="*/ 984037 h 3612937"/>
              <a:gd name="connsiteX6" fmla="*/ 118190 w 4666892"/>
              <a:gd name="connsiteY6" fmla="*/ 202283 h 3612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66892" h="3612937">
                <a:moveTo>
                  <a:pt x="192227" y="0"/>
                </a:moveTo>
                <a:lnTo>
                  <a:pt x="4666892" y="0"/>
                </a:lnTo>
                <a:lnTo>
                  <a:pt x="4666892" y="2643684"/>
                </a:lnTo>
                <a:lnTo>
                  <a:pt x="4657487" y="2656262"/>
                </a:lnTo>
                <a:cubicBezTo>
                  <a:pt x="4175308" y="3240527"/>
                  <a:pt x="3445594" y="3612937"/>
                  <a:pt x="2628900" y="3612937"/>
                </a:cubicBezTo>
                <a:cubicBezTo>
                  <a:pt x="1176999" y="3612937"/>
                  <a:pt x="0" y="2435938"/>
                  <a:pt x="0" y="984037"/>
                </a:cubicBezTo>
                <a:cubicBezTo>
                  <a:pt x="0" y="711806"/>
                  <a:pt x="41379" y="449239"/>
                  <a:pt x="118190" y="2022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46EA0402-5843-4D53-BF9C-BE7205812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89830" y="1"/>
            <a:ext cx="4502173" cy="3448219"/>
          </a:xfrm>
          <a:custGeom>
            <a:avLst/>
            <a:gdLst>
              <a:gd name="connsiteX0" fmla="*/ 205627 w 4502173"/>
              <a:gd name="connsiteY0" fmla="*/ 0 h 3448219"/>
              <a:gd name="connsiteX1" fmla="*/ 4502173 w 4502173"/>
              <a:gd name="connsiteY1" fmla="*/ 0 h 3448219"/>
              <a:gd name="connsiteX2" fmla="*/ 4502173 w 4502173"/>
              <a:gd name="connsiteY2" fmla="*/ 2368934 h 3448219"/>
              <a:gd name="connsiteX3" fmla="*/ 4365663 w 4502173"/>
              <a:gd name="connsiteY3" fmla="*/ 2551486 h 3448219"/>
              <a:gd name="connsiteX4" fmla="*/ 2464181 w 4502173"/>
              <a:gd name="connsiteY4" fmla="*/ 3448219 h 3448219"/>
              <a:gd name="connsiteX5" fmla="*/ 0 w 4502173"/>
              <a:gd name="connsiteY5" fmla="*/ 984038 h 3448219"/>
              <a:gd name="connsiteX6" fmla="*/ 193648 w 4502173"/>
              <a:gd name="connsiteY6" fmla="*/ 24867 h 3448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448219">
                <a:moveTo>
                  <a:pt x="205627" y="0"/>
                </a:moveTo>
                <a:lnTo>
                  <a:pt x="4502173" y="0"/>
                </a:lnTo>
                <a:lnTo>
                  <a:pt x="4502173" y="2368934"/>
                </a:lnTo>
                <a:lnTo>
                  <a:pt x="4365663" y="2551486"/>
                </a:lnTo>
                <a:cubicBezTo>
                  <a:pt x="3913696" y="3099144"/>
                  <a:pt x="3229704" y="3448219"/>
                  <a:pt x="2464181" y="3448219"/>
                </a:cubicBezTo>
                <a:cubicBezTo>
                  <a:pt x="1103251" y="3448219"/>
                  <a:pt x="0" y="2344968"/>
                  <a:pt x="0" y="984038"/>
                </a:cubicBezTo>
                <a:cubicBezTo>
                  <a:pt x="0" y="643806"/>
                  <a:pt x="68954" y="319678"/>
                  <a:pt x="193648" y="2486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Graphic 3" descr="Chat">
            <a:extLst>
              <a:ext uri="{FF2B5EF4-FFF2-40B4-BE49-F238E27FC236}">
                <a16:creationId xmlns:a16="http://schemas.microsoft.com/office/drawing/2014/main" id="{AEE98CC8-0F49-4433-9FD0-35E20C04B5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68827" y="244523"/>
            <a:ext cx="2580738" cy="2580738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48F5915-2CE1-4F74-88C5-D4366893D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4737" y="3918051"/>
            <a:ext cx="3587263" cy="2939948"/>
          </a:xfrm>
          <a:custGeom>
            <a:avLst/>
            <a:gdLst>
              <a:gd name="connsiteX0" fmla="*/ 2070613 w 3587263"/>
              <a:gd name="connsiteY0" fmla="*/ 0 h 2939948"/>
              <a:gd name="connsiteX1" fmla="*/ 3534758 w 3587263"/>
              <a:gd name="connsiteY1" fmla="*/ 606469 h 2939948"/>
              <a:gd name="connsiteX2" fmla="*/ 3587263 w 3587263"/>
              <a:gd name="connsiteY2" fmla="*/ 664240 h 2939948"/>
              <a:gd name="connsiteX3" fmla="*/ 3587263 w 3587263"/>
              <a:gd name="connsiteY3" fmla="*/ 2939948 h 2939948"/>
              <a:gd name="connsiteX4" fmla="*/ 193241 w 3587263"/>
              <a:gd name="connsiteY4" fmla="*/ 2939948 h 2939948"/>
              <a:gd name="connsiteX5" fmla="*/ 162719 w 3587263"/>
              <a:gd name="connsiteY5" fmla="*/ 2876589 h 2939948"/>
              <a:gd name="connsiteX6" fmla="*/ 0 w 3587263"/>
              <a:gd name="connsiteY6" fmla="*/ 2070613 h 2939948"/>
              <a:gd name="connsiteX7" fmla="*/ 2070613 w 3587263"/>
              <a:gd name="connsiteY7" fmla="*/ 0 h 2939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87263" h="2939948">
                <a:moveTo>
                  <a:pt x="2070613" y="0"/>
                </a:moveTo>
                <a:cubicBezTo>
                  <a:pt x="2642397" y="0"/>
                  <a:pt x="3160050" y="231761"/>
                  <a:pt x="3534758" y="606469"/>
                </a:cubicBezTo>
                <a:lnTo>
                  <a:pt x="3587263" y="664240"/>
                </a:lnTo>
                <a:lnTo>
                  <a:pt x="3587263" y="2939948"/>
                </a:lnTo>
                <a:lnTo>
                  <a:pt x="193241" y="2939948"/>
                </a:lnTo>
                <a:lnTo>
                  <a:pt x="162719" y="2876589"/>
                </a:lnTo>
                <a:cubicBezTo>
                  <a:pt x="57940" y="2628865"/>
                  <a:pt x="0" y="2356505"/>
                  <a:pt x="0" y="2070613"/>
                </a:cubicBezTo>
                <a:cubicBezTo>
                  <a:pt x="0" y="927045"/>
                  <a:pt x="927045" y="0"/>
                  <a:pt x="2070613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1B43EC4-7D6F-44CA-82DD-103883D23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8827" y="4082142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79AB2C-98B5-4A56-BD8A-369FB7890B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6232" y="4932297"/>
            <a:ext cx="2394408" cy="15982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809097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5240" y="2784084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8000" dirty="0">
                <a:solidFill>
                  <a:schemeClr val="bg1"/>
                </a:solidFill>
                <a:latin typeface="Franklin Gothic Book" panose="020B0503020102020204" pitchFamily="34" charset="0"/>
                <a:cs typeface="Segoe UI" panose="020B0502040204020203" pitchFamily="34" charset="0"/>
              </a:rPr>
              <a:t>THANK  YOU !</a:t>
            </a: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2" name="Picture 8" descr="Related image">
            <a:extLst>
              <a:ext uri="{FF2B5EF4-FFF2-40B4-BE49-F238E27FC236}">
                <a16:creationId xmlns:a16="http://schemas.microsoft.com/office/drawing/2014/main" id="{180B5AAF-2532-4D8B-8C13-F82FCA617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979609"/>
            <a:ext cx="5103602" cy="3406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968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EC54BB-46D4-4541-A764-DA5644A00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AC1DF9E-4BD7-400B-86CB-30023874F7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348862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1000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0A3CBB-B820-44B5-B742-B694917DB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DATASETS</a:t>
            </a:r>
          </a:p>
        </p:txBody>
      </p:sp>
    </p:spTree>
    <p:extLst>
      <p:ext uri="{BB962C8B-B14F-4D97-AF65-F5344CB8AC3E}">
        <p14:creationId xmlns:p14="http://schemas.microsoft.com/office/powerpoint/2010/main" val="13139094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BC0F8B1-F985-469B-8332-13DBC7665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1791963" y="451044"/>
            <a:ext cx="2308583" cy="2741196"/>
          </a:xfrm>
          <a:custGeom>
            <a:avLst/>
            <a:gdLst>
              <a:gd name="connsiteX0" fmla="*/ 2308583 w 2308583"/>
              <a:gd name="connsiteY0" fmla="*/ 2741196 h 2741196"/>
              <a:gd name="connsiteX1" fmla="*/ 462 w 2308583"/>
              <a:gd name="connsiteY1" fmla="*/ 2741196 h 2741196"/>
              <a:gd name="connsiteX2" fmla="*/ 0 w 2308583"/>
              <a:gd name="connsiteY2" fmla="*/ 2469337 h 2741196"/>
              <a:gd name="connsiteX3" fmla="*/ 2022607 w 2308583"/>
              <a:gd name="connsiteY3" fmla="*/ 2470269 h 2741196"/>
              <a:gd name="connsiteX4" fmla="*/ 2022607 w 2308583"/>
              <a:gd name="connsiteY4" fmla="*/ 0 h 2741196"/>
              <a:gd name="connsiteX5" fmla="*/ 2308583 w 2308583"/>
              <a:gd name="connsiteY5" fmla="*/ 0 h 274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8583" h="2741196">
                <a:moveTo>
                  <a:pt x="2308583" y="2741196"/>
                </a:moveTo>
                <a:lnTo>
                  <a:pt x="462" y="2741196"/>
                </a:lnTo>
                <a:cubicBezTo>
                  <a:pt x="-462" y="2647366"/>
                  <a:pt x="923" y="2563167"/>
                  <a:pt x="0" y="2469337"/>
                </a:cubicBezTo>
                <a:lnTo>
                  <a:pt x="2022607" y="2470269"/>
                </a:lnTo>
                <a:lnTo>
                  <a:pt x="2022607" y="0"/>
                </a:lnTo>
                <a:lnTo>
                  <a:pt x="2308583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25816F-3757-4157-A05F-154464FBA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01" y="5442738"/>
            <a:ext cx="7631128" cy="13926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0D488BC-6B80-4CDB-908E-A01E677887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101" y="3787391"/>
            <a:ext cx="8195693" cy="1085927"/>
          </a:xfrm>
          <a:prstGeom prst="rect">
            <a:avLst/>
          </a:pr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9D15953-1642-4DD6-AD9E-01AA19247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9466977" y="434000"/>
            <a:ext cx="2308583" cy="1114404"/>
          </a:xfrm>
          <a:custGeom>
            <a:avLst/>
            <a:gdLst>
              <a:gd name="connsiteX0" fmla="*/ 462 w 2308583"/>
              <a:gd name="connsiteY0" fmla="*/ 1114404 h 1114404"/>
              <a:gd name="connsiteX1" fmla="*/ 2308583 w 2308583"/>
              <a:gd name="connsiteY1" fmla="*/ 1114404 h 1114404"/>
              <a:gd name="connsiteX2" fmla="*/ 2308583 w 2308583"/>
              <a:gd name="connsiteY2" fmla="*/ 0 h 1114404"/>
              <a:gd name="connsiteX3" fmla="*/ 2022607 w 2308583"/>
              <a:gd name="connsiteY3" fmla="*/ 0 h 1114404"/>
              <a:gd name="connsiteX4" fmla="*/ 2022607 w 2308583"/>
              <a:gd name="connsiteY4" fmla="*/ 843477 h 1114404"/>
              <a:gd name="connsiteX5" fmla="*/ 0 w 2308583"/>
              <a:gd name="connsiteY5" fmla="*/ 842545 h 1114404"/>
              <a:gd name="connsiteX6" fmla="*/ 462 w 2308583"/>
              <a:gd name="connsiteY6" fmla="*/ 1114404 h 1114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8583" h="1114404">
                <a:moveTo>
                  <a:pt x="462" y="1114404"/>
                </a:moveTo>
                <a:lnTo>
                  <a:pt x="2308583" y="1114404"/>
                </a:lnTo>
                <a:lnTo>
                  <a:pt x="2308583" y="0"/>
                </a:lnTo>
                <a:lnTo>
                  <a:pt x="2022607" y="0"/>
                </a:lnTo>
                <a:lnTo>
                  <a:pt x="2022607" y="843477"/>
                </a:lnTo>
                <a:lnTo>
                  <a:pt x="0" y="842545"/>
                </a:lnTo>
                <a:cubicBezTo>
                  <a:pt x="923" y="936375"/>
                  <a:pt x="-462" y="1020574"/>
                  <a:pt x="462" y="1114404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918D9D3-1370-4FF6-9DFC-9F87F903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14400" y="5377218"/>
            <a:ext cx="4387755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59317976-09B1-40EF-B1E4-836063115F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6304" y="3341962"/>
            <a:ext cx="3154595" cy="153135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7CD02C6-1F9A-4168-883C-42F9746D6F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8267" y="718922"/>
            <a:ext cx="4159574" cy="1523717"/>
          </a:xfrm>
          <a:prstGeom prst="rect">
            <a:avLst/>
          </a:prstGeom>
        </p:spPr>
      </p:pic>
      <p:sp>
        <p:nvSpPr>
          <p:cNvPr id="31" name="Freeform 6">
            <a:extLst>
              <a:ext uri="{FF2B5EF4-FFF2-40B4-BE49-F238E27FC236}">
                <a16:creationId xmlns:a16="http://schemas.microsoft.com/office/drawing/2014/main" id="{FBF3780C-749F-4B50-9E1D-F2B1F6DBB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76833" y="2919002"/>
            <a:ext cx="2525072" cy="3398994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7F9383-21DE-432F-B846-1DDE684D5E72}"/>
              </a:ext>
            </a:extLst>
          </p:cNvPr>
          <p:cNvSpPr txBox="1"/>
          <p:nvPr/>
        </p:nvSpPr>
        <p:spPr>
          <a:xfrm>
            <a:off x="416440" y="1086739"/>
            <a:ext cx="3190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User Session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Demographic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Train and Test Data</a:t>
            </a:r>
          </a:p>
        </p:txBody>
      </p:sp>
    </p:spTree>
    <p:extLst>
      <p:ext uri="{BB962C8B-B14F-4D97-AF65-F5344CB8AC3E}">
        <p14:creationId xmlns:p14="http://schemas.microsoft.com/office/powerpoint/2010/main" val="153491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9496DB-49AF-479D-8D6A-F7B3C8F00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 CLEANING</a:t>
            </a:r>
          </a:p>
        </p:txBody>
      </p:sp>
    </p:spTree>
    <p:extLst>
      <p:ext uri="{BB962C8B-B14F-4D97-AF65-F5344CB8AC3E}">
        <p14:creationId xmlns:p14="http://schemas.microsoft.com/office/powerpoint/2010/main" val="29056493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3F49C4-3D02-48F9-88AA-4DEEE7552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5041" y="4212611"/>
            <a:ext cx="4641917" cy="17095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BEF0A0-C479-44F5-9A3A-02E8120CD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449" y="6125352"/>
            <a:ext cx="9186863" cy="50392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E8C1A14-BA6E-4368-8EEE-7561C3AB58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067" y="946446"/>
            <a:ext cx="4835538" cy="24825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0641E3-08E6-41EF-A80D-DC2050C7C586}"/>
              </a:ext>
            </a:extLst>
          </p:cNvPr>
          <p:cNvSpPr txBox="1"/>
          <p:nvPr/>
        </p:nvSpPr>
        <p:spPr>
          <a:xfrm>
            <a:off x="4382192" y="3640093"/>
            <a:ext cx="2374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DATA MANIPULATIONS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61BB91-4AAE-45EB-AE50-2D85A5B1B050}"/>
              </a:ext>
            </a:extLst>
          </p:cNvPr>
          <p:cNvSpPr txBox="1"/>
          <p:nvPr/>
        </p:nvSpPr>
        <p:spPr>
          <a:xfrm>
            <a:off x="6534346" y="228727"/>
            <a:ext cx="5269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CONVERT NULLS TO 0 (CREATE NEW FIELDS FOR MODEL DEVELOPMENT)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4AF0D1-442A-401E-BC19-FE40022AE3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28" y="1419261"/>
            <a:ext cx="5863472" cy="11645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FB9C228-7568-4178-93C2-28E988C0DCB5}"/>
              </a:ext>
            </a:extLst>
          </p:cNvPr>
          <p:cNvSpPr txBox="1"/>
          <p:nvPr/>
        </p:nvSpPr>
        <p:spPr>
          <a:xfrm>
            <a:off x="0" y="658124"/>
            <a:ext cx="526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MERGE PROCESSES ACROSS DATAFRAMES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F11DEF-2ADC-482B-AE63-BB81A56B05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2528" y="3263298"/>
            <a:ext cx="3108041" cy="218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580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B19796-521E-4C7B-8705-431092481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633" y="2957512"/>
            <a:ext cx="6996304" cy="30575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Exploratory </a:t>
            </a:r>
            <a:b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Analyses</a:t>
            </a:r>
          </a:p>
        </p:txBody>
      </p:sp>
    </p:spTree>
    <p:extLst>
      <p:ext uri="{BB962C8B-B14F-4D97-AF65-F5344CB8AC3E}">
        <p14:creationId xmlns:p14="http://schemas.microsoft.com/office/powerpoint/2010/main" val="21446705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16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34CEF4-01D3-4AF7-9E84-F43030ACA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Countries Heatmaps</a:t>
            </a:r>
            <a:endParaRPr lang="en-US" sz="5400" dirty="0">
              <a:solidFill>
                <a:srgbClr val="FFFFFF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6ED16BA-EF33-47E5-B872-5EA21CAF1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" y="398147"/>
            <a:ext cx="3425609" cy="38168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2B9B6A-A47B-4505-A656-833046D60B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4527" y="380198"/>
            <a:ext cx="3433324" cy="2781543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C272B0E-268D-4AAF-AD43-B3C87D2F37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2238" y="330045"/>
            <a:ext cx="3418890" cy="3997637"/>
          </a:xfrm>
          <a:prstGeom prst="rect">
            <a:avLst/>
          </a:prstGeom>
        </p:spPr>
      </p:pic>
      <p:cxnSp>
        <p:nvCxnSpPr>
          <p:cNvPr id="35" name="Straight Connector 22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66B4656-7C0A-4A04-9140-0C6F60A423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3305" y="3245020"/>
            <a:ext cx="2448018" cy="119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72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search Presentation.potx" id="{56FA722C-F846-4CAB-B731-AD623A5E3E2F}" vid="{D64B6417-52F1-44C8-A69F-2D9066A0468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1151</Words>
  <Application>Microsoft Office PowerPoint</Application>
  <PresentationFormat>Widescreen</PresentationFormat>
  <Paragraphs>552</Paragraphs>
  <Slides>25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Franklin Gothic Book</vt:lpstr>
      <vt:lpstr>Segoe UI</vt:lpstr>
      <vt:lpstr>Office Theme</vt:lpstr>
      <vt:lpstr>Can we predict if New Users will book or not?</vt:lpstr>
      <vt:lpstr>Project Layout</vt:lpstr>
      <vt:lpstr>Overview</vt:lpstr>
      <vt:lpstr>DATASETS</vt:lpstr>
      <vt:lpstr>PowerPoint Presentation</vt:lpstr>
      <vt:lpstr>DATA  CLEANING</vt:lpstr>
      <vt:lpstr>PowerPoint Presentation</vt:lpstr>
      <vt:lpstr>Exploratory  Data Analyses</vt:lpstr>
      <vt:lpstr>Countries Heatmaps</vt:lpstr>
      <vt:lpstr>Bookings by Time from Account Creation</vt:lpstr>
      <vt:lpstr>Devices Used in Booking vs Non-booking</vt:lpstr>
      <vt:lpstr>Devices Used in Bookings over the Years</vt:lpstr>
      <vt:lpstr>Total Seconds Elapsed by Action Category</vt:lpstr>
      <vt:lpstr>Booked vs. Non-booked Trips by Age</vt:lpstr>
      <vt:lpstr>Correlated Variables Heatmap</vt:lpstr>
      <vt:lpstr>MODELS</vt:lpstr>
      <vt:lpstr>Resulting Logistic Model Equations</vt:lpstr>
      <vt:lpstr>Multinomial Logistic Regression</vt:lpstr>
      <vt:lpstr>Multinomial Logistic Regression Output</vt:lpstr>
      <vt:lpstr>One vs Rest Method</vt:lpstr>
      <vt:lpstr>One vs One Method</vt:lpstr>
      <vt:lpstr>Results</vt:lpstr>
      <vt:lpstr>RESULTS  &amp;  LEARNINGS</vt:lpstr>
      <vt:lpstr>MAJOR  FINDINGS</vt:lpstr>
      <vt:lpstr>THANK 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2019-05-09T22:11:33Z</dcterms:created>
  <dcterms:modified xsi:type="dcterms:W3CDTF">2019-05-09T22:11:37Z</dcterms:modified>
</cp:coreProperties>
</file>