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71" r:id="rId2"/>
    <p:sldId id="256" r:id="rId3"/>
    <p:sldId id="287" r:id="rId4"/>
    <p:sldId id="272" r:id="rId5"/>
    <p:sldId id="268" r:id="rId6"/>
    <p:sldId id="273" r:id="rId7"/>
    <p:sldId id="269" r:id="rId8"/>
    <p:sldId id="274" r:id="rId9"/>
    <p:sldId id="266" r:id="rId10"/>
    <p:sldId id="275" r:id="rId11"/>
    <p:sldId id="267" r:id="rId12"/>
    <p:sldId id="263" r:id="rId13"/>
    <p:sldId id="283" r:id="rId14"/>
    <p:sldId id="285" r:id="rId15"/>
    <p:sldId id="284" r:id="rId16"/>
    <p:sldId id="282" r:id="rId17"/>
    <p:sldId id="280" r:id="rId18"/>
    <p:sldId id="279" r:id="rId19"/>
    <p:sldId id="276" r:id="rId20"/>
    <p:sldId id="281" r:id="rId21"/>
    <p:sldId id="277" r:id="rId22"/>
    <p:sldId id="286" r:id="rId23"/>
    <p:sldId id="262"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EE813-4767-4663-95C7-3051B4AB6B58}">
          <p14:sldIdLst>
            <p14:sldId id="271"/>
            <p14:sldId id="256"/>
            <p14:sldId id="287"/>
            <p14:sldId id="272"/>
            <p14:sldId id="268"/>
            <p14:sldId id="273"/>
          </p14:sldIdLst>
        </p14:section>
        <p14:section name="Untitled Section" id="{A9188047-8CE4-4EA8-80B9-990E19C24109}">
          <p14:sldIdLst>
            <p14:sldId id="269"/>
            <p14:sldId id="274"/>
            <p14:sldId id="266"/>
            <p14:sldId id="275"/>
            <p14:sldId id="267"/>
            <p14:sldId id="263"/>
            <p14:sldId id="283"/>
            <p14:sldId id="285"/>
            <p14:sldId id="284"/>
            <p14:sldId id="282"/>
            <p14:sldId id="280"/>
            <p14:sldId id="279"/>
            <p14:sldId id="276"/>
            <p14:sldId id="281"/>
            <p14:sldId id="277"/>
            <p14:sldId id="286"/>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92"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code snapshots for cleaning and coding slides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99157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9307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5/7/2019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5/7/2019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0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047D98-39B1-428A-8EDD-76BA1AB14415}"/>
              </a:ext>
            </a:extLst>
          </p:cNvPr>
          <p:cNvSpPr>
            <a:spLocks noGrp="1"/>
          </p:cNvSpPr>
          <p:nvPr>
            <p:ph type="title"/>
          </p:nvPr>
        </p:nvSpPr>
        <p:spPr>
          <a:xfrm>
            <a:off x="455921" y="4741528"/>
            <a:ext cx="6594189" cy="1625210"/>
          </a:xfrm>
        </p:spPr>
        <p:txBody>
          <a:bodyPr vert="horz" lIns="91440" tIns="45720" rIns="91440" bIns="45720" rtlCol="0">
            <a:normAutofit/>
          </a:bodyPr>
          <a:lstStyle/>
          <a:p>
            <a:pPr algn="r"/>
            <a:r>
              <a:rPr lang="en-US" sz="2800" b="1" dirty="0">
                <a:solidFill>
                  <a:srgbClr val="FFFFFF"/>
                </a:solidFill>
              </a:rPr>
              <a:t>Can we predict if New Users will book or not?</a:t>
            </a:r>
            <a:endParaRPr lang="en-US" sz="2800" b="1" kern="1200" dirty="0">
              <a:solidFill>
                <a:srgbClr val="FFFFFF"/>
              </a:solidFill>
              <a:latin typeface="+mj-lt"/>
              <a:ea typeface="+mj-ea"/>
              <a:cs typeface="+mj-cs"/>
            </a:endParaRPr>
          </a:p>
        </p:txBody>
      </p:sp>
      <p:pic>
        <p:nvPicPr>
          <p:cNvPr id="63" name="Content Placeholder 4">
            <a:extLst>
              <a:ext uri="{FF2B5EF4-FFF2-40B4-BE49-F238E27FC236}">
                <a16:creationId xmlns:a16="http://schemas.microsoft.com/office/drawing/2014/main" id="{D53CC096-A399-4A71-9EFD-9EA698CE2C2F}"/>
              </a:ext>
            </a:extLst>
          </p:cNvPr>
          <p:cNvPicPr>
            <a:picLocks noChangeAspect="1"/>
          </p:cNvPicPr>
          <p:nvPr/>
        </p:nvPicPr>
        <p:blipFill rotWithShape="1">
          <a:blip r:embed="rId2">
            <a:extLst>
              <a:ext uri="{28A0092B-C50C-407E-A947-70E740481C1C}">
                <a14:useLocalDpi xmlns:a14="http://schemas.microsoft.com/office/drawing/2010/main" val="0"/>
              </a:ext>
            </a:extLst>
          </a:blip>
          <a:srcRect r="1" b="12164"/>
          <a:stretch/>
        </p:blipFill>
        <p:spPr>
          <a:xfrm>
            <a:off x="327547" y="321733"/>
            <a:ext cx="7058306" cy="4107392"/>
          </a:xfrm>
          <a:prstGeom prst="rect">
            <a:avLst/>
          </a:prstGeom>
        </p:spPr>
      </p:pic>
      <p:sp>
        <p:nvSpPr>
          <p:cNvPr id="111" name="Rectangle 1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Content Placeholder 25">
            <a:extLst>
              <a:ext uri="{FF2B5EF4-FFF2-40B4-BE49-F238E27FC236}">
                <a16:creationId xmlns:a16="http://schemas.microsoft.com/office/drawing/2014/main" id="{8C1D4B81-0E92-41CA-BAEB-C0EFE41BEBA1}"/>
              </a:ext>
            </a:extLst>
          </p:cNvPr>
          <p:cNvSpPr>
            <a:spLocks noGrp="1"/>
          </p:cNvSpPr>
          <p:nvPr>
            <p:ph idx="1"/>
          </p:nvPr>
        </p:nvSpPr>
        <p:spPr>
          <a:xfrm>
            <a:off x="8029319" y="917725"/>
            <a:ext cx="3424739" cy="4852362"/>
          </a:xfrm>
        </p:spPr>
        <p:txBody>
          <a:bodyPr anchor="ctr">
            <a:normAutofit/>
          </a:bodyPr>
          <a:lstStyle/>
          <a:p>
            <a:pPr marL="0" indent="0">
              <a:buNone/>
            </a:pPr>
            <a:r>
              <a:rPr lang="en-US" sz="4000" b="1" dirty="0">
                <a:solidFill>
                  <a:srgbClr val="FFFFFF"/>
                </a:solidFill>
              </a:rPr>
              <a:t>Team:</a:t>
            </a:r>
          </a:p>
          <a:p>
            <a:r>
              <a:rPr lang="en-US" sz="3000" dirty="0">
                <a:solidFill>
                  <a:srgbClr val="FFFFFF"/>
                </a:solidFill>
              </a:rPr>
              <a:t>Dee</a:t>
            </a:r>
          </a:p>
          <a:p>
            <a:r>
              <a:rPr lang="en-US" sz="3000" dirty="0">
                <a:solidFill>
                  <a:srgbClr val="FFFFFF"/>
                </a:solidFill>
              </a:rPr>
              <a:t>Juan</a:t>
            </a:r>
          </a:p>
          <a:p>
            <a:r>
              <a:rPr lang="en-US" sz="3000" dirty="0">
                <a:solidFill>
                  <a:srgbClr val="FFFFFF"/>
                </a:solidFill>
              </a:rPr>
              <a:t>Zineb</a:t>
            </a:r>
          </a:p>
          <a:p>
            <a:r>
              <a:rPr lang="en-US" sz="3000" dirty="0">
                <a:solidFill>
                  <a:srgbClr val="FFFFFF"/>
                </a:solidFill>
              </a:rPr>
              <a:t>Tanique</a:t>
            </a:r>
          </a:p>
        </p:txBody>
      </p:sp>
    </p:spTree>
    <p:extLst>
      <p:ext uri="{BB962C8B-B14F-4D97-AF65-F5344CB8AC3E}">
        <p14:creationId xmlns:p14="http://schemas.microsoft.com/office/powerpoint/2010/main" val="240873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19796-521E-4C7B-8705-431092481043}"/>
              </a:ext>
            </a:extLst>
          </p:cNvPr>
          <p:cNvSpPr>
            <a:spLocks noGrp="1"/>
          </p:cNvSpPr>
          <p:nvPr>
            <p:ph type="title"/>
          </p:nvPr>
        </p:nvSpPr>
        <p:spPr>
          <a:xfrm>
            <a:off x="504633" y="2957512"/>
            <a:ext cx="6996304" cy="3057526"/>
          </a:xfrm>
        </p:spPr>
        <p:txBody>
          <a:bodyPr vert="horz" lIns="91440" tIns="45720" rIns="91440" bIns="45720" rtlCol="0" anchor="t">
            <a:normAutofit/>
          </a:bodyPr>
          <a:lstStyle/>
          <a:p>
            <a:r>
              <a:rPr lang="en-US" sz="8000" kern="1200" dirty="0">
                <a:solidFill>
                  <a:schemeClr val="tx1"/>
                </a:solidFill>
                <a:latin typeface="+mj-lt"/>
                <a:ea typeface="+mj-ea"/>
                <a:cs typeface="+mj-cs"/>
              </a:rPr>
              <a:t>Exploratory </a:t>
            </a:r>
            <a:br>
              <a:rPr lang="en-US" sz="8000" kern="1200" dirty="0">
                <a:solidFill>
                  <a:schemeClr val="tx1"/>
                </a:solidFill>
                <a:latin typeface="+mj-lt"/>
                <a:ea typeface="+mj-ea"/>
                <a:cs typeface="+mj-cs"/>
              </a:rPr>
            </a:br>
            <a:r>
              <a:rPr lang="en-US" sz="8000" kern="1200" dirty="0">
                <a:solidFill>
                  <a:schemeClr val="tx1"/>
                </a:solidFill>
                <a:latin typeface="+mj-lt"/>
                <a:ea typeface="+mj-ea"/>
                <a:cs typeface="+mj-cs"/>
              </a:rPr>
              <a:t>Data Analyses</a:t>
            </a:r>
          </a:p>
        </p:txBody>
      </p:sp>
    </p:spTree>
    <p:extLst>
      <p:ext uri="{BB962C8B-B14F-4D97-AF65-F5344CB8AC3E}">
        <p14:creationId xmlns:p14="http://schemas.microsoft.com/office/powerpoint/2010/main" val="21446705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Countries Heatmaps</a:t>
            </a:r>
            <a:endParaRPr lang="en-US" sz="5400" dirty="0">
              <a:solidFill>
                <a:srgbClr val="FFFFFF"/>
              </a:solidFill>
            </a:endParaRPr>
          </a:p>
        </p:txBody>
      </p:sp>
      <p:pic>
        <p:nvPicPr>
          <p:cNvPr id="12" name="Picture 11">
            <a:extLst>
              <a:ext uri="{FF2B5EF4-FFF2-40B4-BE49-F238E27FC236}">
                <a16:creationId xmlns:a16="http://schemas.microsoft.com/office/drawing/2014/main" id="{F6ED16BA-EF33-47E5-B872-5EA21CAF1117}"/>
              </a:ext>
            </a:extLst>
          </p:cNvPr>
          <p:cNvPicPr>
            <a:picLocks noChangeAspect="1"/>
          </p:cNvPicPr>
          <p:nvPr/>
        </p:nvPicPr>
        <p:blipFill>
          <a:blip r:embed="rId3"/>
          <a:stretch>
            <a:fillRect/>
          </a:stretch>
        </p:blipFill>
        <p:spPr>
          <a:xfrm>
            <a:off x="320040" y="398147"/>
            <a:ext cx="3425609" cy="3816805"/>
          </a:xfrm>
          <a:prstGeom prst="rect">
            <a:avLst/>
          </a:prstGeom>
        </p:spPr>
      </p:pic>
      <p:pic>
        <p:nvPicPr>
          <p:cNvPr id="10" name="Picture 9">
            <a:extLst>
              <a:ext uri="{FF2B5EF4-FFF2-40B4-BE49-F238E27FC236}">
                <a16:creationId xmlns:a16="http://schemas.microsoft.com/office/drawing/2014/main" id="{312B9B6A-A47B-4505-A656-833046D60B44}"/>
              </a:ext>
            </a:extLst>
          </p:cNvPr>
          <p:cNvPicPr>
            <a:picLocks noChangeAspect="1"/>
          </p:cNvPicPr>
          <p:nvPr/>
        </p:nvPicPr>
        <p:blipFill>
          <a:blip r:embed="rId4"/>
          <a:stretch>
            <a:fillRect/>
          </a:stretch>
        </p:blipFill>
        <p:spPr>
          <a:xfrm>
            <a:off x="4364527" y="380198"/>
            <a:ext cx="3433324" cy="2781543"/>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C272B0E-268D-4AAF-AD43-B3C87D2F37F8}"/>
              </a:ext>
            </a:extLst>
          </p:cNvPr>
          <p:cNvPicPr>
            <a:picLocks noChangeAspect="1"/>
          </p:cNvPicPr>
          <p:nvPr/>
        </p:nvPicPr>
        <p:blipFill>
          <a:blip r:embed="rId5"/>
          <a:stretch>
            <a:fillRect/>
          </a:stretch>
        </p:blipFill>
        <p:spPr>
          <a:xfrm>
            <a:off x="8452238" y="330045"/>
            <a:ext cx="3418890" cy="3997637"/>
          </a:xfrm>
          <a:prstGeom prst="rect">
            <a:avLst/>
          </a:prstGeom>
        </p:spPr>
      </p:pic>
      <p:cxnSp>
        <p:nvCxnSpPr>
          <p:cNvPr id="35"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66B4656-7C0A-4A04-9140-0C6F60A42321}"/>
              </a:ext>
            </a:extLst>
          </p:cNvPr>
          <p:cNvPicPr>
            <a:picLocks noChangeAspect="1"/>
          </p:cNvPicPr>
          <p:nvPr/>
        </p:nvPicPr>
        <p:blipFill>
          <a:blip r:embed="rId6"/>
          <a:stretch>
            <a:fillRect/>
          </a:stretch>
        </p:blipFill>
        <p:spPr>
          <a:xfrm>
            <a:off x="5053305" y="3245020"/>
            <a:ext cx="2448018" cy="1195618"/>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96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Bookings by Time from Account Creation</a:t>
            </a:r>
          </a:p>
        </p:txBody>
      </p:sp>
      <p:pic>
        <p:nvPicPr>
          <p:cNvPr id="9" name="Picture 8">
            <a:extLst>
              <a:ext uri="{FF2B5EF4-FFF2-40B4-BE49-F238E27FC236}">
                <a16:creationId xmlns:a16="http://schemas.microsoft.com/office/drawing/2014/main" id="{65995928-5EDC-45C4-B729-130E0FBF9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600" y="1032934"/>
            <a:ext cx="7188199" cy="4792132"/>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ABE59-2D10-4C86-BCF1-EE325CB65B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Devices Used in Booking vs Non-booking</a:t>
            </a:r>
          </a:p>
        </p:txBody>
      </p:sp>
      <p:pic>
        <p:nvPicPr>
          <p:cNvPr id="4" name="Picture 3">
            <a:extLst>
              <a:ext uri="{FF2B5EF4-FFF2-40B4-BE49-F238E27FC236}">
                <a16:creationId xmlns:a16="http://schemas.microsoft.com/office/drawing/2014/main" id="{393FE53B-2DAA-4AF1-A870-63DBEFF0A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514" y="808428"/>
            <a:ext cx="7640374" cy="5692079"/>
          </a:xfrm>
          <a:prstGeom prst="rect">
            <a:avLst/>
          </a:prstGeom>
        </p:spPr>
      </p:pic>
    </p:spTree>
    <p:extLst>
      <p:ext uri="{BB962C8B-B14F-4D97-AF65-F5344CB8AC3E}">
        <p14:creationId xmlns:p14="http://schemas.microsoft.com/office/powerpoint/2010/main" val="321613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14AE2-01C7-4517-B635-159A0A044F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Total Seconds Elapsed by Action Category</a:t>
            </a:r>
            <a:endParaRPr lang="en-US" sz="26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0BFAFA78-0C2F-4306-A9D0-88901FC2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013" y="1344423"/>
            <a:ext cx="7806451" cy="4527740"/>
          </a:xfrm>
          <a:prstGeom prst="rect">
            <a:avLst/>
          </a:prstGeom>
        </p:spPr>
      </p:pic>
    </p:spTree>
    <p:extLst>
      <p:ext uri="{BB962C8B-B14F-4D97-AF65-F5344CB8AC3E}">
        <p14:creationId xmlns:p14="http://schemas.microsoft.com/office/powerpoint/2010/main" val="386543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406A-C7F7-4A68-B364-2B0A7B242057}"/>
              </a:ext>
            </a:extLst>
          </p:cNvPr>
          <p:cNvSpPr>
            <a:spLocks noGrp="1"/>
          </p:cNvSpPr>
          <p:nvPr>
            <p:ph type="title"/>
          </p:nvPr>
        </p:nvSpPr>
        <p:spPr/>
        <p:txBody>
          <a:bodyPr/>
          <a:lstStyle/>
          <a:p>
            <a:r>
              <a:rPr lang="en-US" dirty="0"/>
              <a:t>actions</a:t>
            </a:r>
          </a:p>
        </p:txBody>
      </p:sp>
      <p:sp>
        <p:nvSpPr>
          <p:cNvPr id="3" name="Content Placeholder 2">
            <a:extLst>
              <a:ext uri="{FF2B5EF4-FFF2-40B4-BE49-F238E27FC236}">
                <a16:creationId xmlns:a16="http://schemas.microsoft.com/office/drawing/2014/main" id="{C403FCA7-B690-4231-8A46-BAD2F217B83C}"/>
              </a:ext>
            </a:extLst>
          </p:cNvPr>
          <p:cNvSpPr>
            <a:spLocks noGrp="1"/>
          </p:cNvSpPr>
          <p:nvPr>
            <p:ph idx="1"/>
          </p:nvPr>
        </p:nvSpPr>
        <p:spPr/>
        <p:txBody>
          <a:bodyPr/>
          <a:lstStyle/>
          <a:p>
            <a:r>
              <a:rPr lang="en-US" dirty="0"/>
              <a:t>Drop non-booking</a:t>
            </a:r>
          </a:p>
          <a:p>
            <a:r>
              <a:rPr lang="en-US" dirty="0"/>
              <a:t>If booking, aggregate by action/</a:t>
            </a:r>
            <a:r>
              <a:rPr lang="en-US" dirty="0" err="1"/>
              <a:t>action_type</a:t>
            </a:r>
            <a:r>
              <a:rPr lang="en-US" dirty="0"/>
              <a:t> and </a:t>
            </a:r>
            <a:r>
              <a:rPr lang="en-US" dirty="0" err="1"/>
              <a:t>secs_elapsed</a:t>
            </a:r>
            <a:endParaRPr lang="en-US" dirty="0"/>
          </a:p>
          <a:p>
            <a:r>
              <a:rPr lang="en-US" dirty="0"/>
              <a:t>Compare users by graph to </a:t>
            </a:r>
            <a:r>
              <a:rPr lang="en-US"/>
              <a:t>draw conclusion</a:t>
            </a:r>
          </a:p>
        </p:txBody>
      </p:sp>
    </p:spTree>
    <p:extLst>
      <p:ext uri="{BB962C8B-B14F-4D97-AF65-F5344CB8AC3E}">
        <p14:creationId xmlns:p14="http://schemas.microsoft.com/office/powerpoint/2010/main" val="294922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3F940-46D7-4127-8EF9-EB42DA98F579}"/>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Devices Used in Bookings over the Years</a:t>
            </a:r>
          </a:p>
        </p:txBody>
      </p:sp>
      <p:pic>
        <p:nvPicPr>
          <p:cNvPr id="4" name="Picture 3">
            <a:extLst>
              <a:ext uri="{FF2B5EF4-FFF2-40B4-BE49-F238E27FC236}">
                <a16:creationId xmlns:a16="http://schemas.microsoft.com/office/drawing/2014/main" id="{4A085C01-405A-40AC-8C2D-D5883B520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65" y="1675227"/>
            <a:ext cx="10400469" cy="4711286"/>
          </a:xfrm>
          <a:prstGeom prst="rect">
            <a:avLst/>
          </a:prstGeom>
        </p:spPr>
      </p:pic>
      <p:sp>
        <p:nvSpPr>
          <p:cNvPr id="3" name="TextBox 2">
            <a:extLst>
              <a:ext uri="{FF2B5EF4-FFF2-40B4-BE49-F238E27FC236}">
                <a16:creationId xmlns:a16="http://schemas.microsoft.com/office/drawing/2014/main" id="{39D1A7AB-D889-455F-BF04-2FB2F9A591FE}"/>
              </a:ext>
            </a:extLst>
          </p:cNvPr>
          <p:cNvSpPr txBox="1"/>
          <p:nvPr/>
        </p:nvSpPr>
        <p:spPr>
          <a:xfrm>
            <a:off x="895765" y="1675227"/>
            <a:ext cx="632998"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20394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B18B469-742F-45F9-B7AC-E2E99C257C60}"/>
              </a:ext>
            </a:extLst>
          </p:cNvPr>
          <p:cNvPicPr>
            <a:picLocks noChangeAspect="1"/>
          </p:cNvPicPr>
          <p:nvPr/>
        </p:nvPicPr>
        <p:blipFill rotWithShape="1">
          <a:blip r:embed="rId2">
            <a:extLst>
              <a:ext uri="{28A0092B-C50C-407E-A947-70E740481C1C}">
                <a14:useLocalDpi xmlns:a14="http://schemas.microsoft.com/office/drawing/2010/main" val="0"/>
              </a:ext>
            </a:extLst>
          </a:blip>
          <a:srcRect r="8444" b="-1"/>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6653167-3A23-4716-83AB-A49B20C3680D}"/>
              </a:ext>
            </a:extLst>
          </p:cNvPr>
          <p:cNvSpPr>
            <a:spLocks noGrp="1"/>
          </p:cNvSpPr>
          <p:nvPr>
            <p:ph type="title"/>
          </p:nvPr>
        </p:nvSpPr>
        <p:spPr>
          <a:xfrm>
            <a:off x="8022020" y="3289737"/>
            <a:ext cx="3852041" cy="1834056"/>
          </a:xfrm>
        </p:spPr>
        <p:txBody>
          <a:bodyPr vert="horz" lIns="91440" tIns="45720" rIns="91440" bIns="45720" rtlCol="0" anchor="b">
            <a:normAutofit/>
          </a:bodyPr>
          <a:lstStyle/>
          <a:p>
            <a:pPr algn="ctr"/>
            <a:r>
              <a:rPr lang="en-US" sz="4000" dirty="0"/>
              <a:t>Booked vs. Non-booked Trips by Age</a:t>
            </a:r>
          </a:p>
        </p:txBody>
      </p:sp>
      <p:cxnSp>
        <p:nvCxnSpPr>
          <p:cNvPr id="24"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13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0C4F5-2B14-4F89-B374-DC67FCCC7EC0}"/>
              </a:ext>
            </a:extLst>
          </p:cNvPr>
          <p:cNvSpPr>
            <a:spLocks noGrp="1"/>
          </p:cNvSpPr>
          <p:nvPr>
            <p:ph type="title"/>
          </p:nvPr>
        </p:nvSpPr>
        <p:spPr>
          <a:xfrm>
            <a:off x="9093496" y="618681"/>
            <a:ext cx="2613872" cy="4794567"/>
          </a:xfrm>
        </p:spPr>
        <p:txBody>
          <a:bodyPr>
            <a:normAutofit/>
          </a:bodyPr>
          <a:lstStyle/>
          <a:p>
            <a:r>
              <a:rPr lang="en-US" dirty="0">
                <a:solidFill>
                  <a:schemeClr val="bg1"/>
                </a:solidFill>
              </a:rPr>
              <a:t>Correlated Variables Heatmap</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A4D8D4-4D69-4468-9CAC-D974B670E911}"/>
              </a:ext>
            </a:extLst>
          </p:cNvPr>
          <p:cNvPicPr>
            <a:picLocks noChangeAspect="1"/>
          </p:cNvPicPr>
          <p:nvPr/>
        </p:nvPicPr>
        <p:blipFill rotWithShape="1">
          <a:blip r:embed="rId2">
            <a:extLst>
              <a:ext uri="{28A0092B-C50C-407E-A947-70E740481C1C}">
                <a14:useLocalDpi xmlns:a14="http://schemas.microsoft.com/office/drawing/2010/main" val="0"/>
              </a:ext>
            </a:extLst>
          </a:blip>
          <a:srcRect l="22747" r="2766" b="1"/>
          <a:stretch/>
        </p:blipFill>
        <p:spPr>
          <a:xfrm>
            <a:off x="976251" y="942538"/>
            <a:ext cx="7163222" cy="4808332"/>
          </a:xfrm>
          <a:prstGeom prst="rect">
            <a:avLst/>
          </a:prstGeom>
          <a:effectLst/>
        </p:spPr>
      </p:pic>
      <p:sp>
        <p:nvSpPr>
          <p:cNvPr id="3" name="Rectangle 2">
            <a:extLst>
              <a:ext uri="{FF2B5EF4-FFF2-40B4-BE49-F238E27FC236}">
                <a16:creationId xmlns:a16="http://schemas.microsoft.com/office/drawing/2014/main" id="{B9F590CA-FAAE-4D13-B64D-60E56486BF5F}"/>
              </a:ext>
            </a:extLst>
          </p:cNvPr>
          <p:cNvSpPr/>
          <p:nvPr/>
        </p:nvSpPr>
        <p:spPr>
          <a:xfrm>
            <a:off x="2516956" y="1679196"/>
            <a:ext cx="854683" cy="847188"/>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Rectangle 6">
            <a:extLst>
              <a:ext uri="{FF2B5EF4-FFF2-40B4-BE49-F238E27FC236}">
                <a16:creationId xmlns:a16="http://schemas.microsoft.com/office/drawing/2014/main" id="{76F3AAF1-A810-40F3-8496-7DDA49CBDBAD}"/>
              </a:ext>
            </a:extLst>
          </p:cNvPr>
          <p:cNvSpPr/>
          <p:nvPr/>
        </p:nvSpPr>
        <p:spPr>
          <a:xfrm>
            <a:off x="5233447" y="4440025"/>
            <a:ext cx="862553" cy="793422"/>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Rectangle 7">
            <a:extLst>
              <a:ext uri="{FF2B5EF4-FFF2-40B4-BE49-F238E27FC236}">
                <a16:creationId xmlns:a16="http://schemas.microsoft.com/office/drawing/2014/main" id="{0B5FD92D-F486-4F90-943B-ED07AD8F02AF}"/>
              </a:ext>
            </a:extLst>
          </p:cNvPr>
          <p:cNvSpPr/>
          <p:nvPr/>
        </p:nvSpPr>
        <p:spPr>
          <a:xfrm>
            <a:off x="3114348" y="2328420"/>
            <a:ext cx="1127714" cy="1057619"/>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 name="Speech Bubble: Oval 4">
            <a:extLst>
              <a:ext uri="{FF2B5EF4-FFF2-40B4-BE49-F238E27FC236}">
                <a16:creationId xmlns:a16="http://schemas.microsoft.com/office/drawing/2014/main" id="{834DC919-2FB2-4C40-A417-9CD956C8D2F4}"/>
              </a:ext>
            </a:extLst>
          </p:cNvPr>
          <p:cNvSpPr/>
          <p:nvPr/>
        </p:nvSpPr>
        <p:spPr>
          <a:xfrm>
            <a:off x="6941270" y="395219"/>
            <a:ext cx="3221806" cy="1933201"/>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38100"/>
                <a:solidFill>
                  <a:schemeClr val="tx1"/>
                </a:solidFill>
                <a:effectLst>
                  <a:outerShdw blurRad="38100" dist="19050" dir="2700000" algn="tl" rotWithShape="0">
                    <a:schemeClr val="dk1">
                      <a:alpha val="40000"/>
                    </a:schemeClr>
                  </a:outerShdw>
                </a:effectLst>
              </a:rPr>
              <a:t>Correlated variables  (.5 or more) were removed from model</a:t>
            </a:r>
          </a:p>
        </p:txBody>
      </p:sp>
    </p:spTree>
    <p:extLst>
      <p:ext uri="{BB962C8B-B14F-4D97-AF65-F5344CB8AC3E}">
        <p14:creationId xmlns:p14="http://schemas.microsoft.com/office/powerpoint/2010/main" val="48146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32207-55CD-42BE-A0B4-846B57BDCAD9}"/>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MODELS</a:t>
            </a:r>
          </a:p>
        </p:txBody>
      </p:sp>
    </p:spTree>
    <p:extLst>
      <p:ext uri="{BB962C8B-B14F-4D97-AF65-F5344CB8AC3E}">
        <p14:creationId xmlns:p14="http://schemas.microsoft.com/office/powerpoint/2010/main" val="14734928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97B8646-5B8E-4C37-BC30-D3EADB33E20B}"/>
              </a:ext>
            </a:extLst>
          </p:cNvPr>
          <p:cNvSpPr>
            <a:spLocks noGrp="1"/>
          </p:cNvSpPr>
          <p:nvPr>
            <p:ph type="ctrTitle"/>
          </p:nvPr>
        </p:nvSpPr>
        <p:spPr>
          <a:xfrm>
            <a:off x="498788" y="1267328"/>
            <a:ext cx="4825883" cy="1325872"/>
          </a:xfrm>
        </p:spPr>
        <p:txBody>
          <a:bodyPr vert="horz" lIns="91440" tIns="45720" rIns="91440" bIns="45720" rtlCol="0" anchor="ctr">
            <a:normAutofit/>
          </a:bodyPr>
          <a:lstStyle/>
          <a:p>
            <a:pPr algn="l"/>
            <a:r>
              <a:rPr lang="en-US" b="1" dirty="0"/>
              <a:t>Project Layout</a:t>
            </a:r>
          </a:p>
        </p:txBody>
      </p:sp>
      <p:sp>
        <p:nvSpPr>
          <p:cNvPr id="77" name="Oval 63">
            <a:extLst>
              <a:ext uri="{FF2B5EF4-FFF2-40B4-BE49-F238E27FC236}">
                <a16:creationId xmlns:a16="http://schemas.microsoft.com/office/drawing/2014/main" id="{54A709FC-1ADC-45CD-856D-3B1A50C58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65">
            <a:extLst>
              <a:ext uri="{FF2B5EF4-FFF2-40B4-BE49-F238E27FC236}">
                <a16:creationId xmlns:a16="http://schemas.microsoft.com/office/drawing/2014/main" id="{AE67272E-0E66-4396-9C0C-4E154CCE2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08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8678" y="650122"/>
            <a:ext cx="1211778" cy="1211778"/>
          </a:xfrm>
          <a:prstGeom prst="rect">
            <a:avLst/>
          </a:prstGeom>
        </p:spPr>
      </p:pic>
      <p:sp>
        <p:nvSpPr>
          <p:cNvPr id="15" name="TextBox 14">
            <a:extLst>
              <a:ext uri="{FF2B5EF4-FFF2-40B4-BE49-F238E27FC236}">
                <a16:creationId xmlns:a16="http://schemas.microsoft.com/office/drawing/2014/main" id="{073D1CBF-9BEE-4120-BD52-CF8059A1FEA7}"/>
              </a:ext>
            </a:extLst>
          </p:cNvPr>
          <p:cNvSpPr txBox="1"/>
          <p:nvPr/>
        </p:nvSpPr>
        <p:spPr>
          <a:xfrm>
            <a:off x="567076" y="2871982"/>
            <a:ext cx="4558309" cy="3181684"/>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3000" dirty="0"/>
              <a:t>Overview</a:t>
            </a:r>
          </a:p>
          <a:p>
            <a:pPr marL="285750" indent="-228600">
              <a:lnSpc>
                <a:spcPct val="90000"/>
              </a:lnSpc>
              <a:spcAft>
                <a:spcPts val="600"/>
              </a:spcAft>
              <a:buFont typeface="Arial" panose="020B0604020202020204" pitchFamily="34" charset="0"/>
              <a:buChar char="•"/>
            </a:pPr>
            <a:r>
              <a:rPr lang="en-US" sz="3000" dirty="0"/>
              <a:t>Datasets</a:t>
            </a:r>
          </a:p>
          <a:p>
            <a:pPr marL="285750" indent="-228600">
              <a:lnSpc>
                <a:spcPct val="90000"/>
              </a:lnSpc>
              <a:spcAft>
                <a:spcPts val="600"/>
              </a:spcAft>
              <a:buFont typeface="Arial" panose="020B0604020202020204" pitchFamily="34" charset="0"/>
              <a:buChar char="•"/>
            </a:pPr>
            <a:r>
              <a:rPr lang="en-US" sz="3000" dirty="0"/>
              <a:t>Data Cleaning</a:t>
            </a:r>
          </a:p>
          <a:p>
            <a:pPr marL="285750" indent="-228600">
              <a:lnSpc>
                <a:spcPct val="90000"/>
              </a:lnSpc>
              <a:spcAft>
                <a:spcPts val="600"/>
              </a:spcAft>
              <a:buFont typeface="Arial" panose="020B0604020202020204" pitchFamily="34" charset="0"/>
              <a:buChar char="•"/>
            </a:pPr>
            <a:r>
              <a:rPr lang="en-US" sz="3000" dirty="0"/>
              <a:t>Code Snapshots</a:t>
            </a:r>
          </a:p>
          <a:p>
            <a:pPr marL="285750" indent="-228600">
              <a:lnSpc>
                <a:spcPct val="90000"/>
              </a:lnSpc>
              <a:spcAft>
                <a:spcPts val="600"/>
              </a:spcAft>
              <a:buFont typeface="Arial" panose="020B0604020202020204" pitchFamily="34" charset="0"/>
              <a:buChar char="•"/>
            </a:pPr>
            <a:r>
              <a:rPr lang="en-US" sz="3000" dirty="0"/>
              <a:t>Visualizations</a:t>
            </a:r>
          </a:p>
          <a:p>
            <a:pPr marL="285750" indent="-228600">
              <a:lnSpc>
                <a:spcPct val="90000"/>
              </a:lnSpc>
              <a:spcAft>
                <a:spcPts val="600"/>
              </a:spcAft>
              <a:buFont typeface="Arial" panose="020B0604020202020204" pitchFamily="34" charset="0"/>
              <a:buChar char="•"/>
            </a:pPr>
            <a:r>
              <a:rPr lang="en-US" sz="3000" dirty="0"/>
              <a:t>Models</a:t>
            </a:r>
          </a:p>
          <a:p>
            <a:pPr marL="285750" indent="-228600">
              <a:lnSpc>
                <a:spcPct val="90000"/>
              </a:lnSpc>
              <a:spcAft>
                <a:spcPts val="600"/>
              </a:spcAft>
              <a:buFont typeface="Arial" panose="020B0604020202020204" pitchFamily="34" charset="0"/>
              <a:buChar char="•"/>
            </a:pPr>
            <a:r>
              <a:rPr lang="en-US" sz="3000" dirty="0"/>
              <a:t>Results &amp; Learnings</a:t>
            </a:r>
          </a:p>
        </p:txBody>
      </p:sp>
      <p:sp>
        <p:nvSpPr>
          <p:cNvPr id="80" name="Oval 67">
            <a:extLst>
              <a:ext uri="{FF2B5EF4-FFF2-40B4-BE49-F238E27FC236}">
                <a16:creationId xmlns:a16="http://schemas.microsoft.com/office/drawing/2014/main" id="{BCB8E572-32F0-4C78-B268-2702C859F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69">
            <a:extLst>
              <a:ext uri="{FF2B5EF4-FFF2-40B4-BE49-F238E27FC236}">
                <a16:creationId xmlns:a16="http://schemas.microsoft.com/office/drawing/2014/main" id="{BFC6224A-7B8A-4699-99DC-A6C9CD617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reeform: Shape 71">
            <a:extLst>
              <a:ext uri="{FF2B5EF4-FFF2-40B4-BE49-F238E27FC236}">
                <a16:creationId xmlns:a16="http://schemas.microsoft.com/office/drawing/2014/main" id="{0611C424-EB44-492D-9C48-78BB0D5DC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8252" y="2722161"/>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73">
            <a:extLst>
              <a:ext uri="{FF2B5EF4-FFF2-40B4-BE49-F238E27FC236}">
                <a16:creationId xmlns:a16="http://schemas.microsoft.com/office/drawing/2014/main" id="{59156A24-128C-4054-AAFF-F8CA5BA0E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3"/>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541" y="179498"/>
            <a:ext cx="2692484" cy="2692484"/>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63725" y="3072018"/>
            <a:ext cx="1936080" cy="1936080"/>
          </a:xfrm>
          <a:prstGeom prst="rect">
            <a:avLst/>
          </a:prstGeom>
        </p:spPr>
      </p:pic>
      <p:sp>
        <p:nvSpPr>
          <p:cNvPr id="76" name="Freeform: Shape 75">
            <a:extLst>
              <a:ext uri="{FF2B5EF4-FFF2-40B4-BE49-F238E27FC236}">
                <a16:creationId xmlns:a16="http://schemas.microsoft.com/office/drawing/2014/main" id="{646E8F12-06B4-4D6B-866C-1743B253C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3CC324B9-DFFF-42F1-8D81-AAD42554BD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23163" y="4628271"/>
            <a:ext cx="2104530" cy="2104530"/>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BC03D29-6AE0-42DE-8377-B676757095D8}"/>
                  </a:ext>
                </a:extLst>
              </p:cNvPr>
              <p:cNvSpPr txBox="1"/>
              <p:nvPr/>
            </p:nvSpPr>
            <p:spPr>
              <a:xfrm>
                <a:off x="838200" y="3250555"/>
                <a:ext cx="6099928" cy="2447850"/>
              </a:xfrm>
              <a:prstGeom prst="rect">
                <a:avLst/>
              </a:prstGeom>
              <a:noFill/>
            </p:spPr>
            <p:txBody>
              <a:bodyPr wrap="square" lIns="0" tIns="0" rIns="0" bIns="0" rtlCol="0">
                <a:spAutoFit/>
              </a:bodyPr>
              <a:lstStyle/>
              <a:p>
                <a:pPr/>
                <a:r>
                  <a:rPr lang="en-US" dirty="0"/>
                  <a:t>y </a:t>
                </a:r>
                <a14:m>
                  <m:oMath xmlns:m="http://schemas.openxmlformats.org/officeDocument/2006/math">
                    <m:r>
                      <a:rPr lang="en-US" sz="1600" i="1">
                        <a:latin typeface="Cambria Math" panose="02040503050406030204" pitchFamily="18" charset="0"/>
                      </a:rPr>
                      <m:t>= −.52083468 + 1.09567151</m:t>
                    </m:r>
                    <m:r>
                      <a:rPr lang="en-US" sz="1600" b="1" i="1">
                        <a:latin typeface="Cambria Math" panose="02040503050406030204" pitchFamily="18" charset="0"/>
                      </a:rPr>
                      <m:t>∗</m:t>
                    </m:r>
                    <m:r>
                      <a:rPr lang="en-US" sz="1600" b="1" i="1">
                        <a:latin typeface="Cambria Math" panose="02040503050406030204" pitchFamily="18" charset="0"/>
                      </a:rPr>
                      <m:t>𝒂𝒈</m:t>
                    </m:r>
                    <m:sSub>
                      <m:sSubPr>
                        <m:ctrlPr>
                          <a:rPr lang="en-US" sz="1600" b="1" i="1">
                            <a:latin typeface="Cambria Math" panose="02040503050406030204" pitchFamily="18" charset="0"/>
                          </a:rPr>
                        </m:ctrlPr>
                      </m:sSubPr>
                      <m:e>
                        <m:r>
                          <a:rPr lang="en-US" sz="1600" b="1" i="1">
                            <a:latin typeface="Cambria Math" panose="02040503050406030204" pitchFamily="18" charset="0"/>
                          </a:rPr>
                          <m:t>𝒆</m:t>
                        </m:r>
                      </m:e>
                      <m:sub>
                        <m:r>
                          <a:rPr lang="en-US" sz="1600" b="1" i="1">
                            <a:latin typeface="Cambria Math" panose="02040503050406030204" pitchFamily="18" charset="0"/>
                          </a:rPr>
                          <m:t>𝒃</m:t>
                        </m:r>
                      </m:sub>
                    </m:sSub>
                    <m:r>
                      <a:rPr lang="en-US" sz="1600" i="1">
                        <a:latin typeface="Cambria Math" panose="02040503050406030204" pitchFamily="18" charset="0"/>
                      </a:rPr>
                      <m:t>+  .37923756∗</m:t>
                    </m:r>
                    <m:r>
                      <a:rPr lang="en-US" sz="1600" b="1" i="1">
                        <a:latin typeface="Cambria Math" panose="02040503050406030204" pitchFamily="18" charset="0"/>
                      </a:rPr>
                      <m:t>𝑴𝒂</m:t>
                    </m:r>
                    <m:sSub>
                      <m:sSubPr>
                        <m:ctrlPr>
                          <a:rPr lang="en-US" sz="1600" b="1" i="1">
                            <a:latin typeface="Cambria Math" panose="02040503050406030204" pitchFamily="18" charset="0"/>
                          </a:rPr>
                        </m:ctrlPr>
                      </m:sSubPr>
                      <m:e>
                        <m:r>
                          <a:rPr lang="en-US" sz="1600" b="1" i="1">
                            <a:latin typeface="Cambria Math" panose="02040503050406030204" pitchFamily="18" charset="0"/>
                          </a:rPr>
                          <m:t>𝒄</m:t>
                        </m:r>
                      </m:e>
                      <m:sub>
                        <m:r>
                          <a:rPr lang="en-US" sz="1600" b="1" i="1">
                            <a:latin typeface="Cambria Math" panose="02040503050406030204" pitchFamily="18" charset="0"/>
                          </a:rPr>
                          <m:t>𝑷𝑪</m:t>
                        </m:r>
                      </m:sub>
                    </m:sSub>
                    <m:r>
                      <a:rPr lang="en-US" sz="1600" i="1">
                        <a:latin typeface="Cambria Math" panose="02040503050406030204" pitchFamily="18" charset="0"/>
                      </a:rPr>
                      <m:t>− 52083468</m:t>
                    </m:r>
                    <m:r>
                      <a:rPr lang="en-US" sz="1600" b="1" i="1" smtClean="0">
                        <a:latin typeface="Cambria Math" panose="02040503050406030204" pitchFamily="18" charset="0"/>
                      </a:rPr>
                      <m:t> ∗</m:t>
                    </m:r>
                    <m:r>
                      <a:rPr lang="en-US" sz="1600" b="1" i="1">
                        <a:latin typeface="Cambria Math" panose="02040503050406030204" pitchFamily="18" charset="0"/>
                      </a:rPr>
                      <m:t>𝒂𝒈𝒓𝒆𝒆</m:t>
                    </m:r>
                    <m:r>
                      <a:rPr lang="en-US" sz="1600" b="1" i="1">
                        <a:latin typeface="Cambria Math" panose="02040503050406030204" pitchFamily="18" charset="0"/>
                      </a:rPr>
                      <m:t>_</m:t>
                    </m:r>
                    <m:r>
                      <a:rPr lang="en-US" sz="1600" b="1" i="1">
                        <a:latin typeface="Cambria Math" panose="02040503050406030204" pitchFamily="18" charset="0"/>
                      </a:rPr>
                      <m:t>𝒕𝒆𝒓𝒎𝒔</m:t>
                    </m:r>
                    <m:r>
                      <a:rPr lang="en-US" sz="1600" b="1" i="1">
                        <a:latin typeface="Cambria Math" panose="02040503050406030204" pitchFamily="18" charset="0"/>
                      </a:rPr>
                      <m:t>_</m:t>
                    </m:r>
                    <m:r>
                      <a:rPr lang="en-US" sz="1600" b="1" i="1">
                        <a:latin typeface="Cambria Math" panose="02040503050406030204" pitchFamily="18" charset="0"/>
                      </a:rPr>
                      <m:t>𝒄𝒉𝒆𝒄𝒌</m:t>
                    </m:r>
                    <m:r>
                      <a:rPr lang="en-US" sz="1600" b="1" i="1">
                        <a:latin typeface="Cambria Math" panose="02040503050406030204" pitchFamily="18" charset="0"/>
                      </a:rPr>
                      <m:t>_</m:t>
                    </m:r>
                    <m:r>
                      <a:rPr lang="en-US" sz="1600" b="1" i="1">
                        <a:latin typeface="Cambria Math" panose="02040503050406030204" pitchFamily="18" charset="0"/>
                      </a:rPr>
                      <m:t>𝒖</m:t>
                    </m:r>
                    <m:r>
                      <a:rPr lang="en-US" sz="1600" b="1" i="1">
                        <a:latin typeface="Cambria Math" panose="02040503050406030204" pitchFamily="18" charset="0"/>
                      </a:rPr>
                      <m:t> </m:t>
                    </m:r>
                    <m:r>
                      <a:rPr lang="en-US" sz="1600" i="1">
                        <a:latin typeface="Cambria Math" panose="02040503050406030204" pitchFamily="18" charset="0"/>
                      </a:rPr>
                      <m:t>−0.0219074</m:t>
                    </m:r>
                    <m:r>
                      <a:rPr lang="en-US" sz="1600" b="1" i="1">
                        <a:latin typeface="Cambria Math" panose="02040503050406030204" pitchFamily="18" charset="0"/>
                      </a:rPr>
                      <m:t>∗</m:t>
                    </m:r>
                    <m:r>
                      <a:rPr lang="en-US" sz="1600" b="1" i="1">
                        <a:latin typeface="Cambria Math" panose="02040503050406030204" pitchFamily="18" charset="0"/>
                      </a:rPr>
                      <m:t>𝒓𝒆𝒒𝒖𝒆𝒔𝒕𝒆𝒅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+ 0.64021013∗</m:t>
                    </m:r>
                    <m:r>
                      <a:rPr lang="en-US" sz="1600" b="1" i="1">
                        <a:latin typeface="Cambria Math" panose="02040503050406030204" pitchFamily="18" charset="0"/>
                      </a:rPr>
                      <m:t>𝒗𝒆𝒓𝒊𝒇𝒚</m:t>
                    </m:r>
                    <m:r>
                      <a:rPr lang="en-US" sz="1600" b="1" i="1">
                        <a:latin typeface="Cambria Math" panose="02040503050406030204" pitchFamily="18" charset="0"/>
                      </a:rPr>
                      <m:t>_</m:t>
                    </m:r>
                    <m:r>
                      <a:rPr lang="en-US" sz="1600" b="1" i="1">
                        <a:latin typeface="Cambria Math" panose="02040503050406030204" pitchFamily="18" charset="0"/>
                      </a:rPr>
                      <m:t>𝟏</m:t>
                    </m:r>
                    <m:r>
                      <a:rPr lang="en-US" sz="1600" i="1">
                        <a:latin typeface="Cambria Math" panose="02040503050406030204" pitchFamily="18" charset="0"/>
                      </a:rPr>
                      <m:t> + 0.3966576∗</m:t>
                    </m:r>
                    <m:r>
                      <a:rPr lang="en-US" sz="1600" b="1" i="1">
                        <a:latin typeface="Cambria Math" panose="02040503050406030204" pitchFamily="18" charset="0"/>
                      </a:rPr>
                      <m:t>𝒄𝒐𝒏𝒇𝒊𝒓𝒎</m:t>
                    </m:r>
                    <m:r>
                      <a:rPr lang="en-US" sz="1600" b="1" i="1">
                        <a:latin typeface="Cambria Math" panose="02040503050406030204" pitchFamily="18" charset="0"/>
                      </a:rPr>
                      <m:t>_</m:t>
                    </m:r>
                    <m:r>
                      <a:rPr lang="en-US" sz="1600" b="1" i="1">
                        <a:latin typeface="Cambria Math" panose="02040503050406030204" pitchFamily="18" charset="0"/>
                      </a:rPr>
                      <m:t>𝒆𝒎𝒂𝒊𝒍</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+ 0.26608239∗</m:t>
                    </m:r>
                    <m:r>
                      <a:rPr lang="en-US" sz="1600" b="1" i="1">
                        <a:latin typeface="Cambria Math" panose="02040503050406030204" pitchFamily="18" charset="0"/>
                      </a:rPr>
                      <m:t>𝒕𝒓𝒂𝒗𝒆𝒍</m:t>
                    </m:r>
                    <m:r>
                      <a:rPr lang="en-US" sz="1600" b="1" i="1">
                        <a:latin typeface="Cambria Math" panose="02040503050406030204" pitchFamily="18" charset="0"/>
                      </a:rPr>
                      <m:t>_</m:t>
                    </m:r>
                    <m:r>
                      <a:rPr lang="en-US" sz="1600" b="1" i="1">
                        <a:latin typeface="Cambria Math" panose="02040503050406030204" pitchFamily="18" charset="0"/>
                      </a:rPr>
                      <m:t>𝒑𝒍𝒂𝒏𝒔</m:t>
                    </m:r>
                    <m:r>
                      <a:rPr lang="en-US" sz="1600" b="1" i="1">
                        <a:latin typeface="Cambria Math" panose="02040503050406030204" pitchFamily="18" charset="0"/>
                      </a:rPr>
                      <m:t>_</m:t>
                    </m:r>
                    <m:r>
                      <a:rPr lang="en-US" sz="1600" b="1" i="1">
                        <a:latin typeface="Cambria Math" panose="02040503050406030204" pitchFamily="18" charset="0"/>
                      </a:rPr>
                      <m:t>𝒄𝒖𝒓𝒓𝒆𝒏𝒕</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+ 2.02216413</m:t>
                    </m:r>
                    <m:r>
                      <a:rPr lang="en-US" sz="1600" b="1" i="1">
                        <a:latin typeface="Cambria Math" panose="02040503050406030204" pitchFamily="18" charset="0"/>
                      </a:rPr>
                      <m:t>∗</m:t>
                    </m:r>
                    <m:r>
                      <a:rPr lang="en-US" sz="1600" b="1" i="1">
                        <a:latin typeface="Cambria Math" panose="02040503050406030204" pitchFamily="18" charset="0"/>
                      </a:rPr>
                      <m:t>𝒑𝒆𝒏𝒅𝒊𝒏𝒈</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+ 0.00999823</m:t>
                    </m:r>
                    <m:r>
                      <a:rPr lang="en-US" sz="1600" b="1" i="1">
                        <a:latin typeface="Cambria Math" panose="02040503050406030204" pitchFamily="18" charset="0"/>
                      </a:rPr>
                      <m:t>∗</m:t>
                    </m:r>
                    <m:r>
                      <a:rPr lang="en-US" sz="1600" b="1" i="1">
                        <a:latin typeface="Cambria Math" panose="02040503050406030204" pitchFamily="18" charset="0"/>
                      </a:rPr>
                      <m:t>𝒅𝒂𝒔𝒉𝒃𝒐𝒂𝒓𝒅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.02112572</m:t>
                    </m:r>
                    <m:r>
                      <a:rPr lang="en-US" sz="1600" b="1" i="1">
                        <a:latin typeface="Cambria Math" panose="02040503050406030204" pitchFamily="18" charset="0"/>
                      </a:rPr>
                      <m:t>∗ </m:t>
                    </m:r>
                    <m:r>
                      <a:rPr lang="en-US" sz="1600" b="1" i="1">
                        <a:latin typeface="Cambria Math" panose="02040503050406030204" pitchFamily="18" charset="0"/>
                      </a:rPr>
                      <m:t>𝒊𝒅𝒆𝒏𝒕𝒊𝒕𝒚</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+ 0.53091968</m:t>
                    </m:r>
                    <m:r>
                      <a:rPr lang="en-US" sz="1600" b="1" i="1">
                        <a:latin typeface="Cambria Math" panose="02040503050406030204" pitchFamily="18" charset="0"/>
                      </a:rPr>
                      <m:t>∗</m:t>
                    </m:r>
                    <m:r>
                      <a:rPr lang="en-US" sz="1600" b="1" i="1">
                        <a:latin typeface="Cambria Math" panose="02040503050406030204" pitchFamily="18" charset="0"/>
                      </a:rPr>
                      <m:t>𝒄𝒂𝒏𝒄𝒆𝒍𝒍𝒂𝒕𝒊𝒐𝒏</m:t>
                    </m:r>
                    <m:r>
                      <a:rPr lang="en-US" sz="1600" b="1" i="1">
                        <a:latin typeface="Cambria Math" panose="02040503050406030204" pitchFamily="18" charset="0"/>
                      </a:rPr>
                      <m:t>_</m:t>
                    </m:r>
                    <m:r>
                      <a:rPr lang="en-US" sz="1600" b="1" i="1">
                        <a:latin typeface="Cambria Math" panose="02040503050406030204" pitchFamily="18" charset="0"/>
                      </a:rPr>
                      <m:t>𝒑𝒐𝒍𝒊𝒄𝒊𝒆𝒔</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− 0.06648663∗</m:t>
                    </m:r>
                    <m:r>
                      <a:rPr lang="en-US" sz="1600" b="1" i="1">
                        <a:latin typeface="Cambria Math" panose="02040503050406030204" pitchFamily="18" charset="0"/>
                      </a:rPr>
                      <m:t>𝒆𝒅𝒊𝒕</m:t>
                    </m:r>
                    <m:r>
                      <a:rPr lang="en-US" sz="1600" b="1" i="1">
                        <a:latin typeface="Cambria Math" panose="02040503050406030204" pitchFamily="18" charset="0"/>
                      </a:rPr>
                      <m:t>_</m:t>
                    </m:r>
                    <m:r>
                      <a:rPr lang="en-US" sz="1600" b="1" i="1">
                        <a:latin typeface="Cambria Math" panose="02040503050406030204" pitchFamily="18" charset="0"/>
                      </a:rPr>
                      <m:t>𝟏</m:t>
                    </m:r>
                    <m:r>
                      <a:rPr lang="en-US" sz="1600" i="1">
                        <a:latin typeface="Cambria Math" panose="02040503050406030204" pitchFamily="18" charset="0"/>
                      </a:rPr>
                      <m:t>   + 0.79868085∗</m:t>
                    </m:r>
                    <m:r>
                      <a:rPr lang="en-US" sz="1600" b="1" i="1">
                        <a:latin typeface="Cambria Math" panose="02040503050406030204" pitchFamily="18" charset="0"/>
                      </a:rPr>
                      <m:t>𝒂𝒈𝒓𝒆𝒆</m:t>
                    </m:r>
                    <m:r>
                      <a:rPr lang="en-US" sz="1600" b="1" i="1">
                        <a:latin typeface="Cambria Math" panose="02040503050406030204" pitchFamily="18" charset="0"/>
                      </a:rPr>
                      <m:t>_</m:t>
                    </m:r>
                    <m:r>
                      <a:rPr lang="en-US" sz="1600" b="1" i="1">
                        <a:latin typeface="Cambria Math" panose="02040503050406030204" pitchFamily="18" charset="0"/>
                      </a:rPr>
                      <m:t>𝒕𝒆𝒓𝒎𝒔</m:t>
                    </m:r>
                    <m:r>
                      <a:rPr lang="en-US" sz="1600" b="1" i="1">
                        <a:latin typeface="Cambria Math" panose="02040503050406030204" pitchFamily="18" charset="0"/>
                      </a:rPr>
                      <m:t>_</m:t>
                    </m:r>
                    <m:r>
                      <a:rPr lang="en-US" sz="1600" b="1" i="1">
                        <a:latin typeface="Cambria Math" panose="02040503050406030204" pitchFamily="18" charset="0"/>
                      </a:rPr>
                      <m:t>𝒄𝒉𝒆𝒄𝒌</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+ 0.20968374</m:t>
                    </m:r>
                    <m:r>
                      <a:rPr lang="en-US" sz="1600" b="1" i="1">
                        <a:latin typeface="Cambria Math" panose="02040503050406030204" pitchFamily="18" charset="0"/>
                      </a:rPr>
                      <m:t>∗</m:t>
                    </m:r>
                    <m:r>
                      <a:rPr lang="en-US" sz="1600" b="1" i="1">
                        <a:latin typeface="Cambria Math" panose="02040503050406030204" pitchFamily="18" charset="0"/>
                      </a:rPr>
                      <m:t>𝒔𝒉𝒐𝒘</m:t>
                    </m:r>
                    <m:r>
                      <a:rPr lang="en-US" sz="1600" b="1" i="1">
                        <a:latin typeface="Cambria Math" panose="02040503050406030204" pitchFamily="18" charset="0"/>
                      </a:rPr>
                      <m:t>_</m:t>
                    </m:r>
                    <m:r>
                      <a:rPr lang="en-US" sz="1600" b="1" i="1">
                        <a:latin typeface="Cambria Math" panose="02040503050406030204" pitchFamily="18" charset="0"/>
                      </a:rPr>
                      <m:t>𝒑𝒆𝒓𝒔𝒐𝒏𝒂𝒍𝒊𝒛𝒆</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− 1.29935826</m:t>
                    </m:r>
                    <m:r>
                      <a:rPr lang="en-US" sz="1600" b="1" i="1">
                        <a:latin typeface="Cambria Math" panose="02040503050406030204" pitchFamily="18" charset="0"/>
                      </a:rPr>
                      <m:t>∗</m:t>
                    </m:r>
                    <m:r>
                      <a:rPr lang="en-US" sz="1600" b="1" i="1">
                        <a:latin typeface="Cambria Math" panose="02040503050406030204" pitchFamily="18" charset="0"/>
                      </a:rPr>
                      <m:t>𝒔𝒆𝒕</m:t>
                    </m:r>
                    <m:r>
                      <a:rPr lang="en-US" sz="1600" b="1" i="1">
                        <a:latin typeface="Cambria Math" panose="02040503050406030204" pitchFamily="18" charset="0"/>
                      </a:rPr>
                      <m:t>_</m:t>
                    </m:r>
                    <m:r>
                      <a:rPr lang="en-US" sz="1600" b="1" i="1">
                        <a:latin typeface="Cambria Math" panose="02040503050406030204" pitchFamily="18" charset="0"/>
                      </a:rPr>
                      <m:t>𝒖𝒔𝒆𝒓</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− 0.15161059</m:t>
                    </m:r>
                    <m:r>
                      <a:rPr lang="en-US" sz="1600" b="1" i="1">
                        <a:latin typeface="Cambria Math" panose="02040503050406030204" pitchFamily="18" charset="0"/>
                      </a:rPr>
                      <m:t>∗</m:t>
                    </m:r>
                    <m:r>
                      <a:rPr lang="en-US" sz="1600" b="1" i="1">
                        <a:latin typeface="Cambria Math" panose="02040503050406030204" pitchFamily="18" charset="0"/>
                      </a:rPr>
                      <m:t>𝒔𝒆𝒄𝒔</m:t>
                    </m:r>
                    <m:r>
                      <a:rPr lang="en-US" sz="1600" b="1" i="1">
                        <a:latin typeface="Cambria Math" panose="02040503050406030204" pitchFamily="18" charset="0"/>
                      </a:rPr>
                      <m:t>_</m:t>
                    </m:r>
                    <m:r>
                      <a:rPr lang="en-US" sz="1600" b="1" i="1">
                        <a:latin typeface="Cambria Math" panose="02040503050406030204" pitchFamily="18" charset="0"/>
                      </a:rPr>
                      <m:t>𝒆𝒍𝒂𝒑𝒔𝒆𝒅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− 0.52083468</m:t>
                    </m:r>
                    <m:r>
                      <a:rPr lang="en-US" sz="1600" b="1" i="1">
                        <a:latin typeface="Cambria Math" panose="02040503050406030204" pitchFamily="18" charset="0"/>
                      </a:rPr>
                      <m:t>∗</m:t>
                    </m:r>
                    <m:r>
                      <a:rPr lang="en-US" sz="1600" b="1" i="1">
                        <a:latin typeface="Cambria Math" panose="02040503050406030204" pitchFamily="18" charset="0"/>
                      </a:rPr>
                      <m:t>𝒔𝒆𝒔𝒔𝒊𝒐𝒏</m:t>
                    </m:r>
                    <m:r>
                      <a:rPr lang="en-US" sz="1600" b="1" i="1">
                        <a:latin typeface="Cambria Math" panose="02040503050406030204" pitchFamily="18" charset="0"/>
                      </a:rPr>
                      <m:t>_</m:t>
                    </m:r>
                    <m:r>
                      <a:rPr lang="en-US" sz="1600" b="1" i="1">
                        <a:latin typeface="Cambria Math" panose="02040503050406030204" pitchFamily="18" charset="0"/>
                      </a:rPr>
                      <m:t>𝒇𝒍𝒂𝒈</m:t>
                    </m:r>
                    <m:r>
                      <a:rPr lang="en-US" sz="1600" b="1" i="1">
                        <a:latin typeface="Cambria Math" panose="02040503050406030204" pitchFamily="18" charset="0"/>
                      </a:rPr>
                      <m:t>_</m:t>
                    </m:r>
                    <m:r>
                      <a:rPr lang="en-US" sz="1600" b="1" i="1">
                        <a:latin typeface="Cambria Math" panose="02040503050406030204" pitchFamily="18" charset="0"/>
                      </a:rPr>
                      <m:t>𝟏</m:t>
                    </m:r>
                  </m:oMath>
                </a14:m>
                <a:endParaRPr lang="en-US" sz="1600" b="1" dirty="0"/>
              </a:p>
            </p:txBody>
          </p:sp>
        </mc:Choice>
        <mc:Fallback>
          <p:sp>
            <p:nvSpPr>
              <p:cNvPr id="6" name="TextBox 5">
                <a:extLst>
                  <a:ext uri="{FF2B5EF4-FFF2-40B4-BE49-F238E27FC236}">
                    <a16:creationId xmlns:a16="http://schemas.microsoft.com/office/drawing/2014/main" id="{BBC03D29-6AE0-42DE-8377-B676757095D8}"/>
                  </a:ext>
                </a:extLst>
              </p:cNvPr>
              <p:cNvSpPr txBox="1">
                <a:spLocks noRot="1" noChangeAspect="1" noMove="1" noResize="1" noEditPoints="1" noAdjustHandles="1" noChangeArrowheads="1" noChangeShapeType="1" noTextEdit="1"/>
              </p:cNvSpPr>
              <p:nvPr/>
            </p:nvSpPr>
            <p:spPr>
              <a:xfrm>
                <a:off x="838200" y="3250555"/>
                <a:ext cx="6099928" cy="2447850"/>
              </a:xfrm>
              <a:prstGeom prst="rect">
                <a:avLst/>
              </a:prstGeom>
              <a:blipFill>
                <a:blip r:embed="rId2"/>
                <a:stretch>
                  <a:fillRect l="-2400" t="-3234" b="-2488"/>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1961E00D-7AF2-4B97-8907-C4CB9A2E7F0F}"/>
              </a:ext>
            </a:extLst>
          </p:cNvPr>
          <p:cNvSpPr>
            <a:spLocks noGrp="1"/>
          </p:cNvSpPr>
          <p:nvPr>
            <p:ph type="title"/>
          </p:nvPr>
        </p:nvSpPr>
        <p:spPr/>
        <p:txBody>
          <a:bodyPr/>
          <a:lstStyle/>
          <a:p>
            <a:r>
              <a:rPr lang="en-US" dirty="0"/>
              <a:t>Resulting Logistic Model Equations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9028A57-1B93-44D7-996F-50A9E4D14EE5}"/>
                  </a:ext>
                </a:extLst>
              </p:cNvPr>
              <p:cNvSpPr txBox="1"/>
              <p:nvPr/>
            </p:nvSpPr>
            <p:spPr>
              <a:xfrm>
                <a:off x="1432872" y="6008770"/>
                <a:ext cx="318728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r>
                        <a:rPr lang="en-US" sz="1400" i="1" smtClean="0">
                          <a:latin typeface="Cambria Math" panose="02040503050406030204" pitchFamily="18" charset="0"/>
                        </a:rPr>
                        <m:t>𝑇𝑟𝑎𝑖𝑛𝑖𝑛𝑔</m:t>
                      </m:r>
                      <m:r>
                        <a:rPr lang="en-US" sz="1400" i="1" smtClean="0">
                          <a:latin typeface="Cambria Math" panose="02040503050406030204" pitchFamily="18" charset="0"/>
                        </a:rPr>
                        <m:t> </m:t>
                      </m:r>
                      <m:r>
                        <a:rPr lang="en-US" sz="1400" i="1" smtClean="0">
                          <a:latin typeface="Cambria Math" panose="02040503050406030204" pitchFamily="18" charset="0"/>
                        </a:rPr>
                        <m:t>𝐷𝑎𝑡𝑎</m:t>
                      </m:r>
                      <m:r>
                        <a:rPr lang="en-US" sz="1400" i="1" smtClean="0">
                          <a:latin typeface="Cambria Math" panose="02040503050406030204" pitchFamily="18" charset="0"/>
                        </a:rPr>
                        <m:t> </m:t>
                      </m:r>
                      <m:r>
                        <a:rPr lang="en-US" sz="1400" i="1" smtClean="0">
                          <a:latin typeface="Cambria Math" panose="02040503050406030204" pitchFamily="18" charset="0"/>
                        </a:rPr>
                        <m:t>𝑆𝑐𝑜𝑟𝑒</m:t>
                      </m:r>
                      <m:r>
                        <a:rPr lang="en-US" sz="1400" i="1" smtClean="0">
                          <a:latin typeface="Cambria Math" panose="02040503050406030204" pitchFamily="18" charset="0"/>
                        </a:rPr>
                        <m:t>: 72.1%</m:t>
                      </m:r>
                    </m:oMath>
                  </m:oMathPara>
                </a14:m>
                <a:endParaRPr lang="en-US" sz="1400" i="1" dirty="0">
                  <a:latin typeface="Cambria Math" panose="02040503050406030204" pitchFamily="18" charset="0"/>
                </a:endParaRPr>
              </a:p>
              <a:p>
                <a:pPr/>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𝑇𝑒𝑠𝑡𝑖𝑛𝑔</m:t>
                      </m:r>
                      <m:r>
                        <a:rPr lang="en-US" sz="1400" i="1">
                          <a:latin typeface="Cambria Math" panose="02040503050406030204" pitchFamily="18" charset="0"/>
                        </a:rPr>
                        <m:t> </m:t>
                      </m:r>
                      <m:r>
                        <a:rPr lang="en-US" sz="1400" i="1">
                          <a:latin typeface="Cambria Math" panose="02040503050406030204" pitchFamily="18" charset="0"/>
                        </a:rPr>
                        <m:t>𝐷𝑎𝑡𝑎</m:t>
                      </m:r>
                      <m:r>
                        <a:rPr lang="en-US" sz="1400" i="1">
                          <a:latin typeface="Cambria Math" panose="02040503050406030204" pitchFamily="18" charset="0"/>
                        </a:rPr>
                        <m:t> </m:t>
                      </m:r>
                      <m:r>
                        <a:rPr lang="en-US" sz="1400" i="1">
                          <a:latin typeface="Cambria Math" panose="02040503050406030204" pitchFamily="18" charset="0"/>
                        </a:rPr>
                        <m:t>𝑆𝑐𝑜𝑟𝑒</m:t>
                      </m:r>
                      <m:r>
                        <a:rPr lang="en-US" sz="1400" i="1">
                          <a:latin typeface="Cambria Math" panose="02040503050406030204" pitchFamily="18" charset="0"/>
                        </a:rPr>
                        <m:t>:  71.6%</m:t>
                      </m:r>
                    </m:oMath>
                  </m:oMathPara>
                </a14:m>
                <a:endParaRPr lang="en-US" sz="1400" dirty="0"/>
              </a:p>
            </p:txBody>
          </p:sp>
        </mc:Choice>
        <mc:Fallback>
          <p:sp>
            <p:nvSpPr>
              <p:cNvPr id="8" name="TextBox 7">
                <a:extLst>
                  <a:ext uri="{FF2B5EF4-FFF2-40B4-BE49-F238E27FC236}">
                    <a16:creationId xmlns:a16="http://schemas.microsoft.com/office/drawing/2014/main" id="{A9028A57-1B93-44D7-996F-50A9E4D14EE5}"/>
                  </a:ext>
                </a:extLst>
              </p:cNvPr>
              <p:cNvSpPr txBox="1">
                <a:spLocks noRot="1" noChangeAspect="1" noMove="1" noResize="1" noEditPoints="1" noAdjustHandles="1" noChangeArrowheads="1" noChangeShapeType="1" noTextEdit="1"/>
              </p:cNvSpPr>
              <p:nvPr/>
            </p:nvSpPr>
            <p:spPr>
              <a:xfrm>
                <a:off x="1432872" y="6008770"/>
                <a:ext cx="3187289" cy="646331"/>
              </a:xfrm>
              <a:prstGeom prst="rect">
                <a:avLst/>
              </a:prstGeom>
              <a:blipFill>
                <a:blip r:embed="rId3"/>
                <a:stretch>
                  <a:fillRect b="-9434"/>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1DAF18-A9B6-4354-A4AD-B88086F192FF}"/>
              </a:ext>
            </a:extLst>
          </p:cNvPr>
          <p:cNvSpPr/>
          <p:nvPr/>
        </p:nvSpPr>
        <p:spPr>
          <a:xfrm>
            <a:off x="5172172" y="1432874"/>
            <a:ext cx="3996965" cy="1325563"/>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The business decision was to build two models:  1) a model when a User has session data and 2) a model when a User doesn’t have session data.   </a:t>
            </a:r>
            <a:endParaRPr lang="en-US" b="1" dirty="0">
              <a:ln w="22225">
                <a:solidFill>
                  <a:schemeClr val="tx1"/>
                </a:solidFill>
                <a:prstDash val="solid"/>
              </a:ln>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8CDF6B5-ABB9-4E5D-B752-A5CD33C7702C}"/>
                  </a:ext>
                </a:extLst>
              </p:cNvPr>
              <p:cNvSpPr txBox="1"/>
              <p:nvPr/>
            </p:nvSpPr>
            <p:spPr>
              <a:xfrm>
                <a:off x="7769257" y="4197481"/>
                <a:ext cx="3996966" cy="553998"/>
              </a:xfrm>
              <a:prstGeom prst="rect">
                <a:avLst/>
              </a:prstGeom>
              <a:noFill/>
            </p:spPr>
            <p:txBody>
              <a:bodyPr wrap="square" lIns="0" tIns="0" rIns="0" bIns="0" rtlCol="0">
                <a:spAutoFit/>
              </a:bodyPr>
              <a:lstStyle/>
              <a:p>
                <a:pPr/>
                <a:r>
                  <a:rPr lang="en-US" dirty="0"/>
                  <a:t>y = -.76718064  + .92909939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𝒂𝒈</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𝒃</m:t>
                        </m:r>
                      </m:sub>
                    </m:sSub>
                    <m:r>
                      <a:rPr lang="en-US" b="1" i="1">
                        <a:latin typeface="Cambria Math" panose="02040503050406030204" pitchFamily="18" charset="0"/>
                      </a:rPr>
                      <m:t> </m:t>
                    </m:r>
                  </m:oMath>
                </a14:m>
                <a:r>
                  <a:rPr lang="en-US" dirty="0"/>
                  <a:t>+ .2808223 </a:t>
                </a:r>
                <a14:m>
                  <m:oMath xmlns:m="http://schemas.openxmlformats.org/officeDocument/2006/math">
                    <m:r>
                      <a:rPr lang="en-US" sz="1600" i="1">
                        <a:latin typeface="Cambria Math" panose="02040503050406030204" pitchFamily="18" charset="0"/>
                      </a:rPr>
                      <m:t>∗</m:t>
                    </m:r>
                    <m:r>
                      <a:rPr lang="en-US" sz="1600" b="1" i="1">
                        <a:latin typeface="Cambria Math" panose="02040503050406030204" pitchFamily="18" charset="0"/>
                      </a:rPr>
                      <m:t>𝑴𝒂</m:t>
                    </m:r>
                    <m:sSub>
                      <m:sSubPr>
                        <m:ctrlPr>
                          <a:rPr lang="en-US" sz="1600" b="1" i="1">
                            <a:latin typeface="Cambria Math" panose="02040503050406030204" pitchFamily="18" charset="0"/>
                          </a:rPr>
                        </m:ctrlPr>
                      </m:sSubPr>
                      <m:e>
                        <m:r>
                          <a:rPr lang="en-US" sz="1600" b="1" i="1">
                            <a:latin typeface="Cambria Math" panose="02040503050406030204" pitchFamily="18" charset="0"/>
                          </a:rPr>
                          <m:t>𝒄</m:t>
                        </m:r>
                      </m:e>
                      <m:sub>
                        <m:r>
                          <a:rPr lang="en-US" sz="1600" b="1" i="1">
                            <a:latin typeface="Cambria Math" panose="02040503050406030204" pitchFamily="18" charset="0"/>
                          </a:rPr>
                          <m:t>𝑷𝑪</m:t>
                        </m:r>
                      </m:sub>
                    </m:sSub>
                  </m:oMath>
                </a14:m>
                <a:endParaRPr lang="en-US" sz="1600" b="1" dirty="0"/>
              </a:p>
            </p:txBody>
          </p:sp>
        </mc:Choice>
        <mc:Fallback>
          <p:sp>
            <p:nvSpPr>
              <p:cNvPr id="10" name="TextBox 9">
                <a:extLst>
                  <a:ext uri="{FF2B5EF4-FFF2-40B4-BE49-F238E27FC236}">
                    <a16:creationId xmlns:a16="http://schemas.microsoft.com/office/drawing/2014/main" id="{98CDF6B5-ABB9-4E5D-B752-A5CD33C7702C}"/>
                  </a:ext>
                </a:extLst>
              </p:cNvPr>
              <p:cNvSpPr txBox="1">
                <a:spLocks noRot="1" noChangeAspect="1" noMove="1" noResize="1" noEditPoints="1" noAdjustHandles="1" noChangeArrowheads="1" noChangeShapeType="1" noTextEdit="1"/>
              </p:cNvSpPr>
              <p:nvPr/>
            </p:nvSpPr>
            <p:spPr>
              <a:xfrm>
                <a:off x="7769257" y="4197481"/>
                <a:ext cx="3996966" cy="553998"/>
              </a:xfrm>
              <a:prstGeom prst="rect">
                <a:avLst/>
              </a:prstGeom>
              <a:blipFill>
                <a:blip r:embed="rId4"/>
                <a:stretch>
                  <a:fillRect l="-3506" t="-14444" b="-2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8CA569B-98C5-49C2-A432-71934D65E133}"/>
                  </a:ext>
                </a:extLst>
              </p:cNvPr>
              <p:cNvSpPr txBox="1"/>
              <p:nvPr/>
            </p:nvSpPr>
            <p:spPr>
              <a:xfrm>
                <a:off x="7769257" y="6008769"/>
                <a:ext cx="318728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r>
                        <a:rPr lang="en-US" sz="1400" i="1" smtClean="0">
                          <a:latin typeface="Cambria Math" panose="02040503050406030204" pitchFamily="18" charset="0"/>
                        </a:rPr>
                        <m:t>𝑇𝑟𝑎𝑖𝑛𝑖𝑛𝑔</m:t>
                      </m:r>
                      <m:r>
                        <a:rPr lang="en-US" sz="1400" i="1" smtClean="0">
                          <a:latin typeface="Cambria Math" panose="02040503050406030204" pitchFamily="18" charset="0"/>
                        </a:rPr>
                        <m:t> </m:t>
                      </m:r>
                      <m:r>
                        <a:rPr lang="en-US" sz="1400" i="1" smtClean="0">
                          <a:latin typeface="Cambria Math" panose="02040503050406030204" pitchFamily="18" charset="0"/>
                        </a:rPr>
                        <m:t>𝐷𝑎𝑡𝑎</m:t>
                      </m:r>
                      <m:r>
                        <a:rPr lang="en-US" sz="1400" i="1" smtClean="0">
                          <a:latin typeface="Cambria Math" panose="02040503050406030204" pitchFamily="18" charset="0"/>
                        </a:rPr>
                        <m:t> </m:t>
                      </m:r>
                      <m:r>
                        <a:rPr lang="en-US" sz="1400" i="1" smtClean="0">
                          <a:latin typeface="Cambria Math" panose="02040503050406030204" pitchFamily="18" charset="0"/>
                        </a:rPr>
                        <m:t>𝑆𝑐𝑜𝑟𝑒</m:t>
                      </m:r>
                      <m:r>
                        <a:rPr lang="en-US" sz="1400" i="1" smtClean="0">
                          <a:latin typeface="Cambria Math" panose="02040503050406030204" pitchFamily="18" charset="0"/>
                        </a:rPr>
                        <m:t>:62.6%</m:t>
                      </m:r>
                    </m:oMath>
                  </m:oMathPara>
                </a14:m>
                <a:endParaRPr lang="en-US" sz="1400" i="1" dirty="0">
                  <a:latin typeface="Cambria Math" panose="02040503050406030204" pitchFamily="18" charset="0"/>
                </a:endParaRPr>
              </a:p>
              <a:p>
                <a:pPr/>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𝑇𝑒𝑠𝑡𝑖𝑛𝑔</m:t>
                      </m:r>
                      <m:r>
                        <a:rPr lang="en-US" sz="1400" i="1">
                          <a:latin typeface="Cambria Math" panose="02040503050406030204" pitchFamily="18" charset="0"/>
                        </a:rPr>
                        <m:t> </m:t>
                      </m:r>
                      <m:r>
                        <a:rPr lang="en-US" sz="1400" i="1">
                          <a:latin typeface="Cambria Math" panose="02040503050406030204" pitchFamily="18" charset="0"/>
                        </a:rPr>
                        <m:t>𝐷𝑎𝑡𝑎</m:t>
                      </m:r>
                      <m:r>
                        <a:rPr lang="en-US" sz="1400" i="1">
                          <a:latin typeface="Cambria Math" panose="02040503050406030204" pitchFamily="18" charset="0"/>
                        </a:rPr>
                        <m:t> </m:t>
                      </m:r>
                      <m:r>
                        <a:rPr lang="en-US" sz="1400" i="1">
                          <a:latin typeface="Cambria Math" panose="02040503050406030204" pitchFamily="18" charset="0"/>
                        </a:rPr>
                        <m:t>𝑆𝑐𝑜𝑟𝑒</m:t>
                      </m:r>
                      <m:r>
                        <a:rPr lang="en-US" sz="1400" i="1">
                          <a:latin typeface="Cambria Math" panose="02040503050406030204" pitchFamily="18" charset="0"/>
                        </a:rPr>
                        <m:t>:  62.8%</m:t>
                      </m:r>
                    </m:oMath>
                  </m:oMathPara>
                </a14:m>
                <a:endParaRPr lang="en-US" sz="1400" dirty="0"/>
              </a:p>
            </p:txBody>
          </p:sp>
        </mc:Choice>
        <mc:Fallback>
          <p:sp>
            <p:nvSpPr>
              <p:cNvPr id="11" name="TextBox 10">
                <a:extLst>
                  <a:ext uri="{FF2B5EF4-FFF2-40B4-BE49-F238E27FC236}">
                    <a16:creationId xmlns:a16="http://schemas.microsoft.com/office/drawing/2014/main" id="{D8CA569B-98C5-49C2-A432-71934D65E133}"/>
                  </a:ext>
                </a:extLst>
              </p:cNvPr>
              <p:cNvSpPr txBox="1">
                <a:spLocks noRot="1" noChangeAspect="1" noMove="1" noResize="1" noEditPoints="1" noAdjustHandles="1" noChangeArrowheads="1" noChangeShapeType="1" noTextEdit="1"/>
              </p:cNvSpPr>
              <p:nvPr/>
            </p:nvSpPr>
            <p:spPr>
              <a:xfrm>
                <a:off x="7769257" y="6008769"/>
                <a:ext cx="3187289" cy="646331"/>
              </a:xfrm>
              <a:prstGeom prst="rect">
                <a:avLst/>
              </a:prstGeom>
              <a:blipFill>
                <a:blip r:embed="rId5"/>
                <a:stretch>
                  <a:fillRect b="-943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55370CD-B360-442D-B15A-29057B0F5BC4}"/>
              </a:ext>
            </a:extLst>
          </p:cNvPr>
          <p:cNvSpPr txBox="1"/>
          <p:nvPr/>
        </p:nvSpPr>
        <p:spPr>
          <a:xfrm>
            <a:off x="527898" y="2635164"/>
            <a:ext cx="2366833" cy="369332"/>
          </a:xfrm>
          <a:prstGeom prst="rect">
            <a:avLst/>
          </a:prstGeom>
          <a:noFill/>
        </p:spPr>
        <p:txBody>
          <a:bodyPr wrap="square" rtlCol="0">
            <a:spAutoFit/>
          </a:bodyPr>
          <a:lstStyle/>
          <a:p>
            <a:pPr algn="ctr"/>
            <a:r>
              <a:rPr lang="en-US" b="1" dirty="0">
                <a:solidFill>
                  <a:schemeClr val="accent2">
                    <a:lumMod val="75000"/>
                  </a:schemeClr>
                </a:solidFill>
              </a:rPr>
              <a:t>WITH SESSION DATA</a:t>
            </a:r>
          </a:p>
        </p:txBody>
      </p:sp>
      <p:sp>
        <p:nvSpPr>
          <p:cNvPr id="13" name="TextBox 12">
            <a:extLst>
              <a:ext uri="{FF2B5EF4-FFF2-40B4-BE49-F238E27FC236}">
                <a16:creationId xmlns:a16="http://schemas.microsoft.com/office/drawing/2014/main" id="{36632ECB-B6C7-4D7A-B743-058AB1239317}"/>
              </a:ext>
            </a:extLst>
          </p:cNvPr>
          <p:cNvSpPr txBox="1"/>
          <p:nvPr/>
        </p:nvSpPr>
        <p:spPr>
          <a:xfrm>
            <a:off x="7505304" y="3641520"/>
            <a:ext cx="2713351" cy="369332"/>
          </a:xfrm>
          <a:prstGeom prst="rect">
            <a:avLst/>
          </a:prstGeom>
          <a:noFill/>
        </p:spPr>
        <p:txBody>
          <a:bodyPr wrap="square" rtlCol="0">
            <a:spAutoFit/>
          </a:bodyPr>
          <a:lstStyle/>
          <a:p>
            <a:pPr algn="ctr"/>
            <a:r>
              <a:rPr lang="en-US" b="1" dirty="0">
                <a:solidFill>
                  <a:schemeClr val="accent2">
                    <a:lumMod val="75000"/>
                  </a:schemeClr>
                </a:solidFill>
              </a:rPr>
              <a:t>WITHOUT SESSION DATA</a:t>
            </a:r>
          </a:p>
        </p:txBody>
      </p:sp>
    </p:spTree>
    <p:extLst>
      <p:ext uri="{BB962C8B-B14F-4D97-AF65-F5344CB8AC3E}">
        <p14:creationId xmlns:p14="http://schemas.microsoft.com/office/powerpoint/2010/main" val="262447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1BAA1-39C9-422F-9AC7-03A62EF43DE4}"/>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RESULTS  &amp;  LEARNINGS</a:t>
            </a:r>
          </a:p>
        </p:txBody>
      </p:sp>
    </p:spTree>
    <p:extLst>
      <p:ext uri="{BB962C8B-B14F-4D97-AF65-F5344CB8AC3E}">
        <p14:creationId xmlns:p14="http://schemas.microsoft.com/office/powerpoint/2010/main" val="266449207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2E8C5-8F32-4591-8EF5-12AE7D41759F}"/>
              </a:ext>
            </a:extLst>
          </p:cNvPr>
          <p:cNvSpPr>
            <a:spLocks noGrp="1"/>
          </p:cNvSpPr>
          <p:nvPr>
            <p:ph idx="1"/>
          </p:nvPr>
        </p:nvSpPr>
        <p:spPr>
          <a:xfrm>
            <a:off x="838200" y="707010"/>
            <a:ext cx="10515600" cy="5469953"/>
          </a:xfrm>
        </p:spPr>
        <p:txBody>
          <a:bodyPr/>
          <a:lstStyle/>
          <a:p>
            <a:r>
              <a:rPr lang="en-US" dirty="0"/>
              <a:t>Business problems that are tasked with being solved with machine learning do not always imply inherent success or result in high predictability.</a:t>
            </a:r>
          </a:p>
          <a:p>
            <a:r>
              <a:rPr lang="en-US" dirty="0"/>
              <a:t>There continue to be new Python and Tableau features and code to learn and utilize.  The journey of learning has just begun.</a:t>
            </a:r>
          </a:p>
          <a:p>
            <a:r>
              <a:rPr lang="en-US" dirty="0"/>
              <a:t>Exploratory Data Analysis in Tableau enabled more efficient profiling and analyses.</a:t>
            </a:r>
          </a:p>
          <a:p>
            <a:pPr marL="0" indent="0">
              <a:buNone/>
            </a:pPr>
            <a:endParaRPr lang="en-US" dirty="0"/>
          </a:p>
        </p:txBody>
      </p:sp>
    </p:spTree>
    <p:extLst>
      <p:ext uri="{BB962C8B-B14F-4D97-AF65-F5344CB8AC3E}">
        <p14:creationId xmlns:p14="http://schemas.microsoft.com/office/powerpoint/2010/main" val="2560477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801098" y="1396289"/>
            <a:ext cx="6387102" cy="1325563"/>
          </a:xfrm>
        </p:spPr>
        <p:txBody>
          <a:bodyPr>
            <a:normAutofit/>
          </a:bodyPr>
          <a:lstStyle/>
          <a:p>
            <a:r>
              <a:rPr lang="en-US">
                <a:latin typeface="Franklin Gothic Book" panose="020B0503020102020204" pitchFamily="34" charset="0"/>
                <a:cs typeface="Segoe UI" panose="020B0502040204020203" pitchFamily="34" charset="0"/>
              </a:rPr>
              <a:t>MAJOR  FINDINGS</a:t>
            </a:r>
            <a:endParaRPr lang="en-US"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05542" y="2871982"/>
            <a:ext cx="6382657" cy="3181684"/>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Most users who book a trip, create an account in less than 2 weeks and vise versa.</a:t>
            </a:r>
          </a:p>
          <a:p>
            <a:r>
              <a:rPr lang="en-US" sz="1800" dirty="0">
                <a:latin typeface="Segoe UI" panose="020B0502040204020203" pitchFamily="34" charset="0"/>
                <a:cs typeface="Segoe UI" panose="020B0502040204020203" pitchFamily="34" charset="0"/>
              </a:rPr>
              <a:t>Most trips booked are from the US.</a:t>
            </a:r>
          </a:p>
        </p:txBody>
      </p:sp>
      <p:sp>
        <p:nvSpPr>
          <p:cNvPr id="34" name="Freeform: Shape 33">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46EA0402-5843-4D53-BF9C-BE7205812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983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8827" y="244523"/>
            <a:ext cx="2580738" cy="2580738"/>
          </a:xfrm>
          <a:prstGeom prst="rect">
            <a:avLst/>
          </a:prstGeom>
        </p:spPr>
      </p:pic>
      <p:sp>
        <p:nvSpPr>
          <p:cNvPr id="38" name="Freeform: Shape 37">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91B43EC4-7D6F-44CA-82DD-103883D2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8827"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B79AB2C-98B5-4A56-BD8A-369FB7890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6232" y="4932297"/>
            <a:ext cx="2394408" cy="1598267"/>
          </a:xfrm>
          <a:prstGeom prst="rect">
            <a:avLst/>
          </a:prstGeom>
          <a:ln>
            <a:noFill/>
          </a:ln>
          <a:effectLst>
            <a:softEdge rad="112500"/>
          </a:effectLst>
        </p:spPr>
      </p:pic>
    </p:spTree>
    <p:extLst>
      <p:ext uri="{BB962C8B-B14F-4D97-AF65-F5344CB8AC3E}">
        <p14:creationId xmlns:p14="http://schemas.microsoft.com/office/powerpoint/2010/main" val="288090974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7075240" y="2784084"/>
            <a:ext cx="4645250" cy="2889114"/>
          </a:xfrm>
        </p:spPr>
        <p:txBody>
          <a:bodyPr anchor="b">
            <a:normAutofit/>
          </a:bodyPr>
          <a:lstStyle/>
          <a:p>
            <a:pPr algn="l"/>
            <a:r>
              <a:rPr lang="en-US" sz="8000" dirty="0">
                <a:solidFill>
                  <a:schemeClr val="bg1"/>
                </a:solidFill>
                <a:latin typeface="Franklin Gothic Book" panose="020B0503020102020204" pitchFamily="34" charset="0"/>
                <a:cs typeface="Segoe UI" panose="020B0502040204020203" pitchFamily="34" charset="0"/>
              </a:rPr>
              <a:t>THANK  YOU !</a:t>
            </a:r>
          </a:p>
        </p:txBody>
      </p:sp>
      <p:sp>
        <p:nvSpPr>
          <p:cNvPr id="79" name="Freeform: Shape 7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Related image">
            <a:extLst>
              <a:ext uri="{FF2B5EF4-FFF2-40B4-BE49-F238E27FC236}">
                <a16:creationId xmlns:a16="http://schemas.microsoft.com/office/drawing/2014/main" id="{180B5AAF-2532-4D8B-8C13-F82FCA6179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979609"/>
            <a:ext cx="5103602" cy="340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54BB-46D4-4541-A764-DA5644A0038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2D62241-A820-443D-84EE-53C9ADCD879B}"/>
              </a:ext>
            </a:extLst>
          </p:cNvPr>
          <p:cNvSpPr>
            <a:spLocks noGrp="1"/>
          </p:cNvSpPr>
          <p:nvPr>
            <p:ph idx="1"/>
          </p:nvPr>
        </p:nvSpPr>
        <p:spPr>
          <a:xfrm>
            <a:off x="838200" y="2381807"/>
            <a:ext cx="10515600" cy="3048033"/>
          </a:xfrm>
        </p:spPr>
        <p:txBody>
          <a:bodyPr/>
          <a:lstStyle/>
          <a:p>
            <a:r>
              <a:rPr lang="en-US" dirty="0"/>
              <a:t>Problem Statement:   Can we predict if a New Airbnb User will book a room?</a:t>
            </a:r>
          </a:p>
          <a:p>
            <a:r>
              <a:rPr lang="en-US" dirty="0"/>
              <a:t>Data Source:  Kaggle.com </a:t>
            </a:r>
          </a:p>
          <a:p>
            <a:r>
              <a:rPr lang="en-US" dirty="0"/>
              <a:t>Tools Utilized:  Python, Tableau, Pandas, Matplotlib, Seaborn</a:t>
            </a:r>
          </a:p>
          <a:p>
            <a:r>
              <a:rPr lang="en-US" dirty="0"/>
              <a:t>Model Utilized: Logistic Regression</a:t>
            </a:r>
          </a:p>
          <a:p>
            <a:pPr marL="0" indent="0">
              <a:buNone/>
            </a:pPr>
            <a:endParaRPr lang="en-US" dirty="0"/>
          </a:p>
        </p:txBody>
      </p:sp>
    </p:spTree>
    <p:extLst>
      <p:ext uri="{BB962C8B-B14F-4D97-AF65-F5344CB8AC3E}">
        <p14:creationId xmlns:p14="http://schemas.microsoft.com/office/powerpoint/2010/main" val="198100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A3CBB-B820-44B5-B742-B694917DB0FE}"/>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DATASETS</a:t>
            </a:r>
          </a:p>
        </p:txBody>
      </p:sp>
    </p:spTree>
    <p:extLst>
      <p:ext uri="{BB962C8B-B14F-4D97-AF65-F5344CB8AC3E}">
        <p14:creationId xmlns:p14="http://schemas.microsoft.com/office/powerpoint/2010/main" val="13139094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1" name="Picture 10">
            <a:extLst>
              <a:ext uri="{FF2B5EF4-FFF2-40B4-BE49-F238E27FC236}">
                <a16:creationId xmlns:a16="http://schemas.microsoft.com/office/drawing/2014/main" id="{5A25816F-3757-4157-A05F-154464FBABCC}"/>
              </a:ext>
            </a:extLst>
          </p:cNvPr>
          <p:cNvPicPr>
            <a:picLocks noChangeAspect="1"/>
          </p:cNvPicPr>
          <p:nvPr/>
        </p:nvPicPr>
        <p:blipFill>
          <a:blip r:embed="rId3"/>
          <a:stretch>
            <a:fillRect/>
          </a:stretch>
        </p:blipFill>
        <p:spPr>
          <a:xfrm>
            <a:off x="131101" y="5442738"/>
            <a:ext cx="7631128" cy="1392680"/>
          </a:xfrm>
          <a:prstGeom prst="rect">
            <a:avLst/>
          </a:prstGeom>
        </p:spPr>
      </p:pic>
      <p:pic>
        <p:nvPicPr>
          <p:cNvPr id="13" name="Picture 12">
            <a:extLst>
              <a:ext uri="{FF2B5EF4-FFF2-40B4-BE49-F238E27FC236}">
                <a16:creationId xmlns:a16="http://schemas.microsoft.com/office/drawing/2014/main" id="{A0D488BC-6B80-4CDB-908E-A01E677887B8}"/>
              </a:ext>
            </a:extLst>
          </p:cNvPr>
          <p:cNvPicPr>
            <a:picLocks noChangeAspect="1"/>
          </p:cNvPicPr>
          <p:nvPr/>
        </p:nvPicPr>
        <p:blipFill>
          <a:blip r:embed="rId4"/>
          <a:stretch>
            <a:fillRect/>
          </a:stretch>
        </p:blipFill>
        <p:spPr>
          <a:xfrm>
            <a:off x="131101" y="3787391"/>
            <a:ext cx="8195693" cy="1085927"/>
          </a:xfrm>
          <a:prstGeom prst="rect">
            <a:avLst/>
          </a:prstGeom>
        </p:spPr>
      </p:pic>
      <p:sp>
        <p:nvSpPr>
          <p:cNvPr id="27" name="Freeform: Shape 26">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cxnSp>
        <p:nvCxnSpPr>
          <p:cNvPr id="29" name="Straight Connector 28">
            <a:extLst>
              <a:ext uri="{FF2B5EF4-FFF2-40B4-BE49-F238E27FC236}">
                <a16:creationId xmlns:a16="http://schemas.microsoft.com/office/drawing/2014/main" id="{1918D9D3-1370-4FF6-9DFC-9F87F90395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 y="5377218"/>
            <a:ext cx="4387755"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9317976-09B1-40EF-B1E4-836063115F8E}"/>
              </a:ext>
            </a:extLst>
          </p:cNvPr>
          <p:cNvPicPr>
            <a:picLocks noChangeAspect="1"/>
          </p:cNvPicPr>
          <p:nvPr/>
        </p:nvPicPr>
        <p:blipFill>
          <a:blip r:embed="rId5"/>
          <a:stretch>
            <a:fillRect/>
          </a:stretch>
        </p:blipFill>
        <p:spPr>
          <a:xfrm>
            <a:off x="8906304" y="3341962"/>
            <a:ext cx="3154595" cy="1531356"/>
          </a:xfrm>
          <a:prstGeom prst="rect">
            <a:avLst/>
          </a:prstGeom>
        </p:spPr>
      </p:pic>
      <p:pic>
        <p:nvPicPr>
          <p:cNvPr id="3" name="Picture 2">
            <a:extLst>
              <a:ext uri="{FF2B5EF4-FFF2-40B4-BE49-F238E27FC236}">
                <a16:creationId xmlns:a16="http://schemas.microsoft.com/office/drawing/2014/main" id="{47CD02C6-1F9A-4168-883C-42F9746D6FE8}"/>
              </a:ext>
            </a:extLst>
          </p:cNvPr>
          <p:cNvPicPr>
            <a:picLocks noChangeAspect="1"/>
          </p:cNvPicPr>
          <p:nvPr/>
        </p:nvPicPr>
        <p:blipFill>
          <a:blip r:embed="rId6"/>
          <a:stretch>
            <a:fillRect/>
          </a:stretch>
        </p:blipFill>
        <p:spPr>
          <a:xfrm>
            <a:off x="4548267" y="718922"/>
            <a:ext cx="4159574" cy="1523717"/>
          </a:xfrm>
          <a:prstGeom prst="rect">
            <a:avLst/>
          </a:prstGeom>
        </p:spPr>
      </p:pic>
      <p:sp>
        <p:nvSpPr>
          <p:cNvPr id="31"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
        <p:nvSpPr>
          <p:cNvPr id="5" name="TextBox 4">
            <a:extLst>
              <a:ext uri="{FF2B5EF4-FFF2-40B4-BE49-F238E27FC236}">
                <a16:creationId xmlns:a16="http://schemas.microsoft.com/office/drawing/2014/main" id="{DE7F9383-21DE-432F-B846-1DDE684D5E72}"/>
              </a:ext>
            </a:extLst>
          </p:cNvPr>
          <p:cNvSpPr txBox="1"/>
          <p:nvPr/>
        </p:nvSpPr>
        <p:spPr>
          <a:xfrm>
            <a:off x="416440" y="1086739"/>
            <a:ext cx="319005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User Session Data</a:t>
            </a:r>
          </a:p>
          <a:p>
            <a:pPr marL="285750" indent="-285750">
              <a:buFont typeface="Arial" panose="020B0604020202020204" pitchFamily="34" charset="0"/>
              <a:buChar char="•"/>
            </a:pPr>
            <a:r>
              <a:rPr lang="en-US" dirty="0">
                <a:solidFill>
                  <a:schemeClr val="accent2">
                    <a:lumMod val="75000"/>
                  </a:schemeClr>
                </a:solidFill>
              </a:rPr>
              <a:t>Demographic Data</a:t>
            </a:r>
          </a:p>
          <a:p>
            <a:pPr marL="285750" indent="-285750">
              <a:buFont typeface="Arial" panose="020B0604020202020204" pitchFamily="34" charset="0"/>
              <a:buChar char="•"/>
            </a:pPr>
            <a:r>
              <a:rPr lang="en-US" dirty="0">
                <a:solidFill>
                  <a:schemeClr val="accent2">
                    <a:lumMod val="75000"/>
                  </a:schemeClr>
                </a:solidFill>
              </a:rPr>
              <a:t>Train and Test Data</a:t>
            </a:r>
          </a:p>
        </p:txBody>
      </p:sp>
    </p:spTree>
    <p:extLst>
      <p:ext uri="{BB962C8B-B14F-4D97-AF65-F5344CB8AC3E}">
        <p14:creationId xmlns:p14="http://schemas.microsoft.com/office/powerpoint/2010/main" val="15349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496DB-49AF-479D-8D6A-F7B3C8F00D31}"/>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DATA  CLEANING</a:t>
            </a:r>
          </a:p>
        </p:txBody>
      </p:sp>
    </p:spTree>
    <p:extLst>
      <p:ext uri="{BB962C8B-B14F-4D97-AF65-F5344CB8AC3E}">
        <p14:creationId xmlns:p14="http://schemas.microsoft.com/office/powerpoint/2010/main" val="29056493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F49C4-3D02-48F9-88AA-4DEEE7552855}"/>
              </a:ext>
            </a:extLst>
          </p:cNvPr>
          <p:cNvPicPr>
            <a:picLocks noChangeAspect="1"/>
          </p:cNvPicPr>
          <p:nvPr/>
        </p:nvPicPr>
        <p:blipFill>
          <a:blip r:embed="rId3"/>
          <a:stretch>
            <a:fillRect/>
          </a:stretch>
        </p:blipFill>
        <p:spPr>
          <a:xfrm>
            <a:off x="3328673" y="4212611"/>
            <a:ext cx="4641917" cy="1709555"/>
          </a:xfrm>
          <a:prstGeom prst="rect">
            <a:avLst/>
          </a:prstGeom>
        </p:spPr>
      </p:pic>
      <p:pic>
        <p:nvPicPr>
          <p:cNvPr id="11" name="Picture 10">
            <a:extLst>
              <a:ext uri="{FF2B5EF4-FFF2-40B4-BE49-F238E27FC236}">
                <a16:creationId xmlns:a16="http://schemas.microsoft.com/office/drawing/2014/main" id="{D7BEF0A0-C479-44F5-9A3A-02E8120CD2E3}"/>
              </a:ext>
            </a:extLst>
          </p:cNvPr>
          <p:cNvPicPr>
            <a:picLocks noChangeAspect="1"/>
          </p:cNvPicPr>
          <p:nvPr/>
        </p:nvPicPr>
        <p:blipFill>
          <a:blip r:embed="rId4"/>
          <a:stretch>
            <a:fillRect/>
          </a:stretch>
        </p:blipFill>
        <p:spPr>
          <a:xfrm>
            <a:off x="1271449" y="6125352"/>
            <a:ext cx="9186863" cy="503921"/>
          </a:xfrm>
          <a:prstGeom prst="rect">
            <a:avLst/>
          </a:prstGeom>
        </p:spPr>
      </p:pic>
      <p:pic>
        <p:nvPicPr>
          <p:cNvPr id="3" name="Picture 2">
            <a:extLst>
              <a:ext uri="{FF2B5EF4-FFF2-40B4-BE49-F238E27FC236}">
                <a16:creationId xmlns:a16="http://schemas.microsoft.com/office/drawing/2014/main" id="{5E8C1A14-BA6E-4368-8EEE-7561C3AB5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8067" y="946446"/>
            <a:ext cx="4835538" cy="2482554"/>
          </a:xfrm>
          <a:prstGeom prst="rect">
            <a:avLst/>
          </a:prstGeom>
        </p:spPr>
      </p:pic>
      <p:sp>
        <p:nvSpPr>
          <p:cNvPr id="4" name="TextBox 3">
            <a:extLst>
              <a:ext uri="{FF2B5EF4-FFF2-40B4-BE49-F238E27FC236}">
                <a16:creationId xmlns:a16="http://schemas.microsoft.com/office/drawing/2014/main" id="{B60641E3-08E6-41EF-A80D-DC2050C7C586}"/>
              </a:ext>
            </a:extLst>
          </p:cNvPr>
          <p:cNvSpPr txBox="1"/>
          <p:nvPr/>
        </p:nvSpPr>
        <p:spPr>
          <a:xfrm>
            <a:off x="4382192" y="3640093"/>
            <a:ext cx="2365006" cy="369332"/>
          </a:xfrm>
          <a:prstGeom prst="rect">
            <a:avLst/>
          </a:prstGeom>
          <a:noFill/>
        </p:spPr>
        <p:txBody>
          <a:bodyPr wrap="none" rtlCol="0">
            <a:spAutoFit/>
          </a:bodyPr>
          <a:lstStyle/>
          <a:p>
            <a:r>
              <a:rPr lang="en-US" b="1" dirty="0">
                <a:solidFill>
                  <a:schemeClr val="accent2">
                    <a:lumMod val="75000"/>
                  </a:schemeClr>
                </a:solidFill>
              </a:rPr>
              <a:t>DATE MANIPULATIONS</a:t>
            </a:r>
          </a:p>
        </p:txBody>
      </p:sp>
      <p:sp>
        <p:nvSpPr>
          <p:cNvPr id="7" name="TextBox 6">
            <a:extLst>
              <a:ext uri="{FF2B5EF4-FFF2-40B4-BE49-F238E27FC236}">
                <a16:creationId xmlns:a16="http://schemas.microsoft.com/office/drawing/2014/main" id="{AF61BB91-4AAE-45EB-AE50-2D85A5B1B050}"/>
              </a:ext>
            </a:extLst>
          </p:cNvPr>
          <p:cNvSpPr txBox="1"/>
          <p:nvPr/>
        </p:nvSpPr>
        <p:spPr>
          <a:xfrm>
            <a:off x="6534346" y="228727"/>
            <a:ext cx="5269259" cy="646331"/>
          </a:xfrm>
          <a:prstGeom prst="rect">
            <a:avLst/>
          </a:prstGeom>
          <a:noFill/>
        </p:spPr>
        <p:txBody>
          <a:bodyPr wrap="square" rtlCol="0">
            <a:spAutoFit/>
          </a:bodyPr>
          <a:lstStyle/>
          <a:p>
            <a:pPr algn="ctr"/>
            <a:r>
              <a:rPr lang="en-US" b="1" dirty="0">
                <a:solidFill>
                  <a:schemeClr val="accent2">
                    <a:lumMod val="75000"/>
                  </a:schemeClr>
                </a:solidFill>
              </a:rPr>
              <a:t>CONVERT NULLS TO 0 (CREATE NEW FIELDS FOR MODEL DEVELOPMENT)</a:t>
            </a:r>
          </a:p>
        </p:txBody>
      </p:sp>
      <p:pic>
        <p:nvPicPr>
          <p:cNvPr id="8" name="Picture 7">
            <a:extLst>
              <a:ext uri="{FF2B5EF4-FFF2-40B4-BE49-F238E27FC236}">
                <a16:creationId xmlns:a16="http://schemas.microsoft.com/office/drawing/2014/main" id="{8B4AF0D1-442A-401E-BC19-FE40022AE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28" y="1419261"/>
            <a:ext cx="5863472" cy="1164597"/>
          </a:xfrm>
          <a:prstGeom prst="rect">
            <a:avLst/>
          </a:prstGeom>
        </p:spPr>
      </p:pic>
      <p:sp>
        <p:nvSpPr>
          <p:cNvPr id="10" name="TextBox 9">
            <a:extLst>
              <a:ext uri="{FF2B5EF4-FFF2-40B4-BE49-F238E27FC236}">
                <a16:creationId xmlns:a16="http://schemas.microsoft.com/office/drawing/2014/main" id="{EFB9C228-7568-4178-93C2-28E988C0DCB5}"/>
              </a:ext>
            </a:extLst>
          </p:cNvPr>
          <p:cNvSpPr txBox="1"/>
          <p:nvPr/>
        </p:nvSpPr>
        <p:spPr>
          <a:xfrm>
            <a:off x="0" y="658124"/>
            <a:ext cx="5269259" cy="369332"/>
          </a:xfrm>
          <a:prstGeom prst="rect">
            <a:avLst/>
          </a:prstGeom>
          <a:noFill/>
        </p:spPr>
        <p:txBody>
          <a:bodyPr wrap="square" rtlCol="0">
            <a:spAutoFit/>
          </a:bodyPr>
          <a:lstStyle/>
          <a:p>
            <a:pPr algn="ctr"/>
            <a:r>
              <a:rPr lang="en-US" b="1" dirty="0">
                <a:solidFill>
                  <a:schemeClr val="accent2">
                    <a:lumMod val="75000"/>
                  </a:schemeClr>
                </a:solidFill>
              </a:rPr>
              <a:t>MERGE PROCESSES ACROSS DATAFRAMES</a:t>
            </a:r>
          </a:p>
        </p:txBody>
      </p:sp>
    </p:spTree>
    <p:extLst>
      <p:ext uri="{BB962C8B-B14F-4D97-AF65-F5344CB8AC3E}">
        <p14:creationId xmlns:p14="http://schemas.microsoft.com/office/powerpoint/2010/main" val="212758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B7F31-BB7B-4E4F-BCBD-F5C378A9FA16}"/>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CODE  SNAPSHOTS</a:t>
            </a:r>
          </a:p>
        </p:txBody>
      </p:sp>
    </p:spTree>
    <p:extLst>
      <p:ext uri="{BB962C8B-B14F-4D97-AF65-F5344CB8AC3E}">
        <p14:creationId xmlns:p14="http://schemas.microsoft.com/office/powerpoint/2010/main" val="124543803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4">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36">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1"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8912DF2-9708-4BC2-BDE4-A38FCE6EEAF1}"/>
              </a:ext>
            </a:extLst>
          </p:cNvPr>
          <p:cNvPicPr>
            <a:picLocks noChangeAspect="1"/>
          </p:cNvPicPr>
          <p:nvPr/>
        </p:nvPicPr>
        <p:blipFill>
          <a:blip r:embed="rId4"/>
          <a:stretch>
            <a:fillRect/>
          </a:stretch>
        </p:blipFill>
        <p:spPr>
          <a:xfrm>
            <a:off x="329693" y="1493281"/>
            <a:ext cx="3108041" cy="2182614"/>
          </a:xfrm>
          <a:prstGeom prst="rect">
            <a:avLst/>
          </a:prstGeom>
        </p:spPr>
      </p:pic>
      <p:sp>
        <p:nvSpPr>
          <p:cNvPr id="52"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7503" y="-35504"/>
            <a:ext cx="2004220" cy="2004220"/>
          </a:xfrm>
          <a:prstGeom prst="rect">
            <a:avLst/>
          </a:prstGeom>
        </p:spPr>
      </p:pic>
      <p:pic>
        <p:nvPicPr>
          <p:cNvPr id="33" name="Picture 32">
            <a:extLst>
              <a:ext uri="{FF2B5EF4-FFF2-40B4-BE49-F238E27FC236}">
                <a16:creationId xmlns:a16="http://schemas.microsoft.com/office/drawing/2014/main" id="{89A777F4-4C8B-4019-8B2A-0200958BC8AC}"/>
              </a:ext>
            </a:extLst>
          </p:cNvPr>
          <p:cNvPicPr>
            <a:picLocks noChangeAspect="1"/>
          </p:cNvPicPr>
          <p:nvPr/>
        </p:nvPicPr>
        <p:blipFill>
          <a:blip r:embed="rId7"/>
          <a:stretch>
            <a:fillRect/>
          </a:stretch>
        </p:blipFill>
        <p:spPr>
          <a:xfrm>
            <a:off x="454341" y="5186332"/>
            <a:ext cx="4800223" cy="855692"/>
          </a:xfrm>
          <a:prstGeom prst="rect">
            <a:avLst/>
          </a:prstGeom>
        </p:spPr>
      </p:pic>
    </p:spTree>
    <p:extLst>
      <p:ext uri="{BB962C8B-B14F-4D97-AF65-F5344CB8AC3E}">
        <p14:creationId xmlns:p14="http://schemas.microsoft.com/office/powerpoint/2010/main" val="38165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120</Paragraphs>
  <Slides>24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Franklin Gothic Book</vt:lpstr>
      <vt:lpstr>Segoe UI</vt:lpstr>
      <vt:lpstr>Office Theme</vt:lpstr>
      <vt:lpstr>Can we predict if New Users will book or not?</vt:lpstr>
      <vt:lpstr>Project Layout</vt:lpstr>
      <vt:lpstr>Overview</vt:lpstr>
      <vt:lpstr>DATASETS</vt:lpstr>
      <vt:lpstr>PowerPoint Presentation</vt:lpstr>
      <vt:lpstr>DATA  CLEANING</vt:lpstr>
      <vt:lpstr>PowerPoint Presentation</vt:lpstr>
      <vt:lpstr>CODE  SNAPSHOTS</vt:lpstr>
      <vt:lpstr>PowerPoint Presentation</vt:lpstr>
      <vt:lpstr>Exploratory  Data Analyses</vt:lpstr>
      <vt:lpstr>Countries Heatmaps</vt:lpstr>
      <vt:lpstr>Bookings by Time from Account Creation</vt:lpstr>
      <vt:lpstr>Devices Used in Booking vs Non-booking</vt:lpstr>
      <vt:lpstr>Total Seconds Elapsed by Action Category</vt:lpstr>
      <vt:lpstr>actions</vt:lpstr>
      <vt:lpstr>Devices Used in Bookings over the Years</vt:lpstr>
      <vt:lpstr>Booked vs. Non-booked Trips by Age</vt:lpstr>
      <vt:lpstr>Correlated Variables Heatmap</vt:lpstr>
      <vt:lpstr>MODELS</vt:lpstr>
      <vt:lpstr>Resulting Logistic Model Equations</vt:lpstr>
      <vt:lpstr>RESULTS  &amp;  LEARNINGS</vt:lpstr>
      <vt:lpstr>PowerPoint Presentation</vt:lpstr>
      <vt:lpstr>MAJOR  FINDINGS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2019-05-06T04:25:28Z</dcterms:created>
  <dcterms:modified xsi:type="dcterms:W3CDTF">2019-05-07T23:30:44Z</dcterms:modified>
</cp:coreProperties>
</file>