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7"/>
  </p:notesMasterIdLst>
  <p:sldIdLst>
    <p:sldId id="271" r:id="rId2"/>
    <p:sldId id="256" r:id="rId3"/>
    <p:sldId id="287" r:id="rId4"/>
    <p:sldId id="272" r:id="rId5"/>
    <p:sldId id="268" r:id="rId6"/>
    <p:sldId id="273" r:id="rId7"/>
    <p:sldId id="269" r:id="rId8"/>
    <p:sldId id="275" r:id="rId9"/>
    <p:sldId id="267" r:id="rId10"/>
    <p:sldId id="263" r:id="rId11"/>
    <p:sldId id="283" r:id="rId12"/>
    <p:sldId id="282" r:id="rId13"/>
    <p:sldId id="285" r:id="rId14"/>
    <p:sldId id="280" r:id="rId15"/>
    <p:sldId id="279" r:id="rId16"/>
    <p:sldId id="276" r:id="rId17"/>
    <p:sldId id="281" r:id="rId18"/>
    <p:sldId id="289" r:id="rId19"/>
    <p:sldId id="290" r:id="rId20"/>
    <p:sldId id="295" r:id="rId21"/>
    <p:sldId id="296" r:id="rId22"/>
    <p:sldId id="297" r:id="rId23"/>
    <p:sldId id="277" r:id="rId24"/>
    <p:sldId id="262" r:id="rId25"/>
    <p:sldId id="264"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ADEE813-4767-4663-95C7-3051B4AB6B58}">
          <p14:sldIdLst>
            <p14:sldId id="271"/>
            <p14:sldId id="256"/>
            <p14:sldId id="287"/>
            <p14:sldId id="272"/>
            <p14:sldId id="268"/>
            <p14:sldId id="273"/>
          </p14:sldIdLst>
        </p14:section>
        <p14:section name="Untitled Section" id="{A9188047-8CE4-4EA8-80B9-990E19C24109}">
          <p14:sldIdLst>
            <p14:sldId id="269"/>
            <p14:sldId id="275"/>
            <p14:sldId id="267"/>
            <p14:sldId id="263"/>
            <p14:sldId id="283"/>
            <p14:sldId id="282"/>
            <p14:sldId id="285"/>
            <p14:sldId id="280"/>
            <p14:sldId id="279"/>
            <p14:sldId id="276"/>
            <p14:sldId id="281"/>
            <p14:sldId id="289"/>
            <p14:sldId id="290"/>
            <p14:sldId id="295"/>
            <p14:sldId id="296"/>
            <p14:sldId id="297"/>
            <p14:sldId id="277"/>
            <p14:sldId id="262"/>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26" autoAdjust="0"/>
    <p:restoredTop sz="93692" autoAdjust="0"/>
  </p:normalViewPr>
  <p:slideViewPr>
    <p:cSldViewPr snapToGrid="0">
      <p:cViewPr varScale="1">
        <p:scale>
          <a:sx n="67" d="100"/>
          <a:sy n="67" d="100"/>
        </p:scale>
        <p:origin x="864" y="7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ACDE39-CBBD-4654-98AB-07F04D2456B0}"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50566A37-F1DC-4598-936E-1524B8944E65}">
      <dgm:prSet/>
      <dgm:spPr/>
      <dgm:t>
        <a:bodyPr/>
        <a:lstStyle/>
        <a:p>
          <a:r>
            <a:rPr lang="en-US" dirty="0"/>
            <a:t>Problem Statement:   Can we predict if a New Airbnb User will book and which country?</a:t>
          </a:r>
        </a:p>
      </dgm:t>
    </dgm:pt>
    <dgm:pt modelId="{F76DAAFC-42B0-4296-BA1F-227D76923FC3}" type="parTrans" cxnId="{F603BD9C-387A-4F50-9C56-10A832D38BAE}">
      <dgm:prSet/>
      <dgm:spPr/>
      <dgm:t>
        <a:bodyPr/>
        <a:lstStyle/>
        <a:p>
          <a:endParaRPr lang="en-US"/>
        </a:p>
      </dgm:t>
    </dgm:pt>
    <dgm:pt modelId="{3AC35DAA-ED9E-4A00-8361-73F0B77AF9E8}" type="sibTrans" cxnId="{F603BD9C-387A-4F50-9C56-10A832D38BAE}">
      <dgm:prSet/>
      <dgm:spPr/>
      <dgm:t>
        <a:bodyPr/>
        <a:lstStyle/>
        <a:p>
          <a:endParaRPr lang="en-US"/>
        </a:p>
      </dgm:t>
    </dgm:pt>
    <dgm:pt modelId="{E0606888-34A7-4244-844A-CBD1C8B5228A}">
      <dgm:prSet/>
      <dgm:spPr/>
      <dgm:t>
        <a:bodyPr/>
        <a:lstStyle/>
        <a:p>
          <a:r>
            <a:rPr lang="en-US"/>
            <a:t>Data Source:  Kaggle.com </a:t>
          </a:r>
        </a:p>
      </dgm:t>
    </dgm:pt>
    <dgm:pt modelId="{2FC6B1A2-22BA-4B0B-9761-08157DE75FCE}" type="parTrans" cxnId="{B2C9562F-C479-4588-9A6F-B4434194116F}">
      <dgm:prSet/>
      <dgm:spPr/>
      <dgm:t>
        <a:bodyPr/>
        <a:lstStyle/>
        <a:p>
          <a:endParaRPr lang="en-US"/>
        </a:p>
      </dgm:t>
    </dgm:pt>
    <dgm:pt modelId="{15CA975E-903A-4AEB-AA1D-312296F8D2EE}" type="sibTrans" cxnId="{B2C9562F-C479-4588-9A6F-B4434194116F}">
      <dgm:prSet/>
      <dgm:spPr/>
      <dgm:t>
        <a:bodyPr/>
        <a:lstStyle/>
        <a:p>
          <a:endParaRPr lang="en-US"/>
        </a:p>
      </dgm:t>
    </dgm:pt>
    <dgm:pt modelId="{8E0904DA-D7E3-4B4D-8CD5-E7A34AC0AE05}">
      <dgm:prSet/>
      <dgm:spPr/>
      <dgm:t>
        <a:bodyPr/>
        <a:lstStyle/>
        <a:p>
          <a:r>
            <a:rPr lang="en-US"/>
            <a:t>Tools Utilized:  Python, Tableau, Pandas, Matplotlib, Seaborn</a:t>
          </a:r>
        </a:p>
      </dgm:t>
    </dgm:pt>
    <dgm:pt modelId="{2B050D0C-B0F5-4134-82F8-415E8B58E4E0}" type="parTrans" cxnId="{8582DF73-73B5-467F-8D00-E15FB303F63D}">
      <dgm:prSet/>
      <dgm:spPr/>
      <dgm:t>
        <a:bodyPr/>
        <a:lstStyle/>
        <a:p>
          <a:endParaRPr lang="en-US"/>
        </a:p>
      </dgm:t>
    </dgm:pt>
    <dgm:pt modelId="{FF962ED8-D065-4C07-B5DB-A5C2850712AF}" type="sibTrans" cxnId="{8582DF73-73B5-467F-8D00-E15FB303F63D}">
      <dgm:prSet/>
      <dgm:spPr/>
      <dgm:t>
        <a:bodyPr/>
        <a:lstStyle/>
        <a:p>
          <a:endParaRPr lang="en-US"/>
        </a:p>
      </dgm:t>
    </dgm:pt>
    <dgm:pt modelId="{227AB82F-47CB-4C1E-A88C-B674F64BAC32}">
      <dgm:prSet/>
      <dgm:spPr/>
      <dgm:t>
        <a:bodyPr/>
        <a:lstStyle/>
        <a:p>
          <a:r>
            <a:rPr lang="en-US"/>
            <a:t>Model Utilized: Logistic Regression</a:t>
          </a:r>
        </a:p>
      </dgm:t>
    </dgm:pt>
    <dgm:pt modelId="{10CA6794-D1D7-4EFB-94AE-E80CB7D93A9E}" type="parTrans" cxnId="{2849C621-89DF-4E75-B4AB-D2557360B59D}">
      <dgm:prSet/>
      <dgm:spPr/>
      <dgm:t>
        <a:bodyPr/>
        <a:lstStyle/>
        <a:p>
          <a:endParaRPr lang="en-US"/>
        </a:p>
      </dgm:t>
    </dgm:pt>
    <dgm:pt modelId="{0B822AE1-1A55-4BD1-8C73-CA0A469A0E9F}" type="sibTrans" cxnId="{2849C621-89DF-4E75-B4AB-D2557360B59D}">
      <dgm:prSet/>
      <dgm:spPr/>
      <dgm:t>
        <a:bodyPr/>
        <a:lstStyle/>
        <a:p>
          <a:endParaRPr lang="en-US"/>
        </a:p>
      </dgm:t>
    </dgm:pt>
    <dgm:pt modelId="{77C1E1C7-6287-4D9C-BBA0-6E3B58B3B683}" type="pres">
      <dgm:prSet presAssocID="{8BACDE39-CBBD-4654-98AB-07F04D2456B0}" presName="root" presStyleCnt="0">
        <dgm:presLayoutVars>
          <dgm:dir/>
          <dgm:resizeHandles val="exact"/>
        </dgm:presLayoutVars>
      </dgm:prSet>
      <dgm:spPr/>
    </dgm:pt>
    <dgm:pt modelId="{14719913-379D-4D07-AFF7-0A3FC9F8645E}" type="pres">
      <dgm:prSet presAssocID="{50566A37-F1DC-4598-936E-1524B8944E65}" presName="compNode" presStyleCnt="0"/>
      <dgm:spPr/>
    </dgm:pt>
    <dgm:pt modelId="{C61422F6-87B2-41DD-901D-AC672F35708C}" type="pres">
      <dgm:prSet presAssocID="{50566A37-F1DC-4598-936E-1524B8944E65}" presName="bgRect" presStyleLbl="bgShp" presStyleIdx="0" presStyleCnt="4"/>
      <dgm:spPr/>
    </dgm:pt>
    <dgm:pt modelId="{3C174CA3-6A3F-48EE-9D25-4A3444ED5A15}" type="pres">
      <dgm:prSet presAssocID="{50566A37-F1DC-4598-936E-1524B8944E6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ghtbulb"/>
        </a:ext>
      </dgm:extLst>
    </dgm:pt>
    <dgm:pt modelId="{77AAC5D9-4978-48B8-A07C-A8CC08A62CD1}" type="pres">
      <dgm:prSet presAssocID="{50566A37-F1DC-4598-936E-1524B8944E65}" presName="spaceRect" presStyleCnt="0"/>
      <dgm:spPr/>
    </dgm:pt>
    <dgm:pt modelId="{A789A683-6E2F-488D-A606-0C7F7B731E69}" type="pres">
      <dgm:prSet presAssocID="{50566A37-F1DC-4598-936E-1524B8944E65}" presName="parTx" presStyleLbl="revTx" presStyleIdx="0" presStyleCnt="4">
        <dgm:presLayoutVars>
          <dgm:chMax val="0"/>
          <dgm:chPref val="0"/>
        </dgm:presLayoutVars>
      </dgm:prSet>
      <dgm:spPr/>
    </dgm:pt>
    <dgm:pt modelId="{A5515AE9-D2C9-42B9-9DC2-1338C9BC5262}" type="pres">
      <dgm:prSet presAssocID="{3AC35DAA-ED9E-4A00-8361-73F0B77AF9E8}" presName="sibTrans" presStyleCnt="0"/>
      <dgm:spPr/>
    </dgm:pt>
    <dgm:pt modelId="{C282B818-86B1-427C-9428-BE2EAF1E1F53}" type="pres">
      <dgm:prSet presAssocID="{E0606888-34A7-4244-844A-CBD1C8B5228A}" presName="compNode" presStyleCnt="0"/>
      <dgm:spPr/>
    </dgm:pt>
    <dgm:pt modelId="{44EA4D8E-49BA-493E-A6A2-3DD6B5E7F327}" type="pres">
      <dgm:prSet presAssocID="{E0606888-34A7-4244-844A-CBD1C8B5228A}" presName="bgRect" presStyleLbl="bgShp" presStyleIdx="1" presStyleCnt="4"/>
      <dgm:spPr/>
    </dgm:pt>
    <dgm:pt modelId="{C640CC80-E9B1-43B3-AADA-B0F25ACD298C}" type="pres">
      <dgm:prSet presAssocID="{E0606888-34A7-4244-844A-CBD1C8B5228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rker"/>
        </a:ext>
      </dgm:extLst>
    </dgm:pt>
    <dgm:pt modelId="{8F5A08DB-25BA-4CB9-B027-62B2BD785578}" type="pres">
      <dgm:prSet presAssocID="{E0606888-34A7-4244-844A-CBD1C8B5228A}" presName="spaceRect" presStyleCnt="0"/>
      <dgm:spPr/>
    </dgm:pt>
    <dgm:pt modelId="{8B9B2A0D-3178-468A-90E9-1066567FBE17}" type="pres">
      <dgm:prSet presAssocID="{E0606888-34A7-4244-844A-CBD1C8B5228A}" presName="parTx" presStyleLbl="revTx" presStyleIdx="1" presStyleCnt="4">
        <dgm:presLayoutVars>
          <dgm:chMax val="0"/>
          <dgm:chPref val="0"/>
        </dgm:presLayoutVars>
      </dgm:prSet>
      <dgm:spPr/>
    </dgm:pt>
    <dgm:pt modelId="{D956B118-35BC-48A5-A1AE-684811BCD7CE}" type="pres">
      <dgm:prSet presAssocID="{15CA975E-903A-4AEB-AA1D-312296F8D2EE}" presName="sibTrans" presStyleCnt="0"/>
      <dgm:spPr/>
    </dgm:pt>
    <dgm:pt modelId="{3E23A9FB-F7D0-4EB9-9A16-F0242CE54D4A}" type="pres">
      <dgm:prSet presAssocID="{8E0904DA-D7E3-4B4D-8CD5-E7A34AC0AE05}" presName="compNode" presStyleCnt="0"/>
      <dgm:spPr/>
    </dgm:pt>
    <dgm:pt modelId="{95247012-3882-4196-8449-93C3524D8ACF}" type="pres">
      <dgm:prSet presAssocID="{8E0904DA-D7E3-4B4D-8CD5-E7A34AC0AE05}" presName="bgRect" presStyleLbl="bgShp" presStyleIdx="2" presStyleCnt="4"/>
      <dgm:spPr/>
    </dgm:pt>
    <dgm:pt modelId="{E1B97065-3405-46EC-BE4D-2C45728FEAEC}" type="pres">
      <dgm:prSet presAssocID="{8E0904DA-D7E3-4B4D-8CD5-E7A34AC0AE0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keleton"/>
        </a:ext>
      </dgm:extLst>
    </dgm:pt>
    <dgm:pt modelId="{4CD664A4-C97F-44AD-81C4-1E1AF7F2D2F5}" type="pres">
      <dgm:prSet presAssocID="{8E0904DA-D7E3-4B4D-8CD5-E7A34AC0AE05}" presName="spaceRect" presStyleCnt="0"/>
      <dgm:spPr/>
    </dgm:pt>
    <dgm:pt modelId="{8966B2B1-C5F8-42A9-9E26-00F6F3BF8ED1}" type="pres">
      <dgm:prSet presAssocID="{8E0904DA-D7E3-4B4D-8CD5-E7A34AC0AE05}" presName="parTx" presStyleLbl="revTx" presStyleIdx="2" presStyleCnt="4">
        <dgm:presLayoutVars>
          <dgm:chMax val="0"/>
          <dgm:chPref val="0"/>
        </dgm:presLayoutVars>
      </dgm:prSet>
      <dgm:spPr/>
    </dgm:pt>
    <dgm:pt modelId="{3E5B5534-C021-4882-8BF5-C97FB12EDB59}" type="pres">
      <dgm:prSet presAssocID="{FF962ED8-D065-4C07-B5DB-A5C2850712AF}" presName="sibTrans" presStyleCnt="0"/>
      <dgm:spPr/>
    </dgm:pt>
    <dgm:pt modelId="{0ABBB0FC-48E9-4A9D-8AC6-F938F0776601}" type="pres">
      <dgm:prSet presAssocID="{227AB82F-47CB-4C1E-A88C-B674F64BAC32}" presName="compNode" presStyleCnt="0"/>
      <dgm:spPr/>
    </dgm:pt>
    <dgm:pt modelId="{CCB4405C-8298-428A-AEA3-DBBF9BB0C5B5}" type="pres">
      <dgm:prSet presAssocID="{227AB82F-47CB-4C1E-A88C-B674F64BAC32}" presName="bgRect" presStyleLbl="bgShp" presStyleIdx="3" presStyleCnt="4"/>
      <dgm:spPr/>
    </dgm:pt>
    <dgm:pt modelId="{4E850502-7F56-44BB-9F8C-8EAB5FFABBA6}" type="pres">
      <dgm:prSet presAssocID="{227AB82F-47CB-4C1E-A88C-B674F64BAC3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14A2C155-422F-4B02-8A32-D78F12280D6E}" type="pres">
      <dgm:prSet presAssocID="{227AB82F-47CB-4C1E-A88C-B674F64BAC32}" presName="spaceRect" presStyleCnt="0"/>
      <dgm:spPr/>
    </dgm:pt>
    <dgm:pt modelId="{221B49FE-C556-43CF-B1DF-0F3EAF5120D9}" type="pres">
      <dgm:prSet presAssocID="{227AB82F-47CB-4C1E-A88C-B674F64BAC32}" presName="parTx" presStyleLbl="revTx" presStyleIdx="3" presStyleCnt="4">
        <dgm:presLayoutVars>
          <dgm:chMax val="0"/>
          <dgm:chPref val="0"/>
        </dgm:presLayoutVars>
      </dgm:prSet>
      <dgm:spPr/>
    </dgm:pt>
  </dgm:ptLst>
  <dgm:cxnLst>
    <dgm:cxn modelId="{2849C621-89DF-4E75-B4AB-D2557360B59D}" srcId="{8BACDE39-CBBD-4654-98AB-07F04D2456B0}" destId="{227AB82F-47CB-4C1E-A88C-B674F64BAC32}" srcOrd="3" destOrd="0" parTransId="{10CA6794-D1D7-4EFB-94AE-E80CB7D93A9E}" sibTransId="{0B822AE1-1A55-4BD1-8C73-CA0A469A0E9F}"/>
    <dgm:cxn modelId="{A65D1023-DA64-4262-BFC1-B04DA7B5870B}" type="presOf" srcId="{8E0904DA-D7E3-4B4D-8CD5-E7A34AC0AE05}" destId="{8966B2B1-C5F8-42A9-9E26-00F6F3BF8ED1}" srcOrd="0" destOrd="0" presId="urn:microsoft.com/office/officeart/2018/2/layout/IconVerticalSolidList"/>
    <dgm:cxn modelId="{B2C9562F-C479-4588-9A6F-B4434194116F}" srcId="{8BACDE39-CBBD-4654-98AB-07F04D2456B0}" destId="{E0606888-34A7-4244-844A-CBD1C8B5228A}" srcOrd="1" destOrd="0" parTransId="{2FC6B1A2-22BA-4B0B-9761-08157DE75FCE}" sibTransId="{15CA975E-903A-4AEB-AA1D-312296F8D2EE}"/>
    <dgm:cxn modelId="{63656C38-0E9F-4CAE-8AC2-851F35062F92}" type="presOf" srcId="{E0606888-34A7-4244-844A-CBD1C8B5228A}" destId="{8B9B2A0D-3178-468A-90E9-1066567FBE17}" srcOrd="0" destOrd="0" presId="urn:microsoft.com/office/officeart/2018/2/layout/IconVerticalSolidList"/>
    <dgm:cxn modelId="{8582DF73-73B5-467F-8D00-E15FB303F63D}" srcId="{8BACDE39-CBBD-4654-98AB-07F04D2456B0}" destId="{8E0904DA-D7E3-4B4D-8CD5-E7A34AC0AE05}" srcOrd="2" destOrd="0" parTransId="{2B050D0C-B0F5-4134-82F8-415E8B58E4E0}" sibTransId="{FF962ED8-D065-4C07-B5DB-A5C2850712AF}"/>
    <dgm:cxn modelId="{D456BA96-B97D-4F21-AB12-9F631CB5790C}" type="presOf" srcId="{8BACDE39-CBBD-4654-98AB-07F04D2456B0}" destId="{77C1E1C7-6287-4D9C-BBA0-6E3B58B3B683}" srcOrd="0" destOrd="0" presId="urn:microsoft.com/office/officeart/2018/2/layout/IconVerticalSolidList"/>
    <dgm:cxn modelId="{F603BD9C-387A-4F50-9C56-10A832D38BAE}" srcId="{8BACDE39-CBBD-4654-98AB-07F04D2456B0}" destId="{50566A37-F1DC-4598-936E-1524B8944E65}" srcOrd="0" destOrd="0" parTransId="{F76DAAFC-42B0-4296-BA1F-227D76923FC3}" sibTransId="{3AC35DAA-ED9E-4A00-8361-73F0B77AF9E8}"/>
    <dgm:cxn modelId="{B2A180D4-6873-47DA-A5BD-6116ED6FFBA1}" type="presOf" srcId="{50566A37-F1DC-4598-936E-1524B8944E65}" destId="{A789A683-6E2F-488D-A606-0C7F7B731E69}" srcOrd="0" destOrd="0" presId="urn:microsoft.com/office/officeart/2018/2/layout/IconVerticalSolidList"/>
    <dgm:cxn modelId="{C8F6E5F5-2FC8-44F2-B5E1-A2FEF36F9694}" type="presOf" srcId="{227AB82F-47CB-4C1E-A88C-B674F64BAC32}" destId="{221B49FE-C556-43CF-B1DF-0F3EAF5120D9}" srcOrd="0" destOrd="0" presId="urn:microsoft.com/office/officeart/2018/2/layout/IconVerticalSolidList"/>
    <dgm:cxn modelId="{A00064D0-BD95-450C-8E72-12C3D6C8B928}" type="presParOf" srcId="{77C1E1C7-6287-4D9C-BBA0-6E3B58B3B683}" destId="{14719913-379D-4D07-AFF7-0A3FC9F8645E}" srcOrd="0" destOrd="0" presId="urn:microsoft.com/office/officeart/2018/2/layout/IconVerticalSolidList"/>
    <dgm:cxn modelId="{583665BC-CC35-436D-9C7B-FC64443E02A3}" type="presParOf" srcId="{14719913-379D-4D07-AFF7-0A3FC9F8645E}" destId="{C61422F6-87B2-41DD-901D-AC672F35708C}" srcOrd="0" destOrd="0" presId="urn:microsoft.com/office/officeart/2018/2/layout/IconVerticalSolidList"/>
    <dgm:cxn modelId="{96389784-BEA4-482A-AB7E-1A9503B12208}" type="presParOf" srcId="{14719913-379D-4D07-AFF7-0A3FC9F8645E}" destId="{3C174CA3-6A3F-48EE-9D25-4A3444ED5A15}" srcOrd="1" destOrd="0" presId="urn:microsoft.com/office/officeart/2018/2/layout/IconVerticalSolidList"/>
    <dgm:cxn modelId="{F9FB5413-2B1A-41DC-B59D-F1D4DF574AB2}" type="presParOf" srcId="{14719913-379D-4D07-AFF7-0A3FC9F8645E}" destId="{77AAC5D9-4978-48B8-A07C-A8CC08A62CD1}" srcOrd="2" destOrd="0" presId="urn:microsoft.com/office/officeart/2018/2/layout/IconVerticalSolidList"/>
    <dgm:cxn modelId="{1CAF4F80-D109-41DD-B066-F7D35960BD11}" type="presParOf" srcId="{14719913-379D-4D07-AFF7-0A3FC9F8645E}" destId="{A789A683-6E2F-488D-A606-0C7F7B731E69}" srcOrd="3" destOrd="0" presId="urn:microsoft.com/office/officeart/2018/2/layout/IconVerticalSolidList"/>
    <dgm:cxn modelId="{EE296A2B-E34B-40AC-BAD4-9EFA7A961160}" type="presParOf" srcId="{77C1E1C7-6287-4D9C-BBA0-6E3B58B3B683}" destId="{A5515AE9-D2C9-42B9-9DC2-1338C9BC5262}" srcOrd="1" destOrd="0" presId="urn:microsoft.com/office/officeart/2018/2/layout/IconVerticalSolidList"/>
    <dgm:cxn modelId="{CB4AE00A-C88E-449E-A471-D479199768A7}" type="presParOf" srcId="{77C1E1C7-6287-4D9C-BBA0-6E3B58B3B683}" destId="{C282B818-86B1-427C-9428-BE2EAF1E1F53}" srcOrd="2" destOrd="0" presId="urn:microsoft.com/office/officeart/2018/2/layout/IconVerticalSolidList"/>
    <dgm:cxn modelId="{2262FB42-B9D6-4955-BD93-6DE8A53F1429}" type="presParOf" srcId="{C282B818-86B1-427C-9428-BE2EAF1E1F53}" destId="{44EA4D8E-49BA-493E-A6A2-3DD6B5E7F327}" srcOrd="0" destOrd="0" presId="urn:microsoft.com/office/officeart/2018/2/layout/IconVerticalSolidList"/>
    <dgm:cxn modelId="{5D6C36BE-AF30-4521-81C2-01B05BCA7ED6}" type="presParOf" srcId="{C282B818-86B1-427C-9428-BE2EAF1E1F53}" destId="{C640CC80-E9B1-43B3-AADA-B0F25ACD298C}" srcOrd="1" destOrd="0" presId="urn:microsoft.com/office/officeart/2018/2/layout/IconVerticalSolidList"/>
    <dgm:cxn modelId="{04121E8F-6B48-4E2E-A246-B1F91B61F3FD}" type="presParOf" srcId="{C282B818-86B1-427C-9428-BE2EAF1E1F53}" destId="{8F5A08DB-25BA-4CB9-B027-62B2BD785578}" srcOrd="2" destOrd="0" presId="urn:microsoft.com/office/officeart/2018/2/layout/IconVerticalSolidList"/>
    <dgm:cxn modelId="{2A3A1B4A-3600-4863-A903-01F59934423E}" type="presParOf" srcId="{C282B818-86B1-427C-9428-BE2EAF1E1F53}" destId="{8B9B2A0D-3178-468A-90E9-1066567FBE17}" srcOrd="3" destOrd="0" presId="urn:microsoft.com/office/officeart/2018/2/layout/IconVerticalSolidList"/>
    <dgm:cxn modelId="{DCDFF1D2-E19D-4D85-8870-EAAB9673FC54}" type="presParOf" srcId="{77C1E1C7-6287-4D9C-BBA0-6E3B58B3B683}" destId="{D956B118-35BC-48A5-A1AE-684811BCD7CE}" srcOrd="3" destOrd="0" presId="urn:microsoft.com/office/officeart/2018/2/layout/IconVerticalSolidList"/>
    <dgm:cxn modelId="{B94D1C2D-E609-4F25-ABE1-FAF9C0195D11}" type="presParOf" srcId="{77C1E1C7-6287-4D9C-BBA0-6E3B58B3B683}" destId="{3E23A9FB-F7D0-4EB9-9A16-F0242CE54D4A}" srcOrd="4" destOrd="0" presId="urn:microsoft.com/office/officeart/2018/2/layout/IconVerticalSolidList"/>
    <dgm:cxn modelId="{42290DE6-20DB-4D5C-804D-4C8AE6281025}" type="presParOf" srcId="{3E23A9FB-F7D0-4EB9-9A16-F0242CE54D4A}" destId="{95247012-3882-4196-8449-93C3524D8ACF}" srcOrd="0" destOrd="0" presId="urn:microsoft.com/office/officeart/2018/2/layout/IconVerticalSolidList"/>
    <dgm:cxn modelId="{141B5FA9-1031-4061-9E6B-6EEE836BFF01}" type="presParOf" srcId="{3E23A9FB-F7D0-4EB9-9A16-F0242CE54D4A}" destId="{E1B97065-3405-46EC-BE4D-2C45728FEAEC}" srcOrd="1" destOrd="0" presId="urn:microsoft.com/office/officeart/2018/2/layout/IconVerticalSolidList"/>
    <dgm:cxn modelId="{14C0D9AD-43A1-45BE-9992-CF52A064E945}" type="presParOf" srcId="{3E23A9FB-F7D0-4EB9-9A16-F0242CE54D4A}" destId="{4CD664A4-C97F-44AD-81C4-1E1AF7F2D2F5}" srcOrd="2" destOrd="0" presId="urn:microsoft.com/office/officeart/2018/2/layout/IconVerticalSolidList"/>
    <dgm:cxn modelId="{37A70529-17A9-4666-BABA-DAD451AE8B58}" type="presParOf" srcId="{3E23A9FB-F7D0-4EB9-9A16-F0242CE54D4A}" destId="{8966B2B1-C5F8-42A9-9E26-00F6F3BF8ED1}" srcOrd="3" destOrd="0" presId="urn:microsoft.com/office/officeart/2018/2/layout/IconVerticalSolidList"/>
    <dgm:cxn modelId="{F04FDD4A-395E-4C4A-9C78-828617D6AC17}" type="presParOf" srcId="{77C1E1C7-6287-4D9C-BBA0-6E3B58B3B683}" destId="{3E5B5534-C021-4882-8BF5-C97FB12EDB59}" srcOrd="5" destOrd="0" presId="urn:microsoft.com/office/officeart/2018/2/layout/IconVerticalSolidList"/>
    <dgm:cxn modelId="{71951112-5D46-4BE4-BE0F-E68B23A7A235}" type="presParOf" srcId="{77C1E1C7-6287-4D9C-BBA0-6E3B58B3B683}" destId="{0ABBB0FC-48E9-4A9D-8AC6-F938F0776601}" srcOrd="6" destOrd="0" presId="urn:microsoft.com/office/officeart/2018/2/layout/IconVerticalSolidList"/>
    <dgm:cxn modelId="{3AD058EE-638D-4A5B-A09C-35A3A11D19FD}" type="presParOf" srcId="{0ABBB0FC-48E9-4A9D-8AC6-F938F0776601}" destId="{CCB4405C-8298-428A-AEA3-DBBF9BB0C5B5}" srcOrd="0" destOrd="0" presId="urn:microsoft.com/office/officeart/2018/2/layout/IconVerticalSolidList"/>
    <dgm:cxn modelId="{5E8AED30-D26C-4833-9289-CF1BB6E05B05}" type="presParOf" srcId="{0ABBB0FC-48E9-4A9D-8AC6-F938F0776601}" destId="{4E850502-7F56-44BB-9F8C-8EAB5FFABBA6}" srcOrd="1" destOrd="0" presId="urn:microsoft.com/office/officeart/2018/2/layout/IconVerticalSolidList"/>
    <dgm:cxn modelId="{9FB12E07-CCD9-4D79-A12F-9CC3B3454F9C}" type="presParOf" srcId="{0ABBB0FC-48E9-4A9D-8AC6-F938F0776601}" destId="{14A2C155-422F-4B02-8A32-D78F12280D6E}" srcOrd="2" destOrd="0" presId="urn:microsoft.com/office/officeart/2018/2/layout/IconVerticalSolidList"/>
    <dgm:cxn modelId="{D002B03E-5613-408F-BA26-BDA6CF5065FC}" type="presParOf" srcId="{0ABBB0FC-48E9-4A9D-8AC6-F938F0776601}" destId="{221B49FE-C556-43CF-B1DF-0F3EAF5120D9}"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1422F6-87B2-41DD-901D-AC672F35708C}">
      <dsp:nvSpPr>
        <dsp:cNvPr id="0" name=""/>
        <dsp:cNvSpPr/>
      </dsp:nvSpPr>
      <dsp:spPr>
        <a:xfrm>
          <a:off x="0" y="2442"/>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174CA3-6A3F-48EE-9D25-4A3444ED5A15}">
      <dsp:nvSpPr>
        <dsp:cNvPr id="0" name=""/>
        <dsp:cNvSpPr/>
      </dsp:nvSpPr>
      <dsp:spPr>
        <a:xfrm>
          <a:off x="374497" y="280994"/>
          <a:ext cx="680904" cy="6809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789A683-6E2F-488D-A606-0C7F7B731E69}">
      <dsp:nvSpPr>
        <dsp:cNvPr id="0" name=""/>
        <dsp:cNvSpPr/>
      </dsp:nvSpPr>
      <dsp:spPr>
        <a:xfrm>
          <a:off x="1429899" y="2442"/>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dirty="0"/>
            <a:t>Problem Statement:   Can we predict if a New Airbnb User will book and which country?</a:t>
          </a:r>
        </a:p>
      </dsp:txBody>
      <dsp:txXfrm>
        <a:off x="1429899" y="2442"/>
        <a:ext cx="5083704" cy="1238008"/>
      </dsp:txXfrm>
    </dsp:sp>
    <dsp:sp modelId="{44EA4D8E-49BA-493E-A6A2-3DD6B5E7F327}">
      <dsp:nvSpPr>
        <dsp:cNvPr id="0" name=""/>
        <dsp:cNvSpPr/>
      </dsp:nvSpPr>
      <dsp:spPr>
        <a:xfrm>
          <a:off x="0" y="1549953"/>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40CC80-E9B1-43B3-AADA-B0F25ACD298C}">
      <dsp:nvSpPr>
        <dsp:cNvPr id="0" name=""/>
        <dsp:cNvSpPr/>
      </dsp:nvSpPr>
      <dsp:spPr>
        <a:xfrm>
          <a:off x="374497" y="1828505"/>
          <a:ext cx="680904" cy="6809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B9B2A0D-3178-468A-90E9-1066567FBE17}">
      <dsp:nvSpPr>
        <dsp:cNvPr id="0" name=""/>
        <dsp:cNvSpPr/>
      </dsp:nvSpPr>
      <dsp:spPr>
        <a:xfrm>
          <a:off x="1429899" y="1549953"/>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a:t>Data Source:  Kaggle.com </a:t>
          </a:r>
        </a:p>
      </dsp:txBody>
      <dsp:txXfrm>
        <a:off x="1429899" y="1549953"/>
        <a:ext cx="5083704" cy="1238008"/>
      </dsp:txXfrm>
    </dsp:sp>
    <dsp:sp modelId="{95247012-3882-4196-8449-93C3524D8ACF}">
      <dsp:nvSpPr>
        <dsp:cNvPr id="0" name=""/>
        <dsp:cNvSpPr/>
      </dsp:nvSpPr>
      <dsp:spPr>
        <a:xfrm>
          <a:off x="0" y="3097464"/>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B97065-3405-46EC-BE4D-2C45728FEAEC}">
      <dsp:nvSpPr>
        <dsp:cNvPr id="0" name=""/>
        <dsp:cNvSpPr/>
      </dsp:nvSpPr>
      <dsp:spPr>
        <a:xfrm>
          <a:off x="374497" y="3376015"/>
          <a:ext cx="680904" cy="6809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966B2B1-C5F8-42A9-9E26-00F6F3BF8ED1}">
      <dsp:nvSpPr>
        <dsp:cNvPr id="0" name=""/>
        <dsp:cNvSpPr/>
      </dsp:nvSpPr>
      <dsp:spPr>
        <a:xfrm>
          <a:off x="1429899" y="309746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a:t>Tools Utilized:  Python, Tableau, Pandas, Matplotlib, Seaborn</a:t>
          </a:r>
        </a:p>
      </dsp:txBody>
      <dsp:txXfrm>
        <a:off x="1429899" y="3097464"/>
        <a:ext cx="5083704" cy="1238008"/>
      </dsp:txXfrm>
    </dsp:sp>
    <dsp:sp modelId="{CCB4405C-8298-428A-AEA3-DBBF9BB0C5B5}">
      <dsp:nvSpPr>
        <dsp:cNvPr id="0" name=""/>
        <dsp:cNvSpPr/>
      </dsp:nvSpPr>
      <dsp:spPr>
        <a:xfrm>
          <a:off x="0" y="4644974"/>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850502-7F56-44BB-9F8C-8EAB5FFABBA6}">
      <dsp:nvSpPr>
        <dsp:cNvPr id="0" name=""/>
        <dsp:cNvSpPr/>
      </dsp:nvSpPr>
      <dsp:spPr>
        <a:xfrm>
          <a:off x="374497" y="4923526"/>
          <a:ext cx="680904" cy="6809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21B49FE-C556-43CF-B1DF-0F3EAF5120D9}">
      <dsp:nvSpPr>
        <dsp:cNvPr id="0" name=""/>
        <dsp:cNvSpPr/>
      </dsp:nvSpPr>
      <dsp:spPr>
        <a:xfrm>
          <a:off x="1429899" y="464497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a:t>Model Utilized: Logistic Regression</a:t>
          </a:r>
        </a:p>
      </dsp:txBody>
      <dsp:txXfrm>
        <a:off x="1429899" y="4644974"/>
        <a:ext cx="5083704" cy="123800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5/9/2019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Dee - </a:t>
            </a:r>
          </a:p>
          <a:p>
            <a:r>
              <a:rPr lang="en-US" dirty="0"/>
              <a:t>Intro –</a:t>
            </a:r>
          </a:p>
          <a:p>
            <a:r>
              <a:rPr lang="en-US" dirty="0"/>
              <a:t>+ Greetings/Names</a:t>
            </a:r>
          </a:p>
          <a:p>
            <a:r>
              <a:rPr lang="en-US" dirty="0"/>
              <a:t>+ Project Topic</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a:t>
            </a:fld>
            <a:endParaRPr lang="en-US" dirty="0"/>
          </a:p>
        </p:txBody>
      </p:sp>
    </p:spTree>
    <p:extLst>
      <p:ext uri="{BB962C8B-B14F-4D97-AF65-F5344CB8AC3E}">
        <p14:creationId xmlns:p14="http://schemas.microsoft.com/office/powerpoint/2010/main" val="36947937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Zineb – </a:t>
            </a:r>
          </a:p>
          <a:p>
            <a:r>
              <a:rPr lang="en-US" dirty="0">
                <a:latin typeface="Segoe UI" panose="020B0502040204020203" pitchFamily="34" charset="0"/>
                <a:cs typeface="Segoe UI" panose="020B0502040204020203" pitchFamily="34" charset="0"/>
              </a:rPr>
              <a:t>Another major pattern we developed was the timeframe of account creation and bookings. </a:t>
            </a:r>
          </a:p>
          <a:p>
            <a:r>
              <a:rPr lang="en-US" dirty="0">
                <a:latin typeface="Segoe UI" panose="020B0502040204020203" pitchFamily="34" charset="0"/>
                <a:cs typeface="Segoe UI" panose="020B0502040204020203" pitchFamily="34" charset="0"/>
              </a:rPr>
              <a:t>As we see here, the highest percentages of people who book from account creation is 38.2% and 24.1% (within a week and instantly). </a:t>
            </a:r>
          </a:p>
          <a:p>
            <a:r>
              <a:rPr lang="en-US" dirty="0">
                <a:latin typeface="Segoe UI" panose="020B0502040204020203" pitchFamily="34" charset="0"/>
                <a:cs typeface="Segoe UI" panose="020B0502040204020203" pitchFamily="34" charset="0"/>
              </a:rPr>
              <a:t>So, a total of 62.3% booked in less than a week of account creation.</a:t>
            </a:r>
          </a:p>
          <a:p>
            <a:endParaRPr lang="en-US" dirty="0">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BC849E9A-41F7-4779-A581-48A7C374A227}" type="slidenum">
              <a:rPr lang="en-US" smtClean="0"/>
              <a:t>10</a:t>
            </a:fld>
            <a:endParaRPr lang="en-US" dirty="0"/>
          </a:p>
        </p:txBody>
      </p:sp>
    </p:spTree>
    <p:extLst>
      <p:ext uri="{BB962C8B-B14F-4D97-AF65-F5344CB8AC3E}">
        <p14:creationId xmlns:p14="http://schemas.microsoft.com/office/powerpoint/2010/main" val="18253411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Zineb – </a:t>
            </a:r>
          </a:p>
          <a:p>
            <a:r>
              <a:rPr lang="en-US" dirty="0"/>
              <a:t>This graph shows the number of bookings by Device Type. We can see that the highest number of bookings we done through Mac Desktop and Windows Desktop. Whereas, the least number of bookings were done through Tablets and Smart Phones.</a:t>
            </a:r>
          </a:p>
        </p:txBody>
      </p:sp>
      <p:sp>
        <p:nvSpPr>
          <p:cNvPr id="4" name="Slide Number Placeholder 3"/>
          <p:cNvSpPr>
            <a:spLocks noGrp="1"/>
          </p:cNvSpPr>
          <p:nvPr>
            <p:ph type="sldNum" sz="quarter" idx="5"/>
          </p:nvPr>
        </p:nvSpPr>
        <p:spPr/>
        <p:txBody>
          <a:bodyPr/>
          <a:lstStyle/>
          <a:p>
            <a:fld id="{BC849E9A-41F7-4779-A581-48A7C374A227}" type="slidenum">
              <a:rPr lang="en-US" smtClean="0"/>
              <a:t>11</a:t>
            </a:fld>
            <a:endParaRPr lang="en-US" dirty="0"/>
          </a:p>
        </p:txBody>
      </p:sp>
    </p:spTree>
    <p:extLst>
      <p:ext uri="{BB962C8B-B14F-4D97-AF65-F5344CB8AC3E}">
        <p14:creationId xmlns:p14="http://schemas.microsoft.com/office/powerpoint/2010/main" val="29915751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Zineb – </a:t>
            </a:r>
          </a:p>
          <a:p>
            <a:r>
              <a:rPr lang="en-US" dirty="0"/>
              <a:t>This graph emphasizes the previous graph’s conclusion and it shows the progress of booking devices by year. In addition to the Mac Desktop and Windows Desktop having the highest booking numbers and progress. We also see a pattern of gradual increase of iPhone usage for booking. Which makes sense as this dataset is during the timeframe of 2010 through early 2015, which is when smartphones were becoming more popular.</a:t>
            </a:r>
          </a:p>
        </p:txBody>
      </p:sp>
      <p:sp>
        <p:nvSpPr>
          <p:cNvPr id="4" name="Slide Number Placeholder 3"/>
          <p:cNvSpPr>
            <a:spLocks noGrp="1"/>
          </p:cNvSpPr>
          <p:nvPr>
            <p:ph type="sldNum" sz="quarter" idx="5"/>
          </p:nvPr>
        </p:nvSpPr>
        <p:spPr/>
        <p:txBody>
          <a:bodyPr/>
          <a:lstStyle/>
          <a:p>
            <a:fld id="{BC849E9A-41F7-4779-A581-48A7C374A227}" type="slidenum">
              <a:rPr lang="en-US" smtClean="0"/>
              <a:t>12</a:t>
            </a:fld>
            <a:endParaRPr lang="en-US" dirty="0"/>
          </a:p>
        </p:txBody>
      </p:sp>
    </p:spTree>
    <p:extLst>
      <p:ext uri="{BB962C8B-B14F-4D97-AF65-F5344CB8AC3E}">
        <p14:creationId xmlns:p14="http://schemas.microsoft.com/office/powerpoint/2010/main" val="22657396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Juan</a:t>
            </a:r>
          </a:p>
        </p:txBody>
      </p:sp>
      <p:sp>
        <p:nvSpPr>
          <p:cNvPr id="4" name="Slide Number Placeholder 3"/>
          <p:cNvSpPr>
            <a:spLocks noGrp="1"/>
          </p:cNvSpPr>
          <p:nvPr>
            <p:ph type="sldNum" sz="quarter" idx="5"/>
          </p:nvPr>
        </p:nvSpPr>
        <p:spPr/>
        <p:txBody>
          <a:bodyPr/>
          <a:lstStyle/>
          <a:p>
            <a:fld id="{BC849E9A-41F7-4779-A581-48A7C374A227}" type="slidenum">
              <a:rPr lang="en-US" smtClean="0"/>
              <a:t>13</a:t>
            </a:fld>
            <a:endParaRPr lang="en-US" dirty="0"/>
          </a:p>
        </p:txBody>
      </p:sp>
    </p:spTree>
    <p:extLst>
      <p:ext uri="{BB962C8B-B14F-4D97-AF65-F5344CB8AC3E}">
        <p14:creationId xmlns:p14="http://schemas.microsoft.com/office/powerpoint/2010/main" val="16300852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Tanique?</a:t>
            </a:r>
          </a:p>
        </p:txBody>
      </p:sp>
      <p:sp>
        <p:nvSpPr>
          <p:cNvPr id="4" name="Slide Number Placeholder 3"/>
          <p:cNvSpPr>
            <a:spLocks noGrp="1"/>
          </p:cNvSpPr>
          <p:nvPr>
            <p:ph type="sldNum" sz="quarter" idx="5"/>
          </p:nvPr>
        </p:nvSpPr>
        <p:spPr/>
        <p:txBody>
          <a:bodyPr/>
          <a:lstStyle/>
          <a:p>
            <a:fld id="{BC849E9A-41F7-4779-A581-48A7C374A227}" type="slidenum">
              <a:rPr lang="en-US" smtClean="0"/>
              <a:t>14</a:t>
            </a:fld>
            <a:endParaRPr lang="en-US" dirty="0"/>
          </a:p>
        </p:txBody>
      </p:sp>
    </p:spTree>
    <p:extLst>
      <p:ext uri="{BB962C8B-B14F-4D97-AF65-F5344CB8AC3E}">
        <p14:creationId xmlns:p14="http://schemas.microsoft.com/office/powerpoint/2010/main" val="30334868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Dee</a:t>
            </a:r>
          </a:p>
        </p:txBody>
      </p:sp>
      <p:sp>
        <p:nvSpPr>
          <p:cNvPr id="4" name="Slide Number Placeholder 3"/>
          <p:cNvSpPr>
            <a:spLocks noGrp="1"/>
          </p:cNvSpPr>
          <p:nvPr>
            <p:ph type="sldNum" sz="quarter" idx="5"/>
          </p:nvPr>
        </p:nvSpPr>
        <p:spPr/>
        <p:txBody>
          <a:bodyPr/>
          <a:lstStyle/>
          <a:p>
            <a:fld id="{BC849E9A-41F7-4779-A581-48A7C374A227}" type="slidenum">
              <a:rPr lang="en-US" smtClean="0"/>
              <a:t>15</a:t>
            </a:fld>
            <a:endParaRPr lang="en-US" dirty="0"/>
          </a:p>
        </p:txBody>
      </p:sp>
    </p:spTree>
    <p:extLst>
      <p:ext uri="{BB962C8B-B14F-4D97-AF65-F5344CB8AC3E}">
        <p14:creationId xmlns:p14="http://schemas.microsoft.com/office/powerpoint/2010/main" val="39648963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Dee?</a:t>
            </a:r>
          </a:p>
        </p:txBody>
      </p:sp>
      <p:sp>
        <p:nvSpPr>
          <p:cNvPr id="4" name="Slide Number Placeholder 3"/>
          <p:cNvSpPr>
            <a:spLocks noGrp="1"/>
          </p:cNvSpPr>
          <p:nvPr>
            <p:ph type="sldNum" sz="quarter" idx="5"/>
          </p:nvPr>
        </p:nvSpPr>
        <p:spPr/>
        <p:txBody>
          <a:bodyPr/>
          <a:lstStyle/>
          <a:p>
            <a:fld id="{BC849E9A-41F7-4779-A581-48A7C374A227}" type="slidenum">
              <a:rPr lang="en-US" smtClean="0"/>
              <a:t>16</a:t>
            </a:fld>
            <a:endParaRPr lang="en-US" dirty="0"/>
          </a:p>
        </p:txBody>
      </p:sp>
    </p:spTree>
    <p:extLst>
      <p:ext uri="{BB962C8B-B14F-4D97-AF65-F5344CB8AC3E}">
        <p14:creationId xmlns:p14="http://schemas.microsoft.com/office/powerpoint/2010/main" val="21991197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Dee</a:t>
            </a:r>
          </a:p>
        </p:txBody>
      </p:sp>
      <p:sp>
        <p:nvSpPr>
          <p:cNvPr id="4" name="Slide Number Placeholder 3"/>
          <p:cNvSpPr>
            <a:spLocks noGrp="1"/>
          </p:cNvSpPr>
          <p:nvPr>
            <p:ph type="sldNum" sz="quarter" idx="5"/>
          </p:nvPr>
        </p:nvSpPr>
        <p:spPr/>
        <p:txBody>
          <a:bodyPr/>
          <a:lstStyle/>
          <a:p>
            <a:fld id="{BC849E9A-41F7-4779-A581-48A7C374A227}" type="slidenum">
              <a:rPr lang="en-US" smtClean="0"/>
              <a:t>17</a:t>
            </a:fld>
            <a:endParaRPr lang="en-US" dirty="0"/>
          </a:p>
        </p:txBody>
      </p:sp>
    </p:spTree>
    <p:extLst>
      <p:ext uri="{BB962C8B-B14F-4D97-AF65-F5344CB8AC3E}">
        <p14:creationId xmlns:p14="http://schemas.microsoft.com/office/powerpoint/2010/main" val="9696682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Juan</a:t>
            </a:r>
          </a:p>
        </p:txBody>
      </p:sp>
      <p:sp>
        <p:nvSpPr>
          <p:cNvPr id="4" name="Slide Number Placeholder 3"/>
          <p:cNvSpPr>
            <a:spLocks noGrp="1"/>
          </p:cNvSpPr>
          <p:nvPr>
            <p:ph type="sldNum" sz="quarter" idx="5"/>
          </p:nvPr>
        </p:nvSpPr>
        <p:spPr/>
        <p:txBody>
          <a:bodyPr/>
          <a:lstStyle/>
          <a:p>
            <a:fld id="{BC849E9A-41F7-4779-A581-48A7C374A227}" type="slidenum">
              <a:rPr lang="en-US" smtClean="0"/>
              <a:t>18</a:t>
            </a:fld>
            <a:endParaRPr lang="en-US" dirty="0"/>
          </a:p>
        </p:txBody>
      </p:sp>
    </p:spTree>
    <p:extLst>
      <p:ext uri="{BB962C8B-B14F-4D97-AF65-F5344CB8AC3E}">
        <p14:creationId xmlns:p14="http://schemas.microsoft.com/office/powerpoint/2010/main" val="2751708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Juan</a:t>
            </a:r>
          </a:p>
        </p:txBody>
      </p:sp>
      <p:sp>
        <p:nvSpPr>
          <p:cNvPr id="4" name="Slide Number Placeholder 3"/>
          <p:cNvSpPr>
            <a:spLocks noGrp="1"/>
          </p:cNvSpPr>
          <p:nvPr>
            <p:ph type="sldNum" sz="quarter" idx="5"/>
          </p:nvPr>
        </p:nvSpPr>
        <p:spPr/>
        <p:txBody>
          <a:bodyPr/>
          <a:lstStyle/>
          <a:p>
            <a:fld id="{BC849E9A-41F7-4779-A581-48A7C374A227}" type="slidenum">
              <a:rPr lang="en-US" smtClean="0"/>
              <a:t>19</a:t>
            </a:fld>
            <a:endParaRPr lang="en-US" dirty="0"/>
          </a:p>
        </p:txBody>
      </p:sp>
    </p:spTree>
    <p:extLst>
      <p:ext uri="{BB962C8B-B14F-4D97-AF65-F5344CB8AC3E}">
        <p14:creationId xmlns:p14="http://schemas.microsoft.com/office/powerpoint/2010/main" val="30999848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Dee - </a:t>
            </a:r>
          </a:p>
          <a:p>
            <a:r>
              <a:rPr lang="en-US" dirty="0"/>
              <a:t>Project Layout</a:t>
            </a:r>
          </a:p>
        </p:txBody>
      </p:sp>
      <p:sp>
        <p:nvSpPr>
          <p:cNvPr id="4" name="Slide Number Placeholder 3"/>
          <p:cNvSpPr>
            <a:spLocks noGrp="1"/>
          </p:cNvSpPr>
          <p:nvPr>
            <p:ph type="sldNum" sz="quarter" idx="5"/>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31880028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Juan</a:t>
            </a:r>
          </a:p>
        </p:txBody>
      </p:sp>
      <p:sp>
        <p:nvSpPr>
          <p:cNvPr id="4" name="Slide Number Placeholder 3"/>
          <p:cNvSpPr>
            <a:spLocks noGrp="1"/>
          </p:cNvSpPr>
          <p:nvPr>
            <p:ph type="sldNum" sz="quarter" idx="5"/>
          </p:nvPr>
        </p:nvSpPr>
        <p:spPr/>
        <p:txBody>
          <a:bodyPr/>
          <a:lstStyle/>
          <a:p>
            <a:fld id="{BC849E9A-41F7-4779-A581-48A7C374A227}" type="slidenum">
              <a:rPr lang="en-US" smtClean="0"/>
              <a:t>20</a:t>
            </a:fld>
            <a:endParaRPr lang="en-US" dirty="0"/>
          </a:p>
        </p:txBody>
      </p:sp>
    </p:spTree>
    <p:extLst>
      <p:ext uri="{BB962C8B-B14F-4D97-AF65-F5344CB8AC3E}">
        <p14:creationId xmlns:p14="http://schemas.microsoft.com/office/powerpoint/2010/main" val="37324567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Juan</a:t>
            </a:r>
          </a:p>
        </p:txBody>
      </p:sp>
      <p:sp>
        <p:nvSpPr>
          <p:cNvPr id="4" name="Slide Number Placeholder 3"/>
          <p:cNvSpPr>
            <a:spLocks noGrp="1"/>
          </p:cNvSpPr>
          <p:nvPr>
            <p:ph type="sldNum" sz="quarter" idx="5"/>
          </p:nvPr>
        </p:nvSpPr>
        <p:spPr/>
        <p:txBody>
          <a:bodyPr/>
          <a:lstStyle/>
          <a:p>
            <a:fld id="{BC849E9A-41F7-4779-A581-48A7C374A227}" type="slidenum">
              <a:rPr lang="en-US" smtClean="0"/>
              <a:t>21</a:t>
            </a:fld>
            <a:endParaRPr lang="en-US" dirty="0"/>
          </a:p>
        </p:txBody>
      </p:sp>
    </p:spTree>
    <p:extLst>
      <p:ext uri="{BB962C8B-B14F-4D97-AF65-F5344CB8AC3E}">
        <p14:creationId xmlns:p14="http://schemas.microsoft.com/office/powerpoint/2010/main" val="14268014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Juan</a:t>
            </a:r>
          </a:p>
        </p:txBody>
      </p:sp>
      <p:sp>
        <p:nvSpPr>
          <p:cNvPr id="4" name="Slide Number Placeholder 3"/>
          <p:cNvSpPr>
            <a:spLocks noGrp="1"/>
          </p:cNvSpPr>
          <p:nvPr>
            <p:ph type="sldNum" sz="quarter" idx="5"/>
          </p:nvPr>
        </p:nvSpPr>
        <p:spPr/>
        <p:txBody>
          <a:bodyPr/>
          <a:lstStyle/>
          <a:p>
            <a:fld id="{BC849E9A-41F7-4779-A581-48A7C374A227}" type="slidenum">
              <a:rPr lang="en-US" smtClean="0"/>
              <a:t>22</a:t>
            </a:fld>
            <a:endParaRPr lang="en-US" dirty="0"/>
          </a:p>
        </p:txBody>
      </p:sp>
    </p:spTree>
    <p:extLst>
      <p:ext uri="{BB962C8B-B14F-4D97-AF65-F5344CB8AC3E}">
        <p14:creationId xmlns:p14="http://schemas.microsoft.com/office/powerpoint/2010/main" val="9789027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Dee</a:t>
            </a:r>
          </a:p>
        </p:txBody>
      </p:sp>
      <p:sp>
        <p:nvSpPr>
          <p:cNvPr id="4" name="Slide Number Placeholder 3"/>
          <p:cNvSpPr>
            <a:spLocks noGrp="1"/>
          </p:cNvSpPr>
          <p:nvPr>
            <p:ph type="sldNum" sz="quarter" idx="5"/>
          </p:nvPr>
        </p:nvSpPr>
        <p:spPr/>
        <p:txBody>
          <a:bodyPr/>
          <a:lstStyle/>
          <a:p>
            <a:fld id="{BC849E9A-41F7-4779-A581-48A7C374A227}" type="slidenum">
              <a:rPr lang="en-US" smtClean="0"/>
              <a:t>23</a:t>
            </a:fld>
            <a:endParaRPr lang="en-US" dirty="0"/>
          </a:p>
        </p:txBody>
      </p:sp>
    </p:spTree>
    <p:extLst>
      <p:ext uri="{BB962C8B-B14F-4D97-AF65-F5344CB8AC3E}">
        <p14:creationId xmlns:p14="http://schemas.microsoft.com/office/powerpoint/2010/main" val="17222757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Dee</a:t>
            </a:r>
          </a:p>
        </p:txBody>
      </p:sp>
      <p:sp>
        <p:nvSpPr>
          <p:cNvPr id="4" name="Slide Number Placeholder 3"/>
          <p:cNvSpPr>
            <a:spLocks noGrp="1"/>
          </p:cNvSpPr>
          <p:nvPr>
            <p:ph type="sldNum" sz="quarter" idx="10"/>
          </p:nvPr>
        </p:nvSpPr>
        <p:spPr/>
        <p:txBody>
          <a:bodyPr/>
          <a:lstStyle/>
          <a:p>
            <a:fld id="{BC849E9A-41F7-4779-A581-48A7C374A227}" type="slidenum">
              <a:rPr lang="en-US" smtClean="0"/>
              <a:t>24</a:t>
            </a:fld>
            <a:endParaRPr lang="en-US" dirty="0"/>
          </a:p>
        </p:txBody>
      </p:sp>
    </p:spTree>
    <p:extLst>
      <p:ext uri="{BB962C8B-B14F-4D97-AF65-F5344CB8AC3E}">
        <p14:creationId xmlns:p14="http://schemas.microsoft.com/office/powerpoint/2010/main" val="13358056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BC849E9A-41F7-4779-A581-48A7C374A227}" type="slidenum">
              <a:rPr lang="en-US" smtClean="0"/>
              <a:t>25</a:t>
            </a:fld>
            <a:endParaRPr lang="en-US" dirty="0"/>
          </a:p>
        </p:txBody>
      </p:sp>
    </p:spTree>
    <p:extLst>
      <p:ext uri="{BB962C8B-B14F-4D97-AF65-F5344CB8AC3E}">
        <p14:creationId xmlns:p14="http://schemas.microsoft.com/office/powerpoint/2010/main" val="6442024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Dee - </a:t>
            </a:r>
          </a:p>
        </p:txBody>
      </p:sp>
      <p:sp>
        <p:nvSpPr>
          <p:cNvPr id="4" name="Slide Number Placeholder 3"/>
          <p:cNvSpPr>
            <a:spLocks noGrp="1"/>
          </p:cNvSpPr>
          <p:nvPr>
            <p:ph type="sldNum" sz="quarter" idx="5"/>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9267391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Dee - </a:t>
            </a:r>
          </a:p>
        </p:txBody>
      </p:sp>
      <p:sp>
        <p:nvSpPr>
          <p:cNvPr id="4" name="Slide Number Placeholder 3"/>
          <p:cNvSpPr>
            <a:spLocks noGrp="1"/>
          </p:cNvSpPr>
          <p:nvPr>
            <p:ph type="sldNum" sz="quarter" idx="5"/>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30120587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Dee</a:t>
            </a:r>
          </a:p>
        </p:txBody>
      </p:sp>
      <p:sp>
        <p:nvSpPr>
          <p:cNvPr id="4" name="Slide Number Placeholder 3"/>
          <p:cNvSpPr>
            <a:spLocks noGrp="1"/>
          </p:cNvSpPr>
          <p:nvPr>
            <p:ph type="sldNum" sz="quarter" idx="10"/>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41921025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5615484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Zineb - </a:t>
            </a:r>
          </a:p>
          <a:p>
            <a:r>
              <a:rPr lang="en-US" dirty="0"/>
              <a:t>Coding for Data Cleaning</a:t>
            </a:r>
          </a:p>
          <a:p>
            <a:r>
              <a:rPr lang="en-US" dirty="0"/>
              <a:t>+ Merged </a:t>
            </a:r>
            <a:r>
              <a:rPr lang="en-US" dirty="0" err="1"/>
              <a:t>Dataframes</a:t>
            </a:r>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38710006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Zineb – </a:t>
            </a:r>
          </a:p>
          <a:p>
            <a:r>
              <a:rPr lang="en-US" dirty="0"/>
              <a:t>There continue to be new Python and Tableau features and code to learn and utilize.  The journey of learning has just begun.</a:t>
            </a:r>
          </a:p>
          <a:p>
            <a:r>
              <a:rPr lang="en-US" dirty="0"/>
              <a:t>Exploratory Data Analysis in Tableau enabled more efficient profiling and analyses.</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8</a:t>
            </a:fld>
            <a:endParaRPr lang="en-US" dirty="0"/>
          </a:p>
        </p:txBody>
      </p:sp>
    </p:spTree>
    <p:extLst>
      <p:ext uri="{BB962C8B-B14F-4D97-AF65-F5344CB8AC3E}">
        <p14:creationId xmlns:p14="http://schemas.microsoft.com/office/powerpoint/2010/main" val="7370344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Zineb – </a:t>
            </a:r>
          </a:p>
          <a:p>
            <a:pPr marL="0" indent="0">
              <a:buFont typeface="Arial" panose="020B0604020202020204" pitchFamily="34" charset="0"/>
              <a:buNone/>
            </a:pPr>
            <a:r>
              <a:rPr lang="en-US" dirty="0"/>
              <a:t>First is this heatmap of the countries booked. And as you can see, the darker the color, the higher number of bookings in that country.</a:t>
            </a:r>
          </a:p>
          <a:p>
            <a:pPr marL="0" indent="0">
              <a:buFont typeface="Arial" panose="020B0604020202020204" pitchFamily="34" charset="0"/>
              <a:buNone/>
            </a:pPr>
            <a:r>
              <a:rPr lang="en-US" dirty="0"/>
              <a:t>From this map, we can see that the US is the country with the highest number of bookings, followed by Western Europe then Canada. </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9</a:t>
            </a:fld>
            <a:endParaRPr lang="en-US" dirty="0"/>
          </a:p>
        </p:txBody>
      </p:sp>
    </p:spTree>
    <p:extLst>
      <p:ext uri="{BB962C8B-B14F-4D97-AF65-F5344CB8AC3E}">
        <p14:creationId xmlns:p14="http://schemas.microsoft.com/office/powerpoint/2010/main" val="42243109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5/9/2019</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5/9/2019</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5/9/2019</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5/9/2019</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5/9/2019</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5/9/2019</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5/9/2019</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5/9/2019</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5/9/2019</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5/9/2019</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5/9/2019</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5/9/2019</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notesSlide" Target="../notesSlides/notesSlide17.xml"/><Relationship Id="rId1" Type="http://schemas.openxmlformats.org/officeDocument/2006/relationships/slideLayout" Target="../slideLayouts/slideLayout6.xml"/><Relationship Id="rId6" Type="http://schemas.openxmlformats.org/officeDocument/2006/relationships/image" Target="../media/image340.png"/><Relationship Id="rId5" Type="http://schemas.openxmlformats.org/officeDocument/2006/relationships/image" Target="../media/image330.png"/><Relationship Id="rId4" Type="http://schemas.openxmlformats.org/officeDocument/2006/relationships/image" Target="../media/image32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38.jpg"/><Relationship Id="rId4" Type="http://schemas.openxmlformats.org/officeDocument/2006/relationships/image" Target="../media/image5.svg"/></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 name="Rectangle 108">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rgbClr val="404E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A047D98-39B1-428A-8EDD-76BA1AB14415}"/>
              </a:ext>
            </a:extLst>
          </p:cNvPr>
          <p:cNvSpPr>
            <a:spLocks noGrp="1"/>
          </p:cNvSpPr>
          <p:nvPr>
            <p:ph type="title"/>
          </p:nvPr>
        </p:nvSpPr>
        <p:spPr>
          <a:xfrm>
            <a:off x="455921" y="4741528"/>
            <a:ext cx="6594189" cy="1625210"/>
          </a:xfrm>
        </p:spPr>
        <p:txBody>
          <a:bodyPr vert="horz" lIns="91440" tIns="45720" rIns="91440" bIns="45720" rtlCol="0">
            <a:normAutofit/>
          </a:bodyPr>
          <a:lstStyle/>
          <a:p>
            <a:pPr algn="ctr"/>
            <a:r>
              <a:rPr lang="en-US" sz="2800" b="1" dirty="0">
                <a:solidFill>
                  <a:srgbClr val="FFFFFF"/>
                </a:solidFill>
              </a:rPr>
              <a:t>Can we predict if New Users will book or not and which country?</a:t>
            </a:r>
            <a:endParaRPr lang="en-US" sz="2800" b="1" kern="1200" dirty="0">
              <a:solidFill>
                <a:srgbClr val="FFFFFF"/>
              </a:solidFill>
              <a:latin typeface="+mj-lt"/>
              <a:ea typeface="+mj-ea"/>
              <a:cs typeface="+mj-cs"/>
            </a:endParaRPr>
          </a:p>
        </p:txBody>
      </p:sp>
      <p:pic>
        <p:nvPicPr>
          <p:cNvPr id="63" name="Content Placeholder 4">
            <a:extLst>
              <a:ext uri="{FF2B5EF4-FFF2-40B4-BE49-F238E27FC236}">
                <a16:creationId xmlns:a16="http://schemas.microsoft.com/office/drawing/2014/main" id="{D53CC096-A399-4A71-9EFD-9EA698CE2C2F}"/>
              </a:ext>
            </a:extLst>
          </p:cNvPr>
          <p:cNvPicPr>
            <a:picLocks noChangeAspect="1"/>
          </p:cNvPicPr>
          <p:nvPr/>
        </p:nvPicPr>
        <p:blipFill rotWithShape="1">
          <a:blip r:embed="rId3">
            <a:extLst>
              <a:ext uri="{28A0092B-C50C-407E-A947-70E740481C1C}">
                <a14:useLocalDpi xmlns:a14="http://schemas.microsoft.com/office/drawing/2010/main" val="0"/>
              </a:ext>
            </a:extLst>
          </a:blip>
          <a:srcRect r="1" b="12164"/>
          <a:stretch/>
        </p:blipFill>
        <p:spPr>
          <a:xfrm>
            <a:off x="327547" y="321733"/>
            <a:ext cx="7058306" cy="4107392"/>
          </a:xfrm>
          <a:prstGeom prst="rect">
            <a:avLst/>
          </a:prstGeom>
        </p:spPr>
      </p:pic>
      <p:sp>
        <p:nvSpPr>
          <p:cNvPr id="111" name="Rectangle 11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4" name="Content Placeholder 25">
            <a:extLst>
              <a:ext uri="{FF2B5EF4-FFF2-40B4-BE49-F238E27FC236}">
                <a16:creationId xmlns:a16="http://schemas.microsoft.com/office/drawing/2014/main" id="{8C1D4B81-0E92-41CA-BAEB-C0EFE41BEBA1}"/>
              </a:ext>
            </a:extLst>
          </p:cNvPr>
          <p:cNvSpPr>
            <a:spLocks noGrp="1"/>
          </p:cNvSpPr>
          <p:nvPr>
            <p:ph idx="1"/>
          </p:nvPr>
        </p:nvSpPr>
        <p:spPr>
          <a:xfrm>
            <a:off x="8029319" y="917725"/>
            <a:ext cx="3424739" cy="4852362"/>
          </a:xfrm>
        </p:spPr>
        <p:txBody>
          <a:bodyPr anchor="ctr">
            <a:normAutofit/>
          </a:bodyPr>
          <a:lstStyle/>
          <a:p>
            <a:pPr marL="0" indent="0">
              <a:buNone/>
            </a:pPr>
            <a:r>
              <a:rPr lang="en-US" sz="4000" b="1" dirty="0">
                <a:solidFill>
                  <a:srgbClr val="FFFFFF"/>
                </a:solidFill>
              </a:rPr>
              <a:t>Team “The Aggregators”:</a:t>
            </a:r>
          </a:p>
          <a:p>
            <a:r>
              <a:rPr lang="en-US" sz="3000" dirty="0">
                <a:solidFill>
                  <a:srgbClr val="FFFFFF"/>
                </a:solidFill>
              </a:rPr>
              <a:t>Dee</a:t>
            </a:r>
          </a:p>
          <a:p>
            <a:r>
              <a:rPr lang="en-US" sz="3000" dirty="0">
                <a:solidFill>
                  <a:srgbClr val="FFFFFF"/>
                </a:solidFill>
              </a:rPr>
              <a:t>Juan</a:t>
            </a:r>
          </a:p>
          <a:p>
            <a:r>
              <a:rPr lang="en-US" sz="3000" dirty="0">
                <a:solidFill>
                  <a:srgbClr val="FFFFFF"/>
                </a:solidFill>
              </a:rPr>
              <a:t>Zineb</a:t>
            </a:r>
          </a:p>
          <a:p>
            <a:r>
              <a:rPr lang="en-US" sz="3000" dirty="0">
                <a:solidFill>
                  <a:srgbClr val="FFFFFF"/>
                </a:solidFill>
              </a:rPr>
              <a:t>Tanique</a:t>
            </a:r>
          </a:p>
        </p:txBody>
      </p:sp>
    </p:spTree>
    <p:extLst>
      <p:ext uri="{BB962C8B-B14F-4D97-AF65-F5344CB8AC3E}">
        <p14:creationId xmlns:p14="http://schemas.microsoft.com/office/powerpoint/2010/main" val="24087316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 name="Rectangle 6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9968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648CF1-C72A-4313-8FC7-BF6DD4642AFE}"/>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Bookings by Time from Account Creation</a:t>
            </a:r>
          </a:p>
        </p:txBody>
      </p:sp>
      <p:pic>
        <p:nvPicPr>
          <p:cNvPr id="9" name="Picture 8">
            <a:extLst>
              <a:ext uri="{FF2B5EF4-FFF2-40B4-BE49-F238E27FC236}">
                <a16:creationId xmlns:a16="http://schemas.microsoft.com/office/drawing/2014/main" id="{65995928-5EDC-45C4-B729-130E0FBF92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4600" y="1032934"/>
            <a:ext cx="7188199" cy="4792132"/>
          </a:xfrm>
          <a:prstGeom prst="rect">
            <a:avLst/>
          </a:prstGeom>
        </p:spPr>
      </p:pic>
    </p:spTree>
    <p:extLst>
      <p:ext uri="{BB962C8B-B14F-4D97-AF65-F5344CB8AC3E}">
        <p14:creationId xmlns:p14="http://schemas.microsoft.com/office/powerpoint/2010/main" val="3514892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8ABE59-2D10-4C86-BCF1-EE325CB65B7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a:bodyPr>
          <a:lstStyle/>
          <a:p>
            <a:pPr algn="ctr"/>
            <a:r>
              <a:rPr lang="en-US" sz="2600">
                <a:solidFill>
                  <a:srgbClr val="FFFFFF"/>
                </a:solidFill>
              </a:rPr>
              <a:t>Devices Used in Booking vs Non-booking</a:t>
            </a:r>
          </a:p>
        </p:txBody>
      </p:sp>
      <p:pic>
        <p:nvPicPr>
          <p:cNvPr id="4" name="Picture 3">
            <a:extLst>
              <a:ext uri="{FF2B5EF4-FFF2-40B4-BE49-F238E27FC236}">
                <a16:creationId xmlns:a16="http://schemas.microsoft.com/office/drawing/2014/main" id="{393FE53B-2DAA-4AF1-A870-63DBEFF0AF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2514" y="808428"/>
            <a:ext cx="7640374" cy="5692079"/>
          </a:xfrm>
          <a:prstGeom prst="rect">
            <a:avLst/>
          </a:prstGeom>
        </p:spPr>
      </p:pic>
    </p:spTree>
    <p:extLst>
      <p:ext uri="{BB962C8B-B14F-4D97-AF65-F5344CB8AC3E}">
        <p14:creationId xmlns:p14="http://schemas.microsoft.com/office/powerpoint/2010/main" val="32161358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63F940-46D7-4127-8EF9-EB42DA98F579}"/>
              </a:ext>
            </a:extLst>
          </p:cNvPr>
          <p:cNvSpPr>
            <a:spLocks noGrp="1"/>
          </p:cNvSpPr>
          <p:nvPr>
            <p:ph type="title"/>
          </p:nvPr>
        </p:nvSpPr>
        <p:spPr>
          <a:xfrm>
            <a:off x="556532" y="643467"/>
            <a:ext cx="11210925" cy="744836"/>
          </a:xfrm>
        </p:spPr>
        <p:txBody>
          <a:bodyPr>
            <a:normAutofit/>
          </a:bodyPr>
          <a:lstStyle/>
          <a:p>
            <a:pPr algn="ctr"/>
            <a:r>
              <a:rPr lang="en-US" sz="3200">
                <a:solidFill>
                  <a:schemeClr val="bg1"/>
                </a:solidFill>
              </a:rPr>
              <a:t>Devices Used in Bookings over the Years</a:t>
            </a:r>
          </a:p>
        </p:txBody>
      </p:sp>
      <p:pic>
        <p:nvPicPr>
          <p:cNvPr id="4" name="Picture 3">
            <a:extLst>
              <a:ext uri="{FF2B5EF4-FFF2-40B4-BE49-F238E27FC236}">
                <a16:creationId xmlns:a16="http://schemas.microsoft.com/office/drawing/2014/main" id="{4A085C01-405A-40AC-8C2D-D5883B5206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765" y="1675227"/>
            <a:ext cx="10400469" cy="4711286"/>
          </a:xfrm>
          <a:prstGeom prst="rect">
            <a:avLst/>
          </a:prstGeom>
        </p:spPr>
      </p:pic>
      <p:sp>
        <p:nvSpPr>
          <p:cNvPr id="3" name="TextBox 2">
            <a:extLst>
              <a:ext uri="{FF2B5EF4-FFF2-40B4-BE49-F238E27FC236}">
                <a16:creationId xmlns:a16="http://schemas.microsoft.com/office/drawing/2014/main" id="{39D1A7AB-D889-455F-BF04-2FB2F9A591FE}"/>
              </a:ext>
            </a:extLst>
          </p:cNvPr>
          <p:cNvSpPr txBox="1"/>
          <p:nvPr/>
        </p:nvSpPr>
        <p:spPr>
          <a:xfrm>
            <a:off x="895765" y="1675227"/>
            <a:ext cx="632998" cy="369332"/>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42039454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2">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214AE2-01C7-4517-B635-159A0A044FC6}"/>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a:bodyPr>
          <a:lstStyle/>
          <a:p>
            <a:pPr algn="ctr"/>
            <a:r>
              <a:rPr lang="en-US" sz="2600">
                <a:solidFill>
                  <a:srgbClr val="FFFFFF"/>
                </a:solidFill>
              </a:rPr>
              <a:t>Total Seconds Elapsed by Action Category</a:t>
            </a:r>
            <a:endParaRPr lang="en-US" sz="2600" dirty="0">
              <a:solidFill>
                <a:srgbClr val="FFFFFF"/>
              </a:solidFill>
            </a:endParaRPr>
          </a:p>
        </p:txBody>
      </p:sp>
      <p:pic>
        <p:nvPicPr>
          <p:cNvPr id="6" name="Picture 5" descr="A screenshot of a cell phone&#10;&#10;Description automatically generated">
            <a:extLst>
              <a:ext uri="{FF2B5EF4-FFF2-40B4-BE49-F238E27FC236}">
                <a16:creationId xmlns:a16="http://schemas.microsoft.com/office/drawing/2014/main" id="{0BFAFA78-0C2F-4306-A9D0-88901FC24A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0013" y="1344423"/>
            <a:ext cx="7806451" cy="4527740"/>
          </a:xfrm>
          <a:prstGeom prst="rect">
            <a:avLst/>
          </a:prstGeom>
        </p:spPr>
      </p:pic>
    </p:spTree>
    <p:extLst>
      <p:ext uri="{BB962C8B-B14F-4D97-AF65-F5344CB8AC3E}">
        <p14:creationId xmlns:p14="http://schemas.microsoft.com/office/powerpoint/2010/main" val="38654317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close up of a map&#10;&#10;Description automatically generated">
            <a:extLst>
              <a:ext uri="{FF2B5EF4-FFF2-40B4-BE49-F238E27FC236}">
                <a16:creationId xmlns:a16="http://schemas.microsoft.com/office/drawing/2014/main" id="{BB18B469-742F-45F9-B7AC-E2E99C257C60}"/>
              </a:ext>
            </a:extLst>
          </p:cNvPr>
          <p:cNvPicPr>
            <a:picLocks noChangeAspect="1"/>
          </p:cNvPicPr>
          <p:nvPr/>
        </p:nvPicPr>
        <p:blipFill rotWithShape="1">
          <a:blip r:embed="rId3">
            <a:extLst>
              <a:ext uri="{28A0092B-C50C-407E-A947-70E740481C1C}">
                <a14:useLocalDpi xmlns:a14="http://schemas.microsoft.com/office/drawing/2010/main" val="0"/>
              </a:ext>
            </a:extLst>
          </a:blip>
          <a:srcRect r="8444" b="-1"/>
          <a:stretch/>
        </p:blipFill>
        <p:spPr>
          <a:xfrm>
            <a:off x="20" y="10"/>
            <a:ext cx="12191980" cy="6857990"/>
          </a:xfrm>
          <a:prstGeom prst="rect">
            <a:avLst/>
          </a:prstGeom>
        </p:spPr>
      </p:pic>
      <p:sp>
        <p:nvSpPr>
          <p:cNvPr id="23"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C6653167-3A23-4716-83AB-A49B20C3680D}"/>
              </a:ext>
            </a:extLst>
          </p:cNvPr>
          <p:cNvSpPr>
            <a:spLocks noGrp="1"/>
          </p:cNvSpPr>
          <p:nvPr>
            <p:ph type="title"/>
          </p:nvPr>
        </p:nvSpPr>
        <p:spPr>
          <a:xfrm>
            <a:off x="8022020" y="3289737"/>
            <a:ext cx="3852041" cy="1834056"/>
          </a:xfrm>
        </p:spPr>
        <p:txBody>
          <a:bodyPr vert="horz" lIns="91440" tIns="45720" rIns="91440" bIns="45720" rtlCol="0" anchor="b">
            <a:normAutofit/>
          </a:bodyPr>
          <a:lstStyle/>
          <a:p>
            <a:pPr algn="ctr"/>
            <a:r>
              <a:rPr lang="en-US" sz="4000" dirty="0"/>
              <a:t>Booked vs. Non-booked Trips by Age</a:t>
            </a:r>
          </a:p>
        </p:txBody>
      </p:sp>
      <p:cxnSp>
        <p:nvCxnSpPr>
          <p:cNvPr id="24" name="Straight Connector 20">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21311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Rectangle 8">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F0C4F5-2B14-4F89-B374-DC67FCCC7EC0}"/>
              </a:ext>
            </a:extLst>
          </p:cNvPr>
          <p:cNvSpPr>
            <a:spLocks noGrp="1"/>
          </p:cNvSpPr>
          <p:nvPr>
            <p:ph type="title"/>
          </p:nvPr>
        </p:nvSpPr>
        <p:spPr>
          <a:xfrm>
            <a:off x="9093496" y="618681"/>
            <a:ext cx="2613872" cy="4794567"/>
          </a:xfrm>
        </p:spPr>
        <p:txBody>
          <a:bodyPr>
            <a:normAutofit/>
          </a:bodyPr>
          <a:lstStyle/>
          <a:p>
            <a:r>
              <a:rPr lang="en-US" dirty="0">
                <a:solidFill>
                  <a:schemeClr val="bg1"/>
                </a:solidFill>
              </a:rPr>
              <a:t>Correlated Variables Heatmap</a:t>
            </a:r>
          </a:p>
        </p:txBody>
      </p:sp>
      <p:sp>
        <p:nvSpPr>
          <p:cNvPr id="14"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1A4D8D4-4D69-4468-9CAC-D974B670E911}"/>
              </a:ext>
            </a:extLst>
          </p:cNvPr>
          <p:cNvPicPr>
            <a:picLocks noChangeAspect="1"/>
          </p:cNvPicPr>
          <p:nvPr/>
        </p:nvPicPr>
        <p:blipFill rotWithShape="1">
          <a:blip r:embed="rId3">
            <a:extLst>
              <a:ext uri="{28A0092B-C50C-407E-A947-70E740481C1C}">
                <a14:useLocalDpi xmlns:a14="http://schemas.microsoft.com/office/drawing/2010/main" val="0"/>
              </a:ext>
            </a:extLst>
          </a:blip>
          <a:srcRect l="22747" r="2766" b="1"/>
          <a:stretch/>
        </p:blipFill>
        <p:spPr>
          <a:xfrm>
            <a:off x="976251" y="942538"/>
            <a:ext cx="7163222" cy="4808332"/>
          </a:xfrm>
          <a:prstGeom prst="rect">
            <a:avLst/>
          </a:prstGeom>
          <a:effectLst/>
        </p:spPr>
      </p:pic>
      <p:sp>
        <p:nvSpPr>
          <p:cNvPr id="3" name="Rectangle 2">
            <a:extLst>
              <a:ext uri="{FF2B5EF4-FFF2-40B4-BE49-F238E27FC236}">
                <a16:creationId xmlns:a16="http://schemas.microsoft.com/office/drawing/2014/main" id="{B9F590CA-FAAE-4D13-B64D-60E56486BF5F}"/>
              </a:ext>
            </a:extLst>
          </p:cNvPr>
          <p:cNvSpPr/>
          <p:nvPr/>
        </p:nvSpPr>
        <p:spPr>
          <a:xfrm>
            <a:off x="2516956" y="1679196"/>
            <a:ext cx="854683" cy="847188"/>
          </a:xfrm>
          <a:prstGeom prst="rect">
            <a:avLst/>
          </a:prstGeom>
          <a:noFill/>
          <a:ln w="762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76200">
                <a:solidFill>
                  <a:schemeClr val="tx1"/>
                </a:solidFill>
              </a:ln>
            </a:endParaRPr>
          </a:p>
        </p:txBody>
      </p:sp>
      <p:sp>
        <p:nvSpPr>
          <p:cNvPr id="7" name="Rectangle 6">
            <a:extLst>
              <a:ext uri="{FF2B5EF4-FFF2-40B4-BE49-F238E27FC236}">
                <a16:creationId xmlns:a16="http://schemas.microsoft.com/office/drawing/2014/main" id="{76F3AAF1-A810-40F3-8496-7DDA49CBDBAD}"/>
              </a:ext>
            </a:extLst>
          </p:cNvPr>
          <p:cNvSpPr/>
          <p:nvPr/>
        </p:nvSpPr>
        <p:spPr>
          <a:xfrm>
            <a:off x="5233447" y="4440025"/>
            <a:ext cx="862553" cy="793422"/>
          </a:xfrm>
          <a:prstGeom prst="rect">
            <a:avLst/>
          </a:prstGeom>
          <a:noFill/>
          <a:ln w="762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76200">
                <a:solidFill>
                  <a:schemeClr val="tx1"/>
                </a:solidFill>
              </a:ln>
            </a:endParaRPr>
          </a:p>
        </p:txBody>
      </p:sp>
      <p:sp>
        <p:nvSpPr>
          <p:cNvPr id="8" name="Rectangle 7">
            <a:extLst>
              <a:ext uri="{FF2B5EF4-FFF2-40B4-BE49-F238E27FC236}">
                <a16:creationId xmlns:a16="http://schemas.microsoft.com/office/drawing/2014/main" id="{0B5FD92D-F486-4F90-943B-ED07AD8F02AF}"/>
              </a:ext>
            </a:extLst>
          </p:cNvPr>
          <p:cNvSpPr/>
          <p:nvPr/>
        </p:nvSpPr>
        <p:spPr>
          <a:xfrm>
            <a:off x="3114348" y="2328420"/>
            <a:ext cx="1127714" cy="1057619"/>
          </a:xfrm>
          <a:prstGeom prst="rect">
            <a:avLst/>
          </a:prstGeom>
          <a:noFill/>
          <a:ln w="762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76200">
                <a:solidFill>
                  <a:schemeClr val="tx1"/>
                </a:solidFill>
              </a:ln>
            </a:endParaRPr>
          </a:p>
        </p:txBody>
      </p:sp>
      <p:sp>
        <p:nvSpPr>
          <p:cNvPr id="5" name="Speech Bubble: Oval 4">
            <a:extLst>
              <a:ext uri="{FF2B5EF4-FFF2-40B4-BE49-F238E27FC236}">
                <a16:creationId xmlns:a16="http://schemas.microsoft.com/office/drawing/2014/main" id="{834DC919-2FB2-4C40-A417-9CD956C8D2F4}"/>
              </a:ext>
            </a:extLst>
          </p:cNvPr>
          <p:cNvSpPr/>
          <p:nvPr/>
        </p:nvSpPr>
        <p:spPr>
          <a:xfrm>
            <a:off x="6941270" y="395219"/>
            <a:ext cx="3221806" cy="1933201"/>
          </a:xfrm>
          <a:prstGeom prst="wedgeEllipseCallou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ln w="38100"/>
                <a:solidFill>
                  <a:schemeClr val="tx1"/>
                </a:solidFill>
                <a:effectLst>
                  <a:outerShdw blurRad="38100" dist="19050" dir="2700000" algn="tl" rotWithShape="0">
                    <a:schemeClr val="dk1">
                      <a:alpha val="40000"/>
                    </a:schemeClr>
                  </a:outerShdw>
                </a:effectLst>
              </a:rPr>
              <a:t>Correlated variables  (.5 or more) were removed from model</a:t>
            </a:r>
          </a:p>
        </p:txBody>
      </p:sp>
    </p:spTree>
    <p:extLst>
      <p:ext uri="{BB962C8B-B14F-4D97-AF65-F5344CB8AC3E}">
        <p14:creationId xmlns:p14="http://schemas.microsoft.com/office/powerpoint/2010/main" val="4814690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207CC6-EAA1-4BFF-A48A-DECAD89727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3">
            <a:extLst>
              <a:ext uri="{FF2B5EF4-FFF2-40B4-BE49-F238E27FC236}">
                <a16:creationId xmlns:a16="http://schemas.microsoft.com/office/drawing/2014/main" id="{B234A3DD-923D-4166-8B19-7DD58990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6">
            <a:extLst>
              <a:ext uri="{FF2B5EF4-FFF2-40B4-BE49-F238E27FC236}">
                <a16:creationId xmlns:a16="http://schemas.microsoft.com/office/drawing/2014/main" id="{F6ACA5AC-3C5D-4994-B40F-FC8349E4D6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632207-55CD-42BE-A0B4-846B57BDCAD9}"/>
              </a:ext>
            </a:extLst>
          </p:cNvPr>
          <p:cNvSpPr>
            <a:spLocks noGrp="1"/>
          </p:cNvSpPr>
          <p:nvPr>
            <p:ph type="title"/>
          </p:nvPr>
        </p:nvSpPr>
        <p:spPr>
          <a:xfrm>
            <a:off x="804671" y="2600324"/>
            <a:ext cx="6405753" cy="3277961"/>
          </a:xfrm>
        </p:spPr>
        <p:txBody>
          <a:bodyPr vert="horz" lIns="91440" tIns="45720" rIns="91440" bIns="45720" rtlCol="0" anchor="t">
            <a:normAutofit/>
          </a:bodyPr>
          <a:lstStyle/>
          <a:p>
            <a:r>
              <a:rPr lang="en-US" sz="8000" kern="1200" dirty="0">
                <a:solidFill>
                  <a:schemeClr val="tx1"/>
                </a:solidFill>
                <a:latin typeface="+mj-lt"/>
                <a:ea typeface="+mj-ea"/>
                <a:cs typeface="+mj-cs"/>
              </a:rPr>
              <a:t>MODELS</a:t>
            </a:r>
          </a:p>
        </p:txBody>
      </p:sp>
    </p:spTree>
    <p:extLst>
      <p:ext uri="{BB962C8B-B14F-4D97-AF65-F5344CB8AC3E}">
        <p14:creationId xmlns:p14="http://schemas.microsoft.com/office/powerpoint/2010/main" val="1473492865"/>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BC03D29-6AE0-42DE-8377-B676757095D8}"/>
                  </a:ext>
                </a:extLst>
              </p:cNvPr>
              <p:cNvSpPr txBox="1"/>
              <p:nvPr/>
            </p:nvSpPr>
            <p:spPr>
              <a:xfrm>
                <a:off x="838200" y="3250555"/>
                <a:ext cx="6099928" cy="2447850"/>
              </a:xfrm>
              <a:prstGeom prst="rect">
                <a:avLst/>
              </a:prstGeom>
              <a:noFill/>
            </p:spPr>
            <p:txBody>
              <a:bodyPr wrap="square" lIns="0" tIns="0" rIns="0" bIns="0" rtlCol="0">
                <a:spAutoFit/>
              </a:bodyPr>
              <a:lstStyle/>
              <a:p>
                <a:r>
                  <a:rPr lang="en-US" dirty="0"/>
                  <a:t>y </a:t>
                </a:r>
                <a14:m>
                  <m:oMath xmlns:m="http://schemas.openxmlformats.org/officeDocument/2006/math">
                    <m:r>
                      <a:rPr lang="en-US" sz="1600" i="1">
                        <a:latin typeface="Cambria Math" panose="02040503050406030204" pitchFamily="18" charset="0"/>
                      </a:rPr>
                      <m:t>= −.52083468 + 1.09567151</m:t>
                    </m:r>
                    <m:r>
                      <a:rPr lang="en-US" sz="1600" b="1" i="1">
                        <a:latin typeface="Cambria Math" panose="02040503050406030204" pitchFamily="18" charset="0"/>
                      </a:rPr>
                      <m:t>∗</m:t>
                    </m:r>
                    <m:r>
                      <a:rPr lang="en-US" sz="1600" b="1" i="1">
                        <a:latin typeface="Cambria Math" panose="02040503050406030204" pitchFamily="18" charset="0"/>
                      </a:rPr>
                      <m:t>𝒂𝒈</m:t>
                    </m:r>
                    <m:sSub>
                      <m:sSubPr>
                        <m:ctrlPr>
                          <a:rPr lang="en-US" sz="1600" b="1" i="1">
                            <a:latin typeface="Cambria Math" panose="02040503050406030204" pitchFamily="18" charset="0"/>
                          </a:rPr>
                        </m:ctrlPr>
                      </m:sSubPr>
                      <m:e>
                        <m:r>
                          <a:rPr lang="en-US" sz="1600" b="1" i="1">
                            <a:latin typeface="Cambria Math" panose="02040503050406030204" pitchFamily="18" charset="0"/>
                          </a:rPr>
                          <m:t>𝒆</m:t>
                        </m:r>
                      </m:e>
                      <m:sub>
                        <m:r>
                          <a:rPr lang="en-US" sz="1600" b="1" i="1">
                            <a:latin typeface="Cambria Math" panose="02040503050406030204" pitchFamily="18" charset="0"/>
                          </a:rPr>
                          <m:t>𝒃</m:t>
                        </m:r>
                      </m:sub>
                    </m:sSub>
                    <m:r>
                      <a:rPr lang="en-US" sz="1600" i="1">
                        <a:latin typeface="Cambria Math" panose="02040503050406030204" pitchFamily="18" charset="0"/>
                      </a:rPr>
                      <m:t>+  .37923756∗</m:t>
                    </m:r>
                    <m:r>
                      <a:rPr lang="en-US" sz="1600" b="1" i="1">
                        <a:latin typeface="Cambria Math" panose="02040503050406030204" pitchFamily="18" charset="0"/>
                      </a:rPr>
                      <m:t>𝑴𝒂</m:t>
                    </m:r>
                    <m:sSub>
                      <m:sSubPr>
                        <m:ctrlPr>
                          <a:rPr lang="en-US" sz="1600" b="1" i="1">
                            <a:latin typeface="Cambria Math" panose="02040503050406030204" pitchFamily="18" charset="0"/>
                          </a:rPr>
                        </m:ctrlPr>
                      </m:sSubPr>
                      <m:e>
                        <m:r>
                          <a:rPr lang="en-US" sz="1600" b="1" i="1">
                            <a:latin typeface="Cambria Math" panose="02040503050406030204" pitchFamily="18" charset="0"/>
                          </a:rPr>
                          <m:t>𝒄</m:t>
                        </m:r>
                      </m:e>
                      <m:sub>
                        <m:r>
                          <a:rPr lang="en-US" sz="1600" b="1" i="1">
                            <a:latin typeface="Cambria Math" panose="02040503050406030204" pitchFamily="18" charset="0"/>
                          </a:rPr>
                          <m:t>𝑷𝑪</m:t>
                        </m:r>
                      </m:sub>
                    </m:sSub>
                    <m:r>
                      <a:rPr lang="en-US" sz="1600" i="1">
                        <a:latin typeface="Cambria Math" panose="02040503050406030204" pitchFamily="18" charset="0"/>
                      </a:rPr>
                      <m:t>− 52083468</m:t>
                    </m:r>
                    <m:r>
                      <a:rPr lang="en-US" sz="1600" b="1" i="1" smtClean="0">
                        <a:latin typeface="Cambria Math" panose="02040503050406030204" pitchFamily="18" charset="0"/>
                      </a:rPr>
                      <m:t> ∗</m:t>
                    </m:r>
                    <m:r>
                      <a:rPr lang="en-US" sz="1600" b="1" i="1">
                        <a:latin typeface="Cambria Math" panose="02040503050406030204" pitchFamily="18" charset="0"/>
                      </a:rPr>
                      <m:t>𝒂𝒈𝒓𝒆𝒆</m:t>
                    </m:r>
                    <m:r>
                      <a:rPr lang="en-US" sz="1600" b="1" i="1">
                        <a:latin typeface="Cambria Math" panose="02040503050406030204" pitchFamily="18" charset="0"/>
                      </a:rPr>
                      <m:t>_</m:t>
                    </m:r>
                    <m:r>
                      <a:rPr lang="en-US" sz="1600" b="1" i="1">
                        <a:latin typeface="Cambria Math" panose="02040503050406030204" pitchFamily="18" charset="0"/>
                      </a:rPr>
                      <m:t>𝒕𝒆𝒓𝒎𝒔</m:t>
                    </m:r>
                    <m:r>
                      <a:rPr lang="en-US" sz="1600" b="1" i="1">
                        <a:latin typeface="Cambria Math" panose="02040503050406030204" pitchFamily="18" charset="0"/>
                      </a:rPr>
                      <m:t>_</m:t>
                    </m:r>
                    <m:r>
                      <a:rPr lang="en-US" sz="1600" b="1" i="1">
                        <a:latin typeface="Cambria Math" panose="02040503050406030204" pitchFamily="18" charset="0"/>
                      </a:rPr>
                      <m:t>𝒄𝒉𝒆𝒄𝒌</m:t>
                    </m:r>
                    <m:r>
                      <a:rPr lang="en-US" sz="1600" b="1" i="1">
                        <a:latin typeface="Cambria Math" panose="02040503050406030204" pitchFamily="18" charset="0"/>
                      </a:rPr>
                      <m:t>_</m:t>
                    </m:r>
                    <m:r>
                      <a:rPr lang="en-US" sz="1600" b="1" i="1">
                        <a:latin typeface="Cambria Math" panose="02040503050406030204" pitchFamily="18" charset="0"/>
                      </a:rPr>
                      <m:t>𝒖</m:t>
                    </m:r>
                    <m:r>
                      <a:rPr lang="en-US" sz="1600" b="1" i="1">
                        <a:latin typeface="Cambria Math" panose="02040503050406030204" pitchFamily="18" charset="0"/>
                      </a:rPr>
                      <m:t> </m:t>
                    </m:r>
                    <m:r>
                      <a:rPr lang="en-US" sz="1600" i="1">
                        <a:latin typeface="Cambria Math" panose="02040503050406030204" pitchFamily="18" charset="0"/>
                      </a:rPr>
                      <m:t>−0.0219074</m:t>
                    </m:r>
                    <m:r>
                      <a:rPr lang="en-US" sz="1600" b="1" i="1">
                        <a:latin typeface="Cambria Math" panose="02040503050406030204" pitchFamily="18" charset="0"/>
                      </a:rPr>
                      <m:t>∗</m:t>
                    </m:r>
                    <m:r>
                      <a:rPr lang="en-US" sz="1600" b="1" i="1">
                        <a:latin typeface="Cambria Math" panose="02040503050406030204" pitchFamily="18" charset="0"/>
                      </a:rPr>
                      <m:t>𝒓𝒆𝒒𝒖𝒆𝒔𝒕𝒆𝒅</m:t>
                    </m:r>
                    <m:r>
                      <a:rPr lang="en-US" sz="1600" b="1" i="1">
                        <a:latin typeface="Cambria Math" panose="02040503050406030204" pitchFamily="18" charset="0"/>
                      </a:rPr>
                      <m:t>_</m:t>
                    </m:r>
                    <m:r>
                      <a:rPr lang="en-US" sz="1600" b="1" i="1">
                        <a:latin typeface="Cambria Math" panose="02040503050406030204" pitchFamily="18" charset="0"/>
                      </a:rPr>
                      <m:t>𝟏</m:t>
                    </m:r>
                    <m:r>
                      <a:rPr lang="en-US" sz="1600" b="1" i="1">
                        <a:latin typeface="Cambria Math" panose="02040503050406030204" pitchFamily="18" charset="0"/>
                      </a:rPr>
                      <m:t>   </m:t>
                    </m:r>
                    <m:r>
                      <a:rPr lang="en-US" sz="1600" i="1">
                        <a:latin typeface="Cambria Math" panose="02040503050406030204" pitchFamily="18" charset="0"/>
                      </a:rPr>
                      <m:t>+ 0.64021013∗</m:t>
                    </m:r>
                    <m:r>
                      <a:rPr lang="en-US" sz="1600" b="1" i="1">
                        <a:latin typeface="Cambria Math" panose="02040503050406030204" pitchFamily="18" charset="0"/>
                      </a:rPr>
                      <m:t>𝒗𝒆𝒓𝒊𝒇𝒚</m:t>
                    </m:r>
                    <m:r>
                      <a:rPr lang="en-US" sz="1600" b="1" i="1">
                        <a:latin typeface="Cambria Math" panose="02040503050406030204" pitchFamily="18" charset="0"/>
                      </a:rPr>
                      <m:t>_</m:t>
                    </m:r>
                    <m:r>
                      <a:rPr lang="en-US" sz="1600" b="1" i="1">
                        <a:latin typeface="Cambria Math" panose="02040503050406030204" pitchFamily="18" charset="0"/>
                      </a:rPr>
                      <m:t>𝟏</m:t>
                    </m:r>
                    <m:r>
                      <a:rPr lang="en-US" sz="1600" i="1">
                        <a:latin typeface="Cambria Math" panose="02040503050406030204" pitchFamily="18" charset="0"/>
                      </a:rPr>
                      <m:t> + 0.3966576∗</m:t>
                    </m:r>
                    <m:r>
                      <a:rPr lang="en-US" sz="1600" b="1" i="1">
                        <a:latin typeface="Cambria Math" panose="02040503050406030204" pitchFamily="18" charset="0"/>
                      </a:rPr>
                      <m:t>𝒄𝒐𝒏𝒇𝒊𝒓𝒎</m:t>
                    </m:r>
                    <m:r>
                      <a:rPr lang="en-US" sz="1600" b="1" i="1">
                        <a:latin typeface="Cambria Math" panose="02040503050406030204" pitchFamily="18" charset="0"/>
                      </a:rPr>
                      <m:t>_</m:t>
                    </m:r>
                    <m:r>
                      <a:rPr lang="en-US" sz="1600" b="1" i="1">
                        <a:latin typeface="Cambria Math" panose="02040503050406030204" pitchFamily="18" charset="0"/>
                      </a:rPr>
                      <m:t>𝒆𝒎𝒂𝒊𝒍</m:t>
                    </m:r>
                    <m:r>
                      <a:rPr lang="en-US" sz="1600" b="1" i="1">
                        <a:latin typeface="Cambria Math" panose="02040503050406030204" pitchFamily="18" charset="0"/>
                      </a:rPr>
                      <m:t>_</m:t>
                    </m:r>
                    <m:r>
                      <a:rPr lang="en-US" sz="1600" b="1" i="1">
                        <a:latin typeface="Cambria Math" panose="02040503050406030204" pitchFamily="18" charset="0"/>
                      </a:rPr>
                      <m:t>𝟏</m:t>
                    </m:r>
                    <m:r>
                      <a:rPr lang="en-US" sz="1600" b="1" i="1">
                        <a:latin typeface="Cambria Math" panose="02040503050406030204" pitchFamily="18" charset="0"/>
                      </a:rPr>
                      <m:t> </m:t>
                    </m:r>
                    <m:r>
                      <a:rPr lang="en-US" sz="1600" i="1">
                        <a:latin typeface="Cambria Math" panose="02040503050406030204" pitchFamily="18" charset="0"/>
                      </a:rPr>
                      <m:t>+ 0.26608239∗</m:t>
                    </m:r>
                    <m:r>
                      <a:rPr lang="en-US" sz="1600" b="1" i="1">
                        <a:latin typeface="Cambria Math" panose="02040503050406030204" pitchFamily="18" charset="0"/>
                      </a:rPr>
                      <m:t>𝒕𝒓𝒂𝒗𝒆𝒍</m:t>
                    </m:r>
                    <m:r>
                      <a:rPr lang="en-US" sz="1600" b="1" i="1">
                        <a:latin typeface="Cambria Math" panose="02040503050406030204" pitchFamily="18" charset="0"/>
                      </a:rPr>
                      <m:t>_</m:t>
                    </m:r>
                    <m:r>
                      <a:rPr lang="en-US" sz="1600" b="1" i="1">
                        <a:latin typeface="Cambria Math" panose="02040503050406030204" pitchFamily="18" charset="0"/>
                      </a:rPr>
                      <m:t>𝒑𝒍𝒂𝒏𝒔</m:t>
                    </m:r>
                    <m:r>
                      <a:rPr lang="en-US" sz="1600" b="1" i="1">
                        <a:latin typeface="Cambria Math" panose="02040503050406030204" pitchFamily="18" charset="0"/>
                      </a:rPr>
                      <m:t>_</m:t>
                    </m:r>
                    <m:r>
                      <a:rPr lang="en-US" sz="1600" b="1" i="1">
                        <a:latin typeface="Cambria Math" panose="02040503050406030204" pitchFamily="18" charset="0"/>
                      </a:rPr>
                      <m:t>𝒄𝒖𝒓𝒓𝒆𝒏𝒕</m:t>
                    </m:r>
                    <m:r>
                      <a:rPr lang="en-US" sz="1600" b="1" i="1">
                        <a:latin typeface="Cambria Math" panose="02040503050406030204" pitchFamily="18" charset="0"/>
                      </a:rPr>
                      <m:t>_</m:t>
                    </m:r>
                    <m:r>
                      <a:rPr lang="en-US" sz="1600" b="1" i="1">
                        <a:latin typeface="Cambria Math" panose="02040503050406030204" pitchFamily="18" charset="0"/>
                      </a:rPr>
                      <m:t>𝟏</m:t>
                    </m:r>
                    <m:r>
                      <a:rPr lang="en-US" sz="1600" b="1" i="1">
                        <a:latin typeface="Cambria Math" panose="02040503050406030204" pitchFamily="18" charset="0"/>
                      </a:rPr>
                      <m:t> </m:t>
                    </m:r>
                    <m:r>
                      <a:rPr lang="en-US" sz="1600" i="1">
                        <a:latin typeface="Cambria Math" panose="02040503050406030204" pitchFamily="18" charset="0"/>
                      </a:rPr>
                      <m:t>+ 2.02216413</m:t>
                    </m:r>
                    <m:r>
                      <a:rPr lang="en-US" sz="1600" b="1" i="1">
                        <a:latin typeface="Cambria Math" panose="02040503050406030204" pitchFamily="18" charset="0"/>
                      </a:rPr>
                      <m:t>∗</m:t>
                    </m:r>
                    <m:r>
                      <a:rPr lang="en-US" sz="1600" b="1" i="1">
                        <a:latin typeface="Cambria Math" panose="02040503050406030204" pitchFamily="18" charset="0"/>
                      </a:rPr>
                      <m:t>𝒑𝒆𝒏𝒅𝒊𝒏𝒈</m:t>
                    </m:r>
                    <m:r>
                      <a:rPr lang="en-US" sz="1600" b="1" i="1">
                        <a:latin typeface="Cambria Math" panose="02040503050406030204" pitchFamily="18" charset="0"/>
                      </a:rPr>
                      <m:t>_</m:t>
                    </m:r>
                    <m:r>
                      <a:rPr lang="en-US" sz="1600" b="1" i="1">
                        <a:latin typeface="Cambria Math" panose="02040503050406030204" pitchFamily="18" charset="0"/>
                      </a:rPr>
                      <m:t>𝟏</m:t>
                    </m:r>
                    <m:r>
                      <a:rPr lang="en-US" sz="1600" b="1" i="1">
                        <a:latin typeface="Cambria Math" panose="02040503050406030204" pitchFamily="18" charset="0"/>
                      </a:rPr>
                      <m:t>   </m:t>
                    </m:r>
                    <m:r>
                      <a:rPr lang="en-US" sz="1600" i="1">
                        <a:latin typeface="Cambria Math" panose="02040503050406030204" pitchFamily="18" charset="0"/>
                      </a:rPr>
                      <m:t>+ 0.00999823</m:t>
                    </m:r>
                    <m:r>
                      <a:rPr lang="en-US" sz="1600" b="1" i="1">
                        <a:latin typeface="Cambria Math" panose="02040503050406030204" pitchFamily="18" charset="0"/>
                      </a:rPr>
                      <m:t>∗</m:t>
                    </m:r>
                    <m:r>
                      <a:rPr lang="en-US" sz="1600" b="1" i="1">
                        <a:latin typeface="Cambria Math" panose="02040503050406030204" pitchFamily="18" charset="0"/>
                      </a:rPr>
                      <m:t>𝒅𝒂𝒔𝒉𝒃𝒐𝒂𝒓𝒅</m:t>
                    </m:r>
                    <m:r>
                      <a:rPr lang="en-US" sz="1600" b="1" i="1">
                        <a:latin typeface="Cambria Math" panose="02040503050406030204" pitchFamily="18" charset="0"/>
                      </a:rPr>
                      <m:t>_</m:t>
                    </m:r>
                    <m:r>
                      <a:rPr lang="en-US" sz="1600" b="1" i="1">
                        <a:latin typeface="Cambria Math" panose="02040503050406030204" pitchFamily="18" charset="0"/>
                      </a:rPr>
                      <m:t>𝟏</m:t>
                    </m:r>
                    <m:r>
                      <a:rPr lang="en-US" sz="1600" b="1" i="1">
                        <a:latin typeface="Cambria Math" panose="02040503050406030204" pitchFamily="18" charset="0"/>
                      </a:rPr>
                      <m:t> </m:t>
                    </m:r>
                    <m:r>
                      <a:rPr lang="en-US" sz="1600" i="1">
                        <a:latin typeface="Cambria Math" panose="02040503050406030204" pitchFamily="18" charset="0"/>
                      </a:rPr>
                      <m:t>− .02112572</m:t>
                    </m:r>
                    <m:r>
                      <a:rPr lang="en-US" sz="1600" b="1" i="1">
                        <a:latin typeface="Cambria Math" panose="02040503050406030204" pitchFamily="18" charset="0"/>
                      </a:rPr>
                      <m:t>∗ </m:t>
                    </m:r>
                    <m:r>
                      <a:rPr lang="en-US" sz="1600" b="1" i="1">
                        <a:latin typeface="Cambria Math" panose="02040503050406030204" pitchFamily="18" charset="0"/>
                      </a:rPr>
                      <m:t>𝒊𝒅𝒆𝒏𝒕𝒊𝒕𝒚</m:t>
                    </m:r>
                    <m:r>
                      <a:rPr lang="en-US" sz="1600" b="1" i="1">
                        <a:latin typeface="Cambria Math" panose="02040503050406030204" pitchFamily="18" charset="0"/>
                      </a:rPr>
                      <m:t>_</m:t>
                    </m:r>
                    <m:r>
                      <a:rPr lang="en-US" sz="1600" b="1" i="1">
                        <a:latin typeface="Cambria Math" panose="02040503050406030204" pitchFamily="18" charset="0"/>
                      </a:rPr>
                      <m:t>𝟏</m:t>
                    </m:r>
                    <m:r>
                      <a:rPr lang="en-US" sz="1600" b="1" i="1">
                        <a:latin typeface="Cambria Math" panose="02040503050406030204" pitchFamily="18" charset="0"/>
                      </a:rPr>
                      <m:t> </m:t>
                    </m:r>
                    <m:r>
                      <a:rPr lang="en-US" sz="1600" i="1">
                        <a:latin typeface="Cambria Math" panose="02040503050406030204" pitchFamily="18" charset="0"/>
                      </a:rPr>
                      <m:t>+ 0.53091968</m:t>
                    </m:r>
                    <m:r>
                      <a:rPr lang="en-US" sz="1600" b="1" i="1">
                        <a:latin typeface="Cambria Math" panose="02040503050406030204" pitchFamily="18" charset="0"/>
                      </a:rPr>
                      <m:t>∗</m:t>
                    </m:r>
                    <m:r>
                      <a:rPr lang="en-US" sz="1600" b="1" i="1">
                        <a:latin typeface="Cambria Math" panose="02040503050406030204" pitchFamily="18" charset="0"/>
                      </a:rPr>
                      <m:t>𝒄𝒂𝒏𝒄𝒆𝒍𝒍𝒂𝒕𝒊𝒐𝒏</m:t>
                    </m:r>
                    <m:r>
                      <a:rPr lang="en-US" sz="1600" b="1" i="1">
                        <a:latin typeface="Cambria Math" panose="02040503050406030204" pitchFamily="18" charset="0"/>
                      </a:rPr>
                      <m:t>_</m:t>
                    </m:r>
                    <m:r>
                      <a:rPr lang="en-US" sz="1600" b="1" i="1">
                        <a:latin typeface="Cambria Math" panose="02040503050406030204" pitchFamily="18" charset="0"/>
                      </a:rPr>
                      <m:t>𝒑𝒐𝒍𝒊𝒄𝒊𝒆𝒔</m:t>
                    </m:r>
                    <m:r>
                      <a:rPr lang="en-US" sz="1600" b="1" i="1">
                        <a:latin typeface="Cambria Math" panose="02040503050406030204" pitchFamily="18" charset="0"/>
                      </a:rPr>
                      <m:t>_</m:t>
                    </m:r>
                    <m:r>
                      <a:rPr lang="en-US" sz="1600" b="1" i="1">
                        <a:latin typeface="Cambria Math" panose="02040503050406030204" pitchFamily="18" charset="0"/>
                      </a:rPr>
                      <m:t>𝟏</m:t>
                    </m:r>
                    <m:r>
                      <a:rPr lang="en-US" sz="1600" b="1" i="1">
                        <a:latin typeface="Cambria Math" panose="02040503050406030204" pitchFamily="18" charset="0"/>
                      </a:rPr>
                      <m:t> </m:t>
                    </m:r>
                    <m:r>
                      <a:rPr lang="en-US" sz="1600" i="1">
                        <a:latin typeface="Cambria Math" panose="02040503050406030204" pitchFamily="18" charset="0"/>
                      </a:rPr>
                      <m:t>− 0.06648663∗</m:t>
                    </m:r>
                    <m:r>
                      <a:rPr lang="en-US" sz="1600" b="1" i="1">
                        <a:latin typeface="Cambria Math" panose="02040503050406030204" pitchFamily="18" charset="0"/>
                      </a:rPr>
                      <m:t>𝒆𝒅𝒊𝒕</m:t>
                    </m:r>
                    <m:r>
                      <a:rPr lang="en-US" sz="1600" b="1" i="1">
                        <a:latin typeface="Cambria Math" panose="02040503050406030204" pitchFamily="18" charset="0"/>
                      </a:rPr>
                      <m:t>_</m:t>
                    </m:r>
                    <m:r>
                      <a:rPr lang="en-US" sz="1600" b="1" i="1">
                        <a:latin typeface="Cambria Math" panose="02040503050406030204" pitchFamily="18" charset="0"/>
                      </a:rPr>
                      <m:t>𝟏</m:t>
                    </m:r>
                    <m:r>
                      <a:rPr lang="en-US" sz="1600" i="1">
                        <a:latin typeface="Cambria Math" panose="02040503050406030204" pitchFamily="18" charset="0"/>
                      </a:rPr>
                      <m:t>   + 0.79868085∗</m:t>
                    </m:r>
                    <m:r>
                      <a:rPr lang="en-US" sz="1600" b="1" i="1">
                        <a:latin typeface="Cambria Math" panose="02040503050406030204" pitchFamily="18" charset="0"/>
                      </a:rPr>
                      <m:t>𝒂𝒈𝒓𝒆𝒆</m:t>
                    </m:r>
                    <m:r>
                      <a:rPr lang="en-US" sz="1600" b="1" i="1">
                        <a:latin typeface="Cambria Math" panose="02040503050406030204" pitchFamily="18" charset="0"/>
                      </a:rPr>
                      <m:t>_</m:t>
                    </m:r>
                    <m:r>
                      <a:rPr lang="en-US" sz="1600" b="1" i="1">
                        <a:latin typeface="Cambria Math" panose="02040503050406030204" pitchFamily="18" charset="0"/>
                      </a:rPr>
                      <m:t>𝒕𝒆𝒓𝒎𝒔</m:t>
                    </m:r>
                    <m:r>
                      <a:rPr lang="en-US" sz="1600" b="1" i="1">
                        <a:latin typeface="Cambria Math" panose="02040503050406030204" pitchFamily="18" charset="0"/>
                      </a:rPr>
                      <m:t>_</m:t>
                    </m:r>
                    <m:r>
                      <a:rPr lang="en-US" sz="1600" b="1" i="1">
                        <a:latin typeface="Cambria Math" panose="02040503050406030204" pitchFamily="18" charset="0"/>
                      </a:rPr>
                      <m:t>𝒄𝒉𝒆𝒄𝒌</m:t>
                    </m:r>
                    <m:r>
                      <a:rPr lang="en-US" sz="1600" b="1" i="1">
                        <a:latin typeface="Cambria Math" panose="02040503050406030204" pitchFamily="18" charset="0"/>
                      </a:rPr>
                      <m:t>_</m:t>
                    </m:r>
                    <m:r>
                      <a:rPr lang="en-US" sz="1600" b="1" i="1">
                        <a:latin typeface="Cambria Math" panose="02040503050406030204" pitchFamily="18" charset="0"/>
                      </a:rPr>
                      <m:t>𝟏</m:t>
                    </m:r>
                    <m:r>
                      <a:rPr lang="en-US" sz="1600" b="1" i="1">
                        <a:latin typeface="Cambria Math" panose="02040503050406030204" pitchFamily="18" charset="0"/>
                      </a:rPr>
                      <m:t> </m:t>
                    </m:r>
                    <m:r>
                      <a:rPr lang="en-US" sz="1600" i="1">
                        <a:latin typeface="Cambria Math" panose="02040503050406030204" pitchFamily="18" charset="0"/>
                      </a:rPr>
                      <m:t>+ 0.20968374</m:t>
                    </m:r>
                    <m:r>
                      <a:rPr lang="en-US" sz="1600" b="1" i="1">
                        <a:latin typeface="Cambria Math" panose="02040503050406030204" pitchFamily="18" charset="0"/>
                      </a:rPr>
                      <m:t>∗</m:t>
                    </m:r>
                    <m:r>
                      <a:rPr lang="en-US" sz="1600" b="1" i="1">
                        <a:latin typeface="Cambria Math" panose="02040503050406030204" pitchFamily="18" charset="0"/>
                      </a:rPr>
                      <m:t>𝒔𝒉𝒐𝒘</m:t>
                    </m:r>
                    <m:r>
                      <a:rPr lang="en-US" sz="1600" b="1" i="1">
                        <a:latin typeface="Cambria Math" panose="02040503050406030204" pitchFamily="18" charset="0"/>
                      </a:rPr>
                      <m:t>_</m:t>
                    </m:r>
                    <m:r>
                      <a:rPr lang="en-US" sz="1600" b="1" i="1">
                        <a:latin typeface="Cambria Math" panose="02040503050406030204" pitchFamily="18" charset="0"/>
                      </a:rPr>
                      <m:t>𝒑𝒆𝒓𝒔𝒐𝒏𝒂𝒍𝒊𝒛𝒆</m:t>
                    </m:r>
                    <m:r>
                      <a:rPr lang="en-US" sz="1600" b="1" i="1">
                        <a:latin typeface="Cambria Math" panose="02040503050406030204" pitchFamily="18" charset="0"/>
                      </a:rPr>
                      <m:t>_</m:t>
                    </m:r>
                    <m:r>
                      <a:rPr lang="en-US" sz="1600" b="1" i="1">
                        <a:latin typeface="Cambria Math" panose="02040503050406030204" pitchFamily="18" charset="0"/>
                      </a:rPr>
                      <m:t>𝟏</m:t>
                    </m:r>
                    <m:r>
                      <a:rPr lang="en-US" sz="1600" b="1" i="1">
                        <a:latin typeface="Cambria Math" panose="02040503050406030204" pitchFamily="18" charset="0"/>
                      </a:rPr>
                      <m:t> </m:t>
                    </m:r>
                    <m:r>
                      <a:rPr lang="en-US" sz="1600" i="1">
                        <a:latin typeface="Cambria Math" panose="02040503050406030204" pitchFamily="18" charset="0"/>
                      </a:rPr>
                      <m:t>− 1.29935826</m:t>
                    </m:r>
                    <m:r>
                      <a:rPr lang="en-US" sz="1600" b="1" i="1">
                        <a:latin typeface="Cambria Math" panose="02040503050406030204" pitchFamily="18" charset="0"/>
                      </a:rPr>
                      <m:t>∗</m:t>
                    </m:r>
                    <m:r>
                      <a:rPr lang="en-US" sz="1600" b="1" i="1">
                        <a:latin typeface="Cambria Math" panose="02040503050406030204" pitchFamily="18" charset="0"/>
                      </a:rPr>
                      <m:t>𝒔𝒆𝒕</m:t>
                    </m:r>
                    <m:r>
                      <a:rPr lang="en-US" sz="1600" b="1" i="1">
                        <a:latin typeface="Cambria Math" panose="02040503050406030204" pitchFamily="18" charset="0"/>
                      </a:rPr>
                      <m:t>_</m:t>
                    </m:r>
                    <m:r>
                      <a:rPr lang="en-US" sz="1600" b="1" i="1">
                        <a:latin typeface="Cambria Math" panose="02040503050406030204" pitchFamily="18" charset="0"/>
                      </a:rPr>
                      <m:t>𝒖𝒔𝒆𝒓</m:t>
                    </m:r>
                    <m:r>
                      <a:rPr lang="en-US" sz="1600" b="1" i="1">
                        <a:latin typeface="Cambria Math" panose="02040503050406030204" pitchFamily="18" charset="0"/>
                      </a:rPr>
                      <m:t>_</m:t>
                    </m:r>
                    <m:r>
                      <a:rPr lang="en-US" sz="1600" b="1" i="1">
                        <a:latin typeface="Cambria Math" panose="02040503050406030204" pitchFamily="18" charset="0"/>
                      </a:rPr>
                      <m:t>𝟏</m:t>
                    </m:r>
                    <m:r>
                      <a:rPr lang="en-US" sz="1600" b="1" i="1">
                        <a:latin typeface="Cambria Math" panose="02040503050406030204" pitchFamily="18" charset="0"/>
                      </a:rPr>
                      <m:t> </m:t>
                    </m:r>
                    <m:r>
                      <a:rPr lang="en-US" sz="1600" i="1">
                        <a:latin typeface="Cambria Math" panose="02040503050406030204" pitchFamily="18" charset="0"/>
                      </a:rPr>
                      <m:t>− 0.15161059</m:t>
                    </m:r>
                    <m:r>
                      <a:rPr lang="en-US" sz="1600" b="1" i="1">
                        <a:latin typeface="Cambria Math" panose="02040503050406030204" pitchFamily="18" charset="0"/>
                      </a:rPr>
                      <m:t>∗</m:t>
                    </m:r>
                    <m:r>
                      <a:rPr lang="en-US" sz="1600" b="1" i="1">
                        <a:latin typeface="Cambria Math" panose="02040503050406030204" pitchFamily="18" charset="0"/>
                      </a:rPr>
                      <m:t>𝒔𝒆𝒄𝒔</m:t>
                    </m:r>
                    <m:r>
                      <a:rPr lang="en-US" sz="1600" b="1" i="1">
                        <a:latin typeface="Cambria Math" panose="02040503050406030204" pitchFamily="18" charset="0"/>
                      </a:rPr>
                      <m:t>_</m:t>
                    </m:r>
                    <m:r>
                      <a:rPr lang="en-US" sz="1600" b="1" i="1">
                        <a:latin typeface="Cambria Math" panose="02040503050406030204" pitchFamily="18" charset="0"/>
                      </a:rPr>
                      <m:t>𝒆𝒍𝒂𝒑𝒔𝒆𝒅</m:t>
                    </m:r>
                    <m:r>
                      <a:rPr lang="en-US" sz="1600" b="1" i="1">
                        <a:latin typeface="Cambria Math" panose="02040503050406030204" pitchFamily="18" charset="0"/>
                      </a:rPr>
                      <m:t>_</m:t>
                    </m:r>
                    <m:r>
                      <a:rPr lang="en-US" sz="1600" b="1" i="1">
                        <a:latin typeface="Cambria Math" panose="02040503050406030204" pitchFamily="18" charset="0"/>
                      </a:rPr>
                      <m:t>𝟏</m:t>
                    </m:r>
                    <m:r>
                      <a:rPr lang="en-US" sz="1600" b="1" i="1">
                        <a:latin typeface="Cambria Math" panose="02040503050406030204" pitchFamily="18" charset="0"/>
                      </a:rPr>
                      <m:t>   </m:t>
                    </m:r>
                    <m:r>
                      <a:rPr lang="en-US" sz="1600" i="1">
                        <a:latin typeface="Cambria Math" panose="02040503050406030204" pitchFamily="18" charset="0"/>
                      </a:rPr>
                      <m:t>− 0.52083468</m:t>
                    </m:r>
                    <m:r>
                      <a:rPr lang="en-US" sz="1600" b="1" i="1">
                        <a:latin typeface="Cambria Math" panose="02040503050406030204" pitchFamily="18" charset="0"/>
                      </a:rPr>
                      <m:t>∗</m:t>
                    </m:r>
                    <m:r>
                      <a:rPr lang="en-US" sz="1600" b="1" i="1">
                        <a:latin typeface="Cambria Math" panose="02040503050406030204" pitchFamily="18" charset="0"/>
                      </a:rPr>
                      <m:t>𝒔𝒆𝒔𝒔𝒊𝒐𝒏</m:t>
                    </m:r>
                    <m:r>
                      <a:rPr lang="en-US" sz="1600" b="1" i="1">
                        <a:latin typeface="Cambria Math" panose="02040503050406030204" pitchFamily="18" charset="0"/>
                      </a:rPr>
                      <m:t>_</m:t>
                    </m:r>
                    <m:r>
                      <a:rPr lang="en-US" sz="1600" b="1" i="1">
                        <a:latin typeface="Cambria Math" panose="02040503050406030204" pitchFamily="18" charset="0"/>
                      </a:rPr>
                      <m:t>𝒇𝒍𝒂𝒈</m:t>
                    </m:r>
                    <m:r>
                      <a:rPr lang="en-US" sz="1600" b="1" i="1">
                        <a:latin typeface="Cambria Math" panose="02040503050406030204" pitchFamily="18" charset="0"/>
                      </a:rPr>
                      <m:t>_</m:t>
                    </m:r>
                    <m:r>
                      <a:rPr lang="en-US" sz="1600" b="1" i="1">
                        <a:latin typeface="Cambria Math" panose="02040503050406030204" pitchFamily="18" charset="0"/>
                      </a:rPr>
                      <m:t>𝟏</m:t>
                    </m:r>
                  </m:oMath>
                </a14:m>
                <a:endParaRPr lang="en-US" sz="1600" b="1" dirty="0"/>
              </a:p>
            </p:txBody>
          </p:sp>
        </mc:Choice>
        <mc:Fallback xmlns="">
          <p:sp>
            <p:nvSpPr>
              <p:cNvPr id="6" name="TextBox 5">
                <a:extLst>
                  <a:ext uri="{FF2B5EF4-FFF2-40B4-BE49-F238E27FC236}">
                    <a16:creationId xmlns:a16="http://schemas.microsoft.com/office/drawing/2014/main" id="{BBC03D29-6AE0-42DE-8377-B676757095D8}"/>
                  </a:ext>
                </a:extLst>
              </p:cNvPr>
              <p:cNvSpPr txBox="1">
                <a:spLocks noRot="1" noChangeAspect="1" noMove="1" noResize="1" noEditPoints="1" noAdjustHandles="1" noChangeArrowheads="1" noChangeShapeType="1" noTextEdit="1"/>
              </p:cNvSpPr>
              <p:nvPr/>
            </p:nvSpPr>
            <p:spPr>
              <a:xfrm>
                <a:off x="838200" y="3250555"/>
                <a:ext cx="6099928" cy="2447850"/>
              </a:xfrm>
              <a:prstGeom prst="rect">
                <a:avLst/>
              </a:prstGeom>
              <a:blipFill>
                <a:blip r:embed="rId3"/>
                <a:stretch>
                  <a:fillRect l="-2400" t="-3234" b="-2488"/>
                </a:stretch>
              </a:blipFill>
            </p:spPr>
            <p:txBody>
              <a:bodyPr/>
              <a:lstStyle/>
              <a:p>
                <a:r>
                  <a:rPr lang="en-US">
                    <a:noFill/>
                  </a:rPr>
                  <a:t> </a:t>
                </a:r>
              </a:p>
            </p:txBody>
          </p:sp>
        </mc:Fallback>
      </mc:AlternateContent>
      <p:sp>
        <p:nvSpPr>
          <p:cNvPr id="7" name="Title 6">
            <a:extLst>
              <a:ext uri="{FF2B5EF4-FFF2-40B4-BE49-F238E27FC236}">
                <a16:creationId xmlns:a16="http://schemas.microsoft.com/office/drawing/2014/main" id="{1961E00D-7AF2-4B97-8907-C4CB9A2E7F0F}"/>
              </a:ext>
            </a:extLst>
          </p:cNvPr>
          <p:cNvSpPr>
            <a:spLocks noGrp="1"/>
          </p:cNvSpPr>
          <p:nvPr>
            <p:ph type="title"/>
          </p:nvPr>
        </p:nvSpPr>
        <p:spPr/>
        <p:txBody>
          <a:bodyPr/>
          <a:lstStyle/>
          <a:p>
            <a:r>
              <a:rPr lang="en-US" dirty="0"/>
              <a:t>Resulting Logistic Model Equations</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9028A57-1B93-44D7-996F-50A9E4D14EE5}"/>
                  </a:ext>
                </a:extLst>
              </p:cNvPr>
              <p:cNvSpPr txBox="1"/>
              <p:nvPr/>
            </p:nvSpPr>
            <p:spPr>
              <a:xfrm>
                <a:off x="1432872" y="6008770"/>
                <a:ext cx="3187289" cy="64633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 </m:t>
                      </m:r>
                      <m:r>
                        <a:rPr lang="en-US" sz="1400" i="1" smtClean="0">
                          <a:latin typeface="Cambria Math" panose="02040503050406030204" pitchFamily="18" charset="0"/>
                        </a:rPr>
                        <m:t>𝑇𝑟𝑎𝑖𝑛𝑖𝑛𝑔</m:t>
                      </m:r>
                      <m:r>
                        <a:rPr lang="en-US" sz="1400" i="1" smtClean="0">
                          <a:latin typeface="Cambria Math" panose="02040503050406030204" pitchFamily="18" charset="0"/>
                        </a:rPr>
                        <m:t> </m:t>
                      </m:r>
                      <m:r>
                        <a:rPr lang="en-US" sz="1400" i="1" smtClean="0">
                          <a:latin typeface="Cambria Math" panose="02040503050406030204" pitchFamily="18" charset="0"/>
                        </a:rPr>
                        <m:t>𝐷𝑎𝑡𝑎</m:t>
                      </m:r>
                      <m:r>
                        <a:rPr lang="en-US" sz="1400" i="1" smtClean="0">
                          <a:latin typeface="Cambria Math" panose="02040503050406030204" pitchFamily="18" charset="0"/>
                        </a:rPr>
                        <m:t> </m:t>
                      </m:r>
                      <m:r>
                        <a:rPr lang="en-US" sz="1400" i="1" smtClean="0">
                          <a:latin typeface="Cambria Math" panose="02040503050406030204" pitchFamily="18" charset="0"/>
                        </a:rPr>
                        <m:t>𝑆𝑐𝑜𝑟𝑒</m:t>
                      </m:r>
                      <m:r>
                        <a:rPr lang="en-US" sz="1400" i="1" smtClean="0">
                          <a:latin typeface="Cambria Math" panose="02040503050406030204" pitchFamily="18" charset="0"/>
                        </a:rPr>
                        <m:t>: 72.1%</m:t>
                      </m:r>
                    </m:oMath>
                  </m:oMathPara>
                </a14:m>
                <a:endParaRPr lang="en-US" sz="1400" i="1" dirty="0">
                  <a:latin typeface="Cambria Math" panose="02040503050406030204" pitchFamily="18" charset="0"/>
                </a:endParaRPr>
              </a:p>
              <a:p>
                <a:endParaRPr lang="en-US" sz="14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1400" i="1">
                          <a:latin typeface="Cambria Math" panose="02040503050406030204" pitchFamily="18" charset="0"/>
                        </a:rPr>
                        <m:t>𝑇𝑒𝑠𝑡𝑖𝑛𝑔</m:t>
                      </m:r>
                      <m:r>
                        <a:rPr lang="en-US" sz="1400" i="1">
                          <a:latin typeface="Cambria Math" panose="02040503050406030204" pitchFamily="18" charset="0"/>
                        </a:rPr>
                        <m:t> </m:t>
                      </m:r>
                      <m:r>
                        <a:rPr lang="en-US" sz="1400" i="1">
                          <a:latin typeface="Cambria Math" panose="02040503050406030204" pitchFamily="18" charset="0"/>
                        </a:rPr>
                        <m:t>𝐷𝑎𝑡𝑎</m:t>
                      </m:r>
                      <m:r>
                        <a:rPr lang="en-US" sz="1400" i="1">
                          <a:latin typeface="Cambria Math" panose="02040503050406030204" pitchFamily="18" charset="0"/>
                        </a:rPr>
                        <m:t> </m:t>
                      </m:r>
                      <m:r>
                        <a:rPr lang="en-US" sz="1400" i="1">
                          <a:latin typeface="Cambria Math" panose="02040503050406030204" pitchFamily="18" charset="0"/>
                        </a:rPr>
                        <m:t>𝑆𝑐𝑜𝑟𝑒</m:t>
                      </m:r>
                      <m:r>
                        <a:rPr lang="en-US" sz="1400" i="1">
                          <a:latin typeface="Cambria Math" panose="02040503050406030204" pitchFamily="18" charset="0"/>
                        </a:rPr>
                        <m:t>:  71.6%</m:t>
                      </m:r>
                    </m:oMath>
                  </m:oMathPara>
                </a14:m>
                <a:endParaRPr lang="en-US" sz="1400" dirty="0"/>
              </a:p>
            </p:txBody>
          </p:sp>
        </mc:Choice>
        <mc:Fallback xmlns="">
          <p:sp>
            <p:nvSpPr>
              <p:cNvPr id="8" name="TextBox 7">
                <a:extLst>
                  <a:ext uri="{FF2B5EF4-FFF2-40B4-BE49-F238E27FC236}">
                    <a16:creationId xmlns:a16="http://schemas.microsoft.com/office/drawing/2014/main" id="{A9028A57-1B93-44D7-996F-50A9E4D14EE5}"/>
                  </a:ext>
                </a:extLst>
              </p:cNvPr>
              <p:cNvSpPr txBox="1">
                <a:spLocks noRot="1" noChangeAspect="1" noMove="1" noResize="1" noEditPoints="1" noAdjustHandles="1" noChangeArrowheads="1" noChangeShapeType="1" noTextEdit="1"/>
              </p:cNvSpPr>
              <p:nvPr/>
            </p:nvSpPr>
            <p:spPr>
              <a:xfrm>
                <a:off x="1432872" y="6008770"/>
                <a:ext cx="3187289" cy="646331"/>
              </a:xfrm>
              <a:prstGeom prst="rect">
                <a:avLst/>
              </a:prstGeom>
              <a:blipFill>
                <a:blip r:embed="rId4"/>
                <a:stretch>
                  <a:fillRect b="-9434"/>
                </a:stretch>
              </a:blipFill>
            </p:spPr>
            <p:txBody>
              <a:bodyPr/>
              <a:lstStyle/>
              <a:p>
                <a:r>
                  <a:rPr lang="en-US">
                    <a:noFill/>
                  </a:rPr>
                  <a:t> </a:t>
                </a:r>
              </a:p>
            </p:txBody>
          </p:sp>
        </mc:Fallback>
      </mc:AlternateContent>
      <p:sp>
        <p:nvSpPr>
          <p:cNvPr id="2" name="Speech Bubble: Rectangle 1">
            <a:extLst>
              <a:ext uri="{FF2B5EF4-FFF2-40B4-BE49-F238E27FC236}">
                <a16:creationId xmlns:a16="http://schemas.microsoft.com/office/drawing/2014/main" id="{F61DAF18-A9B6-4354-A4AD-B88086F192FF}"/>
              </a:ext>
            </a:extLst>
          </p:cNvPr>
          <p:cNvSpPr/>
          <p:nvPr/>
        </p:nvSpPr>
        <p:spPr>
          <a:xfrm>
            <a:off x="5172172" y="1432874"/>
            <a:ext cx="3996965" cy="1325563"/>
          </a:xfrm>
          <a:prstGeom prst="wedgeRectCallout">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ln w="0"/>
                <a:solidFill>
                  <a:schemeClr val="tx1"/>
                </a:solidFill>
                <a:effectLst>
                  <a:outerShdw blurRad="38100" dist="19050" dir="2700000" algn="tl" rotWithShape="0">
                    <a:schemeClr val="dk1">
                      <a:alpha val="40000"/>
                    </a:schemeClr>
                  </a:outerShdw>
                </a:effectLst>
              </a:rPr>
              <a:t>The business decision was to build two models:  1) a model when a User has session data and 2) a model when a User doesn’t have session data.   </a:t>
            </a:r>
            <a:endParaRPr lang="en-US" b="1" dirty="0">
              <a:ln w="22225">
                <a:solidFill>
                  <a:schemeClr val="tx1"/>
                </a:solidFill>
                <a:prstDash val="solid"/>
              </a:ln>
              <a:solidFill>
                <a:schemeClr val="accent2">
                  <a:lumMod val="40000"/>
                  <a:lumOff val="60000"/>
                </a:schemeClr>
              </a:solidFill>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98CDF6B5-ABB9-4E5D-B752-A5CD33C7702C}"/>
                  </a:ext>
                </a:extLst>
              </p:cNvPr>
              <p:cNvSpPr txBox="1"/>
              <p:nvPr/>
            </p:nvSpPr>
            <p:spPr>
              <a:xfrm>
                <a:off x="7769257" y="4197481"/>
                <a:ext cx="3996966" cy="553998"/>
              </a:xfrm>
              <a:prstGeom prst="rect">
                <a:avLst/>
              </a:prstGeom>
              <a:noFill/>
            </p:spPr>
            <p:txBody>
              <a:bodyPr wrap="square" lIns="0" tIns="0" rIns="0" bIns="0" rtlCol="0">
                <a:spAutoFit/>
              </a:bodyPr>
              <a:lstStyle/>
              <a:p>
                <a:r>
                  <a:rPr lang="en-US" dirty="0"/>
                  <a:t>y = -.76718064  + .92909939 </a:t>
                </a:r>
                <a14:m>
                  <m:oMath xmlns:m="http://schemas.openxmlformats.org/officeDocument/2006/math">
                    <m:r>
                      <a:rPr lang="en-US" b="1" i="1">
                        <a:latin typeface="Cambria Math" panose="02040503050406030204" pitchFamily="18" charset="0"/>
                      </a:rPr>
                      <m:t>∗</m:t>
                    </m:r>
                    <m:r>
                      <a:rPr lang="en-US" b="1" i="1">
                        <a:latin typeface="Cambria Math" panose="02040503050406030204" pitchFamily="18" charset="0"/>
                      </a:rPr>
                      <m:t>𝒂𝒈</m:t>
                    </m:r>
                    <m:sSub>
                      <m:sSubPr>
                        <m:ctrlPr>
                          <a:rPr lang="en-US" b="1" i="1">
                            <a:latin typeface="Cambria Math" panose="02040503050406030204" pitchFamily="18" charset="0"/>
                          </a:rPr>
                        </m:ctrlPr>
                      </m:sSubPr>
                      <m:e>
                        <m:r>
                          <a:rPr lang="en-US" b="1" i="1">
                            <a:latin typeface="Cambria Math" panose="02040503050406030204" pitchFamily="18" charset="0"/>
                          </a:rPr>
                          <m:t>𝒆</m:t>
                        </m:r>
                      </m:e>
                      <m:sub>
                        <m:r>
                          <a:rPr lang="en-US" b="1" i="1">
                            <a:latin typeface="Cambria Math" panose="02040503050406030204" pitchFamily="18" charset="0"/>
                          </a:rPr>
                          <m:t>𝒃</m:t>
                        </m:r>
                      </m:sub>
                    </m:sSub>
                    <m:r>
                      <a:rPr lang="en-US" b="1" i="1">
                        <a:latin typeface="Cambria Math" panose="02040503050406030204" pitchFamily="18" charset="0"/>
                      </a:rPr>
                      <m:t> </m:t>
                    </m:r>
                  </m:oMath>
                </a14:m>
                <a:r>
                  <a:rPr lang="en-US" dirty="0"/>
                  <a:t>+ .2808223 </a:t>
                </a:r>
                <a14:m>
                  <m:oMath xmlns:m="http://schemas.openxmlformats.org/officeDocument/2006/math">
                    <m:r>
                      <a:rPr lang="en-US" sz="1600" i="1">
                        <a:latin typeface="Cambria Math" panose="02040503050406030204" pitchFamily="18" charset="0"/>
                      </a:rPr>
                      <m:t>∗</m:t>
                    </m:r>
                    <m:r>
                      <a:rPr lang="en-US" sz="1600" b="1" i="1">
                        <a:latin typeface="Cambria Math" panose="02040503050406030204" pitchFamily="18" charset="0"/>
                      </a:rPr>
                      <m:t>𝑴𝒂</m:t>
                    </m:r>
                    <m:sSub>
                      <m:sSubPr>
                        <m:ctrlPr>
                          <a:rPr lang="en-US" sz="1600" b="1" i="1">
                            <a:latin typeface="Cambria Math" panose="02040503050406030204" pitchFamily="18" charset="0"/>
                          </a:rPr>
                        </m:ctrlPr>
                      </m:sSubPr>
                      <m:e>
                        <m:r>
                          <a:rPr lang="en-US" sz="1600" b="1" i="1">
                            <a:latin typeface="Cambria Math" panose="02040503050406030204" pitchFamily="18" charset="0"/>
                          </a:rPr>
                          <m:t>𝒄</m:t>
                        </m:r>
                      </m:e>
                      <m:sub>
                        <m:r>
                          <a:rPr lang="en-US" sz="1600" b="1" i="1">
                            <a:latin typeface="Cambria Math" panose="02040503050406030204" pitchFamily="18" charset="0"/>
                          </a:rPr>
                          <m:t>𝑷𝑪</m:t>
                        </m:r>
                      </m:sub>
                    </m:sSub>
                  </m:oMath>
                </a14:m>
                <a:endParaRPr lang="en-US" sz="1600" b="1" dirty="0"/>
              </a:p>
            </p:txBody>
          </p:sp>
        </mc:Choice>
        <mc:Fallback xmlns="">
          <p:sp>
            <p:nvSpPr>
              <p:cNvPr id="10" name="TextBox 9">
                <a:extLst>
                  <a:ext uri="{FF2B5EF4-FFF2-40B4-BE49-F238E27FC236}">
                    <a16:creationId xmlns:a16="http://schemas.microsoft.com/office/drawing/2014/main" id="{98CDF6B5-ABB9-4E5D-B752-A5CD33C7702C}"/>
                  </a:ext>
                </a:extLst>
              </p:cNvPr>
              <p:cNvSpPr txBox="1">
                <a:spLocks noRot="1" noChangeAspect="1" noMove="1" noResize="1" noEditPoints="1" noAdjustHandles="1" noChangeArrowheads="1" noChangeShapeType="1" noTextEdit="1"/>
              </p:cNvSpPr>
              <p:nvPr/>
            </p:nvSpPr>
            <p:spPr>
              <a:xfrm>
                <a:off x="7769257" y="4197481"/>
                <a:ext cx="3996966" cy="553998"/>
              </a:xfrm>
              <a:prstGeom prst="rect">
                <a:avLst/>
              </a:prstGeom>
              <a:blipFill>
                <a:blip r:embed="rId5"/>
                <a:stretch>
                  <a:fillRect l="-3506" t="-14444" b="-2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8CA569B-98C5-49C2-A432-71934D65E133}"/>
                  </a:ext>
                </a:extLst>
              </p:cNvPr>
              <p:cNvSpPr txBox="1"/>
              <p:nvPr/>
            </p:nvSpPr>
            <p:spPr>
              <a:xfrm>
                <a:off x="7769257" y="6008769"/>
                <a:ext cx="3187289" cy="64633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 </m:t>
                      </m:r>
                      <m:r>
                        <a:rPr lang="en-US" sz="1400" i="1" smtClean="0">
                          <a:latin typeface="Cambria Math" panose="02040503050406030204" pitchFamily="18" charset="0"/>
                        </a:rPr>
                        <m:t>𝑇𝑟𝑎𝑖𝑛𝑖𝑛𝑔</m:t>
                      </m:r>
                      <m:r>
                        <a:rPr lang="en-US" sz="1400" i="1" smtClean="0">
                          <a:latin typeface="Cambria Math" panose="02040503050406030204" pitchFamily="18" charset="0"/>
                        </a:rPr>
                        <m:t> </m:t>
                      </m:r>
                      <m:r>
                        <a:rPr lang="en-US" sz="1400" i="1" smtClean="0">
                          <a:latin typeface="Cambria Math" panose="02040503050406030204" pitchFamily="18" charset="0"/>
                        </a:rPr>
                        <m:t>𝐷𝑎𝑡𝑎</m:t>
                      </m:r>
                      <m:r>
                        <a:rPr lang="en-US" sz="1400" i="1" smtClean="0">
                          <a:latin typeface="Cambria Math" panose="02040503050406030204" pitchFamily="18" charset="0"/>
                        </a:rPr>
                        <m:t> </m:t>
                      </m:r>
                      <m:r>
                        <a:rPr lang="en-US" sz="1400" i="1" smtClean="0">
                          <a:latin typeface="Cambria Math" panose="02040503050406030204" pitchFamily="18" charset="0"/>
                        </a:rPr>
                        <m:t>𝑆𝑐𝑜𝑟𝑒</m:t>
                      </m:r>
                      <m:r>
                        <a:rPr lang="en-US" sz="1400" i="1" smtClean="0">
                          <a:latin typeface="Cambria Math" panose="02040503050406030204" pitchFamily="18" charset="0"/>
                        </a:rPr>
                        <m:t>:62.6%</m:t>
                      </m:r>
                    </m:oMath>
                  </m:oMathPara>
                </a14:m>
                <a:endParaRPr lang="en-US" sz="1400" i="1" dirty="0">
                  <a:latin typeface="Cambria Math" panose="02040503050406030204" pitchFamily="18" charset="0"/>
                </a:endParaRPr>
              </a:p>
              <a:p>
                <a:endParaRPr lang="en-US" sz="14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1400" i="1">
                          <a:latin typeface="Cambria Math" panose="02040503050406030204" pitchFamily="18" charset="0"/>
                        </a:rPr>
                        <m:t>𝑇𝑒𝑠𝑡𝑖𝑛𝑔</m:t>
                      </m:r>
                      <m:r>
                        <a:rPr lang="en-US" sz="1400" i="1">
                          <a:latin typeface="Cambria Math" panose="02040503050406030204" pitchFamily="18" charset="0"/>
                        </a:rPr>
                        <m:t> </m:t>
                      </m:r>
                      <m:r>
                        <a:rPr lang="en-US" sz="1400" i="1">
                          <a:latin typeface="Cambria Math" panose="02040503050406030204" pitchFamily="18" charset="0"/>
                        </a:rPr>
                        <m:t>𝐷𝑎𝑡𝑎</m:t>
                      </m:r>
                      <m:r>
                        <a:rPr lang="en-US" sz="1400" i="1">
                          <a:latin typeface="Cambria Math" panose="02040503050406030204" pitchFamily="18" charset="0"/>
                        </a:rPr>
                        <m:t> </m:t>
                      </m:r>
                      <m:r>
                        <a:rPr lang="en-US" sz="1400" i="1">
                          <a:latin typeface="Cambria Math" panose="02040503050406030204" pitchFamily="18" charset="0"/>
                        </a:rPr>
                        <m:t>𝑆𝑐𝑜𝑟𝑒</m:t>
                      </m:r>
                      <m:r>
                        <a:rPr lang="en-US" sz="1400" i="1">
                          <a:latin typeface="Cambria Math" panose="02040503050406030204" pitchFamily="18" charset="0"/>
                        </a:rPr>
                        <m:t>:  62.8%</m:t>
                      </m:r>
                    </m:oMath>
                  </m:oMathPara>
                </a14:m>
                <a:endParaRPr lang="en-US" sz="1400" dirty="0"/>
              </a:p>
            </p:txBody>
          </p:sp>
        </mc:Choice>
        <mc:Fallback xmlns="">
          <p:sp>
            <p:nvSpPr>
              <p:cNvPr id="11" name="TextBox 10">
                <a:extLst>
                  <a:ext uri="{FF2B5EF4-FFF2-40B4-BE49-F238E27FC236}">
                    <a16:creationId xmlns:a16="http://schemas.microsoft.com/office/drawing/2014/main" id="{D8CA569B-98C5-49C2-A432-71934D65E133}"/>
                  </a:ext>
                </a:extLst>
              </p:cNvPr>
              <p:cNvSpPr txBox="1">
                <a:spLocks noRot="1" noChangeAspect="1" noMove="1" noResize="1" noEditPoints="1" noAdjustHandles="1" noChangeArrowheads="1" noChangeShapeType="1" noTextEdit="1"/>
              </p:cNvSpPr>
              <p:nvPr/>
            </p:nvSpPr>
            <p:spPr>
              <a:xfrm>
                <a:off x="7769257" y="6008769"/>
                <a:ext cx="3187289" cy="646331"/>
              </a:xfrm>
              <a:prstGeom prst="rect">
                <a:avLst/>
              </a:prstGeom>
              <a:blipFill>
                <a:blip r:embed="rId6"/>
                <a:stretch>
                  <a:fillRect b="-9434"/>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E55370CD-B360-442D-B15A-29057B0F5BC4}"/>
              </a:ext>
            </a:extLst>
          </p:cNvPr>
          <p:cNvSpPr txBox="1"/>
          <p:nvPr/>
        </p:nvSpPr>
        <p:spPr>
          <a:xfrm>
            <a:off x="527898" y="2635164"/>
            <a:ext cx="2366833" cy="369332"/>
          </a:xfrm>
          <a:prstGeom prst="rect">
            <a:avLst/>
          </a:prstGeom>
          <a:noFill/>
        </p:spPr>
        <p:txBody>
          <a:bodyPr wrap="square" rtlCol="0">
            <a:spAutoFit/>
          </a:bodyPr>
          <a:lstStyle/>
          <a:p>
            <a:pPr algn="ctr"/>
            <a:r>
              <a:rPr lang="en-US" b="1" dirty="0">
                <a:solidFill>
                  <a:schemeClr val="accent2">
                    <a:lumMod val="75000"/>
                  </a:schemeClr>
                </a:solidFill>
              </a:rPr>
              <a:t>WITH SESSION DATA</a:t>
            </a:r>
          </a:p>
        </p:txBody>
      </p:sp>
      <p:sp>
        <p:nvSpPr>
          <p:cNvPr id="13" name="TextBox 12">
            <a:extLst>
              <a:ext uri="{FF2B5EF4-FFF2-40B4-BE49-F238E27FC236}">
                <a16:creationId xmlns:a16="http://schemas.microsoft.com/office/drawing/2014/main" id="{36632ECB-B6C7-4D7A-B743-058AB1239317}"/>
              </a:ext>
            </a:extLst>
          </p:cNvPr>
          <p:cNvSpPr txBox="1"/>
          <p:nvPr/>
        </p:nvSpPr>
        <p:spPr>
          <a:xfrm>
            <a:off x="7505304" y="3641520"/>
            <a:ext cx="2713351" cy="369332"/>
          </a:xfrm>
          <a:prstGeom prst="rect">
            <a:avLst/>
          </a:prstGeom>
          <a:noFill/>
        </p:spPr>
        <p:txBody>
          <a:bodyPr wrap="square" rtlCol="0">
            <a:spAutoFit/>
          </a:bodyPr>
          <a:lstStyle/>
          <a:p>
            <a:pPr algn="ctr"/>
            <a:r>
              <a:rPr lang="en-US" b="1" dirty="0">
                <a:solidFill>
                  <a:schemeClr val="accent2">
                    <a:lumMod val="75000"/>
                  </a:schemeClr>
                </a:solidFill>
              </a:rPr>
              <a:t>WITHOUT SESSION DATA</a:t>
            </a:r>
          </a:p>
        </p:txBody>
      </p:sp>
    </p:spTree>
    <p:extLst>
      <p:ext uri="{BB962C8B-B14F-4D97-AF65-F5344CB8AC3E}">
        <p14:creationId xmlns:p14="http://schemas.microsoft.com/office/powerpoint/2010/main" val="26244783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itle 6">
            <a:extLst>
              <a:ext uri="{FF2B5EF4-FFF2-40B4-BE49-F238E27FC236}">
                <a16:creationId xmlns:a16="http://schemas.microsoft.com/office/drawing/2014/main" id="{48126AFB-38DA-4212-8007-9346EDDC7571}"/>
              </a:ext>
            </a:extLst>
          </p:cNvPr>
          <p:cNvSpPr>
            <a:spLocks noGrp="1"/>
          </p:cNvSpPr>
          <p:nvPr>
            <p:ph type="title"/>
          </p:nvPr>
        </p:nvSpPr>
        <p:spPr>
          <a:xfrm>
            <a:off x="838200" y="1412488"/>
            <a:ext cx="2899189" cy="4363844"/>
          </a:xfrm>
        </p:spPr>
        <p:txBody>
          <a:bodyPr anchor="t">
            <a:normAutofit/>
          </a:bodyPr>
          <a:lstStyle/>
          <a:p>
            <a:r>
              <a:rPr lang="en-US" sz="4000">
                <a:solidFill>
                  <a:srgbClr val="FFFFFF"/>
                </a:solidFill>
              </a:rPr>
              <a:t>Multinomial Logistic Regression</a:t>
            </a:r>
          </a:p>
        </p:txBody>
      </p:sp>
      <p:sp>
        <p:nvSpPr>
          <p:cNvPr id="8" name="Content Placeholder 7">
            <a:extLst>
              <a:ext uri="{FF2B5EF4-FFF2-40B4-BE49-F238E27FC236}">
                <a16:creationId xmlns:a16="http://schemas.microsoft.com/office/drawing/2014/main" id="{F4867CA8-55A8-4E2A-AB22-148C6E3A5985}"/>
              </a:ext>
            </a:extLst>
          </p:cNvPr>
          <p:cNvSpPr>
            <a:spLocks noGrp="1"/>
          </p:cNvSpPr>
          <p:nvPr>
            <p:ph sz="half" idx="1"/>
          </p:nvPr>
        </p:nvSpPr>
        <p:spPr>
          <a:xfrm>
            <a:off x="4380855" y="1412489"/>
            <a:ext cx="3427283" cy="4363844"/>
          </a:xfrm>
        </p:spPr>
        <p:txBody>
          <a:bodyPr>
            <a:normAutofit/>
          </a:bodyPr>
          <a:lstStyle/>
          <a:p>
            <a:r>
              <a:rPr lang="en-US" sz="2000"/>
              <a:t>Independent Variables:</a:t>
            </a:r>
          </a:p>
          <a:p>
            <a:pPr lvl="1"/>
            <a:r>
              <a:rPr lang="en-US" sz="2000"/>
              <a:t>Gender </a:t>
            </a:r>
          </a:p>
          <a:p>
            <a:pPr lvl="1"/>
            <a:r>
              <a:rPr lang="en-US" sz="2000"/>
              <a:t>Age</a:t>
            </a:r>
          </a:p>
          <a:p>
            <a:pPr lvl="1"/>
            <a:r>
              <a:rPr lang="en-US" sz="2000"/>
              <a:t>Device Type</a:t>
            </a:r>
          </a:p>
          <a:p>
            <a:pPr lvl="2"/>
            <a:r>
              <a:rPr lang="en-US" dirty="0"/>
              <a:t>Desktop, Tablet, Phone</a:t>
            </a:r>
          </a:p>
          <a:p>
            <a:pPr lvl="1"/>
            <a:r>
              <a:rPr lang="en-US" sz="2000"/>
              <a:t>Action Count</a:t>
            </a:r>
          </a:p>
          <a:p>
            <a:pPr lvl="2"/>
            <a:r>
              <a:rPr lang="en-US" dirty="0"/>
              <a:t>Total actions taken by each user.</a:t>
            </a:r>
          </a:p>
          <a:p>
            <a:pPr lvl="1"/>
            <a:r>
              <a:rPr lang="en-US" sz="2000"/>
              <a:t>Usage Time</a:t>
            </a:r>
          </a:p>
          <a:p>
            <a:pPr lvl="2"/>
            <a:r>
              <a:rPr lang="en-US" dirty="0"/>
              <a:t>Total time user spent on website.</a:t>
            </a:r>
          </a:p>
          <a:p>
            <a:endParaRPr lang="en-US" sz="2000"/>
          </a:p>
          <a:p>
            <a:pPr lvl="1"/>
            <a:endParaRPr lang="en-US" sz="2000"/>
          </a:p>
          <a:p>
            <a:endParaRPr lang="en-US" sz="2000"/>
          </a:p>
        </p:txBody>
      </p:sp>
      <p:cxnSp>
        <p:nvCxnSpPr>
          <p:cNvPr id="16" name="Straight Connector 15">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37B09751-8652-4A11-8BE6-B6EACF634C02}"/>
              </a:ext>
            </a:extLst>
          </p:cNvPr>
          <p:cNvSpPr>
            <a:spLocks noGrp="1"/>
          </p:cNvSpPr>
          <p:nvPr>
            <p:ph sz="half" idx="2"/>
          </p:nvPr>
        </p:nvSpPr>
        <p:spPr>
          <a:xfrm>
            <a:off x="8451604" y="1412489"/>
            <a:ext cx="3197701" cy="4363844"/>
          </a:xfrm>
        </p:spPr>
        <p:txBody>
          <a:bodyPr>
            <a:normAutofit/>
          </a:bodyPr>
          <a:lstStyle/>
          <a:p>
            <a:r>
              <a:rPr lang="en-US" sz="1700"/>
              <a:t>Outcomes: Country Destination</a:t>
            </a:r>
          </a:p>
          <a:p>
            <a:pPr lvl="1"/>
            <a:r>
              <a:rPr lang="en-US" sz="1700"/>
              <a:t>Australia</a:t>
            </a:r>
          </a:p>
          <a:p>
            <a:pPr lvl="1"/>
            <a:r>
              <a:rPr lang="en-US" sz="1700"/>
              <a:t>Canada</a:t>
            </a:r>
          </a:p>
          <a:p>
            <a:pPr lvl="1"/>
            <a:r>
              <a:rPr lang="en-US" sz="1700"/>
              <a:t>Germany</a:t>
            </a:r>
          </a:p>
          <a:p>
            <a:pPr lvl="1"/>
            <a:r>
              <a:rPr lang="en-US" sz="1700"/>
              <a:t>Spain</a:t>
            </a:r>
          </a:p>
          <a:p>
            <a:pPr lvl="1"/>
            <a:r>
              <a:rPr lang="en-US" sz="1700"/>
              <a:t>France</a:t>
            </a:r>
          </a:p>
          <a:p>
            <a:pPr lvl="1"/>
            <a:r>
              <a:rPr lang="en-US" sz="1700"/>
              <a:t>Great Britain</a:t>
            </a:r>
          </a:p>
          <a:p>
            <a:pPr lvl="1"/>
            <a:r>
              <a:rPr lang="en-US" sz="1700"/>
              <a:t>Italy</a:t>
            </a:r>
          </a:p>
          <a:p>
            <a:pPr lvl="1"/>
            <a:r>
              <a:rPr lang="en-US" sz="1700"/>
              <a:t>Netherlands</a:t>
            </a:r>
          </a:p>
          <a:p>
            <a:pPr lvl="1"/>
            <a:r>
              <a:rPr lang="en-US" sz="1700"/>
              <a:t>Portugal</a:t>
            </a:r>
          </a:p>
          <a:p>
            <a:pPr lvl="1"/>
            <a:r>
              <a:rPr lang="en-US" sz="1700"/>
              <a:t>United States</a:t>
            </a:r>
          </a:p>
          <a:p>
            <a:pPr lvl="1"/>
            <a:r>
              <a:rPr lang="en-US" sz="1700"/>
              <a:t>Other</a:t>
            </a:r>
          </a:p>
          <a:p>
            <a:pPr lvl="1"/>
            <a:r>
              <a:rPr lang="en-US" sz="1700"/>
              <a:t>Undefined</a:t>
            </a:r>
          </a:p>
          <a:p>
            <a:pPr lvl="2"/>
            <a:endParaRPr lang="en-US" sz="1700"/>
          </a:p>
          <a:p>
            <a:pPr lvl="2"/>
            <a:endParaRPr lang="en-US" sz="1700"/>
          </a:p>
          <a:p>
            <a:pPr lvl="2"/>
            <a:endParaRPr lang="en-US" sz="1700"/>
          </a:p>
          <a:p>
            <a:pPr lvl="2"/>
            <a:endParaRPr lang="en-US" sz="1700"/>
          </a:p>
          <a:p>
            <a:pPr marL="0" indent="0">
              <a:buNone/>
            </a:pPr>
            <a:endParaRPr lang="en-US" sz="1700"/>
          </a:p>
        </p:txBody>
      </p:sp>
    </p:spTree>
    <p:extLst>
      <p:ext uri="{BB962C8B-B14F-4D97-AF65-F5344CB8AC3E}">
        <p14:creationId xmlns:p14="http://schemas.microsoft.com/office/powerpoint/2010/main" val="8401991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56F29C1-619F-489B-AAF5-09990792DAA5}"/>
              </a:ext>
            </a:extLst>
          </p:cNvPr>
          <p:cNvSpPr>
            <a:spLocks noGrp="1"/>
          </p:cNvSpPr>
          <p:nvPr>
            <p:ph type="title"/>
          </p:nvPr>
        </p:nvSpPr>
        <p:spPr>
          <a:xfrm>
            <a:off x="966952" y="1204108"/>
            <a:ext cx="2669406" cy="1781175"/>
          </a:xfrm>
          <a:prstGeom prst="ellipse">
            <a:avLst/>
          </a:prstGeom>
        </p:spPr>
        <p:txBody>
          <a:bodyPr vert="horz" lIns="91440" tIns="45720" rIns="91440" bIns="45720" rtlCol="0" anchor="ctr">
            <a:normAutofit/>
          </a:bodyPr>
          <a:lstStyle/>
          <a:p>
            <a:r>
              <a:rPr lang="en-US" sz="2000" kern="1200">
                <a:solidFill>
                  <a:srgbClr val="FFFFFF"/>
                </a:solidFill>
                <a:latin typeface="+mj-lt"/>
                <a:ea typeface="+mj-ea"/>
                <a:cs typeface="+mj-cs"/>
              </a:rPr>
              <a:t>Multinomial Logistic Regression Output</a:t>
            </a:r>
          </a:p>
        </p:txBody>
      </p:sp>
      <p:sp>
        <p:nvSpPr>
          <p:cNvPr id="3" name="Content Placeholder 2">
            <a:extLst>
              <a:ext uri="{FF2B5EF4-FFF2-40B4-BE49-F238E27FC236}">
                <a16:creationId xmlns:a16="http://schemas.microsoft.com/office/drawing/2014/main" id="{81967966-192E-48B8-847D-591B47C6EE8A}"/>
              </a:ext>
            </a:extLst>
          </p:cNvPr>
          <p:cNvSpPr>
            <a:spLocks noGrp="1"/>
          </p:cNvSpPr>
          <p:nvPr>
            <p:ph sz="half" idx="1"/>
          </p:nvPr>
        </p:nvSpPr>
        <p:spPr>
          <a:xfrm>
            <a:off x="966951" y="3355130"/>
            <a:ext cx="2669407" cy="2427333"/>
          </a:xfrm>
        </p:spPr>
        <p:txBody>
          <a:bodyPr vert="horz" lIns="91440" tIns="45720" rIns="91440" bIns="45720" rtlCol="0">
            <a:normAutofit/>
          </a:bodyPr>
          <a:lstStyle/>
          <a:p>
            <a:r>
              <a:rPr lang="en-US" sz="1600"/>
              <a:t>Methods Used</a:t>
            </a:r>
          </a:p>
          <a:p>
            <a:pPr lvl="1"/>
            <a:r>
              <a:rPr lang="en-US" sz="1600"/>
              <a:t>One vs One Classification</a:t>
            </a:r>
          </a:p>
          <a:p>
            <a:pPr lvl="1"/>
            <a:r>
              <a:rPr lang="en-US" sz="1600"/>
              <a:t>One vs Rest Classification</a:t>
            </a:r>
          </a:p>
          <a:p>
            <a:pPr lvl="1"/>
            <a:endParaRPr lang="en-US" sz="1600"/>
          </a:p>
        </p:txBody>
      </p:sp>
      <p:graphicFrame>
        <p:nvGraphicFramePr>
          <p:cNvPr id="5" name="Content Placeholder 4">
            <a:extLst>
              <a:ext uri="{FF2B5EF4-FFF2-40B4-BE49-F238E27FC236}">
                <a16:creationId xmlns:a16="http://schemas.microsoft.com/office/drawing/2014/main" id="{CBAE8AFD-787A-4638-A36D-65D28193239A}"/>
              </a:ext>
            </a:extLst>
          </p:cNvPr>
          <p:cNvGraphicFramePr>
            <a:graphicFrameLocks noGrp="1"/>
          </p:cNvGraphicFramePr>
          <p:nvPr>
            <p:ph sz="half" idx="2"/>
            <p:extLst>
              <p:ext uri="{D42A27DB-BD31-4B8C-83A1-F6EECF244321}">
                <p14:modId xmlns:p14="http://schemas.microsoft.com/office/powerpoint/2010/main" val="1632345565"/>
              </p:ext>
            </p:extLst>
          </p:nvPr>
        </p:nvGraphicFramePr>
        <p:xfrm>
          <a:off x="5150376" y="1144575"/>
          <a:ext cx="5927175" cy="4445816"/>
        </p:xfrm>
        <a:graphic>
          <a:graphicData uri="http://schemas.openxmlformats.org/drawingml/2006/table">
            <a:tbl>
              <a:tblPr firstRow="1" bandRow="1">
                <a:noFill/>
                <a:tableStyleId>{8EC20E35-A176-4012-BC5E-935CFFF8708E}</a:tableStyleId>
              </a:tblPr>
              <a:tblGrid>
                <a:gridCol w="1663729">
                  <a:extLst>
                    <a:ext uri="{9D8B030D-6E8A-4147-A177-3AD203B41FA5}">
                      <a16:colId xmlns:a16="http://schemas.microsoft.com/office/drawing/2014/main" val="2039757430"/>
                    </a:ext>
                  </a:extLst>
                </a:gridCol>
                <a:gridCol w="2131723">
                  <a:extLst>
                    <a:ext uri="{9D8B030D-6E8A-4147-A177-3AD203B41FA5}">
                      <a16:colId xmlns:a16="http://schemas.microsoft.com/office/drawing/2014/main" val="2214784977"/>
                    </a:ext>
                  </a:extLst>
                </a:gridCol>
                <a:gridCol w="2131723">
                  <a:extLst>
                    <a:ext uri="{9D8B030D-6E8A-4147-A177-3AD203B41FA5}">
                      <a16:colId xmlns:a16="http://schemas.microsoft.com/office/drawing/2014/main" val="1873156343"/>
                    </a:ext>
                  </a:extLst>
                </a:gridCol>
              </a:tblGrid>
              <a:tr h="1488644">
                <a:tc>
                  <a:txBody>
                    <a:bodyPr/>
                    <a:lstStyle/>
                    <a:p>
                      <a:pPr algn="ctr" fontAlgn="b"/>
                      <a:endParaRPr lang="en-US" sz="3300" b="1" i="0" u="none" strike="noStrike">
                        <a:solidFill>
                          <a:schemeClr val="tx1">
                            <a:lumMod val="75000"/>
                            <a:lumOff val="25000"/>
                          </a:schemeClr>
                        </a:solidFill>
                        <a:effectLst/>
                        <a:latin typeface="Calibri" panose="020F0502020204030204" pitchFamily="34" charset="0"/>
                      </a:endParaRPr>
                    </a:p>
                  </a:txBody>
                  <a:tcPr marL="402336" marR="59272" marT="201168" marB="201168" anchor="b">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pPr algn="ctr" fontAlgn="b"/>
                      <a:r>
                        <a:rPr lang="en-US" sz="3300" b="1" u="none" strike="noStrike">
                          <a:solidFill>
                            <a:schemeClr val="tx1">
                              <a:lumMod val="75000"/>
                              <a:lumOff val="25000"/>
                            </a:schemeClr>
                          </a:solidFill>
                          <a:effectLst/>
                        </a:rPr>
                        <a:t>One vs Rest</a:t>
                      </a:r>
                      <a:endParaRPr lang="en-US" sz="3300" b="1" i="0" u="none" strike="noStrike">
                        <a:solidFill>
                          <a:schemeClr val="tx1">
                            <a:lumMod val="75000"/>
                            <a:lumOff val="25000"/>
                          </a:schemeClr>
                        </a:solidFill>
                        <a:effectLst/>
                        <a:latin typeface="Calibri" panose="020F0502020204030204" pitchFamily="34" charset="0"/>
                      </a:endParaRPr>
                    </a:p>
                  </a:txBody>
                  <a:tcPr marL="402336" marR="59272" marT="201168" marB="201168" anchor="b">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pPr algn="ctr" fontAlgn="b"/>
                      <a:r>
                        <a:rPr lang="en-US" sz="3300" b="1" u="none" strike="noStrike">
                          <a:solidFill>
                            <a:schemeClr val="tx1">
                              <a:lumMod val="75000"/>
                              <a:lumOff val="25000"/>
                            </a:schemeClr>
                          </a:solidFill>
                          <a:effectLst/>
                        </a:rPr>
                        <a:t>One vs One</a:t>
                      </a:r>
                      <a:endParaRPr lang="en-US" sz="3300" b="1" i="0" u="none" strike="noStrike">
                        <a:solidFill>
                          <a:schemeClr val="tx1">
                            <a:lumMod val="75000"/>
                            <a:lumOff val="25000"/>
                          </a:schemeClr>
                        </a:solidFill>
                        <a:effectLst/>
                        <a:latin typeface="Calibri" panose="020F0502020204030204" pitchFamily="34" charset="0"/>
                      </a:endParaRPr>
                    </a:p>
                  </a:txBody>
                  <a:tcPr marL="402336" marR="59272" marT="201168" marB="201168" anchor="b">
                    <a:lnL w="12700" cmpd="sng">
                      <a:noFill/>
                      <a:prstDash val="solid"/>
                    </a:lnL>
                    <a:lnR w="12700" cmpd="sng">
                      <a:noFill/>
                      <a:prstDash val="solid"/>
                    </a:lnR>
                    <a:lnT w="12700" cmpd="sng">
                      <a:noFill/>
                      <a:prstDash val="solid"/>
                    </a:lnT>
                    <a:lnB w="9525" cap="flat" cmpd="sng" algn="ctr">
                      <a:solidFill>
                        <a:srgbClr val="D8DCDC"/>
                      </a:solidFill>
                      <a:prstDash val="solid"/>
                    </a:lnB>
                    <a:noFill/>
                  </a:tcPr>
                </a:tc>
                <a:extLst>
                  <a:ext uri="{0D108BD9-81ED-4DB2-BD59-A6C34878D82A}">
                    <a16:rowId xmlns:a16="http://schemas.microsoft.com/office/drawing/2014/main" val="2701115519"/>
                  </a:ext>
                </a:extLst>
              </a:tr>
              <a:tr h="985724">
                <a:tc>
                  <a:txBody>
                    <a:bodyPr/>
                    <a:lstStyle/>
                    <a:p>
                      <a:pPr algn="ctr" fontAlgn="b"/>
                      <a:r>
                        <a:rPr lang="en-US" sz="3300" u="none" strike="noStrike">
                          <a:solidFill>
                            <a:schemeClr val="tx1">
                              <a:lumMod val="75000"/>
                              <a:lumOff val="25000"/>
                            </a:schemeClr>
                          </a:solidFill>
                          <a:effectLst/>
                        </a:rPr>
                        <a:t>Train</a:t>
                      </a:r>
                      <a:endParaRPr lang="en-US" sz="3300" b="0" i="0" u="none" strike="noStrike">
                        <a:solidFill>
                          <a:schemeClr val="tx1">
                            <a:lumMod val="75000"/>
                            <a:lumOff val="25000"/>
                          </a:schemeClr>
                        </a:solidFill>
                        <a:effectLst/>
                        <a:latin typeface="Calibri" panose="020F0502020204030204" pitchFamily="34" charset="0"/>
                      </a:endParaRPr>
                    </a:p>
                  </a:txBody>
                  <a:tcPr marL="402336" marR="59272" marT="201168" marB="201168" anchor="b">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ctr" fontAlgn="b"/>
                      <a:r>
                        <a:rPr lang="en-US" sz="3300" u="none" strike="noStrike">
                          <a:solidFill>
                            <a:schemeClr val="tx1">
                              <a:lumMod val="75000"/>
                              <a:lumOff val="25000"/>
                            </a:schemeClr>
                          </a:solidFill>
                          <a:effectLst/>
                        </a:rPr>
                        <a:t>80.77%</a:t>
                      </a:r>
                      <a:endParaRPr lang="en-US" sz="3300" b="0" i="0" u="none" strike="noStrike">
                        <a:solidFill>
                          <a:schemeClr val="tx1">
                            <a:lumMod val="75000"/>
                            <a:lumOff val="25000"/>
                          </a:schemeClr>
                        </a:solidFill>
                        <a:effectLst/>
                        <a:latin typeface="Calibri" panose="020F0502020204030204" pitchFamily="34" charset="0"/>
                      </a:endParaRPr>
                    </a:p>
                  </a:txBody>
                  <a:tcPr marL="402336" marR="59272" marT="201168" marB="201168" anchor="b">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ctr" fontAlgn="b"/>
                      <a:r>
                        <a:rPr lang="en-US" sz="3300" u="none" strike="noStrike">
                          <a:solidFill>
                            <a:schemeClr val="tx1">
                              <a:lumMod val="75000"/>
                              <a:lumOff val="25000"/>
                            </a:schemeClr>
                          </a:solidFill>
                          <a:effectLst/>
                        </a:rPr>
                        <a:t>88.13%</a:t>
                      </a:r>
                      <a:endParaRPr lang="en-US" sz="3300" b="0" i="0" u="none" strike="noStrike">
                        <a:solidFill>
                          <a:schemeClr val="tx1">
                            <a:lumMod val="75000"/>
                            <a:lumOff val="25000"/>
                          </a:schemeClr>
                        </a:solidFill>
                        <a:effectLst/>
                        <a:latin typeface="Calibri" panose="020F0502020204030204" pitchFamily="34" charset="0"/>
                      </a:endParaRPr>
                    </a:p>
                  </a:txBody>
                  <a:tcPr marL="402336" marR="59272" marT="201168" marB="201168" anchor="b">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4172762904"/>
                  </a:ext>
                </a:extLst>
              </a:tr>
              <a:tr h="985724">
                <a:tc>
                  <a:txBody>
                    <a:bodyPr/>
                    <a:lstStyle/>
                    <a:p>
                      <a:pPr algn="ctr" fontAlgn="b"/>
                      <a:r>
                        <a:rPr lang="en-US" sz="3300" u="none" strike="noStrike">
                          <a:solidFill>
                            <a:schemeClr val="tx1">
                              <a:lumMod val="75000"/>
                              <a:lumOff val="25000"/>
                            </a:schemeClr>
                          </a:solidFill>
                          <a:effectLst/>
                        </a:rPr>
                        <a:t>Test</a:t>
                      </a:r>
                      <a:endParaRPr lang="en-US" sz="3300" b="0" i="0" u="none" strike="noStrike">
                        <a:solidFill>
                          <a:schemeClr val="tx1">
                            <a:lumMod val="75000"/>
                            <a:lumOff val="25000"/>
                          </a:schemeClr>
                        </a:solidFill>
                        <a:effectLst/>
                        <a:latin typeface="Calibri" panose="020F0502020204030204" pitchFamily="34" charset="0"/>
                      </a:endParaRPr>
                    </a:p>
                  </a:txBody>
                  <a:tcPr marL="402336" marR="59272" marT="201168" marB="201168" anchor="b">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gn="ctr" fontAlgn="b"/>
                      <a:r>
                        <a:rPr lang="en-US" sz="3300" u="none" strike="noStrike">
                          <a:solidFill>
                            <a:schemeClr val="tx1">
                              <a:lumMod val="75000"/>
                              <a:lumOff val="25000"/>
                            </a:schemeClr>
                          </a:solidFill>
                          <a:effectLst/>
                        </a:rPr>
                        <a:t>80.77%</a:t>
                      </a:r>
                      <a:endParaRPr lang="en-US" sz="3300" b="0" i="0" u="none" strike="noStrike">
                        <a:solidFill>
                          <a:schemeClr val="tx1">
                            <a:lumMod val="75000"/>
                            <a:lumOff val="25000"/>
                          </a:schemeClr>
                        </a:solidFill>
                        <a:effectLst/>
                        <a:latin typeface="Calibri" panose="020F0502020204030204" pitchFamily="34" charset="0"/>
                      </a:endParaRPr>
                    </a:p>
                  </a:txBody>
                  <a:tcPr marL="402336" marR="59272" marT="201168" marB="201168" anchor="b">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gn="ctr" fontAlgn="b"/>
                      <a:r>
                        <a:rPr lang="en-US" sz="3300" u="none" strike="noStrike">
                          <a:solidFill>
                            <a:schemeClr val="tx1">
                              <a:lumMod val="75000"/>
                              <a:lumOff val="25000"/>
                            </a:schemeClr>
                          </a:solidFill>
                          <a:effectLst/>
                        </a:rPr>
                        <a:t>88.13%</a:t>
                      </a:r>
                      <a:endParaRPr lang="en-US" sz="3300" b="0" i="0" u="none" strike="noStrike">
                        <a:solidFill>
                          <a:schemeClr val="tx1">
                            <a:lumMod val="75000"/>
                            <a:lumOff val="25000"/>
                          </a:schemeClr>
                        </a:solidFill>
                        <a:effectLst/>
                        <a:latin typeface="Calibri" panose="020F0502020204030204" pitchFamily="34" charset="0"/>
                      </a:endParaRPr>
                    </a:p>
                  </a:txBody>
                  <a:tcPr marL="402336" marR="59272" marT="201168" marB="201168" anchor="b">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val="3050050486"/>
                  </a:ext>
                </a:extLst>
              </a:tr>
              <a:tr h="985724">
                <a:tc>
                  <a:txBody>
                    <a:bodyPr/>
                    <a:lstStyle/>
                    <a:p>
                      <a:pPr algn="ctr" fontAlgn="b"/>
                      <a:r>
                        <a:rPr lang="en-US" sz="3300" u="none" strike="noStrike">
                          <a:solidFill>
                            <a:schemeClr val="tx1">
                              <a:lumMod val="75000"/>
                              <a:lumOff val="25000"/>
                            </a:schemeClr>
                          </a:solidFill>
                          <a:effectLst/>
                        </a:rPr>
                        <a:t>Null</a:t>
                      </a:r>
                      <a:endParaRPr lang="en-US" sz="3300" b="0" i="0" u="none" strike="noStrike">
                        <a:solidFill>
                          <a:schemeClr val="tx1">
                            <a:lumMod val="75000"/>
                            <a:lumOff val="25000"/>
                          </a:schemeClr>
                        </a:solidFill>
                        <a:effectLst/>
                        <a:latin typeface="Calibri" panose="020F0502020204030204" pitchFamily="34" charset="0"/>
                      </a:endParaRPr>
                    </a:p>
                  </a:txBody>
                  <a:tcPr marL="402336" marR="59272" marT="201168" marB="201168" anchor="b">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ctr" fontAlgn="b"/>
                      <a:r>
                        <a:rPr lang="en-US" sz="3300" u="none" strike="noStrike">
                          <a:solidFill>
                            <a:schemeClr val="tx1">
                              <a:lumMod val="75000"/>
                              <a:lumOff val="25000"/>
                            </a:schemeClr>
                          </a:solidFill>
                          <a:effectLst/>
                        </a:rPr>
                        <a:t>61.02%</a:t>
                      </a:r>
                      <a:endParaRPr lang="en-US" sz="3300" b="0" i="0" u="none" strike="noStrike">
                        <a:solidFill>
                          <a:schemeClr val="tx1">
                            <a:lumMod val="75000"/>
                            <a:lumOff val="25000"/>
                          </a:schemeClr>
                        </a:solidFill>
                        <a:effectLst/>
                        <a:latin typeface="Calibri" panose="020F0502020204030204" pitchFamily="34" charset="0"/>
                      </a:endParaRPr>
                    </a:p>
                  </a:txBody>
                  <a:tcPr marL="402336" marR="59272" marT="201168" marB="201168" anchor="b">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ctr" fontAlgn="b"/>
                      <a:r>
                        <a:rPr lang="en-US" sz="3300" u="none" strike="noStrike">
                          <a:solidFill>
                            <a:schemeClr val="tx1">
                              <a:lumMod val="75000"/>
                              <a:lumOff val="25000"/>
                            </a:schemeClr>
                          </a:solidFill>
                          <a:effectLst/>
                        </a:rPr>
                        <a:t>61.02%</a:t>
                      </a:r>
                      <a:endParaRPr lang="en-US" sz="3300" b="0" i="0" u="none" strike="noStrike">
                        <a:solidFill>
                          <a:schemeClr val="tx1">
                            <a:lumMod val="75000"/>
                            <a:lumOff val="25000"/>
                          </a:schemeClr>
                        </a:solidFill>
                        <a:effectLst/>
                        <a:latin typeface="Calibri" panose="020F0502020204030204" pitchFamily="34" charset="0"/>
                      </a:endParaRPr>
                    </a:p>
                  </a:txBody>
                  <a:tcPr marL="402336" marR="59272" marT="201168" marB="201168" anchor="b">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3843494505"/>
                  </a:ext>
                </a:extLst>
              </a:tr>
            </a:tbl>
          </a:graphicData>
        </a:graphic>
      </p:graphicFrame>
    </p:spTree>
    <p:extLst>
      <p:ext uri="{BB962C8B-B14F-4D97-AF65-F5344CB8AC3E}">
        <p14:creationId xmlns:p14="http://schemas.microsoft.com/office/powerpoint/2010/main" val="3161414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F97B8646-5B8E-4C37-BC30-D3EADB33E20B}"/>
              </a:ext>
            </a:extLst>
          </p:cNvPr>
          <p:cNvSpPr>
            <a:spLocks noGrp="1"/>
          </p:cNvSpPr>
          <p:nvPr>
            <p:ph type="ctrTitle"/>
          </p:nvPr>
        </p:nvSpPr>
        <p:spPr>
          <a:xfrm>
            <a:off x="498788" y="1267328"/>
            <a:ext cx="4825883" cy="1325872"/>
          </a:xfrm>
        </p:spPr>
        <p:txBody>
          <a:bodyPr vert="horz" lIns="91440" tIns="45720" rIns="91440" bIns="45720" rtlCol="0" anchor="ctr">
            <a:normAutofit/>
          </a:bodyPr>
          <a:lstStyle/>
          <a:p>
            <a:pPr algn="l"/>
            <a:r>
              <a:rPr lang="en-US" b="1" dirty="0"/>
              <a:t>Project Layout</a:t>
            </a:r>
          </a:p>
        </p:txBody>
      </p:sp>
      <p:sp>
        <p:nvSpPr>
          <p:cNvPr id="77" name="Oval 63">
            <a:extLst>
              <a:ext uri="{FF2B5EF4-FFF2-40B4-BE49-F238E27FC236}">
                <a16:creationId xmlns:a16="http://schemas.microsoft.com/office/drawing/2014/main" id="{54A709FC-1ADC-45CD-856D-3B1A50C583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495" y="197110"/>
            <a:ext cx="2020824" cy="2020824"/>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9" name="Freeform: Shape 65">
            <a:extLst>
              <a:ext uri="{FF2B5EF4-FFF2-40B4-BE49-F238E27FC236}">
                <a16:creationId xmlns:a16="http://schemas.microsoft.com/office/drawing/2014/main" id="{AE67272E-0E66-4396-9C0C-4E154CCE20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0087" y="361702"/>
            <a:ext cx="1691640" cy="1691640"/>
          </a:xfrm>
          <a:custGeom>
            <a:avLst/>
            <a:gdLst>
              <a:gd name="connsiteX0" fmla="*/ 845820 w 1691640"/>
              <a:gd name="connsiteY0" fmla="*/ 0 h 1691640"/>
              <a:gd name="connsiteX1" fmla="*/ 1691640 w 1691640"/>
              <a:gd name="connsiteY1" fmla="*/ 845820 h 1691640"/>
              <a:gd name="connsiteX2" fmla="*/ 845820 w 1691640"/>
              <a:gd name="connsiteY2" fmla="*/ 1691640 h 1691640"/>
              <a:gd name="connsiteX3" fmla="*/ 0 w 1691640"/>
              <a:gd name="connsiteY3" fmla="*/ 845820 h 1691640"/>
              <a:gd name="connsiteX4" fmla="*/ 845820 w 1691640"/>
              <a:gd name="connsiteY4" fmla="*/ 0 h 1691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640" h="1691640">
                <a:moveTo>
                  <a:pt x="845820" y="0"/>
                </a:moveTo>
                <a:cubicBezTo>
                  <a:pt x="1312954" y="0"/>
                  <a:pt x="1691640" y="378686"/>
                  <a:pt x="1691640" y="845820"/>
                </a:cubicBezTo>
                <a:cubicBezTo>
                  <a:pt x="1691640" y="1312954"/>
                  <a:pt x="1312954" y="1691640"/>
                  <a:pt x="845820" y="1691640"/>
                </a:cubicBezTo>
                <a:cubicBezTo>
                  <a:pt x="378687" y="1691640"/>
                  <a:pt x="0" y="1312954"/>
                  <a:pt x="0" y="845820"/>
                </a:cubicBezTo>
                <a:cubicBezTo>
                  <a:pt x="0" y="378686"/>
                  <a:pt x="378687" y="0"/>
                  <a:pt x="84582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48678" y="650122"/>
            <a:ext cx="1211778" cy="1211778"/>
          </a:xfrm>
          <a:prstGeom prst="rect">
            <a:avLst/>
          </a:prstGeom>
        </p:spPr>
      </p:pic>
      <p:sp>
        <p:nvSpPr>
          <p:cNvPr id="15" name="TextBox 14">
            <a:extLst>
              <a:ext uri="{FF2B5EF4-FFF2-40B4-BE49-F238E27FC236}">
                <a16:creationId xmlns:a16="http://schemas.microsoft.com/office/drawing/2014/main" id="{073D1CBF-9BEE-4120-BD52-CF8059A1FEA7}"/>
              </a:ext>
            </a:extLst>
          </p:cNvPr>
          <p:cNvSpPr txBox="1"/>
          <p:nvPr/>
        </p:nvSpPr>
        <p:spPr>
          <a:xfrm>
            <a:off x="567076" y="2871982"/>
            <a:ext cx="4724937" cy="3357368"/>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3000" dirty="0"/>
              <a:t>Overview</a:t>
            </a:r>
          </a:p>
          <a:p>
            <a:pPr marL="285750" indent="-228600">
              <a:lnSpc>
                <a:spcPct val="90000"/>
              </a:lnSpc>
              <a:spcAft>
                <a:spcPts val="600"/>
              </a:spcAft>
              <a:buFont typeface="Arial" panose="020B0604020202020204" pitchFamily="34" charset="0"/>
              <a:buChar char="•"/>
            </a:pPr>
            <a:r>
              <a:rPr lang="en-US" sz="3000" dirty="0"/>
              <a:t>Datasets</a:t>
            </a:r>
          </a:p>
          <a:p>
            <a:pPr marL="285750" indent="-228600">
              <a:lnSpc>
                <a:spcPct val="90000"/>
              </a:lnSpc>
              <a:spcAft>
                <a:spcPts val="600"/>
              </a:spcAft>
              <a:buFont typeface="Arial" panose="020B0604020202020204" pitchFamily="34" charset="0"/>
              <a:buChar char="•"/>
            </a:pPr>
            <a:r>
              <a:rPr lang="en-US" sz="3000" dirty="0"/>
              <a:t>Data Cleaning</a:t>
            </a:r>
          </a:p>
          <a:p>
            <a:pPr marL="285750" indent="-228600">
              <a:lnSpc>
                <a:spcPct val="90000"/>
              </a:lnSpc>
              <a:spcAft>
                <a:spcPts val="600"/>
              </a:spcAft>
              <a:buFont typeface="Arial" panose="020B0604020202020204" pitchFamily="34" charset="0"/>
              <a:buChar char="•"/>
            </a:pPr>
            <a:r>
              <a:rPr lang="en-US" sz="3000" dirty="0"/>
              <a:t>Visualizations</a:t>
            </a:r>
          </a:p>
          <a:p>
            <a:pPr marL="285750" indent="-228600">
              <a:lnSpc>
                <a:spcPct val="90000"/>
              </a:lnSpc>
              <a:spcAft>
                <a:spcPts val="600"/>
              </a:spcAft>
              <a:buFont typeface="Arial" panose="020B0604020202020204" pitchFamily="34" charset="0"/>
              <a:buChar char="•"/>
            </a:pPr>
            <a:r>
              <a:rPr lang="en-US" sz="3000" dirty="0"/>
              <a:t>Models</a:t>
            </a:r>
          </a:p>
          <a:p>
            <a:pPr marL="285750" indent="-228600">
              <a:lnSpc>
                <a:spcPct val="90000"/>
              </a:lnSpc>
              <a:spcAft>
                <a:spcPts val="600"/>
              </a:spcAft>
              <a:buFont typeface="Arial" panose="020B0604020202020204" pitchFamily="34" charset="0"/>
              <a:buChar char="•"/>
            </a:pPr>
            <a:r>
              <a:rPr lang="en-US" sz="3000" dirty="0"/>
              <a:t>Results &amp; Learnings</a:t>
            </a:r>
          </a:p>
        </p:txBody>
      </p:sp>
      <p:sp>
        <p:nvSpPr>
          <p:cNvPr id="80" name="Oval 67">
            <a:extLst>
              <a:ext uri="{FF2B5EF4-FFF2-40B4-BE49-F238E27FC236}">
                <a16:creationId xmlns:a16="http://schemas.microsoft.com/office/drawing/2014/main" id="{BCB8E572-32F0-4C78-B268-2702C859F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3660" y="2557569"/>
            <a:ext cx="3072384" cy="3072384"/>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1" name="Freeform: Shape 69">
            <a:extLst>
              <a:ext uri="{FF2B5EF4-FFF2-40B4-BE49-F238E27FC236}">
                <a16:creationId xmlns:a16="http://schemas.microsoft.com/office/drawing/2014/main" id="{BFC6224A-7B8A-4699-99DC-A6C9CD617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4932" y="1"/>
            <a:ext cx="4077068" cy="3445261"/>
          </a:xfrm>
          <a:custGeom>
            <a:avLst/>
            <a:gdLst>
              <a:gd name="connsiteX0" fmla="*/ 250035 w 4077068"/>
              <a:gd name="connsiteY0" fmla="*/ 0 h 3445261"/>
              <a:gd name="connsiteX1" fmla="*/ 4077068 w 4077068"/>
              <a:gd name="connsiteY1" fmla="*/ 0 h 3445261"/>
              <a:gd name="connsiteX2" fmla="*/ 4077068 w 4077068"/>
              <a:gd name="connsiteY2" fmla="*/ 2743040 h 3445261"/>
              <a:gd name="connsiteX3" fmla="*/ 4074154 w 4077068"/>
              <a:gd name="connsiteY3" fmla="*/ 2746247 h 3445261"/>
              <a:gd name="connsiteX4" fmla="*/ 2386584 w 4077068"/>
              <a:gd name="connsiteY4" fmla="*/ 3445261 h 3445261"/>
              <a:gd name="connsiteX5" fmla="*/ 0 w 4077068"/>
              <a:gd name="connsiteY5" fmla="*/ 1058677 h 3445261"/>
              <a:gd name="connsiteX6" fmla="*/ 187550 w 4077068"/>
              <a:gd name="connsiteY6" fmla="*/ 129711 h 3445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7068" h="3445261">
                <a:moveTo>
                  <a:pt x="250035" y="0"/>
                </a:moveTo>
                <a:lnTo>
                  <a:pt x="4077068" y="0"/>
                </a:lnTo>
                <a:lnTo>
                  <a:pt x="4077068" y="2743040"/>
                </a:lnTo>
                <a:lnTo>
                  <a:pt x="4074154" y="2746247"/>
                </a:lnTo>
                <a:cubicBezTo>
                  <a:pt x="3642267" y="3178134"/>
                  <a:pt x="3045621" y="3445261"/>
                  <a:pt x="2386584" y="3445261"/>
                </a:cubicBezTo>
                <a:cubicBezTo>
                  <a:pt x="1068510" y="3445261"/>
                  <a:pt x="0" y="2376751"/>
                  <a:pt x="0" y="1058677"/>
                </a:cubicBezTo>
                <a:cubicBezTo>
                  <a:pt x="0" y="729159"/>
                  <a:pt x="66782" y="415238"/>
                  <a:pt x="187550" y="129711"/>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2" name="Freeform: Shape 71">
            <a:extLst>
              <a:ext uri="{FF2B5EF4-FFF2-40B4-BE49-F238E27FC236}">
                <a16:creationId xmlns:a16="http://schemas.microsoft.com/office/drawing/2014/main" id="{0611C424-EB44-492D-9C48-78BB0D5DC9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38252" y="2722161"/>
            <a:ext cx="2743200" cy="2743200"/>
          </a:xfrm>
          <a:custGeom>
            <a:avLst/>
            <a:gdLst>
              <a:gd name="connsiteX0" fmla="*/ 1371600 w 2743200"/>
              <a:gd name="connsiteY0" fmla="*/ 0 h 2743200"/>
              <a:gd name="connsiteX1" fmla="*/ 2743200 w 2743200"/>
              <a:gd name="connsiteY1" fmla="*/ 1371600 h 2743200"/>
              <a:gd name="connsiteX2" fmla="*/ 1371600 w 2743200"/>
              <a:gd name="connsiteY2" fmla="*/ 2743200 h 2743200"/>
              <a:gd name="connsiteX3" fmla="*/ 0 w 2743200"/>
              <a:gd name="connsiteY3" fmla="*/ 1371600 h 2743200"/>
              <a:gd name="connsiteX4" fmla="*/ 1371600 w 2743200"/>
              <a:gd name="connsiteY4" fmla="*/ 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3200" h="2743200">
                <a:moveTo>
                  <a:pt x="1371600" y="0"/>
                </a:moveTo>
                <a:cubicBezTo>
                  <a:pt x="2129114" y="0"/>
                  <a:pt x="2743200" y="614087"/>
                  <a:pt x="2743200" y="1371600"/>
                </a:cubicBezTo>
                <a:cubicBezTo>
                  <a:pt x="2743200" y="2129114"/>
                  <a:pt x="2129114" y="2743200"/>
                  <a:pt x="1371600" y="2743200"/>
                </a:cubicBezTo>
                <a:cubicBezTo>
                  <a:pt x="614087" y="2743200"/>
                  <a:pt x="0" y="2129114"/>
                  <a:pt x="0" y="1371600"/>
                </a:cubicBezTo>
                <a:cubicBezTo>
                  <a:pt x="0" y="614087"/>
                  <a:pt x="614087" y="0"/>
                  <a:pt x="137160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3" name="Freeform: Shape 73">
            <a:extLst>
              <a:ext uri="{FF2B5EF4-FFF2-40B4-BE49-F238E27FC236}">
                <a16:creationId xmlns:a16="http://schemas.microsoft.com/office/drawing/2014/main" id="{59156A24-128C-4054-AAFF-F8CA5BA0E7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8624" y="3"/>
            <a:ext cx="3913376" cy="3281569"/>
          </a:xfrm>
          <a:custGeom>
            <a:avLst/>
            <a:gdLst>
              <a:gd name="connsiteX0" fmla="*/ 267865 w 3913376"/>
              <a:gd name="connsiteY0" fmla="*/ 0 h 3281569"/>
              <a:gd name="connsiteX1" fmla="*/ 3913376 w 3913376"/>
              <a:gd name="connsiteY1" fmla="*/ 0 h 3281569"/>
              <a:gd name="connsiteX2" fmla="*/ 3913376 w 3913376"/>
              <a:gd name="connsiteY2" fmla="*/ 2499938 h 3281569"/>
              <a:gd name="connsiteX3" fmla="*/ 3794714 w 3913376"/>
              <a:gd name="connsiteY3" fmla="*/ 2630499 h 3281569"/>
              <a:gd name="connsiteX4" fmla="*/ 2222892 w 3913376"/>
              <a:gd name="connsiteY4" fmla="*/ 3281569 h 3281569"/>
              <a:gd name="connsiteX5" fmla="*/ 0 w 3913376"/>
              <a:gd name="connsiteY5" fmla="*/ 1058677 h 3281569"/>
              <a:gd name="connsiteX6" fmla="*/ 174686 w 3913376"/>
              <a:gd name="connsiteY6" fmla="*/ 193427 h 3281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376" h="3281569">
                <a:moveTo>
                  <a:pt x="267865" y="0"/>
                </a:moveTo>
                <a:lnTo>
                  <a:pt x="3913376" y="0"/>
                </a:lnTo>
                <a:lnTo>
                  <a:pt x="3913376" y="2499938"/>
                </a:lnTo>
                <a:lnTo>
                  <a:pt x="3794714" y="2630499"/>
                </a:lnTo>
                <a:cubicBezTo>
                  <a:pt x="3392450" y="3032763"/>
                  <a:pt x="2836727" y="3281569"/>
                  <a:pt x="2222892" y="3281569"/>
                </a:cubicBezTo>
                <a:cubicBezTo>
                  <a:pt x="995223" y="3281569"/>
                  <a:pt x="0" y="2286346"/>
                  <a:pt x="0" y="1058677"/>
                </a:cubicBezTo>
                <a:cubicBezTo>
                  <a:pt x="0" y="751760"/>
                  <a:pt x="62202" y="459370"/>
                  <a:pt x="174686" y="193427"/>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184541" y="179498"/>
            <a:ext cx="2692484" cy="2692484"/>
          </a:xfrm>
          <a:prstGeom prst="rect">
            <a:avLst/>
          </a:prstGeom>
        </p:spPr>
      </p:pic>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63725" y="3072018"/>
            <a:ext cx="1936080" cy="1936080"/>
          </a:xfrm>
          <a:prstGeom prst="rect">
            <a:avLst/>
          </a:prstGeom>
        </p:spPr>
      </p:pic>
      <p:sp>
        <p:nvSpPr>
          <p:cNvPr id="76" name="Freeform: Shape 75">
            <a:extLst>
              <a:ext uri="{FF2B5EF4-FFF2-40B4-BE49-F238E27FC236}">
                <a16:creationId xmlns:a16="http://schemas.microsoft.com/office/drawing/2014/main" id="{646E8F12-06B4-4D6B-866C-1743B253C8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8370" y="3966828"/>
            <a:ext cx="3339958" cy="2891173"/>
          </a:xfrm>
          <a:custGeom>
            <a:avLst/>
            <a:gdLst>
              <a:gd name="connsiteX0" fmla="*/ 2002536 w 3339958"/>
              <a:gd name="connsiteY0" fmla="*/ 0 h 2891173"/>
              <a:gd name="connsiteX1" fmla="*/ 3276335 w 3339958"/>
              <a:gd name="connsiteY1" fmla="*/ 457282 h 2891173"/>
              <a:gd name="connsiteX2" fmla="*/ 3339958 w 3339958"/>
              <a:gd name="connsiteY2" fmla="*/ 515107 h 2891173"/>
              <a:gd name="connsiteX3" fmla="*/ 3339958 w 3339958"/>
              <a:gd name="connsiteY3" fmla="*/ 2891173 h 2891173"/>
              <a:gd name="connsiteX4" fmla="*/ 209954 w 3339958"/>
              <a:gd name="connsiteY4" fmla="*/ 2891173 h 2891173"/>
              <a:gd name="connsiteX5" fmla="*/ 157369 w 3339958"/>
              <a:gd name="connsiteY5" fmla="*/ 2782014 h 2891173"/>
              <a:gd name="connsiteX6" fmla="*/ 0 w 3339958"/>
              <a:gd name="connsiteY6" fmla="*/ 2002536 h 2891173"/>
              <a:gd name="connsiteX7" fmla="*/ 2002536 w 3339958"/>
              <a:gd name="connsiteY7" fmla="*/ 0 h 2891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39958" h="2891173">
                <a:moveTo>
                  <a:pt x="2002536" y="0"/>
                </a:moveTo>
                <a:cubicBezTo>
                  <a:pt x="2486398" y="0"/>
                  <a:pt x="2930179" y="171609"/>
                  <a:pt x="3276335" y="457282"/>
                </a:cubicBezTo>
                <a:lnTo>
                  <a:pt x="3339958" y="515107"/>
                </a:lnTo>
                <a:lnTo>
                  <a:pt x="3339958" y="2891173"/>
                </a:lnTo>
                <a:lnTo>
                  <a:pt x="209954" y="2891173"/>
                </a:lnTo>
                <a:lnTo>
                  <a:pt x="157369" y="2782014"/>
                </a:lnTo>
                <a:cubicBezTo>
                  <a:pt x="56036" y="2542434"/>
                  <a:pt x="0" y="2279029"/>
                  <a:pt x="0" y="2002536"/>
                </a:cubicBezTo>
                <a:cubicBezTo>
                  <a:pt x="0" y="896566"/>
                  <a:pt x="896566" y="0"/>
                  <a:pt x="2002536"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8" name="Freeform: Shape 77">
            <a:extLst>
              <a:ext uri="{FF2B5EF4-FFF2-40B4-BE49-F238E27FC236}">
                <a16:creationId xmlns:a16="http://schemas.microsoft.com/office/drawing/2014/main" id="{3CC324B9-DFFF-42F1-8D81-AAD42554BD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09416" y="4131546"/>
            <a:ext cx="3178912" cy="2726454"/>
          </a:xfrm>
          <a:custGeom>
            <a:avLst/>
            <a:gdLst>
              <a:gd name="connsiteX0" fmla="*/ 1837818 w 3178912"/>
              <a:gd name="connsiteY0" fmla="*/ 0 h 2726454"/>
              <a:gd name="connsiteX1" fmla="*/ 3137352 w 3178912"/>
              <a:gd name="connsiteY1" fmla="*/ 538285 h 2726454"/>
              <a:gd name="connsiteX2" fmla="*/ 3178912 w 3178912"/>
              <a:gd name="connsiteY2" fmla="*/ 584013 h 2726454"/>
              <a:gd name="connsiteX3" fmla="*/ 3178912 w 3178912"/>
              <a:gd name="connsiteY3" fmla="*/ 2726454 h 2726454"/>
              <a:gd name="connsiteX4" fmla="*/ 229483 w 3178912"/>
              <a:gd name="connsiteY4" fmla="*/ 2726454 h 2726454"/>
              <a:gd name="connsiteX5" fmla="*/ 221815 w 3178912"/>
              <a:gd name="connsiteY5" fmla="*/ 2713832 h 2726454"/>
              <a:gd name="connsiteX6" fmla="*/ 0 w 3178912"/>
              <a:gd name="connsiteY6" fmla="*/ 1837818 h 2726454"/>
              <a:gd name="connsiteX7" fmla="*/ 1837818 w 3178912"/>
              <a:gd name="connsiteY7" fmla="*/ 0 h 2726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78912" h="2726454">
                <a:moveTo>
                  <a:pt x="1837818" y="0"/>
                </a:moveTo>
                <a:cubicBezTo>
                  <a:pt x="2345318" y="0"/>
                  <a:pt x="2804772" y="205705"/>
                  <a:pt x="3137352" y="538285"/>
                </a:cubicBezTo>
                <a:lnTo>
                  <a:pt x="3178912" y="584013"/>
                </a:lnTo>
                <a:lnTo>
                  <a:pt x="3178912" y="2726454"/>
                </a:lnTo>
                <a:lnTo>
                  <a:pt x="229483" y="2726454"/>
                </a:lnTo>
                <a:lnTo>
                  <a:pt x="221815" y="2713832"/>
                </a:lnTo>
                <a:cubicBezTo>
                  <a:pt x="80353" y="2453425"/>
                  <a:pt x="0" y="2155005"/>
                  <a:pt x="0" y="1837818"/>
                </a:cubicBezTo>
                <a:cubicBezTo>
                  <a:pt x="0" y="822819"/>
                  <a:pt x="822819" y="0"/>
                  <a:pt x="1837818"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623163" y="4628271"/>
            <a:ext cx="2104530" cy="2104530"/>
          </a:xfrm>
          <a:prstGeom prst="rect">
            <a:avLst/>
          </a:prstGeom>
        </p:spPr>
      </p:pic>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32207-55CD-42BE-A0B4-846B57BDCAD9}"/>
              </a:ext>
            </a:extLst>
          </p:cNvPr>
          <p:cNvSpPr>
            <a:spLocks noGrp="1"/>
          </p:cNvSpPr>
          <p:nvPr>
            <p:ph type="title"/>
          </p:nvPr>
        </p:nvSpPr>
        <p:spPr/>
        <p:txBody>
          <a:bodyPr vert="horz" lIns="91440" tIns="45720" rIns="91440" bIns="45720" rtlCol="0" anchor="t">
            <a:normAutofit/>
          </a:bodyPr>
          <a:lstStyle/>
          <a:p>
            <a:r>
              <a:rPr lang="en-US" sz="4800" kern="1200" dirty="0">
                <a:solidFill>
                  <a:schemeClr val="tx1"/>
                </a:solidFill>
                <a:latin typeface="+mj-lt"/>
                <a:ea typeface="+mj-ea"/>
                <a:cs typeface="+mj-cs"/>
              </a:rPr>
              <a:t>One vs Rest Method</a:t>
            </a:r>
          </a:p>
        </p:txBody>
      </p:sp>
      <p:graphicFrame>
        <p:nvGraphicFramePr>
          <p:cNvPr id="8" name="Table 7">
            <a:extLst>
              <a:ext uri="{FF2B5EF4-FFF2-40B4-BE49-F238E27FC236}">
                <a16:creationId xmlns:a16="http://schemas.microsoft.com/office/drawing/2014/main" id="{3D871321-ACAF-448B-BDE2-4E8AA3A312EF}"/>
              </a:ext>
            </a:extLst>
          </p:cNvPr>
          <p:cNvGraphicFramePr>
            <a:graphicFrameLocks noGrp="1"/>
          </p:cNvGraphicFramePr>
          <p:nvPr>
            <p:extLst>
              <p:ext uri="{D42A27DB-BD31-4B8C-83A1-F6EECF244321}">
                <p14:modId xmlns:p14="http://schemas.microsoft.com/office/powerpoint/2010/main" val="1016454682"/>
              </p:ext>
            </p:extLst>
          </p:nvPr>
        </p:nvGraphicFramePr>
        <p:xfrm>
          <a:off x="766762" y="1844175"/>
          <a:ext cx="4752976" cy="4020050"/>
        </p:xfrm>
        <a:graphic>
          <a:graphicData uri="http://schemas.openxmlformats.org/drawingml/2006/table">
            <a:tbl>
              <a:tblPr>
                <a:tableStyleId>{5C22544A-7EE6-4342-B048-85BDC9FD1C3A}</a:tableStyleId>
              </a:tblPr>
              <a:tblGrid>
                <a:gridCol w="1142346">
                  <a:extLst>
                    <a:ext uri="{9D8B030D-6E8A-4147-A177-3AD203B41FA5}">
                      <a16:colId xmlns:a16="http://schemas.microsoft.com/office/drawing/2014/main" val="1401012147"/>
                    </a:ext>
                  </a:extLst>
                </a:gridCol>
                <a:gridCol w="1142346">
                  <a:extLst>
                    <a:ext uri="{9D8B030D-6E8A-4147-A177-3AD203B41FA5}">
                      <a16:colId xmlns:a16="http://schemas.microsoft.com/office/drawing/2014/main" val="1964851935"/>
                    </a:ext>
                  </a:extLst>
                </a:gridCol>
                <a:gridCol w="1121947">
                  <a:extLst>
                    <a:ext uri="{9D8B030D-6E8A-4147-A177-3AD203B41FA5}">
                      <a16:colId xmlns:a16="http://schemas.microsoft.com/office/drawing/2014/main" val="361540668"/>
                    </a:ext>
                  </a:extLst>
                </a:gridCol>
                <a:gridCol w="1346337">
                  <a:extLst>
                    <a:ext uri="{9D8B030D-6E8A-4147-A177-3AD203B41FA5}">
                      <a16:colId xmlns:a16="http://schemas.microsoft.com/office/drawing/2014/main" val="395710533"/>
                    </a:ext>
                  </a:extLst>
                </a:gridCol>
              </a:tblGrid>
              <a:tr h="559792">
                <a:tc>
                  <a:txBody>
                    <a:bodyPr/>
                    <a:lstStyle/>
                    <a:p>
                      <a:pPr algn="ctr" fontAlgn="b"/>
                      <a:r>
                        <a:rPr lang="en-US" sz="1100" u="none" strike="noStrike" dirty="0">
                          <a:effectLst/>
                        </a:rPr>
                        <a:t>Outcome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Correct Predictions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Total Instance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Accuracy Per Outcome</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56505861"/>
                  </a:ext>
                </a:extLst>
              </a:tr>
              <a:tr h="279896">
                <a:tc>
                  <a:txBody>
                    <a:bodyPr/>
                    <a:lstStyle/>
                    <a:p>
                      <a:pPr algn="ctr" fontAlgn="b"/>
                      <a:r>
                        <a:rPr lang="en-US" sz="1100" u="none" strike="noStrike" dirty="0">
                          <a:effectLst/>
                        </a:rPr>
                        <a:t>NDF</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16,114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18,016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89.4%</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58283230"/>
                  </a:ext>
                </a:extLst>
              </a:tr>
              <a:tr h="279896">
                <a:tc>
                  <a:txBody>
                    <a:bodyPr/>
                    <a:lstStyle/>
                    <a:p>
                      <a:pPr algn="ctr" fontAlgn="b"/>
                      <a:r>
                        <a:rPr lang="en-US" sz="1100" u="none" strike="noStrike" dirty="0">
                          <a:effectLst/>
                        </a:rPr>
                        <a:t>US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          7,936 </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8,038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98.7%</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92319914"/>
                  </a:ext>
                </a:extLst>
              </a:tr>
              <a:tr h="279896">
                <a:tc>
                  <a:txBody>
                    <a:bodyPr/>
                    <a:lstStyle/>
                    <a:p>
                      <a:pPr algn="ctr" fontAlgn="b"/>
                      <a:r>
                        <a:rPr lang="en-US" sz="1100" u="none" strike="noStrike" dirty="0">
                          <a:effectLst/>
                        </a:rPr>
                        <a:t>other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                 -   </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1,462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94964523"/>
                  </a:ext>
                </a:extLst>
              </a:tr>
              <a:tr h="381402">
                <a:tc>
                  <a:txBody>
                    <a:bodyPr/>
                    <a:lstStyle/>
                    <a:p>
                      <a:pPr algn="ctr" fontAlgn="b"/>
                      <a:r>
                        <a:rPr lang="en-US" sz="1100" u="none" strike="noStrike" dirty="0">
                          <a:effectLst/>
                        </a:rPr>
                        <a:t>AU</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61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17706118"/>
                  </a:ext>
                </a:extLst>
              </a:tr>
              <a:tr h="279896">
                <a:tc>
                  <a:txBody>
                    <a:bodyPr/>
                    <a:lstStyle/>
                    <a:p>
                      <a:pPr algn="ctr" fontAlgn="b"/>
                      <a:r>
                        <a:rPr lang="en-US" sz="1100" u="none" strike="noStrike" dirty="0">
                          <a:effectLst/>
                        </a:rPr>
                        <a:t>IT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392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40755260"/>
                  </a:ext>
                </a:extLst>
              </a:tr>
              <a:tr h="279896">
                <a:tc>
                  <a:txBody>
                    <a:bodyPr/>
                    <a:lstStyle/>
                    <a:p>
                      <a:pPr algn="ctr" fontAlgn="b"/>
                      <a:r>
                        <a:rPr lang="en-US" sz="1100" u="none" strike="noStrike" dirty="0">
                          <a:effectLst/>
                        </a:rPr>
                        <a:t>GB</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292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82200935"/>
                  </a:ext>
                </a:extLst>
              </a:tr>
              <a:tr h="279896">
                <a:tc>
                  <a:txBody>
                    <a:bodyPr/>
                    <a:lstStyle/>
                    <a:p>
                      <a:pPr algn="ctr" fontAlgn="b"/>
                      <a:r>
                        <a:rPr lang="en-US" sz="1100" u="none" strike="noStrike" dirty="0">
                          <a:effectLst/>
                        </a:rPr>
                        <a:t>FR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6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574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37229113"/>
                  </a:ext>
                </a:extLst>
              </a:tr>
              <a:tr h="279896">
                <a:tc>
                  <a:txBody>
                    <a:bodyPr/>
                    <a:lstStyle/>
                    <a:p>
                      <a:pPr algn="ctr" fontAlgn="b"/>
                      <a:r>
                        <a:rPr lang="en-US" sz="1100" u="none" strike="noStrike" dirty="0">
                          <a:effectLst/>
                        </a:rPr>
                        <a:t>CA</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176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81448297"/>
                  </a:ext>
                </a:extLst>
              </a:tr>
              <a:tr h="279896">
                <a:tc>
                  <a:txBody>
                    <a:bodyPr/>
                    <a:lstStyle/>
                    <a:p>
                      <a:pPr algn="ctr" fontAlgn="b"/>
                      <a:r>
                        <a:rPr lang="en-US" sz="1100" u="none" strike="noStrike" dirty="0">
                          <a:effectLst/>
                        </a:rPr>
                        <a:t>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283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47437367"/>
                  </a:ext>
                </a:extLst>
              </a:tr>
              <a:tr h="279896">
                <a:tc>
                  <a:txBody>
                    <a:bodyPr/>
                    <a:lstStyle/>
                    <a:p>
                      <a:pPr algn="ctr" fontAlgn="b"/>
                      <a:r>
                        <a:rPr lang="en-US" sz="1100" u="none" strike="noStrike" dirty="0">
                          <a:effectLst/>
                        </a:rPr>
                        <a:t>DE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100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83615655"/>
                  </a:ext>
                </a:extLst>
              </a:tr>
              <a:tr h="279896">
                <a:tc>
                  <a:txBody>
                    <a:bodyPr/>
                    <a:lstStyle/>
                    <a:p>
                      <a:pPr algn="ctr" fontAlgn="b"/>
                      <a:r>
                        <a:rPr lang="en-US" sz="1100" u="none" strike="noStrike" dirty="0">
                          <a:effectLst/>
                        </a:rPr>
                        <a:t>NL</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99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63777327"/>
                  </a:ext>
                </a:extLst>
              </a:tr>
              <a:tr h="279896">
                <a:tc>
                  <a:txBody>
                    <a:bodyPr/>
                    <a:lstStyle/>
                    <a:p>
                      <a:pPr algn="ctr" fontAlgn="b"/>
                      <a:r>
                        <a:rPr lang="en-US" sz="1100" u="none" strike="noStrike" dirty="0">
                          <a:effectLst/>
                        </a:rPr>
                        <a:t>PT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33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0.0%</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02783076"/>
                  </a:ext>
                </a:extLst>
              </a:tr>
            </a:tbl>
          </a:graphicData>
        </a:graphic>
      </p:graphicFrame>
      <p:graphicFrame>
        <p:nvGraphicFramePr>
          <p:cNvPr id="10" name="Table 9">
            <a:extLst>
              <a:ext uri="{FF2B5EF4-FFF2-40B4-BE49-F238E27FC236}">
                <a16:creationId xmlns:a16="http://schemas.microsoft.com/office/drawing/2014/main" id="{82CEAAA1-D151-461E-849E-5F7A0C52A533}"/>
              </a:ext>
            </a:extLst>
          </p:cNvPr>
          <p:cNvGraphicFramePr>
            <a:graphicFrameLocks noGrp="1"/>
          </p:cNvGraphicFramePr>
          <p:nvPr>
            <p:extLst>
              <p:ext uri="{D42A27DB-BD31-4B8C-83A1-F6EECF244321}">
                <p14:modId xmlns:p14="http://schemas.microsoft.com/office/powerpoint/2010/main" val="2159934741"/>
              </p:ext>
            </p:extLst>
          </p:nvPr>
        </p:nvGraphicFramePr>
        <p:xfrm>
          <a:off x="5857874" y="2054720"/>
          <a:ext cx="5943602" cy="3348640"/>
        </p:xfrm>
        <a:graphic>
          <a:graphicData uri="http://schemas.openxmlformats.org/drawingml/2006/table">
            <a:tbl>
              <a:tblPr/>
              <a:tblGrid>
                <a:gridCol w="424543">
                  <a:extLst>
                    <a:ext uri="{9D8B030D-6E8A-4147-A177-3AD203B41FA5}">
                      <a16:colId xmlns:a16="http://schemas.microsoft.com/office/drawing/2014/main" val="2064233427"/>
                    </a:ext>
                  </a:extLst>
                </a:gridCol>
                <a:gridCol w="424543">
                  <a:extLst>
                    <a:ext uri="{9D8B030D-6E8A-4147-A177-3AD203B41FA5}">
                      <a16:colId xmlns:a16="http://schemas.microsoft.com/office/drawing/2014/main" val="2990878719"/>
                    </a:ext>
                  </a:extLst>
                </a:gridCol>
                <a:gridCol w="379640">
                  <a:extLst>
                    <a:ext uri="{9D8B030D-6E8A-4147-A177-3AD203B41FA5}">
                      <a16:colId xmlns:a16="http://schemas.microsoft.com/office/drawing/2014/main" val="220534593"/>
                    </a:ext>
                  </a:extLst>
                </a:gridCol>
                <a:gridCol w="469446">
                  <a:extLst>
                    <a:ext uri="{9D8B030D-6E8A-4147-A177-3AD203B41FA5}">
                      <a16:colId xmlns:a16="http://schemas.microsoft.com/office/drawing/2014/main" val="2295832707"/>
                    </a:ext>
                  </a:extLst>
                </a:gridCol>
                <a:gridCol w="424543">
                  <a:extLst>
                    <a:ext uri="{9D8B030D-6E8A-4147-A177-3AD203B41FA5}">
                      <a16:colId xmlns:a16="http://schemas.microsoft.com/office/drawing/2014/main" val="85037816"/>
                    </a:ext>
                  </a:extLst>
                </a:gridCol>
                <a:gridCol w="424543">
                  <a:extLst>
                    <a:ext uri="{9D8B030D-6E8A-4147-A177-3AD203B41FA5}">
                      <a16:colId xmlns:a16="http://schemas.microsoft.com/office/drawing/2014/main" val="743692787"/>
                    </a:ext>
                  </a:extLst>
                </a:gridCol>
                <a:gridCol w="424543">
                  <a:extLst>
                    <a:ext uri="{9D8B030D-6E8A-4147-A177-3AD203B41FA5}">
                      <a16:colId xmlns:a16="http://schemas.microsoft.com/office/drawing/2014/main" val="1940770069"/>
                    </a:ext>
                  </a:extLst>
                </a:gridCol>
                <a:gridCol w="424543">
                  <a:extLst>
                    <a:ext uri="{9D8B030D-6E8A-4147-A177-3AD203B41FA5}">
                      <a16:colId xmlns:a16="http://schemas.microsoft.com/office/drawing/2014/main" val="352317920"/>
                    </a:ext>
                  </a:extLst>
                </a:gridCol>
                <a:gridCol w="424543">
                  <a:extLst>
                    <a:ext uri="{9D8B030D-6E8A-4147-A177-3AD203B41FA5}">
                      <a16:colId xmlns:a16="http://schemas.microsoft.com/office/drawing/2014/main" val="3327301519"/>
                    </a:ext>
                  </a:extLst>
                </a:gridCol>
                <a:gridCol w="424543">
                  <a:extLst>
                    <a:ext uri="{9D8B030D-6E8A-4147-A177-3AD203B41FA5}">
                      <a16:colId xmlns:a16="http://schemas.microsoft.com/office/drawing/2014/main" val="3567247799"/>
                    </a:ext>
                  </a:extLst>
                </a:gridCol>
                <a:gridCol w="424543">
                  <a:extLst>
                    <a:ext uri="{9D8B030D-6E8A-4147-A177-3AD203B41FA5}">
                      <a16:colId xmlns:a16="http://schemas.microsoft.com/office/drawing/2014/main" val="1803722083"/>
                    </a:ext>
                  </a:extLst>
                </a:gridCol>
                <a:gridCol w="424543">
                  <a:extLst>
                    <a:ext uri="{9D8B030D-6E8A-4147-A177-3AD203B41FA5}">
                      <a16:colId xmlns:a16="http://schemas.microsoft.com/office/drawing/2014/main" val="804583328"/>
                    </a:ext>
                  </a:extLst>
                </a:gridCol>
                <a:gridCol w="382359">
                  <a:extLst>
                    <a:ext uri="{9D8B030D-6E8A-4147-A177-3AD203B41FA5}">
                      <a16:colId xmlns:a16="http://schemas.microsoft.com/office/drawing/2014/main" val="2521358373"/>
                    </a:ext>
                  </a:extLst>
                </a:gridCol>
                <a:gridCol w="466727">
                  <a:extLst>
                    <a:ext uri="{9D8B030D-6E8A-4147-A177-3AD203B41FA5}">
                      <a16:colId xmlns:a16="http://schemas.microsoft.com/office/drawing/2014/main" val="2918279416"/>
                    </a:ext>
                  </a:extLst>
                </a:gridCol>
              </a:tblGrid>
              <a:tr h="436418">
                <a:tc>
                  <a:txBody>
                    <a:bodyPr/>
                    <a:lstStyle/>
                    <a:p>
                      <a:pPr algn="r" fontAlgn="b"/>
                      <a:r>
                        <a:rPr lang="en-US" sz="1100" b="0" i="0" u="none" strike="noStrike">
                          <a:solidFill>
                            <a:srgbClr val="000000"/>
                          </a:solidFill>
                          <a:effectLst/>
                          <a:latin typeface="Calibri" panose="020F0502020204030204" pitchFamily="34" charset="0"/>
                        </a:rPr>
                        <a:t>True Negatives</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dirty="0">
                          <a:solidFill>
                            <a:srgbClr val="000000"/>
                          </a:solidFill>
                          <a:effectLst/>
                          <a:latin typeface="Calibri" panose="020F0502020204030204" pitchFamily="34" charset="0"/>
                        </a:rPr>
                        <a:t>1</a:t>
                      </a:r>
                    </a:p>
                  </a:txBody>
                  <a:tcPr marL="7620" marR="7620" marT="7620" marB="0" anchor="b">
                    <a:lnL>
                      <a:noFill/>
                    </a:lnL>
                    <a:lnR>
                      <a:noFill/>
                    </a:lnR>
                    <a:lnT>
                      <a:noFill/>
                    </a:lnT>
                    <a:lnB>
                      <a:noFill/>
                    </a:lnB>
                    <a:solidFill>
                      <a:srgbClr val="FFEB84"/>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dirty="0">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60</a:t>
                      </a:r>
                    </a:p>
                  </a:txBody>
                  <a:tcPr marL="7620" marR="7620" marT="7620" marB="0" anchor="b">
                    <a:lnL>
                      <a:noFill/>
                    </a:lnL>
                    <a:lnR>
                      <a:noFill/>
                    </a:lnR>
                    <a:lnT>
                      <a:noFill/>
                    </a:lnT>
                    <a:lnB>
                      <a:noFill/>
                    </a:lnB>
                    <a:solidFill>
                      <a:srgbClr val="FFEB84"/>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l" fontAlgn="b"/>
                      <a:r>
                        <a:rPr lang="en-US" sz="1100" b="0" i="0" u="none" strike="noStrike">
                          <a:solidFill>
                            <a:srgbClr val="000000"/>
                          </a:solidFill>
                          <a:effectLst/>
                          <a:latin typeface="Calibri" panose="020F0502020204030204" pitchFamily="34" charset="0"/>
                        </a:rPr>
                        <a:t>False Positives</a:t>
                      </a:r>
                    </a:p>
                  </a:txBody>
                  <a:tcPr marL="7620" marR="7620" marT="7620" marB="0" anchor="b">
                    <a:lnL>
                      <a:noFill/>
                    </a:lnL>
                    <a:lnR>
                      <a:noFill/>
                    </a:lnR>
                    <a:lnT>
                      <a:noFill/>
                    </a:lnT>
                    <a:lnB>
                      <a:noFill/>
                    </a:lnB>
                  </a:tcPr>
                </a:tc>
                <a:extLst>
                  <a:ext uri="{0D108BD9-81ED-4DB2-BD59-A6C34878D82A}">
                    <a16:rowId xmlns:a16="http://schemas.microsoft.com/office/drawing/2014/main" val="2996191585"/>
                  </a:ext>
                </a:extLst>
              </a:tr>
              <a:tr h="232756">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2</a:t>
                      </a:r>
                    </a:p>
                  </a:txBody>
                  <a:tcPr marL="7620" marR="7620" marT="7620" marB="0" anchor="b">
                    <a:lnL>
                      <a:noFill/>
                    </a:lnL>
                    <a:lnR>
                      <a:noFill/>
                    </a:lnR>
                    <a:lnT>
                      <a:noFill/>
                    </a:lnT>
                    <a:lnB>
                      <a:noFill/>
                    </a:lnB>
                    <a:solidFill>
                      <a:srgbClr val="FFEB84"/>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dirty="0">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174</a:t>
                      </a:r>
                    </a:p>
                  </a:txBody>
                  <a:tcPr marL="7620" marR="7620" marT="7620" marB="0" anchor="b">
                    <a:lnL>
                      <a:noFill/>
                    </a:lnL>
                    <a:lnR>
                      <a:noFill/>
                    </a:lnR>
                    <a:lnT>
                      <a:noFill/>
                    </a:lnT>
                    <a:lnB>
                      <a:noFill/>
                    </a:lnB>
                    <a:solidFill>
                      <a:srgbClr val="FFEA84"/>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236272754"/>
                  </a:ext>
                </a:extLst>
              </a:tr>
              <a:tr h="232756">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100</a:t>
                      </a:r>
                    </a:p>
                  </a:txBody>
                  <a:tcPr marL="7620" marR="7620" marT="7620" marB="0" anchor="b">
                    <a:lnL>
                      <a:noFill/>
                    </a:lnL>
                    <a:lnR>
                      <a:noFill/>
                    </a:lnR>
                    <a:lnT>
                      <a:noFill/>
                    </a:lnT>
                    <a:lnB>
                      <a:noFill/>
                    </a:lnB>
                    <a:solidFill>
                      <a:srgbClr val="FFEB84"/>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3687323452"/>
                  </a:ext>
                </a:extLst>
              </a:tr>
              <a:tr h="232756">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3</a:t>
                      </a:r>
                    </a:p>
                  </a:txBody>
                  <a:tcPr marL="7620" marR="7620" marT="7620" marB="0" anchor="b">
                    <a:lnL>
                      <a:noFill/>
                    </a:lnL>
                    <a:lnR>
                      <a:noFill/>
                    </a:lnR>
                    <a:lnT>
                      <a:noFill/>
                    </a:lnT>
                    <a:lnB>
                      <a:noFill/>
                    </a:lnB>
                    <a:solidFill>
                      <a:srgbClr val="FFEB84"/>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1</a:t>
                      </a:r>
                    </a:p>
                  </a:txBody>
                  <a:tcPr marL="7620" marR="7620" marT="7620" marB="0" anchor="b">
                    <a:lnL>
                      <a:noFill/>
                    </a:lnL>
                    <a:lnR>
                      <a:noFill/>
                    </a:lnR>
                    <a:lnT>
                      <a:noFill/>
                    </a:lnT>
                    <a:lnB>
                      <a:noFill/>
                    </a:lnB>
                    <a:solidFill>
                      <a:srgbClr val="FFEB84"/>
                    </a:solidFill>
                  </a:tcPr>
                </a:tc>
                <a:tc>
                  <a:txBody>
                    <a:bodyPr/>
                    <a:lstStyle/>
                    <a:p>
                      <a:pPr algn="r" fontAlgn="b"/>
                      <a:r>
                        <a:rPr lang="en-US" sz="1100" b="0" i="0" u="none" strike="noStrike">
                          <a:solidFill>
                            <a:srgbClr val="000000"/>
                          </a:solidFill>
                          <a:effectLst/>
                          <a:latin typeface="Calibri" panose="020F0502020204030204" pitchFamily="34" charset="0"/>
                        </a:rPr>
                        <a:t>1</a:t>
                      </a:r>
                    </a:p>
                  </a:txBody>
                  <a:tcPr marL="7620" marR="7620" marT="7620" marB="0" anchor="b">
                    <a:lnL>
                      <a:noFill/>
                    </a:lnL>
                    <a:lnR>
                      <a:noFill/>
                    </a:lnR>
                    <a:lnT>
                      <a:noFill/>
                    </a:lnT>
                    <a:lnB>
                      <a:noFill/>
                    </a:lnB>
                    <a:solidFill>
                      <a:srgbClr val="FFEB84"/>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278</a:t>
                      </a:r>
                    </a:p>
                  </a:txBody>
                  <a:tcPr marL="7620" marR="7620" marT="7620" marB="0" anchor="b">
                    <a:lnL>
                      <a:noFill/>
                    </a:lnL>
                    <a:lnR>
                      <a:noFill/>
                    </a:lnR>
                    <a:lnT>
                      <a:noFill/>
                    </a:lnT>
                    <a:lnB>
                      <a:noFill/>
                    </a:lnB>
                    <a:solidFill>
                      <a:srgbClr val="FFE984"/>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663925080"/>
                  </a:ext>
                </a:extLst>
              </a:tr>
              <a:tr h="232756">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2</a:t>
                      </a:r>
                    </a:p>
                  </a:txBody>
                  <a:tcPr marL="7620" marR="7620" marT="7620" marB="0" anchor="b">
                    <a:lnL>
                      <a:noFill/>
                    </a:lnL>
                    <a:lnR>
                      <a:noFill/>
                    </a:lnR>
                    <a:lnT>
                      <a:noFill/>
                    </a:lnT>
                    <a:lnB>
                      <a:noFill/>
                    </a:lnB>
                    <a:solidFill>
                      <a:srgbClr val="FFEB84"/>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6</a:t>
                      </a:r>
                    </a:p>
                  </a:txBody>
                  <a:tcPr marL="7620" marR="7620" marT="7620" marB="0" anchor="b">
                    <a:lnL>
                      <a:noFill/>
                    </a:lnL>
                    <a:lnR>
                      <a:noFill/>
                    </a:lnR>
                    <a:lnT>
                      <a:noFill/>
                    </a:lnT>
                    <a:lnB>
                      <a:noFill/>
                    </a:lnB>
                    <a:solidFill>
                      <a:srgbClr val="FFEB84"/>
                    </a:solidFill>
                  </a:tcPr>
                </a:tc>
                <a:tc>
                  <a:txBody>
                    <a:bodyPr/>
                    <a:lstStyle/>
                    <a:p>
                      <a:pPr algn="r" fontAlgn="b"/>
                      <a:r>
                        <a:rPr lang="en-US" sz="1100" b="0" i="0" u="none" strike="noStrike">
                          <a:solidFill>
                            <a:srgbClr val="000000"/>
                          </a:solidFill>
                          <a:effectLst/>
                          <a:latin typeface="Calibri" panose="020F0502020204030204" pitchFamily="34" charset="0"/>
                        </a:rPr>
                        <a:t>3</a:t>
                      </a:r>
                    </a:p>
                  </a:txBody>
                  <a:tcPr marL="7620" marR="7620" marT="7620" marB="0" anchor="b">
                    <a:lnL>
                      <a:noFill/>
                    </a:lnL>
                    <a:lnR>
                      <a:noFill/>
                    </a:lnR>
                    <a:lnT>
                      <a:noFill/>
                    </a:lnT>
                    <a:lnB>
                      <a:noFill/>
                    </a:lnB>
                    <a:solidFill>
                      <a:srgbClr val="FFEB84"/>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6</a:t>
                      </a:r>
                    </a:p>
                  </a:txBody>
                  <a:tcPr marL="7620" marR="7620" marT="7620" marB="0" anchor="b">
                    <a:lnL>
                      <a:noFill/>
                    </a:lnL>
                    <a:lnR>
                      <a:noFill/>
                    </a:lnR>
                    <a:lnT>
                      <a:noFill/>
                    </a:lnT>
                    <a:lnB>
                      <a:noFill/>
                    </a:lnB>
                    <a:solidFill>
                      <a:srgbClr val="FFEB84"/>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557</a:t>
                      </a:r>
                    </a:p>
                  </a:txBody>
                  <a:tcPr marL="7620" marR="7620" marT="7620" marB="0" anchor="b">
                    <a:lnL>
                      <a:noFill/>
                    </a:lnL>
                    <a:lnR>
                      <a:noFill/>
                    </a:lnR>
                    <a:lnT>
                      <a:noFill/>
                    </a:lnT>
                    <a:lnB>
                      <a:noFill/>
                    </a:lnB>
                    <a:solidFill>
                      <a:srgbClr val="FFE784"/>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68426169"/>
                  </a:ext>
                </a:extLst>
              </a:tr>
              <a:tr h="232756">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2</a:t>
                      </a:r>
                    </a:p>
                  </a:txBody>
                  <a:tcPr marL="7620" marR="7620" marT="7620" marB="0" anchor="b">
                    <a:lnL>
                      <a:noFill/>
                    </a:lnL>
                    <a:lnR>
                      <a:noFill/>
                    </a:lnR>
                    <a:lnT>
                      <a:noFill/>
                    </a:lnT>
                    <a:lnB>
                      <a:noFill/>
                    </a:lnB>
                    <a:solidFill>
                      <a:srgbClr val="FFEB84"/>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2</a:t>
                      </a:r>
                    </a:p>
                  </a:txBody>
                  <a:tcPr marL="7620" marR="7620" marT="7620" marB="0" anchor="b">
                    <a:lnL>
                      <a:noFill/>
                    </a:lnL>
                    <a:lnR>
                      <a:noFill/>
                    </a:lnR>
                    <a:lnT>
                      <a:noFill/>
                    </a:lnT>
                    <a:lnB>
                      <a:noFill/>
                    </a:lnB>
                    <a:solidFill>
                      <a:srgbClr val="FFEB84"/>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1</a:t>
                      </a:r>
                    </a:p>
                  </a:txBody>
                  <a:tcPr marL="7620" marR="7620" marT="7620" marB="0" anchor="b">
                    <a:lnL>
                      <a:noFill/>
                    </a:lnL>
                    <a:lnR>
                      <a:noFill/>
                    </a:lnR>
                    <a:lnT>
                      <a:noFill/>
                    </a:lnT>
                    <a:lnB>
                      <a:noFill/>
                    </a:lnB>
                    <a:solidFill>
                      <a:srgbClr val="FFEB84"/>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287</a:t>
                      </a:r>
                    </a:p>
                  </a:txBody>
                  <a:tcPr marL="7620" marR="7620" marT="7620" marB="0" anchor="b">
                    <a:lnL>
                      <a:noFill/>
                    </a:lnL>
                    <a:lnR>
                      <a:noFill/>
                    </a:lnR>
                    <a:lnT>
                      <a:noFill/>
                    </a:lnT>
                    <a:lnB>
                      <a:noFill/>
                    </a:lnB>
                    <a:solidFill>
                      <a:srgbClr val="FFE984"/>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297584889"/>
                  </a:ext>
                </a:extLst>
              </a:tr>
              <a:tr h="232756">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3</a:t>
                      </a:r>
                    </a:p>
                  </a:txBody>
                  <a:tcPr marL="7620" marR="7620" marT="7620" marB="0" anchor="b">
                    <a:lnL>
                      <a:noFill/>
                    </a:lnL>
                    <a:lnR>
                      <a:noFill/>
                    </a:lnR>
                    <a:lnT>
                      <a:noFill/>
                    </a:lnT>
                    <a:lnB>
                      <a:noFill/>
                    </a:lnB>
                    <a:solidFill>
                      <a:srgbClr val="FFEB84"/>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6</a:t>
                      </a:r>
                    </a:p>
                  </a:txBody>
                  <a:tcPr marL="7620" marR="7620" marT="7620" marB="0" anchor="b">
                    <a:lnL>
                      <a:noFill/>
                    </a:lnL>
                    <a:lnR>
                      <a:noFill/>
                    </a:lnR>
                    <a:lnT>
                      <a:noFill/>
                    </a:lnT>
                    <a:lnB>
                      <a:noFill/>
                    </a:lnB>
                    <a:solidFill>
                      <a:srgbClr val="FFEB84"/>
                    </a:solidFill>
                  </a:tcPr>
                </a:tc>
                <a:tc>
                  <a:txBody>
                    <a:bodyPr/>
                    <a:lstStyle/>
                    <a:p>
                      <a:pPr algn="r" fontAlgn="b"/>
                      <a:r>
                        <a:rPr lang="en-US" sz="1100" b="0" i="0" u="none" strike="noStrike">
                          <a:solidFill>
                            <a:srgbClr val="000000"/>
                          </a:solidFill>
                          <a:effectLst/>
                          <a:latin typeface="Calibri" panose="020F0502020204030204" pitchFamily="34" charset="0"/>
                        </a:rPr>
                        <a:t>1</a:t>
                      </a:r>
                    </a:p>
                  </a:txBody>
                  <a:tcPr marL="7620" marR="7620" marT="7620" marB="0" anchor="b">
                    <a:lnL>
                      <a:noFill/>
                    </a:lnL>
                    <a:lnR>
                      <a:noFill/>
                    </a:lnR>
                    <a:lnT>
                      <a:noFill/>
                    </a:lnT>
                    <a:lnB>
                      <a:noFill/>
                    </a:lnB>
                    <a:solidFill>
                      <a:srgbClr val="FFEB84"/>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382</a:t>
                      </a:r>
                    </a:p>
                  </a:txBody>
                  <a:tcPr marL="7620" marR="7620" marT="7620" marB="0" anchor="b">
                    <a:lnL>
                      <a:noFill/>
                    </a:lnL>
                    <a:lnR>
                      <a:noFill/>
                    </a:lnR>
                    <a:lnT>
                      <a:noFill/>
                    </a:lnT>
                    <a:lnB>
                      <a:noFill/>
                    </a:lnB>
                    <a:solidFill>
                      <a:srgbClr val="FFE884"/>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607270407"/>
                  </a:ext>
                </a:extLst>
              </a:tr>
              <a:tr h="232756">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14</a:t>
                      </a:r>
                    </a:p>
                  </a:txBody>
                  <a:tcPr marL="7620" marR="7620" marT="7620" marB="0" anchor="b">
                    <a:lnL>
                      <a:noFill/>
                    </a:lnL>
                    <a:lnR>
                      <a:noFill/>
                    </a:lnR>
                    <a:lnT>
                      <a:noFill/>
                    </a:lnT>
                    <a:lnB>
                      <a:noFill/>
                    </a:lnB>
                    <a:solidFill>
                      <a:srgbClr val="FFEB84"/>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16114</a:t>
                      </a:r>
                    </a:p>
                  </a:txBody>
                  <a:tcPr marL="7620" marR="7620" marT="7620" marB="0" anchor="b">
                    <a:lnL>
                      <a:noFill/>
                    </a:lnL>
                    <a:lnR>
                      <a:noFill/>
                    </a:lnR>
                    <a:lnT>
                      <a:noFill/>
                    </a:lnT>
                    <a:lnB>
                      <a:noFill/>
                    </a:lnB>
                    <a:solidFill>
                      <a:srgbClr val="F8696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1888</a:t>
                      </a:r>
                    </a:p>
                  </a:txBody>
                  <a:tcPr marL="7620" marR="7620" marT="7620" marB="0" anchor="b">
                    <a:lnL>
                      <a:noFill/>
                    </a:lnL>
                    <a:lnR>
                      <a:noFill/>
                    </a:lnR>
                    <a:lnT>
                      <a:noFill/>
                    </a:lnT>
                    <a:lnB>
                      <a:noFill/>
                    </a:lnB>
                    <a:solidFill>
                      <a:srgbClr val="FFDC8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1576531405"/>
                  </a:ext>
                </a:extLst>
              </a:tr>
              <a:tr h="232756">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99</a:t>
                      </a:r>
                    </a:p>
                  </a:txBody>
                  <a:tcPr marL="7620" marR="7620" marT="7620" marB="0" anchor="b">
                    <a:lnL>
                      <a:noFill/>
                    </a:lnL>
                    <a:lnR>
                      <a:noFill/>
                    </a:lnR>
                    <a:lnT>
                      <a:noFill/>
                    </a:lnT>
                    <a:lnB>
                      <a:noFill/>
                    </a:lnB>
                    <a:solidFill>
                      <a:srgbClr val="FFEB84"/>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2454226728"/>
                  </a:ext>
                </a:extLst>
              </a:tr>
              <a:tr h="232756">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2</a:t>
                      </a:r>
                    </a:p>
                  </a:txBody>
                  <a:tcPr marL="7620" marR="7620" marT="7620" marB="0" anchor="b">
                    <a:lnL>
                      <a:noFill/>
                    </a:lnL>
                    <a:lnR>
                      <a:noFill/>
                    </a:lnR>
                    <a:lnT>
                      <a:noFill/>
                    </a:lnT>
                    <a:lnB>
                      <a:noFill/>
                    </a:lnB>
                    <a:solidFill>
                      <a:srgbClr val="FFEB84"/>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31</a:t>
                      </a:r>
                    </a:p>
                  </a:txBody>
                  <a:tcPr marL="7620" marR="7620" marT="7620" marB="0" anchor="b">
                    <a:lnL>
                      <a:noFill/>
                    </a:lnL>
                    <a:lnR>
                      <a:noFill/>
                    </a:lnR>
                    <a:lnT>
                      <a:noFill/>
                    </a:lnT>
                    <a:lnB>
                      <a:noFill/>
                    </a:lnB>
                    <a:solidFill>
                      <a:srgbClr val="FFEB84"/>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2160698036"/>
                  </a:ext>
                </a:extLst>
              </a:tr>
              <a:tr h="232756">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41</a:t>
                      </a:r>
                    </a:p>
                  </a:txBody>
                  <a:tcPr marL="7620" marR="7620" marT="7620" marB="0" anchor="b">
                    <a:lnL>
                      <a:noFill/>
                    </a:lnL>
                    <a:lnR>
                      <a:noFill/>
                    </a:lnR>
                    <a:lnT>
                      <a:noFill/>
                    </a:lnT>
                    <a:lnB>
                      <a:noFill/>
                    </a:lnB>
                    <a:solidFill>
                      <a:srgbClr val="FFEB84"/>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35</a:t>
                      </a:r>
                    </a:p>
                  </a:txBody>
                  <a:tcPr marL="7620" marR="7620" marT="7620" marB="0" anchor="b">
                    <a:lnL>
                      <a:noFill/>
                    </a:lnL>
                    <a:lnR>
                      <a:noFill/>
                    </a:lnR>
                    <a:lnT>
                      <a:noFill/>
                    </a:lnT>
                    <a:lnB>
                      <a:noFill/>
                    </a:lnB>
                    <a:solidFill>
                      <a:srgbClr val="FFEB84"/>
                    </a:solidFill>
                  </a:tcPr>
                </a:tc>
                <a:tc>
                  <a:txBody>
                    <a:bodyPr/>
                    <a:lstStyle/>
                    <a:p>
                      <a:pPr algn="r" fontAlgn="b"/>
                      <a:r>
                        <a:rPr lang="en-US" sz="1100" b="0" i="0" u="none" strike="noStrike">
                          <a:solidFill>
                            <a:srgbClr val="000000"/>
                          </a:solidFill>
                          <a:effectLst/>
                          <a:latin typeface="Calibri" panose="020F0502020204030204" pitchFamily="34" charset="0"/>
                        </a:rPr>
                        <a:t>13</a:t>
                      </a:r>
                    </a:p>
                  </a:txBody>
                  <a:tcPr marL="7620" marR="7620" marT="7620" marB="0" anchor="b">
                    <a:lnL>
                      <a:noFill/>
                    </a:lnL>
                    <a:lnR>
                      <a:noFill/>
                    </a:lnR>
                    <a:lnT>
                      <a:noFill/>
                    </a:lnT>
                    <a:lnB>
                      <a:noFill/>
                    </a:lnB>
                    <a:solidFill>
                      <a:srgbClr val="FFEB84"/>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13</a:t>
                      </a:r>
                    </a:p>
                  </a:txBody>
                  <a:tcPr marL="7620" marR="7620" marT="7620" marB="0" anchor="b">
                    <a:lnL>
                      <a:noFill/>
                    </a:lnL>
                    <a:lnR>
                      <a:noFill/>
                    </a:lnR>
                    <a:lnT>
                      <a:noFill/>
                    </a:lnT>
                    <a:lnB>
                      <a:noFill/>
                    </a:lnB>
                    <a:solidFill>
                      <a:srgbClr val="FFEB84"/>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7936</a:t>
                      </a:r>
                    </a:p>
                  </a:txBody>
                  <a:tcPr marL="7620" marR="7620" marT="7620" marB="0" anchor="b">
                    <a:lnL>
                      <a:noFill/>
                    </a:lnL>
                    <a:lnR>
                      <a:noFill/>
                    </a:lnR>
                    <a:lnT>
                      <a:noFill/>
                    </a:lnT>
                    <a:lnB>
                      <a:noFill/>
                    </a:lnB>
                    <a:solidFill>
                      <a:srgbClr val="FCAB78"/>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57801272"/>
                  </a:ext>
                </a:extLst>
              </a:tr>
              <a:tr h="436418">
                <a:tc>
                  <a:txBody>
                    <a:bodyPr/>
                    <a:lstStyle/>
                    <a:p>
                      <a:pPr algn="r" fontAlgn="b"/>
                      <a:r>
                        <a:rPr lang="en-US" sz="1100" b="0" i="0" u="none" strike="noStrike" dirty="0">
                          <a:solidFill>
                            <a:srgbClr val="000000"/>
                          </a:solidFill>
                          <a:effectLst/>
                          <a:latin typeface="Calibri" panose="020F0502020204030204" pitchFamily="34" charset="0"/>
                        </a:rPr>
                        <a:t>False Negatives</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16</a:t>
                      </a:r>
                    </a:p>
                  </a:txBody>
                  <a:tcPr marL="7620" marR="7620" marT="7620" marB="0" anchor="b">
                    <a:lnL>
                      <a:noFill/>
                    </a:lnL>
                    <a:lnR>
                      <a:noFill/>
                    </a:lnR>
                    <a:lnT>
                      <a:noFill/>
                    </a:lnT>
                    <a:lnB>
                      <a:noFill/>
                    </a:lnB>
                    <a:solidFill>
                      <a:srgbClr val="FFEB84"/>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14</a:t>
                      </a:r>
                    </a:p>
                  </a:txBody>
                  <a:tcPr marL="7620" marR="7620" marT="7620" marB="0" anchor="b">
                    <a:lnL>
                      <a:noFill/>
                    </a:lnL>
                    <a:lnR>
                      <a:noFill/>
                    </a:lnR>
                    <a:lnT>
                      <a:noFill/>
                    </a:lnT>
                    <a:lnB>
                      <a:noFill/>
                    </a:lnB>
                    <a:solidFill>
                      <a:srgbClr val="FFEB84"/>
                    </a:solidFill>
                  </a:tcPr>
                </a:tc>
                <a:tc>
                  <a:txBody>
                    <a:bodyPr/>
                    <a:lstStyle/>
                    <a:p>
                      <a:pPr algn="r" fontAlgn="b"/>
                      <a:r>
                        <a:rPr lang="en-US" sz="1100" b="0" i="0" u="none" strike="noStrike">
                          <a:solidFill>
                            <a:srgbClr val="000000"/>
                          </a:solidFill>
                          <a:effectLst/>
                          <a:latin typeface="Calibri" panose="020F0502020204030204" pitchFamily="34" charset="0"/>
                        </a:rPr>
                        <a:t>3</a:t>
                      </a:r>
                    </a:p>
                  </a:txBody>
                  <a:tcPr marL="7620" marR="7620" marT="7620" marB="0" anchor="b">
                    <a:lnL>
                      <a:noFill/>
                    </a:lnL>
                    <a:lnR>
                      <a:noFill/>
                    </a:lnR>
                    <a:lnT>
                      <a:noFill/>
                    </a:lnT>
                    <a:lnB>
                      <a:noFill/>
                    </a:lnB>
                    <a:solidFill>
                      <a:srgbClr val="FFEB84"/>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4</a:t>
                      </a:r>
                    </a:p>
                  </a:txBody>
                  <a:tcPr marL="7620" marR="7620" marT="7620" marB="0" anchor="b">
                    <a:lnL>
                      <a:noFill/>
                    </a:lnL>
                    <a:lnR>
                      <a:noFill/>
                    </a:lnR>
                    <a:lnT>
                      <a:noFill/>
                    </a:lnT>
                    <a:lnB>
                      <a:noFill/>
                    </a:lnB>
                    <a:solidFill>
                      <a:srgbClr val="FFEB84"/>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1425</a:t>
                      </a:r>
                    </a:p>
                  </a:txBody>
                  <a:tcPr marL="7620" marR="7620" marT="7620" marB="0" anchor="b">
                    <a:lnL>
                      <a:noFill/>
                    </a:lnL>
                    <a:lnR>
                      <a:noFill/>
                    </a:lnR>
                    <a:lnT>
                      <a:noFill/>
                    </a:lnT>
                    <a:lnB>
                      <a:noFill/>
                    </a:lnB>
                    <a:solidFill>
                      <a:srgbClr val="FFE08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l" fontAlgn="b"/>
                      <a:r>
                        <a:rPr lang="en-US" sz="1100" b="0" i="0" u="none" strike="noStrike" dirty="0">
                          <a:solidFill>
                            <a:srgbClr val="000000"/>
                          </a:solidFill>
                          <a:effectLst/>
                          <a:latin typeface="Calibri" panose="020F0502020204030204" pitchFamily="34" charset="0"/>
                        </a:rPr>
                        <a:t>True Positives</a:t>
                      </a:r>
                    </a:p>
                  </a:txBody>
                  <a:tcPr marL="7620" marR="7620" marT="7620" marB="0" anchor="b">
                    <a:lnL>
                      <a:noFill/>
                    </a:lnL>
                    <a:lnR>
                      <a:noFill/>
                    </a:lnR>
                    <a:lnT>
                      <a:noFill/>
                    </a:lnT>
                    <a:lnB>
                      <a:noFill/>
                    </a:lnB>
                  </a:tcPr>
                </a:tc>
                <a:extLst>
                  <a:ext uri="{0D108BD9-81ED-4DB2-BD59-A6C34878D82A}">
                    <a16:rowId xmlns:a16="http://schemas.microsoft.com/office/drawing/2014/main" val="2224191073"/>
                  </a:ext>
                </a:extLst>
              </a:tr>
            </a:tbl>
          </a:graphicData>
        </a:graphic>
      </p:graphicFrame>
    </p:spTree>
    <p:extLst>
      <p:ext uri="{BB962C8B-B14F-4D97-AF65-F5344CB8AC3E}">
        <p14:creationId xmlns:p14="http://schemas.microsoft.com/office/powerpoint/2010/main" val="147064411"/>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32207-55CD-42BE-A0B4-846B57BDCAD9}"/>
              </a:ext>
            </a:extLst>
          </p:cNvPr>
          <p:cNvSpPr>
            <a:spLocks noGrp="1"/>
          </p:cNvSpPr>
          <p:nvPr>
            <p:ph type="title"/>
          </p:nvPr>
        </p:nvSpPr>
        <p:spPr/>
        <p:txBody>
          <a:bodyPr vert="horz" lIns="91440" tIns="45720" rIns="91440" bIns="45720" rtlCol="0" anchor="t">
            <a:normAutofit/>
          </a:bodyPr>
          <a:lstStyle/>
          <a:p>
            <a:r>
              <a:rPr lang="en-US" sz="4800" kern="1200" dirty="0">
                <a:solidFill>
                  <a:schemeClr val="tx1"/>
                </a:solidFill>
                <a:latin typeface="+mj-lt"/>
                <a:ea typeface="+mj-ea"/>
                <a:cs typeface="+mj-cs"/>
              </a:rPr>
              <a:t>One vs One Method</a:t>
            </a:r>
          </a:p>
        </p:txBody>
      </p:sp>
      <p:graphicFrame>
        <p:nvGraphicFramePr>
          <p:cNvPr id="5" name="Table 4">
            <a:extLst>
              <a:ext uri="{FF2B5EF4-FFF2-40B4-BE49-F238E27FC236}">
                <a16:creationId xmlns:a16="http://schemas.microsoft.com/office/drawing/2014/main" id="{E4176D4D-2DDF-4CE2-A000-B117CDDEE36B}"/>
              </a:ext>
            </a:extLst>
          </p:cNvPr>
          <p:cNvGraphicFramePr>
            <a:graphicFrameLocks noGrp="1"/>
          </p:cNvGraphicFramePr>
          <p:nvPr>
            <p:extLst>
              <p:ext uri="{D42A27DB-BD31-4B8C-83A1-F6EECF244321}">
                <p14:modId xmlns:p14="http://schemas.microsoft.com/office/powerpoint/2010/main" val="2044427350"/>
              </p:ext>
            </p:extLst>
          </p:nvPr>
        </p:nvGraphicFramePr>
        <p:xfrm>
          <a:off x="1063625" y="1690688"/>
          <a:ext cx="4572000" cy="3886200"/>
        </p:xfrm>
        <a:graphic>
          <a:graphicData uri="http://schemas.openxmlformats.org/drawingml/2006/table">
            <a:tbl>
              <a:tblPr>
                <a:tableStyleId>{5C22544A-7EE6-4342-B048-85BDC9FD1C3A}</a:tableStyleId>
              </a:tblPr>
              <a:tblGrid>
                <a:gridCol w="1065320">
                  <a:extLst>
                    <a:ext uri="{9D8B030D-6E8A-4147-A177-3AD203B41FA5}">
                      <a16:colId xmlns:a16="http://schemas.microsoft.com/office/drawing/2014/main" val="3456027913"/>
                    </a:ext>
                  </a:extLst>
                </a:gridCol>
                <a:gridCol w="1065320">
                  <a:extLst>
                    <a:ext uri="{9D8B030D-6E8A-4147-A177-3AD203B41FA5}">
                      <a16:colId xmlns:a16="http://schemas.microsoft.com/office/drawing/2014/main" val="2751927803"/>
                    </a:ext>
                  </a:extLst>
                </a:gridCol>
                <a:gridCol w="1220680">
                  <a:extLst>
                    <a:ext uri="{9D8B030D-6E8A-4147-A177-3AD203B41FA5}">
                      <a16:colId xmlns:a16="http://schemas.microsoft.com/office/drawing/2014/main" val="234845410"/>
                    </a:ext>
                  </a:extLst>
                </a:gridCol>
                <a:gridCol w="1220680">
                  <a:extLst>
                    <a:ext uri="{9D8B030D-6E8A-4147-A177-3AD203B41FA5}">
                      <a16:colId xmlns:a16="http://schemas.microsoft.com/office/drawing/2014/main" val="830702635"/>
                    </a:ext>
                  </a:extLst>
                </a:gridCol>
              </a:tblGrid>
              <a:tr h="777240">
                <a:tc>
                  <a:txBody>
                    <a:bodyPr/>
                    <a:lstStyle/>
                    <a:p>
                      <a:pPr algn="ctr" fontAlgn="b"/>
                      <a:r>
                        <a:rPr lang="en-US" sz="1100" u="none" strike="noStrike">
                          <a:effectLst/>
                        </a:rPr>
                        <a:t>Outcome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Correct Predictions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Total Instance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Accuracy Per Outcome</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87452061"/>
                  </a:ext>
                </a:extLst>
              </a:tr>
              <a:tr h="259080">
                <a:tc>
                  <a:txBody>
                    <a:bodyPr/>
                    <a:lstStyle/>
                    <a:p>
                      <a:pPr algn="ctr" fontAlgn="b"/>
                      <a:r>
                        <a:rPr lang="en-US" sz="1100" u="none" strike="noStrike" dirty="0">
                          <a:effectLst/>
                        </a:rPr>
                        <a:t>NDF</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18,016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18,016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100.00%</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63051748"/>
                  </a:ext>
                </a:extLst>
              </a:tr>
              <a:tr h="259080">
                <a:tc>
                  <a:txBody>
                    <a:bodyPr/>
                    <a:lstStyle/>
                    <a:p>
                      <a:pPr algn="ctr" fontAlgn="b"/>
                      <a:r>
                        <a:rPr lang="en-US" sz="1100" u="none" strike="noStrike" dirty="0">
                          <a:effectLst/>
                        </a:rPr>
                        <a:t>US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3,916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8,038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48.72%</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39737564"/>
                  </a:ext>
                </a:extLst>
              </a:tr>
              <a:tr h="259080">
                <a:tc>
                  <a:txBody>
                    <a:bodyPr/>
                    <a:lstStyle/>
                    <a:p>
                      <a:pPr algn="ctr" fontAlgn="b"/>
                      <a:r>
                        <a:rPr lang="en-US" sz="1100" u="none" strike="noStrike" dirty="0">
                          <a:effectLst/>
                        </a:rPr>
                        <a:t>other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766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1,462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52.39%</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33086379"/>
                  </a:ext>
                </a:extLst>
              </a:tr>
              <a:tr h="259080">
                <a:tc>
                  <a:txBody>
                    <a:bodyPr/>
                    <a:lstStyle/>
                    <a:p>
                      <a:pPr algn="ctr" fontAlgn="b"/>
                      <a:r>
                        <a:rPr lang="en-US" sz="1100" u="none" strike="noStrike" dirty="0">
                          <a:effectLst/>
                        </a:rPr>
                        <a:t>AU</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61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0.00%</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41461650"/>
                  </a:ext>
                </a:extLst>
              </a:tr>
              <a:tr h="259080">
                <a:tc>
                  <a:txBody>
                    <a:bodyPr/>
                    <a:lstStyle/>
                    <a:p>
                      <a:pPr algn="ctr" fontAlgn="b"/>
                      <a:r>
                        <a:rPr lang="en-US" sz="1100" u="none" strike="noStrike" dirty="0">
                          <a:effectLst/>
                        </a:rPr>
                        <a:t>IT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             392 </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0.00%</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04772726"/>
                  </a:ext>
                </a:extLst>
              </a:tr>
              <a:tr h="259080">
                <a:tc>
                  <a:txBody>
                    <a:bodyPr/>
                    <a:lstStyle/>
                    <a:p>
                      <a:pPr algn="ctr" fontAlgn="b"/>
                      <a:r>
                        <a:rPr lang="en-US" sz="1100" u="none" strike="noStrike" dirty="0">
                          <a:effectLst/>
                        </a:rPr>
                        <a:t>GB</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             292 </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0.00%</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55557839"/>
                  </a:ext>
                </a:extLst>
              </a:tr>
              <a:tr h="259080">
                <a:tc>
                  <a:txBody>
                    <a:bodyPr/>
                    <a:lstStyle/>
                    <a:p>
                      <a:pPr algn="ctr" fontAlgn="b"/>
                      <a:r>
                        <a:rPr lang="en-US" sz="1100" u="none" strike="noStrike" dirty="0">
                          <a:effectLst/>
                        </a:rPr>
                        <a:t>FR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574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0.00%</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37518119"/>
                  </a:ext>
                </a:extLst>
              </a:tr>
              <a:tr h="259080">
                <a:tc>
                  <a:txBody>
                    <a:bodyPr/>
                    <a:lstStyle/>
                    <a:p>
                      <a:pPr algn="ctr" fontAlgn="b"/>
                      <a:r>
                        <a:rPr lang="en-US" sz="1100" u="none" strike="noStrike" dirty="0">
                          <a:effectLst/>
                        </a:rPr>
                        <a:t>CA</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176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0.00%</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5056"/>
                  </a:ext>
                </a:extLst>
              </a:tr>
              <a:tr h="259080">
                <a:tc>
                  <a:txBody>
                    <a:bodyPr/>
                    <a:lstStyle/>
                    <a:p>
                      <a:pPr algn="ctr" fontAlgn="b"/>
                      <a:r>
                        <a:rPr lang="en-US" sz="1100" u="none" strike="noStrike" dirty="0">
                          <a:effectLst/>
                        </a:rPr>
                        <a:t>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283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0.00%</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47099338"/>
                  </a:ext>
                </a:extLst>
              </a:tr>
              <a:tr h="259080">
                <a:tc>
                  <a:txBody>
                    <a:bodyPr/>
                    <a:lstStyle/>
                    <a:p>
                      <a:pPr algn="ctr" fontAlgn="b"/>
                      <a:r>
                        <a:rPr lang="en-US" sz="1100" u="none" strike="noStrike" dirty="0">
                          <a:effectLst/>
                        </a:rPr>
                        <a:t>DE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100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0.00%</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03018643"/>
                  </a:ext>
                </a:extLst>
              </a:tr>
              <a:tr h="259080">
                <a:tc>
                  <a:txBody>
                    <a:bodyPr/>
                    <a:lstStyle/>
                    <a:p>
                      <a:pPr algn="ctr" fontAlgn="b"/>
                      <a:r>
                        <a:rPr lang="en-US" sz="1100" u="none" strike="noStrike" dirty="0">
                          <a:effectLst/>
                        </a:rPr>
                        <a:t>NL</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99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0.00%</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24738203"/>
                  </a:ext>
                </a:extLst>
              </a:tr>
              <a:tr h="259080">
                <a:tc>
                  <a:txBody>
                    <a:bodyPr/>
                    <a:lstStyle/>
                    <a:p>
                      <a:pPr algn="ctr" fontAlgn="b"/>
                      <a:r>
                        <a:rPr lang="en-US" sz="1100" u="none" strike="noStrike" dirty="0">
                          <a:effectLst/>
                        </a:rPr>
                        <a:t>PT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33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0.00%</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00110600"/>
                  </a:ext>
                </a:extLst>
              </a:tr>
            </a:tbl>
          </a:graphicData>
        </a:graphic>
      </p:graphicFrame>
      <p:graphicFrame>
        <p:nvGraphicFramePr>
          <p:cNvPr id="6" name="Table 5">
            <a:extLst>
              <a:ext uri="{FF2B5EF4-FFF2-40B4-BE49-F238E27FC236}">
                <a16:creationId xmlns:a16="http://schemas.microsoft.com/office/drawing/2014/main" id="{574B218F-F311-4338-AFBF-E9BCEF43572C}"/>
              </a:ext>
            </a:extLst>
          </p:cNvPr>
          <p:cNvGraphicFramePr>
            <a:graphicFrameLocks noGrp="1"/>
          </p:cNvGraphicFramePr>
          <p:nvPr/>
        </p:nvGraphicFramePr>
        <p:xfrm>
          <a:off x="5937250" y="1754680"/>
          <a:ext cx="5943602" cy="3348640"/>
        </p:xfrm>
        <a:graphic>
          <a:graphicData uri="http://schemas.openxmlformats.org/drawingml/2006/table">
            <a:tbl>
              <a:tblPr/>
              <a:tblGrid>
                <a:gridCol w="424543">
                  <a:extLst>
                    <a:ext uri="{9D8B030D-6E8A-4147-A177-3AD203B41FA5}">
                      <a16:colId xmlns:a16="http://schemas.microsoft.com/office/drawing/2014/main" val="841013556"/>
                    </a:ext>
                  </a:extLst>
                </a:gridCol>
                <a:gridCol w="424543">
                  <a:extLst>
                    <a:ext uri="{9D8B030D-6E8A-4147-A177-3AD203B41FA5}">
                      <a16:colId xmlns:a16="http://schemas.microsoft.com/office/drawing/2014/main" val="104185691"/>
                    </a:ext>
                  </a:extLst>
                </a:gridCol>
                <a:gridCol w="424543">
                  <a:extLst>
                    <a:ext uri="{9D8B030D-6E8A-4147-A177-3AD203B41FA5}">
                      <a16:colId xmlns:a16="http://schemas.microsoft.com/office/drawing/2014/main" val="2869699375"/>
                    </a:ext>
                  </a:extLst>
                </a:gridCol>
                <a:gridCol w="424543">
                  <a:extLst>
                    <a:ext uri="{9D8B030D-6E8A-4147-A177-3AD203B41FA5}">
                      <a16:colId xmlns:a16="http://schemas.microsoft.com/office/drawing/2014/main" val="960983949"/>
                    </a:ext>
                  </a:extLst>
                </a:gridCol>
                <a:gridCol w="424543">
                  <a:extLst>
                    <a:ext uri="{9D8B030D-6E8A-4147-A177-3AD203B41FA5}">
                      <a16:colId xmlns:a16="http://schemas.microsoft.com/office/drawing/2014/main" val="1571319061"/>
                    </a:ext>
                  </a:extLst>
                </a:gridCol>
                <a:gridCol w="424543">
                  <a:extLst>
                    <a:ext uri="{9D8B030D-6E8A-4147-A177-3AD203B41FA5}">
                      <a16:colId xmlns:a16="http://schemas.microsoft.com/office/drawing/2014/main" val="3533677028"/>
                    </a:ext>
                  </a:extLst>
                </a:gridCol>
                <a:gridCol w="424543">
                  <a:extLst>
                    <a:ext uri="{9D8B030D-6E8A-4147-A177-3AD203B41FA5}">
                      <a16:colId xmlns:a16="http://schemas.microsoft.com/office/drawing/2014/main" val="968505336"/>
                    </a:ext>
                  </a:extLst>
                </a:gridCol>
                <a:gridCol w="424543">
                  <a:extLst>
                    <a:ext uri="{9D8B030D-6E8A-4147-A177-3AD203B41FA5}">
                      <a16:colId xmlns:a16="http://schemas.microsoft.com/office/drawing/2014/main" val="239609513"/>
                    </a:ext>
                  </a:extLst>
                </a:gridCol>
                <a:gridCol w="424543">
                  <a:extLst>
                    <a:ext uri="{9D8B030D-6E8A-4147-A177-3AD203B41FA5}">
                      <a16:colId xmlns:a16="http://schemas.microsoft.com/office/drawing/2014/main" val="720450123"/>
                    </a:ext>
                  </a:extLst>
                </a:gridCol>
                <a:gridCol w="424543">
                  <a:extLst>
                    <a:ext uri="{9D8B030D-6E8A-4147-A177-3AD203B41FA5}">
                      <a16:colId xmlns:a16="http://schemas.microsoft.com/office/drawing/2014/main" val="3214467103"/>
                    </a:ext>
                  </a:extLst>
                </a:gridCol>
                <a:gridCol w="424543">
                  <a:extLst>
                    <a:ext uri="{9D8B030D-6E8A-4147-A177-3AD203B41FA5}">
                      <a16:colId xmlns:a16="http://schemas.microsoft.com/office/drawing/2014/main" val="2913197211"/>
                    </a:ext>
                  </a:extLst>
                </a:gridCol>
                <a:gridCol w="424543">
                  <a:extLst>
                    <a:ext uri="{9D8B030D-6E8A-4147-A177-3AD203B41FA5}">
                      <a16:colId xmlns:a16="http://schemas.microsoft.com/office/drawing/2014/main" val="242966289"/>
                    </a:ext>
                  </a:extLst>
                </a:gridCol>
                <a:gridCol w="424543">
                  <a:extLst>
                    <a:ext uri="{9D8B030D-6E8A-4147-A177-3AD203B41FA5}">
                      <a16:colId xmlns:a16="http://schemas.microsoft.com/office/drawing/2014/main" val="2570494888"/>
                    </a:ext>
                  </a:extLst>
                </a:gridCol>
                <a:gridCol w="424543">
                  <a:extLst>
                    <a:ext uri="{9D8B030D-6E8A-4147-A177-3AD203B41FA5}">
                      <a16:colId xmlns:a16="http://schemas.microsoft.com/office/drawing/2014/main" val="2403298032"/>
                    </a:ext>
                  </a:extLst>
                </a:gridCol>
              </a:tblGrid>
              <a:tr h="436418">
                <a:tc>
                  <a:txBody>
                    <a:bodyPr/>
                    <a:lstStyle/>
                    <a:p>
                      <a:pPr algn="l" fontAlgn="b"/>
                      <a:r>
                        <a:rPr lang="en-US" sz="1100" b="0" i="0" u="none" strike="noStrike">
                          <a:solidFill>
                            <a:srgbClr val="000000"/>
                          </a:solidFill>
                          <a:effectLst/>
                          <a:latin typeface="Calibri" panose="020F0502020204030204" pitchFamily="34" charset="0"/>
                        </a:rPr>
                        <a:t>True Negatives</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33</a:t>
                      </a:r>
                    </a:p>
                  </a:txBody>
                  <a:tcPr marL="7620" marR="7620" marT="7620" marB="0" anchor="b">
                    <a:lnL>
                      <a:noFill/>
                    </a:lnL>
                    <a:lnR>
                      <a:noFill/>
                    </a:lnR>
                    <a:lnT>
                      <a:noFill/>
                    </a:lnT>
                    <a:lnB>
                      <a:noFill/>
                    </a:lnB>
                    <a:solidFill>
                      <a:srgbClr val="FFEB84"/>
                    </a:solidFill>
                  </a:tcPr>
                </a:tc>
                <a:tc>
                  <a:txBody>
                    <a:bodyPr/>
                    <a:lstStyle/>
                    <a:p>
                      <a:pPr algn="r" fontAlgn="b"/>
                      <a:r>
                        <a:rPr lang="en-US" sz="1100" b="0" i="0" u="none" strike="noStrike">
                          <a:solidFill>
                            <a:srgbClr val="000000"/>
                          </a:solidFill>
                          <a:effectLst/>
                          <a:latin typeface="Calibri" panose="020F0502020204030204" pitchFamily="34" charset="0"/>
                        </a:rPr>
                        <a:t>28</a:t>
                      </a:r>
                    </a:p>
                  </a:txBody>
                  <a:tcPr marL="7620" marR="7620" marT="7620" marB="0" anchor="b">
                    <a:lnL>
                      <a:noFill/>
                    </a:lnL>
                    <a:lnR>
                      <a:noFill/>
                    </a:lnR>
                    <a:lnT>
                      <a:noFill/>
                    </a:lnT>
                    <a:lnB>
                      <a:noFill/>
                    </a:lnB>
                    <a:solidFill>
                      <a:srgbClr val="FFEB84"/>
                    </a:solidFill>
                  </a:tcPr>
                </a:tc>
                <a:tc>
                  <a:txBody>
                    <a:bodyPr/>
                    <a:lstStyle/>
                    <a:p>
                      <a:pPr algn="l" fontAlgn="b"/>
                      <a:r>
                        <a:rPr lang="en-US" sz="1100" b="0" i="0" u="none" strike="noStrike">
                          <a:solidFill>
                            <a:srgbClr val="000000"/>
                          </a:solidFill>
                          <a:effectLst/>
                          <a:latin typeface="Calibri" panose="020F0502020204030204" pitchFamily="34" charset="0"/>
                        </a:rPr>
                        <a:t>False Positives</a:t>
                      </a:r>
                    </a:p>
                  </a:txBody>
                  <a:tcPr marL="7620" marR="7620" marT="7620" marB="0" anchor="b">
                    <a:lnL>
                      <a:noFill/>
                    </a:lnL>
                    <a:lnR>
                      <a:noFill/>
                    </a:lnR>
                    <a:lnT>
                      <a:noFill/>
                    </a:lnT>
                    <a:lnB>
                      <a:noFill/>
                    </a:lnB>
                  </a:tcPr>
                </a:tc>
                <a:extLst>
                  <a:ext uri="{0D108BD9-81ED-4DB2-BD59-A6C34878D82A}">
                    <a16:rowId xmlns:a16="http://schemas.microsoft.com/office/drawing/2014/main" val="680098279"/>
                  </a:ext>
                </a:extLst>
              </a:tr>
              <a:tr h="232756">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94</a:t>
                      </a:r>
                    </a:p>
                  </a:txBody>
                  <a:tcPr marL="7620" marR="7620" marT="7620" marB="0" anchor="b">
                    <a:lnL>
                      <a:noFill/>
                    </a:lnL>
                    <a:lnR>
                      <a:noFill/>
                    </a:lnR>
                    <a:lnT>
                      <a:noFill/>
                    </a:lnT>
                    <a:lnB>
                      <a:noFill/>
                    </a:lnB>
                    <a:solidFill>
                      <a:srgbClr val="FFEB84"/>
                    </a:solidFill>
                  </a:tcPr>
                </a:tc>
                <a:tc>
                  <a:txBody>
                    <a:bodyPr/>
                    <a:lstStyle/>
                    <a:p>
                      <a:pPr algn="r" fontAlgn="b"/>
                      <a:r>
                        <a:rPr lang="en-US" sz="1100" b="0" i="0" u="none" strike="noStrike">
                          <a:solidFill>
                            <a:srgbClr val="000000"/>
                          </a:solidFill>
                          <a:effectLst/>
                          <a:latin typeface="Calibri" panose="020F0502020204030204" pitchFamily="34" charset="0"/>
                        </a:rPr>
                        <a:t>82</a:t>
                      </a:r>
                    </a:p>
                  </a:txBody>
                  <a:tcPr marL="7620" marR="7620" marT="7620" marB="0" anchor="b">
                    <a:lnL>
                      <a:noFill/>
                    </a:lnL>
                    <a:lnR>
                      <a:noFill/>
                    </a:lnR>
                    <a:lnT>
                      <a:noFill/>
                    </a:lnT>
                    <a:lnB>
                      <a:noFill/>
                    </a:lnB>
                    <a:solidFill>
                      <a:srgbClr val="FFEB84"/>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4076997425"/>
                  </a:ext>
                </a:extLst>
              </a:tr>
              <a:tr h="232756">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dirty="0">
                          <a:solidFill>
                            <a:srgbClr val="000000"/>
                          </a:solidFill>
                          <a:effectLst/>
                          <a:latin typeface="Calibri" panose="020F0502020204030204" pitchFamily="34" charset="0"/>
                        </a:rPr>
                        <a:t>42</a:t>
                      </a:r>
                    </a:p>
                  </a:txBody>
                  <a:tcPr marL="7620" marR="7620" marT="7620" marB="0" anchor="b">
                    <a:lnL>
                      <a:noFill/>
                    </a:lnL>
                    <a:lnR>
                      <a:noFill/>
                    </a:lnR>
                    <a:lnT>
                      <a:noFill/>
                    </a:lnT>
                    <a:lnB>
                      <a:noFill/>
                    </a:lnB>
                    <a:solidFill>
                      <a:srgbClr val="FFEB84"/>
                    </a:solidFill>
                  </a:tcPr>
                </a:tc>
                <a:tc>
                  <a:txBody>
                    <a:bodyPr/>
                    <a:lstStyle/>
                    <a:p>
                      <a:pPr algn="r" fontAlgn="b"/>
                      <a:r>
                        <a:rPr lang="en-US" sz="1100" b="0" i="0" u="none" strike="noStrike">
                          <a:solidFill>
                            <a:srgbClr val="000000"/>
                          </a:solidFill>
                          <a:effectLst/>
                          <a:latin typeface="Calibri" panose="020F0502020204030204" pitchFamily="34" charset="0"/>
                        </a:rPr>
                        <a:t>58</a:t>
                      </a:r>
                    </a:p>
                  </a:txBody>
                  <a:tcPr marL="7620" marR="7620" marT="7620" marB="0" anchor="b">
                    <a:lnL>
                      <a:noFill/>
                    </a:lnL>
                    <a:lnR>
                      <a:noFill/>
                    </a:lnR>
                    <a:lnT>
                      <a:noFill/>
                    </a:lnT>
                    <a:lnB>
                      <a:noFill/>
                    </a:lnB>
                    <a:solidFill>
                      <a:srgbClr val="FFEB84"/>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1485844256"/>
                  </a:ext>
                </a:extLst>
              </a:tr>
              <a:tr h="232756">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153</a:t>
                      </a:r>
                    </a:p>
                  </a:txBody>
                  <a:tcPr marL="7620" marR="7620" marT="7620" marB="0" anchor="b">
                    <a:lnL>
                      <a:noFill/>
                    </a:lnL>
                    <a:lnR>
                      <a:noFill/>
                    </a:lnR>
                    <a:lnT>
                      <a:noFill/>
                    </a:lnT>
                    <a:lnB>
                      <a:noFill/>
                    </a:lnB>
                    <a:solidFill>
                      <a:srgbClr val="FFEA84"/>
                    </a:solidFill>
                  </a:tcPr>
                </a:tc>
                <a:tc>
                  <a:txBody>
                    <a:bodyPr/>
                    <a:lstStyle/>
                    <a:p>
                      <a:pPr algn="r" fontAlgn="b"/>
                      <a:r>
                        <a:rPr lang="en-US" sz="1100" b="0" i="0" u="none" strike="noStrike">
                          <a:solidFill>
                            <a:srgbClr val="000000"/>
                          </a:solidFill>
                          <a:effectLst/>
                          <a:latin typeface="Calibri" panose="020F0502020204030204" pitchFamily="34" charset="0"/>
                        </a:rPr>
                        <a:t>130</a:t>
                      </a:r>
                    </a:p>
                  </a:txBody>
                  <a:tcPr marL="7620" marR="7620" marT="7620" marB="0" anchor="b">
                    <a:lnL>
                      <a:noFill/>
                    </a:lnL>
                    <a:lnR>
                      <a:noFill/>
                    </a:lnR>
                    <a:lnT>
                      <a:noFill/>
                    </a:lnT>
                    <a:lnB>
                      <a:noFill/>
                    </a:lnB>
                    <a:solidFill>
                      <a:srgbClr val="FFEB84"/>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3050369997"/>
                  </a:ext>
                </a:extLst>
              </a:tr>
              <a:tr h="232756">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311</a:t>
                      </a:r>
                    </a:p>
                  </a:txBody>
                  <a:tcPr marL="7620" marR="7620" marT="7620" marB="0" anchor="b">
                    <a:lnL>
                      <a:noFill/>
                    </a:lnL>
                    <a:lnR>
                      <a:noFill/>
                    </a:lnR>
                    <a:lnT>
                      <a:noFill/>
                    </a:lnT>
                    <a:lnB>
                      <a:noFill/>
                    </a:lnB>
                    <a:solidFill>
                      <a:srgbClr val="FFE984"/>
                    </a:solidFill>
                  </a:tcPr>
                </a:tc>
                <a:tc>
                  <a:txBody>
                    <a:bodyPr/>
                    <a:lstStyle/>
                    <a:p>
                      <a:pPr algn="r" fontAlgn="b"/>
                      <a:r>
                        <a:rPr lang="en-US" sz="1100" b="0" i="0" u="none" strike="noStrike">
                          <a:solidFill>
                            <a:srgbClr val="000000"/>
                          </a:solidFill>
                          <a:effectLst/>
                          <a:latin typeface="Calibri" panose="020F0502020204030204" pitchFamily="34" charset="0"/>
                        </a:rPr>
                        <a:t>263</a:t>
                      </a:r>
                    </a:p>
                  </a:txBody>
                  <a:tcPr marL="7620" marR="7620" marT="7620" marB="0" anchor="b">
                    <a:lnL>
                      <a:noFill/>
                    </a:lnL>
                    <a:lnR>
                      <a:noFill/>
                    </a:lnR>
                    <a:lnT>
                      <a:noFill/>
                    </a:lnT>
                    <a:lnB>
                      <a:noFill/>
                    </a:lnB>
                    <a:solidFill>
                      <a:srgbClr val="FFEA84"/>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2525356615"/>
                  </a:ext>
                </a:extLst>
              </a:tr>
              <a:tr h="232756">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7620" marR="7620" marT="7620" marB="0" anchor="b">
                    <a:lnL>
                      <a:noFill/>
                    </a:lnL>
                    <a:lnR>
                      <a:noFill/>
                    </a:lnR>
                    <a:lnT>
                      <a:noFill/>
                    </a:lnT>
                    <a:lnB>
                      <a:noFill/>
                    </a:lnB>
                    <a:solidFill>
                      <a:srgbClr val="FFEB84"/>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dirty="0">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162</a:t>
                      </a:r>
                    </a:p>
                  </a:txBody>
                  <a:tcPr marL="7620" marR="7620" marT="7620" marB="0" anchor="b">
                    <a:lnL>
                      <a:noFill/>
                    </a:lnL>
                    <a:lnR>
                      <a:noFill/>
                    </a:lnR>
                    <a:lnT>
                      <a:noFill/>
                    </a:lnT>
                    <a:lnB>
                      <a:noFill/>
                    </a:lnB>
                    <a:solidFill>
                      <a:srgbClr val="FFEA84"/>
                    </a:solidFill>
                  </a:tcPr>
                </a:tc>
                <a:tc>
                  <a:txBody>
                    <a:bodyPr/>
                    <a:lstStyle/>
                    <a:p>
                      <a:pPr algn="r" fontAlgn="b"/>
                      <a:r>
                        <a:rPr lang="en-US" sz="1100" b="0" i="0" u="none" strike="noStrike">
                          <a:solidFill>
                            <a:srgbClr val="000000"/>
                          </a:solidFill>
                          <a:effectLst/>
                          <a:latin typeface="Calibri" panose="020F0502020204030204" pitchFamily="34" charset="0"/>
                        </a:rPr>
                        <a:t>129</a:t>
                      </a:r>
                    </a:p>
                  </a:txBody>
                  <a:tcPr marL="7620" marR="7620" marT="7620" marB="0" anchor="b">
                    <a:lnL>
                      <a:noFill/>
                    </a:lnL>
                    <a:lnR>
                      <a:noFill/>
                    </a:lnR>
                    <a:lnT>
                      <a:noFill/>
                    </a:lnT>
                    <a:lnB>
                      <a:noFill/>
                    </a:lnB>
                    <a:solidFill>
                      <a:srgbClr val="FFEB84"/>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4028258760"/>
                  </a:ext>
                </a:extLst>
              </a:tr>
              <a:tr h="232756">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219</a:t>
                      </a:r>
                    </a:p>
                  </a:txBody>
                  <a:tcPr marL="7620" marR="7620" marT="7620" marB="0" anchor="b">
                    <a:lnL>
                      <a:noFill/>
                    </a:lnL>
                    <a:lnR>
                      <a:noFill/>
                    </a:lnR>
                    <a:lnT>
                      <a:noFill/>
                    </a:lnT>
                    <a:lnB>
                      <a:noFill/>
                    </a:lnB>
                    <a:solidFill>
                      <a:srgbClr val="FFEA84"/>
                    </a:solidFill>
                  </a:tcPr>
                </a:tc>
                <a:tc>
                  <a:txBody>
                    <a:bodyPr/>
                    <a:lstStyle/>
                    <a:p>
                      <a:pPr algn="r" fontAlgn="b"/>
                      <a:r>
                        <a:rPr lang="en-US" sz="1100" b="0" i="0" u="none" strike="noStrike">
                          <a:solidFill>
                            <a:srgbClr val="000000"/>
                          </a:solidFill>
                          <a:effectLst/>
                          <a:latin typeface="Calibri" panose="020F0502020204030204" pitchFamily="34" charset="0"/>
                        </a:rPr>
                        <a:t>173</a:t>
                      </a:r>
                    </a:p>
                  </a:txBody>
                  <a:tcPr marL="7620" marR="7620" marT="7620" marB="0" anchor="b">
                    <a:lnL>
                      <a:noFill/>
                    </a:lnL>
                    <a:lnR>
                      <a:noFill/>
                    </a:lnR>
                    <a:lnT>
                      <a:noFill/>
                    </a:lnT>
                    <a:lnB>
                      <a:noFill/>
                    </a:lnB>
                    <a:solidFill>
                      <a:srgbClr val="FFEA84"/>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2322214356"/>
                  </a:ext>
                </a:extLst>
              </a:tr>
              <a:tr h="232756">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18016</a:t>
                      </a:r>
                    </a:p>
                  </a:txBody>
                  <a:tcPr marL="7620" marR="7620" marT="7620" marB="0" anchor="b">
                    <a:lnL>
                      <a:noFill/>
                    </a:lnL>
                    <a:lnR>
                      <a:noFill/>
                    </a:lnR>
                    <a:lnT>
                      <a:noFill/>
                    </a:lnT>
                    <a:lnB>
                      <a:noFill/>
                    </a:lnB>
                    <a:solidFill>
                      <a:srgbClr val="F8696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1382465771"/>
                  </a:ext>
                </a:extLst>
              </a:tr>
              <a:tr h="232756">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38</a:t>
                      </a:r>
                    </a:p>
                  </a:txBody>
                  <a:tcPr marL="7620" marR="7620" marT="7620" marB="0" anchor="b">
                    <a:lnL>
                      <a:noFill/>
                    </a:lnL>
                    <a:lnR>
                      <a:noFill/>
                    </a:lnR>
                    <a:lnT>
                      <a:noFill/>
                    </a:lnT>
                    <a:lnB>
                      <a:noFill/>
                    </a:lnB>
                    <a:solidFill>
                      <a:srgbClr val="FFEB84"/>
                    </a:solidFill>
                  </a:tcPr>
                </a:tc>
                <a:tc>
                  <a:txBody>
                    <a:bodyPr/>
                    <a:lstStyle/>
                    <a:p>
                      <a:pPr algn="r" fontAlgn="b"/>
                      <a:r>
                        <a:rPr lang="en-US" sz="1100" b="0" i="0" u="none" strike="noStrike">
                          <a:solidFill>
                            <a:srgbClr val="000000"/>
                          </a:solidFill>
                          <a:effectLst/>
                          <a:latin typeface="Calibri" panose="020F0502020204030204" pitchFamily="34" charset="0"/>
                        </a:rPr>
                        <a:t>61</a:t>
                      </a:r>
                    </a:p>
                  </a:txBody>
                  <a:tcPr marL="7620" marR="7620" marT="7620" marB="0" anchor="b">
                    <a:lnL>
                      <a:noFill/>
                    </a:lnL>
                    <a:lnR>
                      <a:noFill/>
                    </a:lnR>
                    <a:lnT>
                      <a:noFill/>
                    </a:lnT>
                    <a:lnB>
                      <a:noFill/>
                    </a:lnB>
                    <a:solidFill>
                      <a:srgbClr val="FFEB84"/>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3829792501"/>
                  </a:ext>
                </a:extLst>
              </a:tr>
              <a:tr h="232756">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16</a:t>
                      </a:r>
                    </a:p>
                  </a:txBody>
                  <a:tcPr marL="7620" marR="7620" marT="7620" marB="0" anchor="b">
                    <a:lnL>
                      <a:noFill/>
                    </a:lnL>
                    <a:lnR>
                      <a:noFill/>
                    </a:lnR>
                    <a:lnT>
                      <a:noFill/>
                    </a:lnT>
                    <a:lnB>
                      <a:noFill/>
                    </a:lnB>
                    <a:solidFill>
                      <a:srgbClr val="FFEB84"/>
                    </a:solidFill>
                  </a:tcPr>
                </a:tc>
                <a:tc>
                  <a:txBody>
                    <a:bodyPr/>
                    <a:lstStyle/>
                    <a:p>
                      <a:pPr algn="r" fontAlgn="b"/>
                      <a:r>
                        <a:rPr lang="en-US" sz="1100" b="0" i="0" u="none" strike="noStrike">
                          <a:solidFill>
                            <a:srgbClr val="000000"/>
                          </a:solidFill>
                          <a:effectLst/>
                          <a:latin typeface="Calibri" panose="020F0502020204030204" pitchFamily="34" charset="0"/>
                        </a:rPr>
                        <a:t>17</a:t>
                      </a:r>
                    </a:p>
                  </a:txBody>
                  <a:tcPr marL="7620" marR="7620" marT="7620" marB="0" anchor="b">
                    <a:lnL>
                      <a:noFill/>
                    </a:lnL>
                    <a:lnR>
                      <a:noFill/>
                    </a:lnR>
                    <a:lnT>
                      <a:noFill/>
                    </a:lnT>
                    <a:lnB>
                      <a:noFill/>
                    </a:lnB>
                    <a:solidFill>
                      <a:srgbClr val="FFEB84"/>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1418525121"/>
                  </a:ext>
                </a:extLst>
              </a:tr>
              <a:tr h="232756">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a:t>
                      </a:r>
                    </a:p>
                  </a:txBody>
                  <a:tcPr marL="7620" marR="7620" marT="7620" marB="0" anchor="b">
                    <a:lnL>
                      <a:noFill/>
                    </a:lnL>
                    <a:lnR>
                      <a:noFill/>
                    </a:lnR>
                    <a:lnT>
                      <a:noFill/>
                    </a:lnT>
                    <a:lnB>
                      <a:noFill/>
                    </a:lnB>
                    <a:solidFill>
                      <a:srgbClr val="FFEB84"/>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1</a:t>
                      </a:r>
                    </a:p>
                  </a:txBody>
                  <a:tcPr marL="7620" marR="7620" marT="7620" marB="0" anchor="b">
                    <a:lnL>
                      <a:noFill/>
                    </a:lnL>
                    <a:lnR>
                      <a:noFill/>
                    </a:lnR>
                    <a:lnT>
                      <a:noFill/>
                    </a:lnT>
                    <a:lnB>
                      <a:noFill/>
                    </a:lnB>
                    <a:solidFill>
                      <a:srgbClr val="FFEB84"/>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3916</a:t>
                      </a:r>
                    </a:p>
                  </a:txBody>
                  <a:tcPr marL="7620" marR="7620" marT="7620" marB="0" anchor="b">
                    <a:lnL>
                      <a:noFill/>
                    </a:lnL>
                    <a:lnR>
                      <a:noFill/>
                    </a:lnR>
                    <a:lnT>
                      <a:noFill/>
                    </a:lnT>
                    <a:lnB>
                      <a:noFill/>
                    </a:lnB>
                    <a:solidFill>
                      <a:srgbClr val="FECF7F"/>
                    </a:solidFill>
                  </a:tcPr>
                </a:tc>
                <a:tc>
                  <a:txBody>
                    <a:bodyPr/>
                    <a:lstStyle/>
                    <a:p>
                      <a:pPr algn="r" fontAlgn="b"/>
                      <a:r>
                        <a:rPr lang="en-US" sz="1100" b="0" i="0" u="none" strike="noStrike">
                          <a:solidFill>
                            <a:srgbClr val="000000"/>
                          </a:solidFill>
                          <a:effectLst/>
                          <a:latin typeface="Calibri" panose="020F0502020204030204" pitchFamily="34" charset="0"/>
                        </a:rPr>
                        <a:t>4117</a:t>
                      </a:r>
                    </a:p>
                  </a:txBody>
                  <a:tcPr marL="7620" marR="7620" marT="7620" marB="0" anchor="b">
                    <a:lnL>
                      <a:noFill/>
                    </a:lnL>
                    <a:lnR>
                      <a:noFill/>
                    </a:lnR>
                    <a:lnT>
                      <a:noFill/>
                    </a:lnT>
                    <a:lnB>
                      <a:noFill/>
                    </a:lnB>
                    <a:solidFill>
                      <a:srgbClr val="FECE7F"/>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3407753416"/>
                  </a:ext>
                </a:extLst>
              </a:tr>
              <a:tr h="436418">
                <a:tc>
                  <a:txBody>
                    <a:bodyPr/>
                    <a:lstStyle/>
                    <a:p>
                      <a:pPr algn="l" fontAlgn="b"/>
                      <a:r>
                        <a:rPr lang="en-US" sz="1100" b="0" i="0" u="none" strike="noStrike">
                          <a:solidFill>
                            <a:srgbClr val="000000"/>
                          </a:solidFill>
                          <a:effectLst/>
                          <a:latin typeface="Calibri" panose="020F0502020204030204" pitchFamily="34" charset="0"/>
                        </a:rPr>
                        <a:t>False Negatives</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1</a:t>
                      </a:r>
                    </a:p>
                  </a:txBody>
                  <a:tcPr marL="7620" marR="7620" marT="7620" marB="0" anchor="b">
                    <a:lnL>
                      <a:noFill/>
                    </a:lnL>
                    <a:lnR>
                      <a:noFill/>
                    </a:lnR>
                    <a:lnT>
                      <a:noFill/>
                    </a:lnT>
                    <a:lnB>
                      <a:noFill/>
                    </a:lnB>
                    <a:solidFill>
                      <a:srgbClr val="FFEB84"/>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695</a:t>
                      </a:r>
                    </a:p>
                  </a:txBody>
                  <a:tcPr marL="7620" marR="7620" marT="7620" marB="0" anchor="b">
                    <a:lnL>
                      <a:noFill/>
                    </a:lnL>
                    <a:lnR>
                      <a:noFill/>
                    </a:lnR>
                    <a:lnT>
                      <a:noFill/>
                    </a:lnT>
                    <a:lnB>
                      <a:noFill/>
                    </a:lnB>
                    <a:solidFill>
                      <a:srgbClr val="FFE684"/>
                    </a:solidFill>
                  </a:tcPr>
                </a:tc>
                <a:tc>
                  <a:txBody>
                    <a:bodyPr/>
                    <a:lstStyle/>
                    <a:p>
                      <a:pPr algn="r" fontAlgn="b"/>
                      <a:r>
                        <a:rPr lang="en-US" sz="1100" b="0" i="0" u="none" strike="noStrike">
                          <a:solidFill>
                            <a:srgbClr val="000000"/>
                          </a:solidFill>
                          <a:effectLst/>
                          <a:latin typeface="Calibri" panose="020F0502020204030204" pitchFamily="34" charset="0"/>
                        </a:rPr>
                        <a:t>766</a:t>
                      </a:r>
                    </a:p>
                  </a:txBody>
                  <a:tcPr marL="7620" marR="7620" marT="7620" marB="0" anchor="b">
                    <a:lnL>
                      <a:noFill/>
                    </a:lnL>
                    <a:lnR>
                      <a:noFill/>
                    </a:lnR>
                    <a:lnT>
                      <a:noFill/>
                    </a:lnT>
                    <a:lnB>
                      <a:noFill/>
                    </a:lnB>
                    <a:solidFill>
                      <a:srgbClr val="FFE683"/>
                    </a:solidFill>
                  </a:tcPr>
                </a:tc>
                <a:tc>
                  <a:txBody>
                    <a:bodyPr/>
                    <a:lstStyle/>
                    <a:p>
                      <a:pPr algn="l" fontAlgn="b"/>
                      <a:r>
                        <a:rPr lang="en-US" sz="1100" b="0" i="0" u="none" strike="noStrike" dirty="0">
                          <a:solidFill>
                            <a:srgbClr val="000000"/>
                          </a:solidFill>
                          <a:effectLst/>
                          <a:latin typeface="Calibri" panose="020F0502020204030204" pitchFamily="34" charset="0"/>
                        </a:rPr>
                        <a:t>True Positives</a:t>
                      </a:r>
                    </a:p>
                  </a:txBody>
                  <a:tcPr marL="7620" marR="7620" marT="7620" marB="0" anchor="b">
                    <a:lnL>
                      <a:noFill/>
                    </a:lnL>
                    <a:lnR>
                      <a:noFill/>
                    </a:lnR>
                    <a:lnT>
                      <a:noFill/>
                    </a:lnT>
                    <a:lnB>
                      <a:noFill/>
                    </a:lnB>
                  </a:tcPr>
                </a:tc>
                <a:extLst>
                  <a:ext uri="{0D108BD9-81ED-4DB2-BD59-A6C34878D82A}">
                    <a16:rowId xmlns:a16="http://schemas.microsoft.com/office/drawing/2014/main" val="1765092531"/>
                  </a:ext>
                </a:extLst>
              </a:tr>
            </a:tbl>
          </a:graphicData>
        </a:graphic>
      </p:graphicFrame>
    </p:spTree>
    <p:extLst>
      <p:ext uri="{BB962C8B-B14F-4D97-AF65-F5344CB8AC3E}">
        <p14:creationId xmlns:p14="http://schemas.microsoft.com/office/powerpoint/2010/main" val="3123349942"/>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F60FCA6E-0894-46CD-BD49-5955A51E0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1955" y="5346696"/>
            <a:ext cx="5360045" cy="1511304"/>
          </a:xfrm>
          <a:custGeom>
            <a:avLst/>
            <a:gdLst>
              <a:gd name="connsiteX0" fmla="*/ 4545473 w 5360045"/>
              <a:gd name="connsiteY0" fmla="*/ 0 h 1511304"/>
              <a:gd name="connsiteX1" fmla="*/ 5360045 w 5360045"/>
              <a:gd name="connsiteY1" fmla="*/ 0 h 1511304"/>
              <a:gd name="connsiteX2" fmla="*/ 5360045 w 5360045"/>
              <a:gd name="connsiteY2" fmla="*/ 1046730 h 1511304"/>
              <a:gd name="connsiteX3" fmla="*/ 5360045 w 5360045"/>
              <a:gd name="connsiteY3" fmla="*/ 1508760 h 1511304"/>
              <a:gd name="connsiteX4" fmla="*/ 5360045 w 5360045"/>
              <a:gd name="connsiteY4" fmla="*/ 1511304 h 1511304"/>
              <a:gd name="connsiteX5" fmla="*/ 4545474 w 5360045"/>
              <a:gd name="connsiteY5" fmla="*/ 1511304 h 1511304"/>
              <a:gd name="connsiteX6" fmla="*/ 2525897 w 5360045"/>
              <a:gd name="connsiteY6" fmla="*/ 1511304 h 1511304"/>
              <a:gd name="connsiteX7" fmla="*/ 0 w 5360045"/>
              <a:gd name="connsiteY7" fmla="*/ 1511304 h 1511304"/>
              <a:gd name="connsiteX8" fmla="*/ 697617 w 5360045"/>
              <a:gd name="connsiteY8" fmla="*/ 3 h 1511304"/>
              <a:gd name="connsiteX9" fmla="*/ 4545473 w 5360045"/>
              <a:gd name="connsiteY9"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rgbClr val="40404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E78C6E4B-A1F1-4B6C-97EC-BE997495D6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694"/>
            <a:ext cx="7346605" cy="1511306"/>
          </a:xfrm>
          <a:custGeom>
            <a:avLst/>
            <a:gdLst>
              <a:gd name="connsiteX0" fmla="*/ 0 w 7346605"/>
              <a:gd name="connsiteY0" fmla="*/ 0 h 1511306"/>
              <a:gd name="connsiteX1" fmla="*/ 239486 w 7346605"/>
              <a:gd name="connsiteY1" fmla="*/ 0 h 1511306"/>
              <a:gd name="connsiteX2" fmla="*/ 1209568 w 7346605"/>
              <a:gd name="connsiteY2" fmla="*/ 0 h 1511306"/>
              <a:gd name="connsiteX3" fmla="*/ 2405743 w 7346605"/>
              <a:gd name="connsiteY3" fmla="*/ 0 h 1511306"/>
              <a:gd name="connsiteX4" fmla="*/ 2405743 w 7346605"/>
              <a:gd name="connsiteY4" fmla="*/ 2544 h 1511306"/>
              <a:gd name="connsiteX5" fmla="*/ 2801131 w 7346605"/>
              <a:gd name="connsiteY5" fmla="*/ 2544 h 1511306"/>
              <a:gd name="connsiteX6" fmla="*/ 2801131 w 7346605"/>
              <a:gd name="connsiteY6" fmla="*/ 0 h 1511306"/>
              <a:gd name="connsiteX7" fmla="*/ 7346605 w 7346605"/>
              <a:gd name="connsiteY7" fmla="*/ 0 h 1511306"/>
              <a:gd name="connsiteX8" fmla="*/ 6648988 w 7346605"/>
              <a:gd name="connsiteY8" fmla="*/ 1511301 h 1511306"/>
              <a:gd name="connsiteX9" fmla="*/ 2801132 w 7346605"/>
              <a:gd name="connsiteY9" fmla="*/ 1511301 h 1511306"/>
              <a:gd name="connsiteX10" fmla="*/ 2801132 w 7346605"/>
              <a:gd name="connsiteY10" fmla="*/ 1511304 h 1511306"/>
              <a:gd name="connsiteX11" fmla="*/ 2405743 w 7346605"/>
              <a:gd name="connsiteY11" fmla="*/ 1511304 h 1511306"/>
              <a:gd name="connsiteX12" fmla="*/ 2405743 w 7346605"/>
              <a:gd name="connsiteY12" fmla="*/ 1511306 h 1511306"/>
              <a:gd name="connsiteX13" fmla="*/ 1333411 w 7346605"/>
              <a:gd name="connsiteY13" fmla="*/ 1511306 h 1511306"/>
              <a:gd name="connsiteX14" fmla="*/ 1219208 w 7346605"/>
              <a:gd name="connsiteY14" fmla="*/ 1511306 h 1511306"/>
              <a:gd name="connsiteX15" fmla="*/ 1209568 w 7346605"/>
              <a:gd name="connsiteY15" fmla="*/ 1511306 h 1511306"/>
              <a:gd name="connsiteX16" fmla="*/ 239486 w 7346605"/>
              <a:gd name="connsiteY16" fmla="*/ 1511306 h 1511306"/>
              <a:gd name="connsiteX17" fmla="*/ 0 w 7346605"/>
              <a:gd name="connsiteY17"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2" name="Title 1">
            <a:extLst>
              <a:ext uri="{FF2B5EF4-FFF2-40B4-BE49-F238E27FC236}">
                <a16:creationId xmlns:a16="http://schemas.microsoft.com/office/drawing/2014/main" id="{94C50B11-0C59-491C-A798-7851B7CB15C4}"/>
              </a:ext>
            </a:extLst>
          </p:cNvPr>
          <p:cNvSpPr>
            <a:spLocks noGrp="1"/>
          </p:cNvSpPr>
          <p:nvPr>
            <p:ph type="title"/>
          </p:nvPr>
        </p:nvSpPr>
        <p:spPr>
          <a:xfrm>
            <a:off x="950121" y="5529884"/>
            <a:ext cx="5693783" cy="1096331"/>
          </a:xfrm>
        </p:spPr>
        <p:txBody>
          <a:bodyPr vert="horz" lIns="91440" tIns="45720" rIns="91440" bIns="45720" rtlCol="0" anchor="ctr">
            <a:normAutofit/>
          </a:bodyPr>
          <a:lstStyle/>
          <a:p>
            <a:r>
              <a:rPr lang="en-US" sz="4000" kern="1200">
                <a:solidFill>
                  <a:srgbClr val="303030"/>
                </a:solidFill>
                <a:latin typeface="+mj-lt"/>
                <a:ea typeface="+mj-ea"/>
                <a:cs typeface="+mj-cs"/>
              </a:rPr>
              <a:t>Results</a:t>
            </a:r>
          </a:p>
        </p:txBody>
      </p:sp>
      <p:pic>
        <p:nvPicPr>
          <p:cNvPr id="5" name="slide3">
            <a:extLst>
              <a:ext uri="{FF2B5EF4-FFF2-40B4-BE49-F238E27FC236}">
                <a16:creationId xmlns:a16="http://schemas.microsoft.com/office/drawing/2014/main" id="{3014A305-2494-4D81-97E7-29B4E22555B0}"/>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951053" y="965200"/>
            <a:ext cx="3939204" cy="3989067"/>
          </a:xfrm>
          <a:prstGeom prst="rect">
            <a:avLst/>
          </a:prstGeom>
        </p:spPr>
      </p:pic>
      <p:sp>
        <p:nvSpPr>
          <p:cNvPr id="3" name="Content Placeholder 2">
            <a:extLst>
              <a:ext uri="{FF2B5EF4-FFF2-40B4-BE49-F238E27FC236}">
                <a16:creationId xmlns:a16="http://schemas.microsoft.com/office/drawing/2014/main" id="{8D07EB0F-098B-4A3C-8C88-CC3CA1F00998}"/>
              </a:ext>
            </a:extLst>
          </p:cNvPr>
          <p:cNvSpPr>
            <a:spLocks noGrp="1"/>
          </p:cNvSpPr>
          <p:nvPr>
            <p:ph sz="half" idx="1"/>
          </p:nvPr>
        </p:nvSpPr>
        <p:spPr>
          <a:xfrm>
            <a:off x="7534655" y="965199"/>
            <a:ext cx="4008101" cy="4020458"/>
          </a:xfrm>
        </p:spPr>
        <p:txBody>
          <a:bodyPr vert="horz" lIns="91440" tIns="45720" rIns="91440" bIns="45720" rtlCol="0" anchor="ctr">
            <a:normAutofit/>
          </a:bodyPr>
          <a:lstStyle/>
          <a:p>
            <a:r>
              <a:rPr lang="en-US" sz="2000"/>
              <a:t>Although Accuracy is high model is not accurate across all outcomes.</a:t>
            </a:r>
          </a:p>
          <a:p>
            <a:r>
              <a:rPr lang="en-US" sz="2000"/>
              <a:t>Sample data is not evenly distributed.</a:t>
            </a:r>
          </a:p>
          <a:p>
            <a:r>
              <a:rPr lang="en-US" sz="2000"/>
              <a:t>Additional work is needed to increase accuracy.</a:t>
            </a:r>
          </a:p>
          <a:p>
            <a:pPr lvl="1"/>
            <a:r>
              <a:rPr lang="en-US" sz="2000"/>
              <a:t>Adjust data sampled</a:t>
            </a:r>
          </a:p>
          <a:p>
            <a:pPr lvl="1"/>
            <a:r>
              <a:rPr lang="en-US" sz="2000"/>
              <a:t>Remove Correlated Values</a:t>
            </a:r>
          </a:p>
          <a:p>
            <a:pPr lvl="1"/>
            <a:r>
              <a:rPr lang="en-US" sz="2000"/>
              <a:t>Explore alternate models</a:t>
            </a:r>
          </a:p>
        </p:txBody>
      </p:sp>
    </p:spTree>
    <p:extLst>
      <p:ext uri="{BB962C8B-B14F-4D97-AF65-F5344CB8AC3E}">
        <p14:creationId xmlns:p14="http://schemas.microsoft.com/office/powerpoint/2010/main" val="11252763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207CC6-EAA1-4BFF-A48A-DECAD89727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3">
            <a:extLst>
              <a:ext uri="{FF2B5EF4-FFF2-40B4-BE49-F238E27FC236}">
                <a16:creationId xmlns:a16="http://schemas.microsoft.com/office/drawing/2014/main" id="{B234A3DD-923D-4166-8B19-7DD58990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6">
            <a:extLst>
              <a:ext uri="{FF2B5EF4-FFF2-40B4-BE49-F238E27FC236}">
                <a16:creationId xmlns:a16="http://schemas.microsoft.com/office/drawing/2014/main" id="{F6ACA5AC-3C5D-4994-B40F-FC8349E4D6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C1BAA1-39C9-422F-9AC7-03A62EF43DE4}"/>
              </a:ext>
            </a:extLst>
          </p:cNvPr>
          <p:cNvSpPr>
            <a:spLocks noGrp="1"/>
          </p:cNvSpPr>
          <p:nvPr>
            <p:ph type="title"/>
          </p:nvPr>
        </p:nvSpPr>
        <p:spPr>
          <a:xfrm>
            <a:off x="804671" y="2600324"/>
            <a:ext cx="6405753" cy="3277961"/>
          </a:xfrm>
        </p:spPr>
        <p:txBody>
          <a:bodyPr vert="horz" lIns="91440" tIns="45720" rIns="91440" bIns="45720" rtlCol="0" anchor="t">
            <a:normAutofit/>
          </a:bodyPr>
          <a:lstStyle/>
          <a:p>
            <a:r>
              <a:rPr lang="en-US" sz="8000" kern="1200" dirty="0">
                <a:solidFill>
                  <a:schemeClr val="tx1"/>
                </a:solidFill>
                <a:latin typeface="+mj-lt"/>
                <a:ea typeface="+mj-ea"/>
                <a:cs typeface="+mj-cs"/>
              </a:rPr>
              <a:t>RESULTS  &amp;  LEARNINGS</a:t>
            </a:r>
          </a:p>
        </p:txBody>
      </p:sp>
    </p:spTree>
    <p:extLst>
      <p:ext uri="{BB962C8B-B14F-4D97-AF65-F5344CB8AC3E}">
        <p14:creationId xmlns:p14="http://schemas.microsoft.com/office/powerpoint/2010/main" val="2664492075"/>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F6D58-1A39-41ED-99F7-0CE9F03BD344}"/>
              </a:ext>
            </a:extLst>
          </p:cNvPr>
          <p:cNvSpPr>
            <a:spLocks noGrp="1"/>
          </p:cNvSpPr>
          <p:nvPr>
            <p:ph type="title"/>
          </p:nvPr>
        </p:nvSpPr>
        <p:spPr>
          <a:xfrm>
            <a:off x="871860" y="398547"/>
            <a:ext cx="6387102" cy="1325563"/>
          </a:xfrm>
        </p:spPr>
        <p:txBody>
          <a:bodyPr>
            <a:normAutofit/>
          </a:bodyPr>
          <a:lstStyle/>
          <a:p>
            <a:r>
              <a:rPr lang="en-US" dirty="0">
                <a:latin typeface="Franklin Gothic Book" panose="020B0503020102020204" pitchFamily="34" charset="0"/>
                <a:cs typeface="Segoe UI" panose="020B0502040204020203" pitchFamily="34" charset="0"/>
              </a:rPr>
              <a:t>MAJOR  FINDINGS</a:t>
            </a:r>
          </a:p>
        </p:txBody>
      </p:sp>
      <p:sp>
        <p:nvSpPr>
          <p:cNvPr id="3" name="Content Placeholder 2">
            <a:extLst>
              <a:ext uri="{FF2B5EF4-FFF2-40B4-BE49-F238E27FC236}">
                <a16:creationId xmlns:a16="http://schemas.microsoft.com/office/drawing/2014/main" id="{3BF933A4-33C5-4102-BBB0-9B15EFF2F292}"/>
              </a:ext>
            </a:extLst>
          </p:cNvPr>
          <p:cNvSpPr>
            <a:spLocks noGrp="1"/>
          </p:cNvSpPr>
          <p:nvPr>
            <p:ph idx="1"/>
          </p:nvPr>
        </p:nvSpPr>
        <p:spPr>
          <a:xfrm>
            <a:off x="464738" y="1952207"/>
            <a:ext cx="7060367" cy="4507246"/>
          </a:xfrm>
        </p:spPr>
        <p:txBody>
          <a:bodyPr vert="horz" lIns="91440" tIns="45720" rIns="91440" bIns="45720" rtlCol="0" anchor="t">
            <a:normAutofit/>
          </a:bodyPr>
          <a:lstStyle/>
          <a:p>
            <a:pPr>
              <a:lnSpc>
                <a:spcPct val="100000"/>
              </a:lnSpc>
            </a:pPr>
            <a:r>
              <a:rPr lang="en-US" sz="2000" dirty="0">
                <a:latin typeface="Segoe UI" panose="020B0502040204020203" pitchFamily="34" charset="0"/>
                <a:cs typeface="Segoe UI" panose="020B0502040204020203" pitchFamily="34" charset="0"/>
              </a:rPr>
              <a:t>Most users who book a trip, create an account in less than 2 weeks and vise versa.</a:t>
            </a:r>
          </a:p>
          <a:p>
            <a:pPr>
              <a:lnSpc>
                <a:spcPct val="100000"/>
              </a:lnSpc>
            </a:pPr>
            <a:r>
              <a:rPr lang="en-US" sz="2000" dirty="0">
                <a:latin typeface="Segoe UI" panose="020B0502040204020203" pitchFamily="34" charset="0"/>
                <a:cs typeface="Segoe UI" panose="020B0502040204020203" pitchFamily="34" charset="0"/>
              </a:rPr>
              <a:t>Most trips booked are from the US.</a:t>
            </a:r>
          </a:p>
          <a:p>
            <a:pPr>
              <a:lnSpc>
                <a:spcPct val="100000"/>
              </a:lnSpc>
            </a:pPr>
            <a:r>
              <a:rPr lang="en-US" sz="2000" dirty="0">
                <a:latin typeface="Segoe UI" panose="020B0502040204020203" pitchFamily="34" charset="0"/>
                <a:cs typeface="Segoe UI" panose="020B0502040204020203" pitchFamily="34" charset="0"/>
              </a:rPr>
              <a:t>Business problems that are tasked with being solved with machine learning do not always imply inherent success or result in high predictability.</a:t>
            </a:r>
          </a:p>
          <a:p>
            <a:pPr>
              <a:lnSpc>
                <a:spcPct val="100000"/>
              </a:lnSpc>
            </a:pPr>
            <a:r>
              <a:rPr lang="en-US" sz="2000" dirty="0">
                <a:latin typeface="Segoe UI" panose="020B0502040204020203" pitchFamily="34" charset="0"/>
                <a:cs typeface="Segoe UI" panose="020B0502040204020203" pitchFamily="34" charset="0"/>
              </a:rPr>
              <a:t>There continue to be new Python and Tableau features and code to learn and utilize.  The journey of learning has just begun.</a:t>
            </a:r>
          </a:p>
          <a:p>
            <a:pPr>
              <a:lnSpc>
                <a:spcPct val="100000"/>
              </a:lnSpc>
            </a:pPr>
            <a:r>
              <a:rPr lang="en-US" sz="2000" dirty="0">
                <a:latin typeface="Segoe UI" panose="020B0502040204020203" pitchFamily="34" charset="0"/>
                <a:cs typeface="Segoe UI" panose="020B0502040204020203" pitchFamily="34" charset="0"/>
              </a:rPr>
              <a:t>Exploratory Data Analysis in Tableau enabled more efficient profiling and analyses.</a:t>
            </a:r>
          </a:p>
        </p:txBody>
      </p:sp>
      <p:sp>
        <p:nvSpPr>
          <p:cNvPr id="34" name="Freeform: Shape 33">
            <a:extLst>
              <a:ext uri="{FF2B5EF4-FFF2-40B4-BE49-F238E27FC236}">
                <a16:creationId xmlns:a16="http://schemas.microsoft.com/office/drawing/2014/main" id="{2C6A2225-94AF-4BC4-98F4-77746E7B10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5108" y="1"/>
            <a:ext cx="4666892" cy="3612937"/>
          </a:xfrm>
          <a:custGeom>
            <a:avLst/>
            <a:gdLst>
              <a:gd name="connsiteX0" fmla="*/ 192227 w 4666892"/>
              <a:gd name="connsiteY0" fmla="*/ 0 h 3612937"/>
              <a:gd name="connsiteX1" fmla="*/ 4666892 w 4666892"/>
              <a:gd name="connsiteY1" fmla="*/ 0 h 3612937"/>
              <a:gd name="connsiteX2" fmla="*/ 4666892 w 4666892"/>
              <a:gd name="connsiteY2" fmla="*/ 2643684 h 3612937"/>
              <a:gd name="connsiteX3" fmla="*/ 4657487 w 4666892"/>
              <a:gd name="connsiteY3" fmla="*/ 2656262 h 3612937"/>
              <a:gd name="connsiteX4" fmla="*/ 2628900 w 4666892"/>
              <a:gd name="connsiteY4" fmla="*/ 3612937 h 3612937"/>
              <a:gd name="connsiteX5" fmla="*/ 0 w 4666892"/>
              <a:gd name="connsiteY5" fmla="*/ 984037 h 3612937"/>
              <a:gd name="connsiteX6" fmla="*/ 118190 w 4666892"/>
              <a:gd name="connsiteY6" fmla="*/ 202283 h 3612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66892" h="3612937">
                <a:moveTo>
                  <a:pt x="192227" y="0"/>
                </a:moveTo>
                <a:lnTo>
                  <a:pt x="4666892" y="0"/>
                </a:lnTo>
                <a:lnTo>
                  <a:pt x="4666892" y="2643684"/>
                </a:lnTo>
                <a:lnTo>
                  <a:pt x="4657487" y="2656262"/>
                </a:lnTo>
                <a:cubicBezTo>
                  <a:pt x="4175308" y="3240527"/>
                  <a:pt x="3445594" y="3612937"/>
                  <a:pt x="2628900" y="3612937"/>
                </a:cubicBezTo>
                <a:cubicBezTo>
                  <a:pt x="1176999" y="3612937"/>
                  <a:pt x="0" y="2435938"/>
                  <a:pt x="0" y="984037"/>
                </a:cubicBezTo>
                <a:cubicBezTo>
                  <a:pt x="0" y="711806"/>
                  <a:pt x="41379" y="449239"/>
                  <a:pt x="118190" y="2022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Freeform: Shape 35">
            <a:extLst>
              <a:ext uri="{FF2B5EF4-FFF2-40B4-BE49-F238E27FC236}">
                <a16:creationId xmlns:a16="http://schemas.microsoft.com/office/drawing/2014/main" id="{46EA0402-5843-4D53-BF9C-BE72058120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89830" y="1"/>
            <a:ext cx="4502173" cy="3448219"/>
          </a:xfrm>
          <a:custGeom>
            <a:avLst/>
            <a:gdLst>
              <a:gd name="connsiteX0" fmla="*/ 205627 w 4502173"/>
              <a:gd name="connsiteY0" fmla="*/ 0 h 3448219"/>
              <a:gd name="connsiteX1" fmla="*/ 4502173 w 4502173"/>
              <a:gd name="connsiteY1" fmla="*/ 0 h 3448219"/>
              <a:gd name="connsiteX2" fmla="*/ 4502173 w 4502173"/>
              <a:gd name="connsiteY2" fmla="*/ 2368934 h 3448219"/>
              <a:gd name="connsiteX3" fmla="*/ 4365663 w 4502173"/>
              <a:gd name="connsiteY3" fmla="*/ 2551486 h 3448219"/>
              <a:gd name="connsiteX4" fmla="*/ 2464181 w 4502173"/>
              <a:gd name="connsiteY4" fmla="*/ 3448219 h 3448219"/>
              <a:gd name="connsiteX5" fmla="*/ 0 w 4502173"/>
              <a:gd name="connsiteY5" fmla="*/ 984038 h 3448219"/>
              <a:gd name="connsiteX6" fmla="*/ 193648 w 4502173"/>
              <a:gd name="connsiteY6" fmla="*/ 24867 h 3448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02173" h="3448219">
                <a:moveTo>
                  <a:pt x="205627" y="0"/>
                </a:moveTo>
                <a:lnTo>
                  <a:pt x="4502173" y="0"/>
                </a:lnTo>
                <a:lnTo>
                  <a:pt x="4502173" y="2368934"/>
                </a:lnTo>
                <a:lnTo>
                  <a:pt x="4365663" y="2551486"/>
                </a:lnTo>
                <a:cubicBezTo>
                  <a:pt x="3913696" y="3099144"/>
                  <a:pt x="3229704" y="3448219"/>
                  <a:pt x="2464181" y="3448219"/>
                </a:cubicBezTo>
                <a:cubicBezTo>
                  <a:pt x="1103251" y="3448219"/>
                  <a:pt x="0" y="2344968"/>
                  <a:pt x="0" y="984038"/>
                </a:cubicBezTo>
                <a:cubicBezTo>
                  <a:pt x="0" y="643806"/>
                  <a:pt x="68954" y="319678"/>
                  <a:pt x="193648" y="24867"/>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Graphic 3" descr="Chat">
            <a:extLst>
              <a:ext uri="{FF2B5EF4-FFF2-40B4-BE49-F238E27FC236}">
                <a16:creationId xmlns:a16="http://schemas.microsoft.com/office/drawing/2014/main" id="{AEE98CC8-0F49-4433-9FD0-35E20C04B5D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68827" y="244523"/>
            <a:ext cx="2580738" cy="2580738"/>
          </a:xfrm>
          <a:prstGeom prst="rect">
            <a:avLst/>
          </a:prstGeom>
        </p:spPr>
      </p:pic>
      <p:sp>
        <p:nvSpPr>
          <p:cNvPr id="38" name="Freeform: Shape 37">
            <a:extLst>
              <a:ext uri="{FF2B5EF4-FFF2-40B4-BE49-F238E27FC236}">
                <a16:creationId xmlns:a16="http://schemas.microsoft.com/office/drawing/2014/main" id="{648F5915-2CE1-4F74-88C5-D4366893D2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4737" y="3918051"/>
            <a:ext cx="3587263" cy="2939948"/>
          </a:xfrm>
          <a:custGeom>
            <a:avLst/>
            <a:gdLst>
              <a:gd name="connsiteX0" fmla="*/ 2070613 w 3587263"/>
              <a:gd name="connsiteY0" fmla="*/ 0 h 2939948"/>
              <a:gd name="connsiteX1" fmla="*/ 3534758 w 3587263"/>
              <a:gd name="connsiteY1" fmla="*/ 606469 h 2939948"/>
              <a:gd name="connsiteX2" fmla="*/ 3587263 w 3587263"/>
              <a:gd name="connsiteY2" fmla="*/ 664240 h 2939948"/>
              <a:gd name="connsiteX3" fmla="*/ 3587263 w 3587263"/>
              <a:gd name="connsiteY3" fmla="*/ 2939948 h 2939948"/>
              <a:gd name="connsiteX4" fmla="*/ 193241 w 3587263"/>
              <a:gd name="connsiteY4" fmla="*/ 2939948 h 2939948"/>
              <a:gd name="connsiteX5" fmla="*/ 162719 w 3587263"/>
              <a:gd name="connsiteY5" fmla="*/ 2876589 h 2939948"/>
              <a:gd name="connsiteX6" fmla="*/ 0 w 3587263"/>
              <a:gd name="connsiteY6" fmla="*/ 2070613 h 2939948"/>
              <a:gd name="connsiteX7" fmla="*/ 2070613 w 3587263"/>
              <a:gd name="connsiteY7" fmla="*/ 0 h 2939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87263" h="2939948">
                <a:moveTo>
                  <a:pt x="2070613" y="0"/>
                </a:moveTo>
                <a:cubicBezTo>
                  <a:pt x="2642397" y="0"/>
                  <a:pt x="3160050" y="231761"/>
                  <a:pt x="3534758" y="606469"/>
                </a:cubicBezTo>
                <a:lnTo>
                  <a:pt x="3587263" y="664240"/>
                </a:lnTo>
                <a:lnTo>
                  <a:pt x="3587263" y="2939948"/>
                </a:lnTo>
                <a:lnTo>
                  <a:pt x="193241" y="2939948"/>
                </a:lnTo>
                <a:lnTo>
                  <a:pt x="162719" y="2876589"/>
                </a:lnTo>
                <a:cubicBezTo>
                  <a:pt x="57940" y="2628865"/>
                  <a:pt x="0" y="2356505"/>
                  <a:pt x="0" y="2070613"/>
                </a:cubicBezTo>
                <a:cubicBezTo>
                  <a:pt x="0" y="927045"/>
                  <a:pt x="927045" y="0"/>
                  <a:pt x="2070613"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Freeform: Shape 39">
            <a:extLst>
              <a:ext uri="{FF2B5EF4-FFF2-40B4-BE49-F238E27FC236}">
                <a16:creationId xmlns:a16="http://schemas.microsoft.com/office/drawing/2014/main" id="{91B43EC4-7D6F-44CA-82DD-103883D236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8827" y="4082142"/>
            <a:ext cx="3423175" cy="2775859"/>
          </a:xfrm>
          <a:custGeom>
            <a:avLst/>
            <a:gdLst>
              <a:gd name="connsiteX0" fmla="*/ 1906524 w 3423175"/>
              <a:gd name="connsiteY0" fmla="*/ 0 h 2775859"/>
              <a:gd name="connsiteX1" fmla="*/ 3377691 w 3423175"/>
              <a:gd name="connsiteY1" fmla="*/ 693798 h 2775859"/>
              <a:gd name="connsiteX2" fmla="*/ 3423175 w 3423175"/>
              <a:gd name="connsiteY2" fmla="*/ 754624 h 2775859"/>
              <a:gd name="connsiteX3" fmla="*/ 3423175 w 3423175"/>
              <a:gd name="connsiteY3" fmla="*/ 2775859 h 2775859"/>
              <a:gd name="connsiteX4" fmla="*/ 211114 w 3423175"/>
              <a:gd name="connsiteY4" fmla="*/ 2775859 h 2775859"/>
              <a:gd name="connsiteX5" fmla="*/ 149824 w 3423175"/>
              <a:gd name="connsiteY5" fmla="*/ 2648629 h 2775859"/>
              <a:gd name="connsiteX6" fmla="*/ 0 w 3423175"/>
              <a:gd name="connsiteY6" fmla="*/ 1906524 h 2775859"/>
              <a:gd name="connsiteX7" fmla="*/ 1906524 w 3423175"/>
              <a:gd name="connsiteY7" fmla="*/ 0 h 2775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3175" h="2775859">
                <a:moveTo>
                  <a:pt x="1906524" y="0"/>
                </a:moveTo>
                <a:cubicBezTo>
                  <a:pt x="2498805" y="0"/>
                  <a:pt x="3028006" y="270078"/>
                  <a:pt x="3377691" y="693798"/>
                </a:cubicBezTo>
                <a:lnTo>
                  <a:pt x="3423175" y="754624"/>
                </a:lnTo>
                <a:lnTo>
                  <a:pt x="3423175" y="2775859"/>
                </a:lnTo>
                <a:lnTo>
                  <a:pt x="211114" y="2775859"/>
                </a:lnTo>
                <a:lnTo>
                  <a:pt x="149824" y="2648629"/>
                </a:lnTo>
                <a:cubicBezTo>
                  <a:pt x="53349" y="2420536"/>
                  <a:pt x="0" y="2169760"/>
                  <a:pt x="0" y="1906524"/>
                </a:cubicBezTo>
                <a:cubicBezTo>
                  <a:pt x="0" y="853580"/>
                  <a:pt x="853580" y="0"/>
                  <a:pt x="1906524"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AB79AB2C-98B5-4A56-BD8A-369FB7890BD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36232" y="4932297"/>
            <a:ext cx="2394408" cy="1598267"/>
          </a:xfrm>
          <a:prstGeom prst="rect">
            <a:avLst/>
          </a:prstGeom>
          <a:ln>
            <a:noFill/>
          </a:ln>
          <a:effectLst>
            <a:softEdge rad="112500"/>
          </a:effectLst>
        </p:spPr>
      </p:pic>
    </p:spTree>
    <p:extLst>
      <p:ext uri="{BB962C8B-B14F-4D97-AF65-F5344CB8AC3E}">
        <p14:creationId xmlns:p14="http://schemas.microsoft.com/office/powerpoint/2010/main" val="2880909745"/>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7075240" y="2784084"/>
            <a:ext cx="4645250" cy="2889114"/>
          </a:xfrm>
        </p:spPr>
        <p:txBody>
          <a:bodyPr anchor="b">
            <a:normAutofit/>
          </a:bodyPr>
          <a:lstStyle/>
          <a:p>
            <a:pPr algn="l"/>
            <a:r>
              <a:rPr lang="en-US" sz="8000" dirty="0">
                <a:solidFill>
                  <a:schemeClr val="bg1"/>
                </a:solidFill>
                <a:latin typeface="Franklin Gothic Book" panose="020B0503020102020204" pitchFamily="34" charset="0"/>
                <a:cs typeface="Segoe UI" panose="020B0502040204020203" pitchFamily="34" charset="0"/>
              </a:rPr>
              <a:t>THANK  YOU !</a:t>
            </a:r>
          </a:p>
        </p:txBody>
      </p:sp>
      <p:sp>
        <p:nvSpPr>
          <p:cNvPr id="79" name="Freeform: Shape 78">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1" name="Freeform: Shape 80">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32" name="Picture 8" descr="Related image">
            <a:extLst>
              <a:ext uri="{FF2B5EF4-FFF2-40B4-BE49-F238E27FC236}">
                <a16:creationId xmlns:a16="http://schemas.microsoft.com/office/drawing/2014/main" id="{180B5AAF-2532-4D8B-8C13-F82FCA6179C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979609"/>
            <a:ext cx="5103602" cy="34066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2968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DEC54BB-46D4-4541-A764-DA5644A0038B}"/>
              </a:ext>
            </a:extLst>
          </p:cNvPr>
          <p:cNvSpPr>
            <a:spLocks noGrp="1"/>
          </p:cNvSpPr>
          <p:nvPr>
            <p:ph type="title"/>
          </p:nvPr>
        </p:nvSpPr>
        <p:spPr>
          <a:xfrm>
            <a:off x="863029" y="1012004"/>
            <a:ext cx="3416158" cy="4795408"/>
          </a:xfrm>
        </p:spPr>
        <p:txBody>
          <a:bodyPr>
            <a:normAutofit/>
          </a:bodyPr>
          <a:lstStyle/>
          <a:p>
            <a:pPr algn="ctr"/>
            <a:r>
              <a:rPr lang="en-US" dirty="0">
                <a:solidFill>
                  <a:srgbClr val="FFFFFF"/>
                </a:solidFill>
              </a:rPr>
              <a:t>Overview</a:t>
            </a:r>
          </a:p>
        </p:txBody>
      </p:sp>
      <p:graphicFrame>
        <p:nvGraphicFramePr>
          <p:cNvPr id="5" name="Content Placeholder 2">
            <a:extLst>
              <a:ext uri="{FF2B5EF4-FFF2-40B4-BE49-F238E27FC236}">
                <a16:creationId xmlns:a16="http://schemas.microsoft.com/office/drawing/2014/main" id="{7AC1DF9E-4BD7-400B-86CB-30023874F77C}"/>
              </a:ext>
            </a:extLst>
          </p:cNvPr>
          <p:cNvGraphicFramePr>
            <a:graphicFrameLocks noGrp="1"/>
          </p:cNvGraphicFramePr>
          <p:nvPr>
            <p:ph idx="1"/>
            <p:extLst>
              <p:ext uri="{D42A27DB-BD31-4B8C-83A1-F6EECF244321}">
                <p14:modId xmlns:p14="http://schemas.microsoft.com/office/powerpoint/2010/main" val="3498044395"/>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81000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12" name="Rectangle 6">
            <a:extLst>
              <a:ext uri="{FF2B5EF4-FFF2-40B4-BE49-F238E27FC236}">
                <a16:creationId xmlns:a16="http://schemas.microsoft.com/office/drawing/2014/main" id="{23207CC6-EAA1-4BFF-A48A-DECAD89727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3">
            <a:extLst>
              <a:ext uri="{FF2B5EF4-FFF2-40B4-BE49-F238E27FC236}">
                <a16:creationId xmlns:a16="http://schemas.microsoft.com/office/drawing/2014/main" id="{B234A3DD-923D-4166-8B19-7DD58990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6">
            <a:extLst>
              <a:ext uri="{FF2B5EF4-FFF2-40B4-BE49-F238E27FC236}">
                <a16:creationId xmlns:a16="http://schemas.microsoft.com/office/drawing/2014/main" id="{F6ACA5AC-3C5D-4994-B40F-FC8349E4D6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0A3CBB-B820-44B5-B742-B694917DB0FE}"/>
              </a:ext>
            </a:extLst>
          </p:cNvPr>
          <p:cNvSpPr>
            <a:spLocks noGrp="1"/>
          </p:cNvSpPr>
          <p:nvPr>
            <p:ph type="title"/>
          </p:nvPr>
        </p:nvSpPr>
        <p:spPr>
          <a:xfrm>
            <a:off x="804671" y="2600324"/>
            <a:ext cx="6405753" cy="3277961"/>
          </a:xfrm>
        </p:spPr>
        <p:txBody>
          <a:bodyPr vert="horz" lIns="91440" tIns="45720" rIns="91440" bIns="45720" rtlCol="0" anchor="t">
            <a:normAutofit/>
          </a:bodyPr>
          <a:lstStyle/>
          <a:p>
            <a:r>
              <a:rPr lang="en-US" sz="8000" kern="1200" dirty="0">
                <a:solidFill>
                  <a:schemeClr val="tx1"/>
                </a:solidFill>
                <a:latin typeface="+mj-lt"/>
                <a:ea typeface="+mj-ea"/>
                <a:cs typeface="+mj-cs"/>
              </a:rPr>
              <a:t>DATASETS</a:t>
            </a:r>
          </a:p>
        </p:txBody>
      </p:sp>
    </p:spTree>
    <p:extLst>
      <p:ext uri="{BB962C8B-B14F-4D97-AF65-F5344CB8AC3E}">
        <p14:creationId xmlns:p14="http://schemas.microsoft.com/office/powerpoint/2010/main" val="1313909469"/>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7BC0F8B1-F985-469B-8332-13DBC76655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791963" y="451044"/>
            <a:ext cx="2308583" cy="2741196"/>
          </a:xfrm>
          <a:custGeom>
            <a:avLst/>
            <a:gdLst>
              <a:gd name="connsiteX0" fmla="*/ 2308583 w 2308583"/>
              <a:gd name="connsiteY0" fmla="*/ 2741196 h 2741196"/>
              <a:gd name="connsiteX1" fmla="*/ 462 w 2308583"/>
              <a:gd name="connsiteY1" fmla="*/ 2741196 h 2741196"/>
              <a:gd name="connsiteX2" fmla="*/ 0 w 2308583"/>
              <a:gd name="connsiteY2" fmla="*/ 2469337 h 2741196"/>
              <a:gd name="connsiteX3" fmla="*/ 2022607 w 2308583"/>
              <a:gd name="connsiteY3" fmla="*/ 2470269 h 2741196"/>
              <a:gd name="connsiteX4" fmla="*/ 2022607 w 2308583"/>
              <a:gd name="connsiteY4" fmla="*/ 0 h 2741196"/>
              <a:gd name="connsiteX5" fmla="*/ 2308583 w 2308583"/>
              <a:gd name="connsiteY5" fmla="*/ 0 h 2741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08583" h="2741196">
                <a:moveTo>
                  <a:pt x="2308583" y="2741196"/>
                </a:moveTo>
                <a:lnTo>
                  <a:pt x="462" y="2741196"/>
                </a:lnTo>
                <a:cubicBezTo>
                  <a:pt x="-462" y="2647366"/>
                  <a:pt x="923" y="2563167"/>
                  <a:pt x="0" y="2469337"/>
                </a:cubicBezTo>
                <a:lnTo>
                  <a:pt x="2022607" y="2470269"/>
                </a:lnTo>
                <a:lnTo>
                  <a:pt x="2022607" y="0"/>
                </a:lnTo>
                <a:lnTo>
                  <a:pt x="2308583" y="0"/>
                </a:lnTo>
                <a:close/>
              </a:path>
            </a:pathLst>
          </a:custGeom>
          <a:solidFill>
            <a:schemeClr val="tx1">
              <a:lumMod val="95000"/>
              <a:lumOff val="5000"/>
              <a:alpha val="75000"/>
            </a:schemeClr>
          </a:solidFill>
          <a:ln w="0">
            <a:noFill/>
            <a:prstDash val="solid"/>
            <a:round/>
            <a:headEnd/>
            <a:tailEnd/>
          </a:ln>
        </p:spPr>
      </p:sp>
      <p:pic>
        <p:nvPicPr>
          <p:cNvPr id="11" name="Picture 10">
            <a:extLst>
              <a:ext uri="{FF2B5EF4-FFF2-40B4-BE49-F238E27FC236}">
                <a16:creationId xmlns:a16="http://schemas.microsoft.com/office/drawing/2014/main" id="{5A25816F-3757-4157-A05F-154464FBABCC}"/>
              </a:ext>
            </a:extLst>
          </p:cNvPr>
          <p:cNvPicPr>
            <a:picLocks noChangeAspect="1"/>
          </p:cNvPicPr>
          <p:nvPr/>
        </p:nvPicPr>
        <p:blipFill>
          <a:blip r:embed="rId3"/>
          <a:stretch>
            <a:fillRect/>
          </a:stretch>
        </p:blipFill>
        <p:spPr>
          <a:xfrm>
            <a:off x="131101" y="5442738"/>
            <a:ext cx="7631128" cy="1392680"/>
          </a:xfrm>
          <a:prstGeom prst="rect">
            <a:avLst/>
          </a:prstGeom>
        </p:spPr>
      </p:pic>
      <p:pic>
        <p:nvPicPr>
          <p:cNvPr id="13" name="Picture 12">
            <a:extLst>
              <a:ext uri="{FF2B5EF4-FFF2-40B4-BE49-F238E27FC236}">
                <a16:creationId xmlns:a16="http://schemas.microsoft.com/office/drawing/2014/main" id="{A0D488BC-6B80-4CDB-908E-A01E677887B8}"/>
              </a:ext>
            </a:extLst>
          </p:cNvPr>
          <p:cNvPicPr>
            <a:picLocks noChangeAspect="1"/>
          </p:cNvPicPr>
          <p:nvPr/>
        </p:nvPicPr>
        <p:blipFill>
          <a:blip r:embed="rId4"/>
          <a:stretch>
            <a:fillRect/>
          </a:stretch>
        </p:blipFill>
        <p:spPr>
          <a:xfrm>
            <a:off x="131101" y="3787391"/>
            <a:ext cx="8195693" cy="1085927"/>
          </a:xfrm>
          <a:prstGeom prst="rect">
            <a:avLst/>
          </a:prstGeom>
        </p:spPr>
      </p:pic>
      <p:sp>
        <p:nvSpPr>
          <p:cNvPr id="27" name="Freeform: Shape 26">
            <a:extLst>
              <a:ext uri="{FF2B5EF4-FFF2-40B4-BE49-F238E27FC236}">
                <a16:creationId xmlns:a16="http://schemas.microsoft.com/office/drawing/2014/main" id="{89D15953-1642-4DD6-AD9E-01AA19247F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9466977" y="434000"/>
            <a:ext cx="2308583" cy="1114404"/>
          </a:xfrm>
          <a:custGeom>
            <a:avLst/>
            <a:gdLst>
              <a:gd name="connsiteX0" fmla="*/ 462 w 2308583"/>
              <a:gd name="connsiteY0" fmla="*/ 1114404 h 1114404"/>
              <a:gd name="connsiteX1" fmla="*/ 2308583 w 2308583"/>
              <a:gd name="connsiteY1" fmla="*/ 1114404 h 1114404"/>
              <a:gd name="connsiteX2" fmla="*/ 2308583 w 2308583"/>
              <a:gd name="connsiteY2" fmla="*/ 0 h 1114404"/>
              <a:gd name="connsiteX3" fmla="*/ 2022607 w 2308583"/>
              <a:gd name="connsiteY3" fmla="*/ 0 h 1114404"/>
              <a:gd name="connsiteX4" fmla="*/ 2022607 w 2308583"/>
              <a:gd name="connsiteY4" fmla="*/ 843477 h 1114404"/>
              <a:gd name="connsiteX5" fmla="*/ 0 w 2308583"/>
              <a:gd name="connsiteY5" fmla="*/ 842545 h 1114404"/>
              <a:gd name="connsiteX6" fmla="*/ 462 w 2308583"/>
              <a:gd name="connsiteY6" fmla="*/ 1114404 h 1114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8583" h="1114404">
                <a:moveTo>
                  <a:pt x="462" y="1114404"/>
                </a:moveTo>
                <a:lnTo>
                  <a:pt x="2308583" y="1114404"/>
                </a:lnTo>
                <a:lnTo>
                  <a:pt x="2308583" y="0"/>
                </a:lnTo>
                <a:lnTo>
                  <a:pt x="2022607" y="0"/>
                </a:lnTo>
                <a:lnTo>
                  <a:pt x="2022607" y="843477"/>
                </a:lnTo>
                <a:lnTo>
                  <a:pt x="0" y="842545"/>
                </a:lnTo>
                <a:cubicBezTo>
                  <a:pt x="923" y="936375"/>
                  <a:pt x="-462" y="1020574"/>
                  <a:pt x="462" y="1114404"/>
                </a:cubicBezTo>
                <a:close/>
              </a:path>
            </a:pathLst>
          </a:custGeom>
          <a:solidFill>
            <a:schemeClr val="tx1">
              <a:lumMod val="95000"/>
              <a:lumOff val="5000"/>
              <a:alpha val="75000"/>
            </a:schemeClr>
          </a:solidFill>
          <a:ln w="0">
            <a:noFill/>
            <a:prstDash val="solid"/>
            <a:round/>
            <a:headEnd/>
            <a:tailEnd/>
          </a:ln>
        </p:spPr>
      </p:sp>
      <p:cxnSp>
        <p:nvCxnSpPr>
          <p:cNvPr id="29" name="Straight Connector 28">
            <a:extLst>
              <a:ext uri="{FF2B5EF4-FFF2-40B4-BE49-F238E27FC236}">
                <a16:creationId xmlns:a16="http://schemas.microsoft.com/office/drawing/2014/main" id="{1918D9D3-1370-4FF6-9DFC-9F87F90395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14400" y="5377218"/>
            <a:ext cx="4387755" cy="0"/>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59317976-09B1-40EF-B1E4-836063115F8E}"/>
              </a:ext>
            </a:extLst>
          </p:cNvPr>
          <p:cNvPicPr>
            <a:picLocks noChangeAspect="1"/>
          </p:cNvPicPr>
          <p:nvPr/>
        </p:nvPicPr>
        <p:blipFill>
          <a:blip r:embed="rId5"/>
          <a:stretch>
            <a:fillRect/>
          </a:stretch>
        </p:blipFill>
        <p:spPr>
          <a:xfrm>
            <a:off x="8906304" y="3341962"/>
            <a:ext cx="3154595" cy="1531356"/>
          </a:xfrm>
          <a:prstGeom prst="rect">
            <a:avLst/>
          </a:prstGeom>
        </p:spPr>
      </p:pic>
      <p:pic>
        <p:nvPicPr>
          <p:cNvPr id="3" name="Picture 2">
            <a:extLst>
              <a:ext uri="{FF2B5EF4-FFF2-40B4-BE49-F238E27FC236}">
                <a16:creationId xmlns:a16="http://schemas.microsoft.com/office/drawing/2014/main" id="{47CD02C6-1F9A-4168-883C-42F9746D6FE8}"/>
              </a:ext>
            </a:extLst>
          </p:cNvPr>
          <p:cNvPicPr>
            <a:picLocks noChangeAspect="1"/>
          </p:cNvPicPr>
          <p:nvPr/>
        </p:nvPicPr>
        <p:blipFill>
          <a:blip r:embed="rId6"/>
          <a:stretch>
            <a:fillRect/>
          </a:stretch>
        </p:blipFill>
        <p:spPr>
          <a:xfrm>
            <a:off x="4548267" y="718922"/>
            <a:ext cx="4159574" cy="1523717"/>
          </a:xfrm>
          <a:prstGeom prst="rect">
            <a:avLst/>
          </a:prstGeom>
        </p:spPr>
      </p:pic>
      <p:sp>
        <p:nvSpPr>
          <p:cNvPr id="31" name="Freeform 6">
            <a:extLst>
              <a:ext uri="{FF2B5EF4-FFF2-40B4-BE49-F238E27FC236}">
                <a16:creationId xmlns:a16="http://schemas.microsoft.com/office/drawing/2014/main" id="{FBF3780C-749F-4B50-9E1D-F2B1F6DBB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76833" y="2919002"/>
            <a:ext cx="2525072" cy="3398994"/>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1">
              <a:lumMod val="95000"/>
              <a:lumOff val="5000"/>
              <a:alpha val="75000"/>
            </a:schemeClr>
          </a:solidFill>
          <a:ln w="0">
            <a:noFill/>
            <a:prstDash val="solid"/>
            <a:round/>
            <a:headEnd/>
            <a:tailEnd/>
          </a:ln>
        </p:spPr>
      </p:sp>
      <p:sp>
        <p:nvSpPr>
          <p:cNvPr id="5" name="TextBox 4">
            <a:extLst>
              <a:ext uri="{FF2B5EF4-FFF2-40B4-BE49-F238E27FC236}">
                <a16:creationId xmlns:a16="http://schemas.microsoft.com/office/drawing/2014/main" id="{DE7F9383-21DE-432F-B846-1DDE684D5E72}"/>
              </a:ext>
            </a:extLst>
          </p:cNvPr>
          <p:cNvSpPr txBox="1"/>
          <p:nvPr/>
        </p:nvSpPr>
        <p:spPr>
          <a:xfrm>
            <a:off x="416440" y="1086739"/>
            <a:ext cx="3190051" cy="92333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2">
                    <a:lumMod val="75000"/>
                  </a:schemeClr>
                </a:solidFill>
              </a:rPr>
              <a:t>User Session Data</a:t>
            </a:r>
          </a:p>
          <a:p>
            <a:pPr marL="285750" indent="-285750">
              <a:buFont typeface="Arial" panose="020B0604020202020204" pitchFamily="34" charset="0"/>
              <a:buChar char="•"/>
            </a:pPr>
            <a:r>
              <a:rPr lang="en-US" dirty="0">
                <a:solidFill>
                  <a:schemeClr val="accent2">
                    <a:lumMod val="75000"/>
                  </a:schemeClr>
                </a:solidFill>
              </a:rPr>
              <a:t>Demographic Data</a:t>
            </a:r>
          </a:p>
          <a:p>
            <a:pPr marL="285750" indent="-285750">
              <a:buFont typeface="Arial" panose="020B0604020202020204" pitchFamily="34" charset="0"/>
              <a:buChar char="•"/>
            </a:pPr>
            <a:r>
              <a:rPr lang="en-US" dirty="0">
                <a:solidFill>
                  <a:schemeClr val="accent2">
                    <a:lumMod val="75000"/>
                  </a:schemeClr>
                </a:solidFill>
              </a:rPr>
              <a:t>Train and Test Data</a:t>
            </a:r>
          </a:p>
        </p:txBody>
      </p:sp>
    </p:spTree>
    <p:extLst>
      <p:ext uri="{BB962C8B-B14F-4D97-AF65-F5344CB8AC3E}">
        <p14:creationId xmlns:p14="http://schemas.microsoft.com/office/powerpoint/2010/main" val="153491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13" name="Rectangle 6">
            <a:extLst>
              <a:ext uri="{FF2B5EF4-FFF2-40B4-BE49-F238E27FC236}">
                <a16:creationId xmlns:a16="http://schemas.microsoft.com/office/drawing/2014/main" id="{23207CC6-EAA1-4BFF-A48A-DECAD89727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3">
            <a:extLst>
              <a:ext uri="{FF2B5EF4-FFF2-40B4-BE49-F238E27FC236}">
                <a16:creationId xmlns:a16="http://schemas.microsoft.com/office/drawing/2014/main" id="{B234A3DD-923D-4166-8B19-7DD58990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6">
            <a:extLst>
              <a:ext uri="{FF2B5EF4-FFF2-40B4-BE49-F238E27FC236}">
                <a16:creationId xmlns:a16="http://schemas.microsoft.com/office/drawing/2014/main" id="{F6ACA5AC-3C5D-4994-B40F-FC8349E4D6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9496DB-49AF-479D-8D6A-F7B3C8F00D31}"/>
              </a:ext>
            </a:extLst>
          </p:cNvPr>
          <p:cNvSpPr>
            <a:spLocks noGrp="1"/>
          </p:cNvSpPr>
          <p:nvPr>
            <p:ph type="title"/>
          </p:nvPr>
        </p:nvSpPr>
        <p:spPr>
          <a:xfrm>
            <a:off x="804671" y="2600324"/>
            <a:ext cx="6405753" cy="3277961"/>
          </a:xfrm>
        </p:spPr>
        <p:txBody>
          <a:bodyPr vert="horz" lIns="91440" tIns="45720" rIns="91440" bIns="45720" rtlCol="0" anchor="t">
            <a:normAutofit/>
          </a:bodyPr>
          <a:lstStyle/>
          <a:p>
            <a:r>
              <a:rPr lang="en-US" sz="8000" kern="1200" dirty="0">
                <a:solidFill>
                  <a:schemeClr val="tx1"/>
                </a:solidFill>
                <a:latin typeface="+mj-lt"/>
                <a:ea typeface="+mj-ea"/>
                <a:cs typeface="+mj-cs"/>
              </a:rPr>
              <a:t>DATA  CLEANING</a:t>
            </a:r>
          </a:p>
        </p:txBody>
      </p:sp>
    </p:spTree>
    <p:extLst>
      <p:ext uri="{BB962C8B-B14F-4D97-AF65-F5344CB8AC3E}">
        <p14:creationId xmlns:p14="http://schemas.microsoft.com/office/powerpoint/2010/main" val="2905649388"/>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E3F49C4-3D02-48F9-88AA-4DEEE7552855}"/>
              </a:ext>
            </a:extLst>
          </p:cNvPr>
          <p:cNvPicPr>
            <a:picLocks noChangeAspect="1"/>
          </p:cNvPicPr>
          <p:nvPr/>
        </p:nvPicPr>
        <p:blipFill>
          <a:blip r:embed="rId3"/>
          <a:stretch>
            <a:fillRect/>
          </a:stretch>
        </p:blipFill>
        <p:spPr>
          <a:xfrm>
            <a:off x="3775041" y="4212611"/>
            <a:ext cx="4641917" cy="1709555"/>
          </a:xfrm>
          <a:prstGeom prst="rect">
            <a:avLst/>
          </a:prstGeom>
        </p:spPr>
      </p:pic>
      <p:pic>
        <p:nvPicPr>
          <p:cNvPr id="11" name="Picture 10">
            <a:extLst>
              <a:ext uri="{FF2B5EF4-FFF2-40B4-BE49-F238E27FC236}">
                <a16:creationId xmlns:a16="http://schemas.microsoft.com/office/drawing/2014/main" id="{D7BEF0A0-C479-44F5-9A3A-02E8120CD2E3}"/>
              </a:ext>
            </a:extLst>
          </p:cNvPr>
          <p:cNvPicPr>
            <a:picLocks noChangeAspect="1"/>
          </p:cNvPicPr>
          <p:nvPr/>
        </p:nvPicPr>
        <p:blipFill>
          <a:blip r:embed="rId4"/>
          <a:stretch>
            <a:fillRect/>
          </a:stretch>
        </p:blipFill>
        <p:spPr>
          <a:xfrm>
            <a:off x="1271449" y="6125352"/>
            <a:ext cx="9186863" cy="503921"/>
          </a:xfrm>
          <a:prstGeom prst="rect">
            <a:avLst/>
          </a:prstGeom>
        </p:spPr>
      </p:pic>
      <p:pic>
        <p:nvPicPr>
          <p:cNvPr id="3" name="Picture 2">
            <a:extLst>
              <a:ext uri="{FF2B5EF4-FFF2-40B4-BE49-F238E27FC236}">
                <a16:creationId xmlns:a16="http://schemas.microsoft.com/office/drawing/2014/main" id="{5E8C1A14-BA6E-4368-8EEE-7561C3AB588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68067" y="946446"/>
            <a:ext cx="4835538" cy="2482554"/>
          </a:xfrm>
          <a:prstGeom prst="rect">
            <a:avLst/>
          </a:prstGeom>
        </p:spPr>
      </p:pic>
      <p:sp>
        <p:nvSpPr>
          <p:cNvPr id="4" name="TextBox 3">
            <a:extLst>
              <a:ext uri="{FF2B5EF4-FFF2-40B4-BE49-F238E27FC236}">
                <a16:creationId xmlns:a16="http://schemas.microsoft.com/office/drawing/2014/main" id="{B60641E3-08E6-41EF-A80D-DC2050C7C586}"/>
              </a:ext>
            </a:extLst>
          </p:cNvPr>
          <p:cNvSpPr txBox="1"/>
          <p:nvPr/>
        </p:nvSpPr>
        <p:spPr>
          <a:xfrm>
            <a:off x="4382192" y="3640093"/>
            <a:ext cx="2374111" cy="369332"/>
          </a:xfrm>
          <a:prstGeom prst="rect">
            <a:avLst/>
          </a:prstGeom>
          <a:noFill/>
        </p:spPr>
        <p:txBody>
          <a:bodyPr wrap="none" rtlCol="0">
            <a:spAutoFit/>
          </a:bodyPr>
          <a:lstStyle/>
          <a:p>
            <a:r>
              <a:rPr lang="en-US" b="1" dirty="0">
                <a:solidFill>
                  <a:schemeClr val="accent2">
                    <a:lumMod val="75000"/>
                  </a:schemeClr>
                </a:solidFill>
              </a:rPr>
              <a:t>DATA MANIPULATIONS</a:t>
            </a:r>
          </a:p>
        </p:txBody>
      </p:sp>
      <p:sp>
        <p:nvSpPr>
          <p:cNvPr id="7" name="TextBox 6">
            <a:extLst>
              <a:ext uri="{FF2B5EF4-FFF2-40B4-BE49-F238E27FC236}">
                <a16:creationId xmlns:a16="http://schemas.microsoft.com/office/drawing/2014/main" id="{AF61BB91-4AAE-45EB-AE50-2D85A5B1B050}"/>
              </a:ext>
            </a:extLst>
          </p:cNvPr>
          <p:cNvSpPr txBox="1"/>
          <p:nvPr/>
        </p:nvSpPr>
        <p:spPr>
          <a:xfrm>
            <a:off x="6534346" y="228727"/>
            <a:ext cx="5269259" cy="646331"/>
          </a:xfrm>
          <a:prstGeom prst="rect">
            <a:avLst/>
          </a:prstGeom>
          <a:noFill/>
        </p:spPr>
        <p:txBody>
          <a:bodyPr wrap="square" rtlCol="0">
            <a:spAutoFit/>
          </a:bodyPr>
          <a:lstStyle/>
          <a:p>
            <a:pPr algn="ctr"/>
            <a:r>
              <a:rPr lang="en-US" b="1" dirty="0">
                <a:solidFill>
                  <a:schemeClr val="accent2">
                    <a:lumMod val="75000"/>
                  </a:schemeClr>
                </a:solidFill>
              </a:rPr>
              <a:t>CONVERT NULLS TO 0 (CREATE NEW FIELDS FOR MODEL DEVELOPMENT)</a:t>
            </a:r>
          </a:p>
        </p:txBody>
      </p:sp>
      <p:pic>
        <p:nvPicPr>
          <p:cNvPr id="8" name="Picture 7">
            <a:extLst>
              <a:ext uri="{FF2B5EF4-FFF2-40B4-BE49-F238E27FC236}">
                <a16:creationId xmlns:a16="http://schemas.microsoft.com/office/drawing/2014/main" id="{8B4AF0D1-442A-401E-BC19-FE40022AE38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2528" y="1419261"/>
            <a:ext cx="5863472" cy="1164597"/>
          </a:xfrm>
          <a:prstGeom prst="rect">
            <a:avLst/>
          </a:prstGeom>
        </p:spPr>
      </p:pic>
      <p:sp>
        <p:nvSpPr>
          <p:cNvPr id="10" name="TextBox 9">
            <a:extLst>
              <a:ext uri="{FF2B5EF4-FFF2-40B4-BE49-F238E27FC236}">
                <a16:creationId xmlns:a16="http://schemas.microsoft.com/office/drawing/2014/main" id="{EFB9C228-7568-4178-93C2-28E988C0DCB5}"/>
              </a:ext>
            </a:extLst>
          </p:cNvPr>
          <p:cNvSpPr txBox="1"/>
          <p:nvPr/>
        </p:nvSpPr>
        <p:spPr>
          <a:xfrm>
            <a:off x="0" y="658124"/>
            <a:ext cx="5269259" cy="369332"/>
          </a:xfrm>
          <a:prstGeom prst="rect">
            <a:avLst/>
          </a:prstGeom>
          <a:noFill/>
        </p:spPr>
        <p:txBody>
          <a:bodyPr wrap="square" rtlCol="0">
            <a:spAutoFit/>
          </a:bodyPr>
          <a:lstStyle/>
          <a:p>
            <a:pPr algn="ctr"/>
            <a:r>
              <a:rPr lang="en-US" b="1" dirty="0">
                <a:solidFill>
                  <a:schemeClr val="accent2">
                    <a:lumMod val="75000"/>
                  </a:schemeClr>
                </a:solidFill>
              </a:rPr>
              <a:t>MERGE PROCESSES ACROSS DATAFRAMES</a:t>
            </a:r>
          </a:p>
        </p:txBody>
      </p:sp>
      <p:pic>
        <p:nvPicPr>
          <p:cNvPr id="9" name="Picture 8">
            <a:extLst>
              <a:ext uri="{FF2B5EF4-FFF2-40B4-BE49-F238E27FC236}">
                <a16:creationId xmlns:a16="http://schemas.microsoft.com/office/drawing/2014/main" id="{1BF11DEF-2ADC-482B-AE63-BB81A56B052C}"/>
              </a:ext>
            </a:extLst>
          </p:cNvPr>
          <p:cNvPicPr>
            <a:picLocks noChangeAspect="1"/>
          </p:cNvPicPr>
          <p:nvPr/>
        </p:nvPicPr>
        <p:blipFill>
          <a:blip r:embed="rId7"/>
          <a:stretch>
            <a:fillRect/>
          </a:stretch>
        </p:blipFill>
        <p:spPr>
          <a:xfrm>
            <a:off x="232528" y="3263298"/>
            <a:ext cx="3108041" cy="2182614"/>
          </a:xfrm>
          <a:prstGeom prst="rect">
            <a:avLst/>
          </a:prstGeom>
        </p:spPr>
      </p:pic>
    </p:spTree>
    <p:extLst>
      <p:ext uri="{BB962C8B-B14F-4D97-AF65-F5344CB8AC3E}">
        <p14:creationId xmlns:p14="http://schemas.microsoft.com/office/powerpoint/2010/main" val="2127580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207CC6-EAA1-4BFF-A48A-DECAD89727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3">
            <a:extLst>
              <a:ext uri="{FF2B5EF4-FFF2-40B4-BE49-F238E27FC236}">
                <a16:creationId xmlns:a16="http://schemas.microsoft.com/office/drawing/2014/main" id="{B234A3DD-923D-4166-8B19-7DD58990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6">
            <a:extLst>
              <a:ext uri="{FF2B5EF4-FFF2-40B4-BE49-F238E27FC236}">
                <a16:creationId xmlns:a16="http://schemas.microsoft.com/office/drawing/2014/main" id="{F6ACA5AC-3C5D-4994-B40F-FC8349E4D6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B19796-521E-4C7B-8705-431092481043}"/>
              </a:ext>
            </a:extLst>
          </p:cNvPr>
          <p:cNvSpPr>
            <a:spLocks noGrp="1"/>
          </p:cNvSpPr>
          <p:nvPr>
            <p:ph type="title"/>
          </p:nvPr>
        </p:nvSpPr>
        <p:spPr>
          <a:xfrm>
            <a:off x="504633" y="2957512"/>
            <a:ext cx="6996304" cy="3057526"/>
          </a:xfrm>
        </p:spPr>
        <p:txBody>
          <a:bodyPr vert="horz" lIns="91440" tIns="45720" rIns="91440" bIns="45720" rtlCol="0" anchor="t">
            <a:normAutofit/>
          </a:bodyPr>
          <a:lstStyle/>
          <a:p>
            <a:r>
              <a:rPr lang="en-US" sz="8000" kern="1200" dirty="0">
                <a:solidFill>
                  <a:schemeClr val="tx1"/>
                </a:solidFill>
                <a:latin typeface="+mj-lt"/>
                <a:ea typeface="+mj-ea"/>
                <a:cs typeface="+mj-cs"/>
              </a:rPr>
              <a:t>Exploratory </a:t>
            </a:r>
            <a:br>
              <a:rPr lang="en-US" sz="8000" kern="1200" dirty="0">
                <a:solidFill>
                  <a:schemeClr val="tx1"/>
                </a:solidFill>
                <a:latin typeface="+mj-lt"/>
                <a:ea typeface="+mj-ea"/>
                <a:cs typeface="+mj-cs"/>
              </a:rPr>
            </a:br>
            <a:r>
              <a:rPr lang="en-US" sz="8000" kern="1200" dirty="0">
                <a:solidFill>
                  <a:schemeClr val="tx1"/>
                </a:solidFill>
                <a:latin typeface="+mj-lt"/>
                <a:ea typeface="+mj-ea"/>
                <a:cs typeface="+mj-cs"/>
              </a:rPr>
              <a:t>Data Analyses</a:t>
            </a:r>
          </a:p>
        </p:txBody>
      </p:sp>
    </p:spTree>
    <p:extLst>
      <p:ext uri="{BB962C8B-B14F-4D97-AF65-F5344CB8AC3E}">
        <p14:creationId xmlns:p14="http://schemas.microsoft.com/office/powerpoint/2010/main" val="2144670529"/>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4" name="Straight Connector 16">
            <a:extLst>
              <a:ext uri="{FF2B5EF4-FFF2-40B4-BE49-F238E27FC236}">
                <a16:creationId xmlns:a16="http://schemas.microsoft.com/office/drawing/2014/main" id="{99AE2756-0FC4-4155-83E7-58AAAB63E7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5689"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247AB924-1B87-43FC-B7C7-B112D5C51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34CEF4-01D3-4AF7-9E84-F43030ACA972}"/>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5400">
                <a:solidFill>
                  <a:srgbClr val="FFFFFF"/>
                </a:solidFill>
              </a:rPr>
              <a:t>Countries Heatmaps</a:t>
            </a:r>
            <a:endParaRPr lang="en-US" sz="5400" dirty="0">
              <a:solidFill>
                <a:srgbClr val="FFFFFF"/>
              </a:solidFill>
            </a:endParaRPr>
          </a:p>
        </p:txBody>
      </p:sp>
      <p:pic>
        <p:nvPicPr>
          <p:cNvPr id="12" name="Picture 11">
            <a:extLst>
              <a:ext uri="{FF2B5EF4-FFF2-40B4-BE49-F238E27FC236}">
                <a16:creationId xmlns:a16="http://schemas.microsoft.com/office/drawing/2014/main" id="{F6ED16BA-EF33-47E5-B872-5EA21CAF1117}"/>
              </a:ext>
            </a:extLst>
          </p:cNvPr>
          <p:cNvPicPr>
            <a:picLocks noChangeAspect="1"/>
          </p:cNvPicPr>
          <p:nvPr/>
        </p:nvPicPr>
        <p:blipFill>
          <a:blip r:embed="rId3"/>
          <a:stretch>
            <a:fillRect/>
          </a:stretch>
        </p:blipFill>
        <p:spPr>
          <a:xfrm>
            <a:off x="320040" y="398147"/>
            <a:ext cx="3425609" cy="3816805"/>
          </a:xfrm>
          <a:prstGeom prst="rect">
            <a:avLst/>
          </a:prstGeom>
        </p:spPr>
      </p:pic>
      <p:pic>
        <p:nvPicPr>
          <p:cNvPr id="10" name="Picture 9">
            <a:extLst>
              <a:ext uri="{FF2B5EF4-FFF2-40B4-BE49-F238E27FC236}">
                <a16:creationId xmlns:a16="http://schemas.microsoft.com/office/drawing/2014/main" id="{312B9B6A-A47B-4505-A656-833046D60B44}"/>
              </a:ext>
            </a:extLst>
          </p:cNvPr>
          <p:cNvPicPr>
            <a:picLocks noChangeAspect="1"/>
          </p:cNvPicPr>
          <p:nvPr/>
        </p:nvPicPr>
        <p:blipFill>
          <a:blip r:embed="rId4"/>
          <a:stretch>
            <a:fillRect/>
          </a:stretch>
        </p:blipFill>
        <p:spPr>
          <a:xfrm>
            <a:off x="4364527" y="380198"/>
            <a:ext cx="3433324" cy="2781543"/>
          </a:xfrm>
          <a:prstGeom prst="rect">
            <a:avLst/>
          </a:prstGeom>
        </p:spPr>
      </p:pic>
      <p:cxnSp>
        <p:nvCxnSpPr>
          <p:cNvPr id="21" name="Straight Connector 20">
            <a:extLst>
              <a:ext uri="{FF2B5EF4-FFF2-40B4-BE49-F238E27FC236}">
                <a16:creationId xmlns:a16="http://schemas.microsoft.com/office/drawing/2014/main" id="{818DC98F-4057-4645-B948-F604F39A9C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534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8C272B0E-268D-4AAF-AD43-B3C87D2F37F8}"/>
              </a:ext>
            </a:extLst>
          </p:cNvPr>
          <p:cNvPicPr>
            <a:picLocks noChangeAspect="1"/>
          </p:cNvPicPr>
          <p:nvPr/>
        </p:nvPicPr>
        <p:blipFill>
          <a:blip r:embed="rId5"/>
          <a:stretch>
            <a:fillRect/>
          </a:stretch>
        </p:blipFill>
        <p:spPr>
          <a:xfrm>
            <a:off x="8452238" y="330045"/>
            <a:ext cx="3418890" cy="3997637"/>
          </a:xfrm>
          <a:prstGeom prst="rect">
            <a:avLst/>
          </a:prstGeom>
        </p:spPr>
      </p:pic>
      <p:cxnSp>
        <p:nvCxnSpPr>
          <p:cNvPr id="35" name="Straight Connector 22">
            <a:extLst>
              <a:ext uri="{FF2B5EF4-FFF2-40B4-BE49-F238E27FC236}">
                <a16:creationId xmlns:a16="http://schemas.microsoft.com/office/drawing/2014/main" id="{DAD2B705-4A9B-408D-AA80-4F41045E09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D66B4656-7C0A-4A04-9140-0C6F60A42321}"/>
              </a:ext>
            </a:extLst>
          </p:cNvPr>
          <p:cNvPicPr>
            <a:picLocks noChangeAspect="1"/>
          </p:cNvPicPr>
          <p:nvPr/>
        </p:nvPicPr>
        <p:blipFill>
          <a:blip r:embed="rId6"/>
          <a:stretch>
            <a:fillRect/>
          </a:stretch>
        </p:blipFill>
        <p:spPr>
          <a:xfrm>
            <a:off x="5053305" y="3245020"/>
            <a:ext cx="2448018" cy="1195618"/>
          </a:xfrm>
          <a:prstGeom prst="rect">
            <a:avLst/>
          </a:prstGeom>
        </p:spPr>
      </p:pic>
    </p:spTree>
    <p:extLst>
      <p:ext uri="{BB962C8B-B14F-4D97-AF65-F5344CB8AC3E}">
        <p14:creationId xmlns:p14="http://schemas.microsoft.com/office/powerpoint/2010/main" val="3970725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search Presentation.potx" id="{56FA722C-F846-4CAB-B731-AD623A5E3E2F}" vid="{D64B6417-52F1-44C8-A69F-2D9066A0468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1430</Words>
  <Application>Microsoft Office PowerPoint</Application>
  <PresentationFormat>Widescreen</PresentationFormat>
  <Paragraphs>570</Paragraphs>
  <Slides>25</Slides>
  <Notes>25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Calibri Light</vt:lpstr>
      <vt:lpstr>Cambria Math</vt:lpstr>
      <vt:lpstr>Franklin Gothic Book</vt:lpstr>
      <vt:lpstr>Segoe UI</vt:lpstr>
      <vt:lpstr>Office Theme</vt:lpstr>
      <vt:lpstr>Can we predict if New Users will book or not and which country?</vt:lpstr>
      <vt:lpstr>Project Layout</vt:lpstr>
      <vt:lpstr>Overview</vt:lpstr>
      <vt:lpstr>DATASETS</vt:lpstr>
      <vt:lpstr>PowerPoint Presentation</vt:lpstr>
      <vt:lpstr>DATA  CLEANING</vt:lpstr>
      <vt:lpstr>PowerPoint Presentation</vt:lpstr>
      <vt:lpstr>Exploratory  Data Analyses</vt:lpstr>
      <vt:lpstr>Countries Heatmaps</vt:lpstr>
      <vt:lpstr>Bookings by Time from Account Creation</vt:lpstr>
      <vt:lpstr>Devices Used in Booking vs Non-booking</vt:lpstr>
      <vt:lpstr>Devices Used in Bookings over the Years</vt:lpstr>
      <vt:lpstr>Total Seconds Elapsed by Action Category</vt:lpstr>
      <vt:lpstr>Booked vs. Non-booked Trips by Age</vt:lpstr>
      <vt:lpstr>Correlated Variables Heatmap</vt:lpstr>
      <vt:lpstr>MODELS</vt:lpstr>
      <vt:lpstr>Resulting Logistic Model Equations</vt:lpstr>
      <vt:lpstr>Multinomial Logistic Regression</vt:lpstr>
      <vt:lpstr>Multinomial Logistic Regression Output</vt:lpstr>
      <vt:lpstr>One vs Rest Method</vt:lpstr>
      <vt:lpstr>One vs One Method</vt:lpstr>
      <vt:lpstr>Results</vt:lpstr>
      <vt:lpstr>RESULTS  &amp;  LEARNINGS</vt:lpstr>
      <vt:lpstr>MAJOR  FINDINGS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2019-05-09T22:11:33Z</dcterms:created>
  <dcterms:modified xsi:type="dcterms:W3CDTF">2019-05-09T22:22:23Z</dcterms:modified>
</cp:coreProperties>
</file>