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8" r:id="rId3"/>
    <p:sldId id="274" r:id="rId4"/>
    <p:sldId id="297" r:id="rId5"/>
    <p:sldId id="298" r:id="rId6"/>
    <p:sldId id="299" r:id="rId7"/>
    <p:sldId id="303" r:id="rId8"/>
    <p:sldId id="304" r:id="rId9"/>
    <p:sldId id="308" r:id="rId10"/>
    <p:sldId id="305" r:id="rId11"/>
    <p:sldId id="309" r:id="rId12"/>
    <p:sldId id="310" r:id="rId13"/>
    <p:sldId id="306" r:id="rId14"/>
    <p:sldId id="307" r:id="rId15"/>
    <p:sldId id="302" r:id="rId16"/>
    <p:sldId id="311" r:id="rId17"/>
    <p:sldId id="313" r:id="rId18"/>
    <p:sldId id="295" r:id="rId19"/>
    <p:sldId id="31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652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472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36684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422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26081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615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424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1710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322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14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965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816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335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2424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249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643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7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천장이(가) 표시된 사진&#10;&#10;자동 생성된 설명">
            <a:extLst>
              <a:ext uri="{FF2B5EF4-FFF2-40B4-BE49-F238E27FC236}">
                <a16:creationId xmlns:a16="http://schemas.microsoft.com/office/drawing/2014/main" id="{05B26588-B89E-419A-A1CB-265225667F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14" t="7206" r="21633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112730E-9E9D-4379-836C-8515B60CE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0563" y="1678665"/>
            <a:ext cx="3887839" cy="2372168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200" dirty="0">
                <a:solidFill>
                  <a:schemeClr val="tx1"/>
                </a:solidFill>
              </a:rPr>
              <a:t>5.6 </a:t>
            </a:r>
            <a:br>
              <a:rPr lang="en-US" altLang="ko-KR" sz="3200" dirty="0">
                <a:solidFill>
                  <a:schemeClr val="tx1"/>
                </a:solidFill>
              </a:rPr>
            </a:br>
            <a:r>
              <a:rPr lang="en-US" altLang="ko-KR" sz="3200" dirty="0">
                <a:solidFill>
                  <a:schemeClr val="tx1"/>
                </a:solidFill>
              </a:rPr>
              <a:t>Bayesian</a:t>
            </a:r>
            <a:r>
              <a:rPr lang="ko-KR" altLang="en-US" sz="3200" dirty="0">
                <a:solidFill>
                  <a:schemeClr val="tx1"/>
                </a:solidFill>
              </a:rPr>
              <a:t> </a:t>
            </a:r>
            <a:r>
              <a:rPr lang="en-US" altLang="ko-KR" sz="3200" dirty="0">
                <a:solidFill>
                  <a:schemeClr val="tx1"/>
                </a:solidFill>
              </a:rPr>
              <a:t>Statistics</a:t>
            </a:r>
            <a:br>
              <a:rPr lang="en-US" altLang="ko-KR" sz="3200" b="1" i="0" dirty="0">
                <a:solidFill>
                  <a:schemeClr val="tx1"/>
                </a:solidFill>
                <a:effectLst/>
                <a:latin typeface="-apple-system"/>
              </a:rPr>
            </a:b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0DE98D-2DFA-4490-A18F-92931733B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563" y="4357517"/>
            <a:ext cx="3893440" cy="1096899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노윤지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김문기</a:t>
            </a:r>
          </a:p>
        </p:txBody>
      </p:sp>
    </p:spTree>
    <p:extLst>
      <p:ext uri="{BB962C8B-B14F-4D97-AF65-F5344CB8AC3E}">
        <p14:creationId xmlns:p14="http://schemas.microsoft.com/office/powerpoint/2010/main" val="1963362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43A19D-E565-418A-9E20-9E293ED028BF}"/>
              </a:ext>
            </a:extLst>
          </p:cNvPr>
          <p:cNvSpPr txBox="1"/>
          <p:nvPr/>
        </p:nvSpPr>
        <p:spPr>
          <a:xfrm>
            <a:off x="5301522" y="1770911"/>
            <a:ext cx="4826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P [        |         ]  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22F83F-21AD-4745-86E7-611A6DBBB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493" y="1639905"/>
            <a:ext cx="804473" cy="10520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6618ACC-CBE1-4B5C-8388-985DDD6CA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464" y="1684759"/>
            <a:ext cx="1115123" cy="1052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C08AB2-4AB6-438A-A396-1D5D95226C65}"/>
              </a:ext>
            </a:extLst>
          </p:cNvPr>
          <p:cNvSpPr txBox="1"/>
          <p:nvPr/>
        </p:nvSpPr>
        <p:spPr>
          <a:xfrm>
            <a:off x="5301522" y="4379204"/>
            <a:ext cx="4826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P [        |         ]  </a:t>
            </a:r>
            <a:endParaRPr lang="ko-KR" altLang="en-US" sz="4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102924-B513-4AE8-88EE-7A16F2921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790" y="4207146"/>
            <a:ext cx="804473" cy="10520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D8398DA-A2A7-44A4-89A5-5472D25DB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169" y="4207146"/>
            <a:ext cx="1115123" cy="10520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EB23A1-ACDC-4891-B8DC-E7B933DEFEC3}"/>
              </a:ext>
            </a:extLst>
          </p:cNvPr>
          <p:cNvSpPr txBox="1"/>
          <p:nvPr/>
        </p:nvSpPr>
        <p:spPr>
          <a:xfrm>
            <a:off x="1703875" y="1904296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WHAT WE WANT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5674E-1B64-46CE-A51F-EE76486000BC}"/>
              </a:ext>
            </a:extLst>
          </p:cNvPr>
          <p:cNvSpPr txBox="1"/>
          <p:nvPr/>
        </p:nvSpPr>
        <p:spPr>
          <a:xfrm>
            <a:off x="1703874" y="4471537"/>
            <a:ext cx="2903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WHAT WE KNOW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89008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0509F5-A049-4BE8-913E-94AF5AE48789}"/>
              </a:ext>
            </a:extLst>
          </p:cNvPr>
          <p:cNvSpPr txBox="1"/>
          <p:nvPr/>
        </p:nvSpPr>
        <p:spPr>
          <a:xfrm>
            <a:off x="1708879" y="612844"/>
            <a:ext cx="80946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🍫  🍫  🍫  🍫  🍫      🍫  🍫  🍫  🍫  🍫         🍫  🍫  🍫  🍫  🍫      🍫  🍫  🍫  🍫  🍫 🍫  🍫  🍫  🍫  🍫      🍫  🍫  🍫  🍫  🍫 🍫  🍫  🍫  🍫  🍫     😒 😒 😒 😒 😒</a:t>
            </a:r>
          </a:p>
          <a:p>
            <a:r>
              <a:rPr lang="ko-KR" altLang="en-US" sz="3600" dirty="0"/>
              <a:t>❤ ❤ ❤ ❤ ❤   😒 😒 😒 😒 😒</a:t>
            </a:r>
          </a:p>
          <a:p>
            <a:r>
              <a:rPr lang="ko-KR" altLang="en-US" sz="3600" dirty="0"/>
              <a:t>❤ ❤ ❤ ❤ ❤   😒 😒 😒 😒 😒</a:t>
            </a:r>
          </a:p>
          <a:p>
            <a:r>
              <a:rPr lang="ko-KR" altLang="en-US" sz="3600" dirty="0"/>
              <a:t>❤ ❤ ❤ ❤ ❤   😒 😒 😒 😒 😒</a:t>
            </a:r>
          </a:p>
          <a:p>
            <a:r>
              <a:rPr lang="ko-KR" altLang="en-US" sz="3600" dirty="0"/>
              <a:t>❤ ❤ ❤ ❤ ❤   😒 😒 😒 😒 😒</a:t>
            </a:r>
          </a:p>
          <a:p>
            <a:r>
              <a:rPr lang="ko-KR" altLang="en-US" sz="3600" dirty="0"/>
              <a:t>❤ ❤ ❤ ❤ ❤   😒 😒 😒 😒 😒</a:t>
            </a:r>
          </a:p>
          <a:p>
            <a:r>
              <a:rPr lang="ko-KR" altLang="en-US" sz="3600" dirty="0"/>
              <a:t>❤ ❤ ❤ ❤ ❤   😒 😒 😒 😒 😒</a:t>
            </a:r>
          </a:p>
        </p:txBody>
      </p:sp>
    </p:spTree>
    <p:extLst>
      <p:ext uri="{BB962C8B-B14F-4D97-AF65-F5344CB8AC3E}">
        <p14:creationId xmlns:p14="http://schemas.microsoft.com/office/powerpoint/2010/main" val="3953445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0509F5-A049-4BE8-913E-94AF5AE48789}"/>
              </a:ext>
            </a:extLst>
          </p:cNvPr>
          <p:cNvSpPr txBox="1"/>
          <p:nvPr/>
        </p:nvSpPr>
        <p:spPr>
          <a:xfrm>
            <a:off x="1708879" y="612844"/>
            <a:ext cx="8094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🍫  🍫  🍫  🍫  🍫      🍫  🍫  🍫  🍫  🍫         🍫  🍫  🍫  🍫  🍫      🍫  🍫  🍫  🍫  🍫 🍫  🍫  🍫  🍫  🍫      🍫  🍫  🍫  🍫  🍫 🍫  🍫  🍫  🍫  🍫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483F38-C312-4CDA-A984-AAF8F90E1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548" y="3936833"/>
            <a:ext cx="5684212" cy="201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13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F2F130-7AE0-48E9-9646-F29081F6B423}"/>
              </a:ext>
            </a:extLst>
          </p:cNvPr>
          <p:cNvSpPr txBox="1"/>
          <p:nvPr/>
        </p:nvSpPr>
        <p:spPr>
          <a:xfrm>
            <a:off x="2782705" y="1175133"/>
            <a:ext cx="6250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P [        |         ] = 57% 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621D76-00B1-47EA-8B12-1EC894CDC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676" y="1044127"/>
            <a:ext cx="804473" cy="105200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03FDCDE-3569-47BA-AC54-AED36E577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647" y="1088981"/>
            <a:ext cx="1115123" cy="10520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23CCD7-94BB-44AA-9004-3DCACDF3FD4D}"/>
              </a:ext>
            </a:extLst>
          </p:cNvPr>
          <p:cNvSpPr txBox="1"/>
          <p:nvPr/>
        </p:nvSpPr>
        <p:spPr>
          <a:xfrm>
            <a:off x="3512647" y="3128322"/>
            <a:ext cx="610099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/>
              <a:t>나를 좋아할 확률 </a:t>
            </a:r>
            <a:r>
              <a:rPr lang="en-US" altLang="ko-KR" sz="3200" dirty="0"/>
              <a:t>= 50%</a:t>
            </a:r>
          </a:p>
          <a:p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나를 좋아할 확률 </a:t>
            </a:r>
            <a:r>
              <a:rPr lang="en-US" altLang="ko-KR" sz="3200" dirty="0"/>
              <a:t>= 57%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1173D35-E10F-4CBD-9274-E1677FA26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676" y="3870114"/>
            <a:ext cx="977562" cy="107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37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3F104-DCD8-4DC0-BD8B-EA86C6150F48}"/>
              </a:ext>
            </a:extLst>
          </p:cNvPr>
          <p:cNvSpPr txBox="1"/>
          <p:nvPr/>
        </p:nvSpPr>
        <p:spPr>
          <a:xfrm>
            <a:off x="331061" y="3075057"/>
            <a:ext cx="44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P [        |         ]  =   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0BBD95-3811-4AEA-ADB1-8A98BE137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032" y="2944051"/>
            <a:ext cx="804473" cy="105200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8145925-6859-4BB6-96EE-3F71AD20F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003" y="2988905"/>
            <a:ext cx="1115123" cy="1052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72A9E6-C0AC-41D7-AB93-7A7381A337E6}"/>
              </a:ext>
            </a:extLst>
          </p:cNvPr>
          <p:cNvSpPr txBox="1"/>
          <p:nvPr/>
        </p:nvSpPr>
        <p:spPr>
          <a:xfrm>
            <a:off x="7107780" y="3686965"/>
            <a:ext cx="2168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P [      ]  </a:t>
            </a:r>
            <a:endParaRPr lang="ko-KR" altLang="en-US" sz="4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BD6759-A74B-4189-83BC-30D0CCF63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695" y="3555959"/>
            <a:ext cx="804473" cy="10520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6C9A1D-FA0F-4102-BD54-06AF341C8E31}"/>
              </a:ext>
            </a:extLst>
          </p:cNvPr>
          <p:cNvSpPr txBox="1"/>
          <p:nvPr/>
        </p:nvSpPr>
        <p:spPr>
          <a:xfrm>
            <a:off x="4783511" y="2215516"/>
            <a:ext cx="4826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P [        |         ] x </a:t>
            </a:r>
            <a:endParaRPr lang="ko-KR" altLang="en-US" sz="4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A186853-91A4-48C3-A352-205E8650A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779" y="2043458"/>
            <a:ext cx="804473" cy="10520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0E5CBE4-726C-42CC-A374-5B87839E1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158" y="2043458"/>
            <a:ext cx="1115123" cy="10520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D63D1B-E0DF-44FC-BD34-E3BF9E0E93FE}"/>
              </a:ext>
            </a:extLst>
          </p:cNvPr>
          <p:cNvSpPr txBox="1"/>
          <p:nvPr/>
        </p:nvSpPr>
        <p:spPr>
          <a:xfrm>
            <a:off x="9160640" y="2215517"/>
            <a:ext cx="2328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P [        ]  </a:t>
            </a:r>
            <a:endParaRPr lang="ko-KR" altLang="en-US" sz="4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A461F84-B381-41E6-8E97-648A9643B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704" y="2043458"/>
            <a:ext cx="1115123" cy="1052003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755514A-41E5-4CF0-BC29-A2D9CDA2658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783511" y="3429000"/>
            <a:ext cx="68338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1589BE4B-A975-4FE7-824C-C1B5F360C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231143">
            <a:off x="1492114" y="4281516"/>
            <a:ext cx="908069" cy="81831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303658B-E489-4C81-B54D-65B744DB1127}"/>
              </a:ext>
            </a:extLst>
          </p:cNvPr>
          <p:cNvSpPr txBox="1"/>
          <p:nvPr/>
        </p:nvSpPr>
        <p:spPr>
          <a:xfrm>
            <a:off x="1285005" y="5244464"/>
            <a:ext cx="1484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Posterior</a:t>
            </a:r>
          </a:p>
          <a:p>
            <a:r>
              <a:rPr lang="ko-KR" altLang="en-US" sz="2000" dirty="0"/>
              <a:t>사후확률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F73EB96-726A-4126-95EC-18D92F757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004391">
            <a:off x="6951395" y="4635299"/>
            <a:ext cx="908069" cy="81831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366D301-131A-4F47-9056-CE552AE62994}"/>
              </a:ext>
            </a:extLst>
          </p:cNvPr>
          <p:cNvSpPr txBox="1"/>
          <p:nvPr/>
        </p:nvSpPr>
        <p:spPr>
          <a:xfrm>
            <a:off x="7615575" y="5474624"/>
            <a:ext cx="1388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Evidence</a:t>
            </a:r>
          </a:p>
          <a:p>
            <a:r>
              <a:rPr lang="ko-KR" altLang="en-US" sz="2000" dirty="0"/>
              <a:t>증거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82DD654-EAE1-413F-B322-4D5B46FA3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805586" y="1158209"/>
            <a:ext cx="908069" cy="8183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41C7B0C-6BE5-48A0-A53A-DA91FD9E906D}"/>
              </a:ext>
            </a:extLst>
          </p:cNvPr>
          <p:cNvSpPr txBox="1"/>
          <p:nvPr/>
        </p:nvSpPr>
        <p:spPr>
          <a:xfrm>
            <a:off x="3573505" y="506591"/>
            <a:ext cx="1603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Likelihood</a:t>
            </a:r>
          </a:p>
          <a:p>
            <a:r>
              <a:rPr lang="ko-KR" altLang="en-US" sz="2000" dirty="0"/>
              <a:t>가능도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3FC3D14-EC2F-4DC7-80AD-D1F2EBD18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483081">
            <a:off x="8647293" y="1286819"/>
            <a:ext cx="908069" cy="81831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DDA8543-B884-4CC5-93E5-380166500BDD}"/>
              </a:ext>
            </a:extLst>
          </p:cNvPr>
          <p:cNvSpPr txBox="1"/>
          <p:nvPr/>
        </p:nvSpPr>
        <p:spPr>
          <a:xfrm>
            <a:off x="7722924" y="506591"/>
            <a:ext cx="1391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Prior</a:t>
            </a:r>
          </a:p>
          <a:p>
            <a:r>
              <a:rPr lang="ko-KR" altLang="en-US" sz="2000" dirty="0"/>
              <a:t>사전확률</a:t>
            </a:r>
          </a:p>
        </p:txBody>
      </p:sp>
    </p:spTree>
    <p:extLst>
      <p:ext uri="{BB962C8B-B14F-4D97-AF65-F5344CB8AC3E}">
        <p14:creationId xmlns:p14="http://schemas.microsoft.com/office/powerpoint/2010/main" val="464004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ko-KR" altLang="en-US" sz="3200" b="1" dirty="0" err="1">
                <a:solidFill>
                  <a:schemeClr val="tx1"/>
                </a:solidFill>
              </a:rPr>
              <a:t>최대우도추정과</a:t>
            </a:r>
            <a:r>
              <a:rPr lang="ko-KR" altLang="en-US" sz="3200" b="1" dirty="0">
                <a:solidFill>
                  <a:schemeClr val="tx1"/>
                </a:solidFill>
              </a:rPr>
              <a:t> 베이지안 추정의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816F4-C6F7-484D-B024-D55C9978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714" y="2439896"/>
            <a:ext cx="8770571" cy="2957919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ko-KR" altLang="en-US" sz="2400" b="1" dirty="0"/>
              <a:t>최대우도 접근 방식 </a:t>
            </a:r>
            <a:r>
              <a:rPr lang="en-US" altLang="ko-KR" sz="2400" b="1" dirty="0"/>
              <a:t>: </a:t>
            </a:r>
            <a:r>
              <a:rPr lang="el-GR" altLang="ko-KR" sz="2400" dirty="0"/>
              <a:t>θ</a:t>
            </a:r>
            <a:r>
              <a:rPr lang="ko-KR" altLang="en-US" sz="2400" dirty="0"/>
              <a:t>의 점추정치를 사용하여 예측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>
              <a:buFontTx/>
              <a:buChar char="-"/>
            </a:pPr>
            <a:endParaRPr lang="en-US" altLang="ko-KR" sz="2400" b="1" dirty="0"/>
          </a:p>
          <a:p>
            <a:pPr>
              <a:buFontTx/>
              <a:buChar char="-"/>
            </a:pPr>
            <a:r>
              <a:rPr lang="ko-KR" altLang="en-US" sz="2400" b="1" dirty="0"/>
              <a:t>베이지안 접근 방식 </a:t>
            </a:r>
            <a:r>
              <a:rPr lang="en-US" altLang="ko-KR" sz="2400" b="1" dirty="0"/>
              <a:t>: </a:t>
            </a:r>
            <a:r>
              <a:rPr lang="el-GR" altLang="ko-KR" sz="2400" dirty="0"/>
              <a:t>θ</a:t>
            </a:r>
            <a:r>
              <a:rPr lang="ko-KR" altLang="en-US" sz="2400" dirty="0"/>
              <a:t>에 대한 전체 분포를 사용하여 예측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749124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ko-KR" altLang="en-US" sz="3200" b="1" dirty="0" err="1">
                <a:solidFill>
                  <a:schemeClr val="tx1"/>
                </a:solidFill>
              </a:rPr>
              <a:t>최대우도추정과</a:t>
            </a:r>
            <a:r>
              <a:rPr lang="ko-KR" altLang="en-US" sz="3200" b="1" dirty="0">
                <a:solidFill>
                  <a:schemeClr val="tx1"/>
                </a:solidFill>
              </a:rPr>
              <a:t> 베이지안 추정의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816F4-C6F7-484D-B024-D55C9978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714" y="2439896"/>
            <a:ext cx="8770571" cy="2957919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ko-KR" altLang="en-US" sz="2400" b="1" dirty="0"/>
              <a:t>베이지안 사전정보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>
              <a:buFontTx/>
              <a:buChar char="-"/>
            </a:pPr>
            <a:r>
              <a:rPr lang="ko-KR" altLang="en-US" sz="2400" b="1" dirty="0"/>
              <a:t>예측에 영향을 미치는 주관적인 인간 판단을 원천으로 식별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489624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MAP(Maximum</a:t>
            </a:r>
            <a:r>
              <a:rPr lang="ko-KR" altLang="en-US" sz="3200" b="1" dirty="0">
                <a:solidFill>
                  <a:schemeClr val="tx1"/>
                </a:solidFill>
              </a:rPr>
              <a:t> </a:t>
            </a:r>
            <a:r>
              <a:rPr lang="en-US" altLang="ko-KR" sz="3200" b="1" dirty="0">
                <a:solidFill>
                  <a:schemeClr val="tx1"/>
                </a:solidFill>
              </a:rPr>
              <a:t>A</a:t>
            </a:r>
            <a:r>
              <a:rPr lang="ko-KR" altLang="en-US" sz="3200" b="1" dirty="0">
                <a:solidFill>
                  <a:schemeClr val="tx1"/>
                </a:solidFill>
              </a:rPr>
              <a:t> </a:t>
            </a:r>
            <a:r>
              <a:rPr lang="en-US" altLang="ko-KR" sz="3200" b="1" dirty="0">
                <a:solidFill>
                  <a:schemeClr val="tx1"/>
                </a:solidFill>
              </a:rPr>
              <a:t>Posterior)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816F4-C6F7-484D-B024-D55C9978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714" y="2439896"/>
            <a:ext cx="8770571" cy="2957919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ko-KR" altLang="en-US" sz="2400" b="1" dirty="0"/>
              <a:t>구하고자 하는 대상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MLE = </a:t>
            </a:r>
            <a:r>
              <a:rPr lang="ko-KR" altLang="en-US" sz="2400" b="1" dirty="0"/>
              <a:t>철저한 데이터만을 이용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MAP = </a:t>
            </a:r>
            <a:r>
              <a:rPr lang="ko-KR" altLang="en-US" sz="2400" b="1" dirty="0"/>
              <a:t>데이터 </a:t>
            </a:r>
            <a:r>
              <a:rPr lang="en-US" altLang="ko-KR" sz="2400" b="1" dirty="0"/>
              <a:t>+ </a:t>
            </a:r>
            <a:r>
              <a:rPr lang="ko-KR" altLang="en-US" sz="2400" b="1" dirty="0"/>
              <a:t>사전 지식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007680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775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16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816F4-C6F7-484D-B024-D55C9978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714" y="2141879"/>
            <a:ext cx="8770571" cy="4138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• </a:t>
            </a:r>
            <a:r>
              <a:rPr lang="ko-KR" altLang="en-US" sz="2400" b="1" dirty="0" err="1"/>
              <a:t>베이즈</a:t>
            </a:r>
            <a:r>
              <a:rPr lang="ko-KR" altLang="en-US" sz="2400" b="1" dirty="0"/>
              <a:t> 정리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• </a:t>
            </a:r>
            <a:r>
              <a:rPr lang="ko-KR" altLang="en-US" sz="2400" b="1" dirty="0" err="1"/>
              <a:t>최대우도추정과</a:t>
            </a:r>
            <a:r>
              <a:rPr lang="ko-KR" altLang="en-US" sz="2400" b="1" dirty="0"/>
              <a:t> 베이지안 추정의 차이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• MAP</a:t>
            </a:r>
          </a:p>
        </p:txBody>
      </p:sp>
    </p:spTree>
    <p:extLst>
      <p:ext uri="{BB962C8B-B14F-4D97-AF65-F5344CB8AC3E}">
        <p14:creationId xmlns:p14="http://schemas.microsoft.com/office/powerpoint/2010/main" val="202086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120F18-F0AD-49CC-8DF0-EF90D7AA2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595" y="1243102"/>
            <a:ext cx="9640810" cy="437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7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1076400-8FC0-4BFA-A471-D9B641E04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595" y="1243103"/>
            <a:ext cx="9640810" cy="437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14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DB26DC-228A-4AF3-95CE-A5DC677C8670}"/>
              </a:ext>
            </a:extLst>
          </p:cNvPr>
          <p:cNvSpPr txBox="1"/>
          <p:nvPr/>
        </p:nvSpPr>
        <p:spPr>
          <a:xfrm>
            <a:off x="1843314" y="2119086"/>
            <a:ext cx="85053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</a:rPr>
              <a:t>나를 좋아할 확률 </a:t>
            </a:r>
            <a:r>
              <a:rPr lang="en-US" altLang="ko-KR" sz="3200" dirty="0">
                <a:solidFill>
                  <a:srgbClr val="FF0000"/>
                </a:solidFill>
              </a:rPr>
              <a:t>= 50%</a:t>
            </a:r>
            <a:r>
              <a:rPr lang="en-US" altLang="ko-KR" sz="3200" dirty="0"/>
              <a:t> </a:t>
            </a:r>
          </a:p>
          <a:p>
            <a:endParaRPr lang="en-US" altLang="ko-KR" sz="3200" dirty="0"/>
          </a:p>
          <a:p>
            <a:r>
              <a:rPr lang="ko-KR" altLang="en-US" sz="3200" dirty="0">
                <a:solidFill>
                  <a:srgbClr val="0070C0"/>
                </a:solidFill>
              </a:rPr>
              <a:t>나를 좋아하지 않을 확률 </a:t>
            </a:r>
            <a:r>
              <a:rPr lang="en-US" altLang="ko-KR" sz="3200" dirty="0">
                <a:solidFill>
                  <a:srgbClr val="0070C0"/>
                </a:solidFill>
              </a:rPr>
              <a:t>= 50%</a:t>
            </a:r>
          </a:p>
          <a:p>
            <a:endParaRPr lang="en-US" altLang="ko-KR" sz="3200" dirty="0">
              <a:solidFill>
                <a:srgbClr val="0070C0"/>
              </a:solidFill>
            </a:endParaRPr>
          </a:p>
          <a:p>
            <a:endParaRPr lang="en-US" altLang="ko-KR" sz="3200" dirty="0">
              <a:solidFill>
                <a:srgbClr val="0070C0"/>
              </a:solidFill>
            </a:endParaRPr>
          </a:p>
          <a:p>
            <a:endParaRPr lang="en-US" altLang="ko-KR" sz="3200" dirty="0">
              <a:solidFill>
                <a:srgbClr val="0070C0"/>
              </a:solidFill>
            </a:endParaRPr>
          </a:p>
          <a:p>
            <a:r>
              <a:rPr lang="en-US" altLang="ko-KR" sz="3200" b="1" dirty="0"/>
              <a:t>-&gt; </a:t>
            </a:r>
            <a:r>
              <a:rPr lang="ko-KR" altLang="en-US" sz="3200" b="1" dirty="0"/>
              <a:t>이유 불충분의 원리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55AD481-331D-4A88-AEFA-804EA498F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가정</a:t>
            </a:r>
          </a:p>
        </p:txBody>
      </p:sp>
    </p:spTree>
    <p:extLst>
      <p:ext uri="{BB962C8B-B14F-4D97-AF65-F5344CB8AC3E}">
        <p14:creationId xmlns:p14="http://schemas.microsoft.com/office/powerpoint/2010/main" val="158432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849243-DE80-41C2-8D35-7E5EE24D0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26" y="1560722"/>
            <a:ext cx="3756645" cy="37365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2B8B06-A0D1-4776-9A69-1DADBF1B67B6}"/>
              </a:ext>
            </a:extLst>
          </p:cNvPr>
          <p:cNvSpPr txBox="1"/>
          <p:nvPr/>
        </p:nvSpPr>
        <p:spPr>
          <a:xfrm>
            <a:off x="5210732" y="1815881"/>
            <a:ext cx="4826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P [        |         ]  </a:t>
            </a:r>
            <a:endParaRPr lang="ko-KR" altLang="en-US" sz="4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20225F-28B8-4981-82C3-C1CF26294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43823"/>
            <a:ext cx="804473" cy="10520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EE9AC23-27DC-4643-B9C9-001CE32DE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379" y="1643823"/>
            <a:ext cx="1115123" cy="10520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74026D-557A-4994-AA55-39B763DD6A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7596906" y="797071"/>
            <a:ext cx="908069" cy="8183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374FFD-A093-40BE-918F-1BCD49E676CE}"/>
              </a:ext>
            </a:extLst>
          </p:cNvPr>
          <p:cNvSpPr txBox="1"/>
          <p:nvPr/>
        </p:nvSpPr>
        <p:spPr>
          <a:xfrm>
            <a:off x="6498236" y="425439"/>
            <a:ext cx="1300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Condition </a:t>
            </a:r>
            <a:r>
              <a:rPr lang="ko-KR" altLang="en-US" dirty="0"/>
              <a:t>조건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AA6905-B264-4864-B0E9-B94858BD77CE}"/>
              </a:ext>
            </a:extLst>
          </p:cNvPr>
          <p:cNvSpPr txBox="1"/>
          <p:nvPr/>
        </p:nvSpPr>
        <p:spPr>
          <a:xfrm>
            <a:off x="5228364" y="3626348"/>
            <a:ext cx="4826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P [        |         ]  </a:t>
            </a:r>
            <a:endParaRPr lang="ko-KR" altLang="en-US" sz="40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37A2BFA-D9BD-43B5-A052-6EFC4803D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129" y="3439937"/>
            <a:ext cx="804473" cy="105200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0EDE02B-AE4D-4F84-95D7-F08C6791BD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3379" y="3267878"/>
            <a:ext cx="1276483" cy="122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247D635-5CB2-4288-85B9-DC7470EC1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1" y="1015584"/>
            <a:ext cx="1781175" cy="1828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6CB187E-4116-4BF6-ACE6-7303AAC11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810" y="4328409"/>
            <a:ext cx="1781175" cy="182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EFC4BB-FA5B-4055-8B92-03B7BD9F3963}"/>
              </a:ext>
            </a:extLst>
          </p:cNvPr>
          <p:cNvSpPr txBox="1"/>
          <p:nvPr/>
        </p:nvSpPr>
        <p:spPr>
          <a:xfrm>
            <a:off x="4015450" y="1545262"/>
            <a:ext cx="13940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40%</a:t>
            </a:r>
            <a:endParaRPr lang="ko-KR" alt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C54656-FF6B-4986-A8D2-1A7E9C659707}"/>
              </a:ext>
            </a:extLst>
          </p:cNvPr>
          <p:cNvSpPr txBox="1"/>
          <p:nvPr/>
        </p:nvSpPr>
        <p:spPr>
          <a:xfrm>
            <a:off x="4015450" y="4858088"/>
            <a:ext cx="13940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60%</a:t>
            </a:r>
            <a:endParaRPr lang="ko-KR" altLang="en-US" sz="4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2B668F5-4EA7-4806-9E31-0D96F5134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15583"/>
            <a:ext cx="1781174" cy="1828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167958-659C-4755-8F74-4C1EF410BFC4}"/>
              </a:ext>
            </a:extLst>
          </p:cNvPr>
          <p:cNvSpPr txBox="1"/>
          <p:nvPr/>
        </p:nvSpPr>
        <p:spPr>
          <a:xfrm>
            <a:off x="8563639" y="1545262"/>
            <a:ext cx="13940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30%</a:t>
            </a:r>
            <a:endParaRPr lang="ko-KR" altLang="en-US" sz="4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72D58D7-FA83-4FEF-ADBF-E5744C55B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328409"/>
            <a:ext cx="1781174" cy="18400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1DA2D2-2E78-4465-93C6-753C6B9EDDBF}"/>
              </a:ext>
            </a:extLst>
          </p:cNvPr>
          <p:cNvSpPr txBox="1"/>
          <p:nvPr/>
        </p:nvSpPr>
        <p:spPr>
          <a:xfrm>
            <a:off x="8563638" y="4858087"/>
            <a:ext cx="13940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70%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8055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0509F5-A049-4BE8-913E-94AF5AE48789}"/>
              </a:ext>
            </a:extLst>
          </p:cNvPr>
          <p:cNvSpPr txBox="1"/>
          <p:nvPr/>
        </p:nvSpPr>
        <p:spPr>
          <a:xfrm>
            <a:off x="1708879" y="612844"/>
            <a:ext cx="80946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❤ ❤ ❤ ❤ ❤   😒 😒 😒 😒 😒</a:t>
            </a:r>
            <a:endParaRPr lang="en-US" altLang="ko-KR" sz="3600" dirty="0"/>
          </a:p>
          <a:p>
            <a:r>
              <a:rPr lang="ko-KR" altLang="en-US" sz="3600" dirty="0"/>
              <a:t>❤ ❤ ❤ ❤ ❤   😒 😒 😒 😒 😒</a:t>
            </a:r>
          </a:p>
          <a:p>
            <a:r>
              <a:rPr lang="ko-KR" altLang="en-US" sz="3600" dirty="0"/>
              <a:t>❤ ❤ ❤ ❤ ❤   😒 😒 😒 😒 😒</a:t>
            </a:r>
          </a:p>
          <a:p>
            <a:r>
              <a:rPr lang="ko-KR" altLang="en-US" sz="3600" dirty="0"/>
              <a:t>❤ ❤ ❤ ❤ ❤   😒 😒 😒 😒 😒</a:t>
            </a:r>
          </a:p>
          <a:p>
            <a:r>
              <a:rPr lang="ko-KR" altLang="en-US" sz="3600" dirty="0"/>
              <a:t>❤ ❤ ❤ ❤ ❤   😒 😒 😒 😒 😒</a:t>
            </a:r>
          </a:p>
          <a:p>
            <a:r>
              <a:rPr lang="ko-KR" altLang="en-US" sz="3600" dirty="0"/>
              <a:t>❤ ❤ ❤ ❤ ❤   😒 😒 😒 😒 😒</a:t>
            </a:r>
          </a:p>
          <a:p>
            <a:r>
              <a:rPr lang="ko-KR" altLang="en-US" sz="3600" dirty="0"/>
              <a:t>❤ ❤ ❤ ❤ ❤   😒 😒 😒 😒 😒</a:t>
            </a:r>
          </a:p>
          <a:p>
            <a:r>
              <a:rPr lang="ko-KR" altLang="en-US" sz="3600" dirty="0"/>
              <a:t>❤ ❤ ❤ ❤ ❤   😒 😒 😒 😒 😒</a:t>
            </a:r>
          </a:p>
          <a:p>
            <a:r>
              <a:rPr lang="ko-KR" altLang="en-US" sz="3600" dirty="0"/>
              <a:t>❤ ❤ ❤ ❤ ❤   😒 😒 😒 😒 😒</a:t>
            </a:r>
          </a:p>
          <a:p>
            <a:r>
              <a:rPr lang="ko-KR" altLang="en-US" sz="3600" dirty="0"/>
              <a:t>❤ ❤ ❤ ❤ ❤   😒 😒 😒 😒 😒</a:t>
            </a:r>
          </a:p>
        </p:txBody>
      </p:sp>
    </p:spTree>
    <p:extLst>
      <p:ext uri="{BB962C8B-B14F-4D97-AF65-F5344CB8AC3E}">
        <p14:creationId xmlns:p14="http://schemas.microsoft.com/office/powerpoint/2010/main" val="1281688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0509F5-A049-4BE8-913E-94AF5AE48789}"/>
              </a:ext>
            </a:extLst>
          </p:cNvPr>
          <p:cNvSpPr txBox="1"/>
          <p:nvPr/>
        </p:nvSpPr>
        <p:spPr>
          <a:xfrm>
            <a:off x="1708879" y="612844"/>
            <a:ext cx="80946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🍫  🍫  🍫  🍫  🍫      🍫  🍫  🍫  🍫  🍫         🍫  🍫  🍫  🍫  🍫      🍫  🍫  🍫  🍫  🍫 🍫  🍫  🍫  🍫  🍫      🍫  🍫  🍫  🍫  🍫 🍫  🍫  🍫  🍫  🍫     😒 😒 😒 😒 😒</a:t>
            </a:r>
          </a:p>
          <a:p>
            <a:r>
              <a:rPr lang="ko-KR" altLang="en-US" sz="3600" dirty="0"/>
              <a:t>❤ ❤ ❤ ❤ ❤   😒 😒 😒 😒 😒</a:t>
            </a:r>
          </a:p>
          <a:p>
            <a:r>
              <a:rPr lang="ko-KR" altLang="en-US" sz="3600" dirty="0"/>
              <a:t>❤ ❤ ❤ ❤ ❤   😒 😒 😒 😒 😒</a:t>
            </a:r>
          </a:p>
          <a:p>
            <a:r>
              <a:rPr lang="ko-KR" altLang="en-US" sz="3600" dirty="0"/>
              <a:t>❤ ❤ ❤ ❤ ❤   😒 😒 😒 😒 😒</a:t>
            </a:r>
          </a:p>
          <a:p>
            <a:r>
              <a:rPr lang="ko-KR" altLang="en-US" sz="3600" dirty="0"/>
              <a:t>❤ ❤ ❤ ❤ ❤   😒 😒 😒 😒 😒</a:t>
            </a:r>
          </a:p>
          <a:p>
            <a:r>
              <a:rPr lang="ko-KR" altLang="en-US" sz="3600" dirty="0"/>
              <a:t>❤ ❤ ❤ ❤ ❤   😒 😒 😒 😒 😒</a:t>
            </a:r>
          </a:p>
          <a:p>
            <a:r>
              <a:rPr lang="ko-KR" altLang="en-US" sz="3600" dirty="0"/>
              <a:t>❤ ❤ ❤ ❤ ❤   😒 😒 😒 😒 😒</a:t>
            </a:r>
          </a:p>
        </p:txBody>
      </p:sp>
    </p:spTree>
    <p:extLst>
      <p:ext uri="{BB962C8B-B14F-4D97-AF65-F5344CB8AC3E}">
        <p14:creationId xmlns:p14="http://schemas.microsoft.com/office/powerpoint/2010/main" val="2363484170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사용자 지정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B2B2B2"/>
      </a:accent1>
      <a:accent2>
        <a:srgbClr val="969696"/>
      </a:accent2>
      <a:accent3>
        <a:srgbClr val="808080"/>
      </a:accent3>
      <a:accent4>
        <a:srgbClr val="5F5F5F"/>
      </a:accent4>
      <a:accent5>
        <a:srgbClr val="4D4D4D"/>
      </a:accent5>
      <a:accent6>
        <a:srgbClr val="5F5F5F"/>
      </a:accent6>
      <a:hlink>
        <a:srgbClr val="4D4D4D"/>
      </a:hlink>
      <a:folHlink>
        <a:srgbClr val="91919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505</Words>
  <Application>Microsoft Office PowerPoint</Application>
  <PresentationFormat>와이드스크린</PresentationFormat>
  <Paragraphs>86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-apple-system</vt:lpstr>
      <vt:lpstr>Arial</vt:lpstr>
      <vt:lpstr>Trebuchet MS</vt:lpstr>
      <vt:lpstr>Wingdings 3</vt:lpstr>
      <vt:lpstr>패싯</vt:lpstr>
      <vt:lpstr>5.6  Bayesian Statistics </vt:lpstr>
      <vt:lpstr>목차</vt:lpstr>
      <vt:lpstr>PowerPoint 프레젠테이션</vt:lpstr>
      <vt:lpstr>PowerPoint 프레젠테이션</vt:lpstr>
      <vt:lpstr>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최대우도추정과 베이지안 추정의 차이</vt:lpstr>
      <vt:lpstr>최대우도추정과 베이지안 추정의 차이</vt:lpstr>
      <vt:lpstr>MAP(Maximum A Posterior)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5.2  Capacity, Overfitting and Underfitting</dc:title>
  <dc:creator>노 윤지</dc:creator>
  <cp:lastModifiedBy>노 윤지</cp:lastModifiedBy>
  <cp:revision>37</cp:revision>
  <dcterms:created xsi:type="dcterms:W3CDTF">2021-01-19T15:10:44Z</dcterms:created>
  <dcterms:modified xsi:type="dcterms:W3CDTF">2021-02-16T21:37:29Z</dcterms:modified>
</cp:coreProperties>
</file>