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5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Customer" initials="C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2EA1FB-0CFC-4A56-AEC5-BAC51FA1AD34}" styleName="Normal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4"/>
              </a:solidFill>
            </a:ln>
          </a:left>
          <a:right>
            <a:ln w="40000" cmpd="sng">
              <a:solidFill>
                <a:schemeClr val="accent4"/>
              </a:solidFill>
            </a:ln>
          </a:right>
          <a:top>
            <a:ln w="40000" cmpd="sng">
              <a:solidFill>
                <a:schemeClr val="accent4"/>
              </a:solidFill>
            </a:ln>
          </a:top>
          <a:bottom>
            <a:ln w="400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4">
          <a:shade val="80000"/>
        </a:schemeClr>
      </a:tcTxStyle>
      <a:tcStyle>
        <a:tcBdr>
          <a:bottom>
            <a:ln w="35400" cmpd="sng">
              <a:solidFill>
                <a:schemeClr val="accent4">
                  <a:shade val="80000"/>
                </a:schemeClr>
              </a:solidFill>
            </a:ln>
          </a:bottom>
        </a:tcBdr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723"/>
    <p:restoredTop sz="88861"/>
  </p:normalViewPr>
  <p:slideViewPr>
    <p:cSldViewPr snapToObjects="1">
      <p:cViewPr varScale="1">
        <p:scale>
          <a:sx n="100" d="100"/>
          <a:sy n="100" d="100"/>
        </p:scale>
        <p:origin x="1560" y="414"/>
      </p:cViewPr>
      <p:guideLst>
        <p:guide orient="horz" pos="2159"/>
        <p:guide pos="2879"/>
      </p:guideLst>
    </p:cSldViewPr>
  </p:slideViewPr>
  <p:outlineViewPr>
    <p:cViewPr>
      <p:scale>
        <a:sx n="98" d="100"/>
        <a:sy n="98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Objects="1">
      <p:cViewPr varScale="1">
        <p:scale>
          <a:sx n="52" d="100"/>
          <a:sy n="52" d="100"/>
        </p:scale>
        <p:origin x="2680" y="56"/>
      </p:cViewPr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commentAuthors" Target="commentAuthors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225952" y="404664"/>
            <a:ext cx="2232248" cy="2232248"/>
          </a:xfrm>
          <a:prstGeom prst="rect">
            <a:avLst/>
          </a:prstGeom>
        </p:spPr>
      </p:pic>
      <p:sp>
        <p:nvSpPr>
          <p:cNvPr id="12" name=""/>
          <p:cNvSpPr/>
          <p:nvPr userDrawn="1"/>
        </p:nvSpPr>
        <p:spPr>
          <a:xfrm>
            <a:off x="0" y="2096852"/>
            <a:ext cx="9144000" cy="4761148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799" y="2283011"/>
            <a:ext cx="7772400" cy="1470025"/>
          </a:xfrm>
        </p:spPr>
        <p:txBody>
          <a:bodyPr/>
          <a:lstStyle>
            <a:lvl1pPr>
              <a:defRPr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744488"/>
          </a:xfrm>
        </p:spPr>
        <p:txBody>
          <a:bodyPr/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457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914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371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18288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2860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7432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2004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657600" indent="0" algn="ctr">
              <a:buNone/>
              <a:defRPr sz="30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 슬라이드" preserve="1" userDrawn="1">
  <p:cSld name="목차 슬라이드">
    <p:bg>
      <p:bgPr shadeToTitle="0">
        <a:solidFill>
          <a:srgbClr val="a3d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 userDrawn="1"/>
        </p:nvSpPr>
        <p:spPr>
          <a:xfrm>
            <a:off x="0" y="0"/>
            <a:ext cx="6372708" cy="6858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 txBox="1"/>
          <p:nvPr userDrawn="1"/>
        </p:nvSpPr>
        <p:spPr>
          <a:xfrm>
            <a:off x="719572" y="620688"/>
            <a:ext cx="3600400" cy="757391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ko-KR" altLang="en-US" sz="44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목차</a:t>
            </a:r>
            <a:endParaRPr lang="ko-KR" altLang="en-US" sz="44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2" name=""/>
          <p:cNvSpPr txBox="1"/>
          <p:nvPr userDrawn="1"/>
        </p:nvSpPr>
        <p:spPr>
          <a:xfrm>
            <a:off x="971600" y="1811605"/>
            <a:ext cx="936104" cy="577079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01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"/>
          <p:cNvSpPr txBox="1"/>
          <p:nvPr userDrawn="1"/>
        </p:nvSpPr>
        <p:spPr>
          <a:xfrm>
            <a:off x="971600" y="2599948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02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4" name=""/>
          <p:cNvSpPr txBox="1"/>
          <p:nvPr userDrawn="1"/>
        </p:nvSpPr>
        <p:spPr>
          <a:xfrm>
            <a:off x="971600" y="3392036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03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5" name=""/>
          <p:cNvSpPr txBox="1"/>
          <p:nvPr userDrawn="1"/>
        </p:nvSpPr>
        <p:spPr>
          <a:xfrm>
            <a:off x="971600" y="4184124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04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4" name=""/>
          <p:cNvSpPr txBox="1"/>
          <p:nvPr userDrawn="1"/>
        </p:nvSpPr>
        <p:spPr>
          <a:xfrm>
            <a:off x="971600" y="4976157"/>
            <a:ext cx="936104" cy="577215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05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5" name=""/>
          <p:cNvSpPr txBox="1"/>
          <p:nvPr userDrawn="1"/>
        </p:nvSpPr>
        <p:spPr>
          <a:xfrm>
            <a:off x="971600" y="5804249"/>
            <a:ext cx="936104" cy="577024"/>
          </a:xfrm>
          <a:prstGeom prst="rect">
            <a:avLst/>
          </a:prstGeom>
        </p:spPr>
        <p:txBody>
          <a:bodyPr wrap="square" anchor="ctr">
            <a:spAutoFit/>
          </a:bodyPr>
          <a:p>
            <a:pPr>
              <a:defRPr/>
            </a:pPr>
            <a:r>
              <a:rPr lang="en-US" altLang="ko-KR" sz="3200" b="1">
                <a:solidFill>
                  <a:srgbClr val="7da7d9"/>
                </a:solidFill>
                <a:latin typeface="맑은 고딕"/>
                <a:ea typeface="맑은 고딕"/>
                <a:cs typeface="+mj-cs"/>
              </a:rPr>
              <a:t>06</a:t>
            </a:r>
            <a:endParaRPr lang="en-US" altLang="ko-KR" sz="3200" b="1">
              <a:solidFill>
                <a:srgbClr val="7da7d9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28" name=""/>
          <p:cNvSpPr>
            <a:spLocks noGrp="1"/>
          </p:cNvSpPr>
          <p:nvPr userDrawn="1">
            <p:ph type="body" sz="quarter" idx="16"/>
          </p:nvPr>
        </p:nvSpPr>
        <p:spPr>
          <a:xfrm>
            <a:off x="1655676" y="1916832"/>
            <a:ext cx="4717032" cy="471852"/>
          </a:xfrm>
        </p:spPr>
        <p:txBody>
          <a:bodyPr/>
          <a:lstStyle>
            <a:lvl1pPr>
              <a:defRPr sz="2200">
                <a:latin typeface="맑은 고딕"/>
                <a:ea typeface="맑은 고딕"/>
              </a:defRPr>
            </a:lvl1pPr>
            <a:lvl2pPr>
              <a:defRPr>
                <a:latin typeface="맑은 고딕"/>
                <a:ea typeface="맑은 고딕"/>
              </a:defRPr>
            </a:lvl2pPr>
            <a:lvl3pPr>
              <a:defRPr>
                <a:latin typeface="맑은 고딕"/>
                <a:ea typeface="맑은 고딕"/>
              </a:defRPr>
            </a:lvl3pPr>
            <a:lvl4pPr>
              <a:defRPr>
                <a:latin typeface="맑은 고딕"/>
                <a:ea typeface="맑은 고딕"/>
              </a:defRPr>
            </a:lvl4pPr>
            <a:lvl5pPr>
              <a:defRPr>
                <a:latin typeface="맑은 고딕"/>
                <a:ea typeface="맑은 고딕"/>
              </a:defRPr>
            </a:lvl5pPr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29" name=""/>
          <p:cNvSpPr>
            <a:spLocks noGrp="1"/>
          </p:cNvSpPr>
          <p:nvPr userDrawn="1">
            <p:ph type="body" sz="quarter" idx="17"/>
          </p:nvPr>
        </p:nvSpPr>
        <p:spPr>
          <a:xfrm>
            <a:off x="1655676" y="2652629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"/>
          <p:cNvSpPr>
            <a:spLocks noGrp="1"/>
          </p:cNvSpPr>
          <p:nvPr userDrawn="1">
            <p:ph type="body" sz="quarter" idx="18"/>
          </p:nvPr>
        </p:nvSpPr>
        <p:spPr>
          <a:xfrm>
            <a:off x="1655676" y="342900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"/>
          <p:cNvSpPr>
            <a:spLocks noGrp="1"/>
          </p:cNvSpPr>
          <p:nvPr userDrawn="1">
            <p:ph type="body" sz="quarter" idx="19"/>
          </p:nvPr>
        </p:nvSpPr>
        <p:spPr>
          <a:xfrm>
            <a:off x="1655676" y="4236710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"/>
          <p:cNvSpPr>
            <a:spLocks noGrp="1"/>
          </p:cNvSpPr>
          <p:nvPr userDrawn="1">
            <p:ph type="body" sz="quarter" idx="20"/>
          </p:nvPr>
        </p:nvSpPr>
        <p:spPr>
          <a:xfrm>
            <a:off x="1655676" y="5028838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"/>
          <p:cNvSpPr>
            <a:spLocks noGrp="1"/>
          </p:cNvSpPr>
          <p:nvPr userDrawn="1">
            <p:ph type="body" sz="quarter" idx="21"/>
          </p:nvPr>
        </p:nvSpPr>
        <p:spPr>
          <a:xfrm>
            <a:off x="1655676" y="5856835"/>
            <a:ext cx="4717032" cy="471852"/>
          </a:xfrm>
        </p:spPr>
        <p:txBody>
          <a:bodyPr vert="horz" lIns="91440" tIns="45720" rIns="91440" bIns="45720">
            <a:normAutofit/>
          </a:bodyPr>
          <a:lstStyle>
            <a:lvl1pPr>
              <a:defRPr sz="2200">
                <a:latin typeface="맑은 고딕"/>
                <a:ea typeface="맑은 고딕"/>
              </a:defRPr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슬라이드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 userDrawn="1">
            <p:ph type="ctrTitle" idx="13"/>
          </p:nvPr>
        </p:nvSpPr>
        <p:spPr>
          <a:xfrm>
            <a:off x="323528" y="245715"/>
            <a:ext cx="7416824" cy="627000"/>
          </a:xfrm>
        </p:spPr>
        <p:txBody>
          <a:bodyPr vert="horz" lIns="91440" tIns="45720" rIns="91440" bIns="4572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751080" y="80628"/>
            <a:ext cx="1105396" cy="1105396"/>
          </a:xfrm>
          <a:prstGeom prst="rect">
            <a:avLst/>
          </a:prstGeom>
        </p:spPr>
      </p:pic>
      <p:sp>
        <p:nvSpPr>
          <p:cNvPr id="7" name=""/>
          <p:cNvSpPr/>
          <p:nvPr userDrawn="1"/>
        </p:nvSpPr>
        <p:spPr>
          <a:xfrm>
            <a:off x="323528" y="980728"/>
            <a:ext cx="8532948" cy="5877272"/>
          </a:xfrm>
          <a:prstGeom prst="rect">
            <a:avLst/>
          </a:prstGeom>
          <a:solidFill>
            <a:schemeClr val="bg1"/>
          </a:solidFill>
          <a:ln algn="ctr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6396" y="6356352"/>
            <a:ext cx="550404" cy="365125"/>
          </a:xfrm>
        </p:spPr>
        <p:txBody>
          <a:bodyPr/>
          <a:lstStyle>
            <a:lvl1pPr>
              <a:defRPr>
                <a:solidFill>
                  <a:schemeClr val="bg1">
                    <a:lumMod val="60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마지막 슬라이드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da7d9"/>
          </a:solidFill>
          <a:ln algn="ctr">
            <a:solidFill>
              <a:srgbClr val="7da7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5807968" y="2402886"/>
            <a:ext cx="2052227" cy="2052227"/>
          </a:xfrm>
          <a:prstGeom prst="rect">
            <a:avLst/>
          </a:prstGeom>
        </p:spPr>
      </p:pic>
      <p:sp>
        <p:nvSpPr>
          <p:cNvPr id="13" name=""/>
          <p:cNvSpPr txBox="1"/>
          <p:nvPr userDrawn="1"/>
        </p:nvSpPr>
        <p:spPr>
          <a:xfrm>
            <a:off x="0" y="3157917"/>
            <a:ext cx="9144000" cy="7581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400">
                <a:solidFill>
                  <a:schemeClr val="bg1"/>
                </a:solidFill>
                <a:latin typeface="맑은 고딕"/>
                <a:ea typeface="맑은 고딕"/>
                <a:cs typeface="+mn-cs"/>
              </a:rPr>
              <a:t>감사합니다.</a:t>
            </a:r>
            <a:endParaRPr lang="ko-KR" altLang="en-US" sz="4400">
              <a:solidFill>
                <a:schemeClr val="bg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900"/>
              <a:t>SGD(Stochastic Gradient Descent)</a:t>
            </a:r>
            <a:endParaRPr lang="en-US" altLang="ko-KR" sz="39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김문기</a:t>
            </a:r>
            <a:r>
              <a:rPr lang="en-US" altLang="ko-KR"/>
              <a:t>,</a:t>
            </a:r>
            <a:r>
              <a:rPr lang="ko-KR" altLang="en-US"/>
              <a:t> 노윤지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SGD, 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755576" y="1340768"/>
            <a:ext cx="7776864" cy="6956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● Stochastic gradient descent is an extension 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of the gradient descent algorithm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3016" y="2341666"/>
            <a:ext cx="6157968" cy="90731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7839" y="3573016"/>
            <a:ext cx="5788322" cy="36964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3996" y="4509120"/>
            <a:ext cx="3816008" cy="77802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8250" y="5512844"/>
            <a:ext cx="6667500" cy="472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6334" y="1664804"/>
            <a:ext cx="4251329" cy="56499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1170" y="3188000"/>
            <a:ext cx="5661660" cy="150114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92552" y="5036020"/>
            <a:ext cx="3358895" cy="112928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54580" y="5949280"/>
            <a:ext cx="4434839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14618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장점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SGD</a:t>
            </a:r>
            <a:r>
              <a:rPr lang="ko-KR" altLang="en-US"/>
              <a:t>의 </a:t>
            </a:r>
            <a:r>
              <a:rPr lang="en-US" altLang="ko-KR"/>
              <a:t>cost</a:t>
            </a:r>
            <a:r>
              <a:rPr lang="ko-KR" altLang="en-US"/>
              <a:t>는 </a:t>
            </a:r>
            <a:r>
              <a:rPr lang="en-US" altLang="ko-KR"/>
              <a:t>training data size m</a:t>
            </a:r>
            <a:r>
              <a:rPr lang="ko-KR" altLang="en-US"/>
              <a:t>에 상관 없이 </a:t>
            </a:r>
            <a:r>
              <a:rPr lang="en-US" altLang="ko-KR"/>
              <a:t>m’</a:t>
            </a:r>
            <a:r>
              <a:rPr lang="ko-KR" altLang="en-US"/>
              <a:t>에 의존적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모든 데이터를 학습하기 전에 </a:t>
            </a:r>
            <a:r>
              <a:rPr lang="en-US" altLang="ko-KR"/>
              <a:t>test </a:t>
            </a:r>
            <a:r>
              <a:rPr lang="ko-KR" altLang="en-US"/>
              <a:t>오류를 최적화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2590" y="3450900"/>
            <a:ext cx="5798820" cy="5181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2220" y="4178600"/>
            <a:ext cx="4099559" cy="5105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3370" y="5373216"/>
            <a:ext cx="937259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16428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단점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</a:t>
            </a:r>
            <a:r>
              <a:rPr lang="en-US" altLang="ko-KR" sz="2200"/>
              <a:t>Anisotropy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- local minima</a:t>
            </a: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6427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단점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t="15670" b="2060"/>
          <a:stretch>
            <a:fillRect/>
          </a:stretch>
        </p:blipFill>
        <p:spPr>
          <a:xfrm>
            <a:off x="2555776" y="1052736"/>
            <a:ext cx="4707794" cy="421246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7193" y="4301833"/>
            <a:ext cx="8089614" cy="2511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SGD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6427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</a:t>
            </a:r>
            <a:r>
              <a:rPr lang="ko-KR" altLang="en-US"/>
              <a:t>단점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8508" y="2528900"/>
            <a:ext cx="5046984" cy="3214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899592" y="1412776"/>
            <a:ext cx="7488832" cy="36621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● Libraries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numpy</a:t>
            </a:r>
            <a:endParaRPr lang="en-US" altLang="ko-KR"/>
          </a:p>
          <a:p>
            <a:pPr>
              <a:defRPr/>
            </a:pPr>
            <a:r>
              <a:rPr lang="en-US" altLang="ko-KR"/>
              <a:t>- matplotlib</a:t>
            </a:r>
            <a:endParaRPr lang="en-US" altLang="ko-KR"/>
          </a:p>
          <a:p>
            <a:pPr>
              <a:defRPr/>
            </a:pPr>
            <a:r>
              <a:rPr lang="en-US" altLang="ko-KR"/>
              <a:t>- pandas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간단한 미분 계산</a:t>
            </a:r>
            <a:endParaRPr lang="ko-KR" altLang="en-US"/>
          </a:p>
          <a:p>
            <a:pPr>
              <a:defRPr/>
            </a:pPr>
            <a:r>
              <a:rPr lang="ko-KR" altLang="en-US"/>
              <a:t>막대 그래프</a:t>
            </a:r>
            <a:r>
              <a:rPr lang="en-US" altLang="ko-KR"/>
              <a:t>,</a:t>
            </a:r>
            <a:r>
              <a:rPr lang="ko-KR" altLang="en-US"/>
              <a:t> 히스토그램</a:t>
            </a:r>
            <a:r>
              <a:rPr lang="en-US" altLang="ko-KR"/>
              <a:t>,</a:t>
            </a:r>
            <a:r>
              <a:rPr lang="ko-KR" altLang="en-US"/>
              <a:t> 선 그래프</a:t>
            </a:r>
            <a:r>
              <a:rPr lang="en-US" altLang="ko-KR"/>
              <a:t>,</a:t>
            </a:r>
            <a:r>
              <a:rPr lang="ko-KR" altLang="en-US"/>
              <a:t> 산점도</a:t>
            </a:r>
            <a:endParaRPr lang="ko-KR" altLang="en-US"/>
          </a:p>
          <a:p>
            <a:pPr>
              <a:defRPr/>
            </a:pPr>
            <a:r>
              <a:rPr lang="en-US" altLang="ko-KR"/>
              <a:t>scikit-learn </a:t>
            </a:r>
            <a:r>
              <a:rPr lang="ko-KR" altLang="en-US"/>
              <a:t>라이브러리에서 </a:t>
            </a:r>
            <a:r>
              <a:rPr lang="en-US" altLang="ko-KR"/>
              <a:t>Iris dataset </a:t>
            </a:r>
            <a:r>
              <a:rPr lang="ko-KR" altLang="en-US"/>
              <a:t>호출</a:t>
            </a:r>
            <a:r>
              <a:rPr lang="en-US" altLang="ko-KR"/>
              <a:t>.</a:t>
            </a:r>
            <a:r>
              <a:rPr lang="ko-KR" altLang="en-US"/>
              <a:t> 가시화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torch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</ep:Words>
  <ep:PresentationFormat>화면 슬라이드 쇼(4:3)</ep:PresentationFormat>
  <ep:Paragraphs>27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SGD(Stochastic Gradient Descent)</vt:lpstr>
      <vt:lpstr>SGD, GD</vt:lpstr>
      <vt:lpstr>SGD</vt:lpstr>
      <vt:lpstr>SGD</vt:lpstr>
      <vt:lpstr>SGD</vt:lpstr>
      <vt:lpstr>SGD</vt:lpstr>
      <vt:lpstr>SGD</vt:lpstr>
      <vt:lpstr>Python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2017-05-17T08:35:45.000</dcterms:created>
  <dc:creator>(주)한글과컴퓨터</dc:creator>
  <cp:lastModifiedBy>pc</cp:lastModifiedBy>
  <dcterms:modified xsi:type="dcterms:W3CDTF">2021-03-11T04:10:11.252</dcterms:modified>
  <cp:revision>1077</cp:revision>
  <dc:title>지지의 아이디어</dc:title>
  <cp:version>1000.0000.01</cp:version>
</cp:coreProperties>
</file>