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78" r:id="rId4"/>
    <p:sldId id="277" r:id="rId5"/>
    <p:sldId id="281" r:id="rId6"/>
    <p:sldId id="283" r:id="rId7"/>
    <p:sldId id="282" r:id="rId8"/>
    <p:sldId id="288" r:id="rId9"/>
    <p:sldId id="287" r:id="rId10"/>
    <p:sldId id="286" r:id="rId11"/>
    <p:sldId id="285" r:id="rId12"/>
    <p:sldId id="284" r:id="rId13"/>
    <p:sldId id="291" r:id="rId14"/>
    <p:sldId id="296" r:id="rId15"/>
    <p:sldId id="295" r:id="rId16"/>
    <p:sldId id="294" r:id="rId17"/>
    <p:sldId id="293" r:id="rId18"/>
    <p:sldId id="292" r:id="rId19"/>
    <p:sldId id="297" r:id="rId20"/>
    <p:sldId id="298" r:id="rId21"/>
    <p:sldId id="299" r:id="rId22"/>
    <p:sldId id="300" r:id="rId23"/>
    <p:sldId id="301" r:id="rId24"/>
    <p:sldId id="302" r:id="rId25"/>
    <p:sldId id="304" r:id="rId26"/>
    <p:sldId id="303" r:id="rId27"/>
    <p:sldId id="305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stomer" initials="C" lastIdx="1" clrIdx="0"/>
  <p:cmAuthor id="1" name="Kimmoon-ki" initials="Kk" lastIdx="1" clrIdx="1">
    <p:extLst>
      <p:ext uri="{19B8F6BF-5375-455C-9EA6-DF929625EA0E}">
        <p15:presenceInfo xmlns:p15="http://schemas.microsoft.com/office/powerpoint/2012/main" userId="S::cyan@inu.ac.kr::45ad15f4-2f15-4be2-8200-8184264a79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7" autoAdjust="0"/>
    <p:restoredTop sz="94913" autoAdjust="0"/>
  </p:normalViewPr>
  <p:slideViewPr>
    <p:cSldViewPr snapToObjects="1">
      <p:cViewPr varScale="1">
        <p:scale>
          <a:sx n="69" d="100"/>
          <a:sy n="69" d="100"/>
        </p:scale>
        <p:origin x="77" y="226"/>
      </p:cViewPr>
      <p:guideLst>
        <p:guide orient="horz" pos="2156"/>
        <p:guide pos="2876"/>
      </p:guideLst>
    </p:cSldViewPr>
  </p:slideViewPr>
  <p:outlineViewPr>
    <p:cViewPr>
      <p:scale>
        <a:sx n="98" d="100"/>
        <a:sy n="98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2680" y="5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5T01:01:49.90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0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225952" y="404664"/>
            <a:ext cx="2232248" cy="223224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2096852"/>
            <a:ext cx="9144000" cy="4761148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799" y="2283011"/>
            <a:ext cx="7772400" cy="1470025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744488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457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914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371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18288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2860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743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200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657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 슬라이드" preserve="1" userDrawn="1">
  <p:cSld name="목차 슬라이드">
    <p:bg>
      <p:bgPr>
        <a:solidFill>
          <a:srgbClr val="A3D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372708" cy="6858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9572" y="620688"/>
            <a:ext cx="3600400" cy="7573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44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목차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71600" y="1811605"/>
            <a:ext cx="936104" cy="5770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71600" y="2599948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02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71600" y="3392036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71600" y="4184124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04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971600" y="4976157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05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971600" y="5804249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06</a:t>
            </a:r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6"/>
          </p:nvPr>
        </p:nvSpPr>
        <p:spPr>
          <a:xfrm>
            <a:off x="1655676" y="1916832"/>
            <a:ext cx="4717032" cy="471852"/>
          </a:xfrm>
        </p:spPr>
        <p:txBody>
          <a:bodyPr/>
          <a:lstStyle>
            <a:lvl1pPr>
              <a:defRPr sz="2200">
                <a:latin typeface="맑은 고딕"/>
                <a:ea typeface="맑은 고딕"/>
              </a:defRPr>
            </a:lvl1pPr>
            <a:lvl2pPr>
              <a:defRPr>
                <a:latin typeface="맑은 고딕"/>
                <a:ea typeface="맑은 고딕"/>
              </a:defRPr>
            </a:lvl2pPr>
            <a:lvl3pPr>
              <a:defRPr>
                <a:latin typeface="맑은 고딕"/>
                <a:ea typeface="맑은 고딕"/>
              </a:defRPr>
            </a:lvl3pPr>
            <a:lvl4pPr>
              <a:defRPr>
                <a:latin typeface="맑은 고딕"/>
                <a:ea typeface="맑은 고딕"/>
              </a:defRPr>
            </a:lvl4pPr>
            <a:lvl5pPr>
              <a:defRPr>
                <a:latin typeface="맑은 고딕"/>
                <a:ea typeface="맑은 고딕"/>
              </a:defRPr>
            </a:lvl5pPr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Text Placeholder 28"/>
          <p:cNvSpPr>
            <a:spLocks noGrp="1"/>
          </p:cNvSpPr>
          <p:nvPr userDrawn="1">
            <p:ph type="body" sz="quarter" idx="17"/>
          </p:nvPr>
        </p:nvSpPr>
        <p:spPr>
          <a:xfrm>
            <a:off x="1655676" y="2652629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sz="quarter" idx="18"/>
          </p:nvPr>
        </p:nvSpPr>
        <p:spPr>
          <a:xfrm>
            <a:off x="1655676" y="342900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1" name="Text Placeholder 30"/>
          <p:cNvSpPr>
            <a:spLocks noGrp="1"/>
          </p:cNvSpPr>
          <p:nvPr userDrawn="1">
            <p:ph type="body" sz="quarter" idx="19"/>
          </p:nvPr>
        </p:nvSpPr>
        <p:spPr>
          <a:xfrm>
            <a:off x="1655676" y="423671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20"/>
          </p:nvPr>
        </p:nvSpPr>
        <p:spPr>
          <a:xfrm>
            <a:off x="1655676" y="5028838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655676" y="5856835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 슬라이드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 userDrawn="1">
            <p:ph type="ctrTitle" idx="13"/>
          </p:nvPr>
        </p:nvSpPr>
        <p:spPr>
          <a:xfrm>
            <a:off x="323528" y="245715"/>
            <a:ext cx="7416824" cy="627000"/>
          </a:xfrm>
        </p:spPr>
        <p:txBody>
          <a:bodyPr vert="horz" lIns="91440" tIns="45720" rIns="91440" bIns="4572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751080" y="80628"/>
            <a:ext cx="1105396" cy="110539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23528" y="980728"/>
            <a:ext cx="8532948" cy="5877272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6396" y="6356352"/>
            <a:ext cx="550404" cy="365125"/>
          </a:xfrm>
        </p:spPr>
        <p:txBody>
          <a:bodyPr/>
          <a:lstStyle>
            <a:lvl1pPr>
              <a:defRPr>
                <a:solidFill>
                  <a:schemeClr val="bg1">
                    <a:lumMod val="6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마지막 슬라이드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807968" y="2402886"/>
            <a:ext cx="2052227" cy="205222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0" y="3157917"/>
            <a:ext cx="9144000" cy="75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감사합니다.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900" dirty="0"/>
              <a:t>Output Units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김문기</a:t>
            </a:r>
            <a:r>
              <a:rPr lang="en-US" altLang="ko-KR"/>
              <a:t>,</a:t>
            </a:r>
            <a:r>
              <a:rPr lang="ko-KR" altLang="en-US"/>
              <a:t> 노윤지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Sigmoid Units for Bernoulli Output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091D7-C8F4-4DD9-AB8F-FD58FC2C8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89" y="1124744"/>
            <a:ext cx="5389621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198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Sigmoid Units for Bernoulli Output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9B2CA-FCEC-4E4D-8CC9-A932B235B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764149"/>
            <a:ext cx="8312727" cy="38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952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Sigmoid Units for Bernoulli Output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E2433-8475-46AE-81FB-857DB6F2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158820"/>
            <a:ext cx="8312727" cy="25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362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err="1"/>
              <a:t>Softmax</a:t>
            </a:r>
            <a:r>
              <a:rPr lang="en-US" altLang="ko-KR" dirty="0"/>
              <a:t> Units for </a:t>
            </a:r>
            <a:r>
              <a:rPr lang="en-US" altLang="ko-KR" dirty="0" err="1"/>
              <a:t>Multinoulli</a:t>
            </a:r>
            <a:r>
              <a:rPr lang="en-US" altLang="ko-KR" dirty="0"/>
              <a:t> 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8817776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err="1"/>
              <a:t>Softmax</a:t>
            </a:r>
            <a:r>
              <a:rPr lang="en-US" altLang="ko-KR" dirty="0"/>
              <a:t> Units for </a:t>
            </a:r>
            <a:r>
              <a:rPr lang="en-US" altLang="ko-KR" dirty="0" err="1"/>
              <a:t>Multinoulli</a:t>
            </a:r>
            <a:r>
              <a:rPr lang="en-US" altLang="ko-KR" dirty="0"/>
              <a:t> Output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631E5-2A74-4617-976D-2DF269B98705}"/>
              </a:ext>
            </a:extLst>
          </p:cNvPr>
          <p:cNvSpPr txBox="1"/>
          <p:nvPr/>
        </p:nvSpPr>
        <p:spPr>
          <a:xfrm>
            <a:off x="1295636" y="1702549"/>
            <a:ext cx="64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개의 클래스에 대해 확률분포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softmax</a:t>
            </a:r>
            <a:r>
              <a:rPr lang="en-US" altLang="ko-KR" dirty="0"/>
              <a:t> function </a:t>
            </a:r>
            <a:r>
              <a:rPr lang="ko-KR" altLang="en-US" dirty="0"/>
              <a:t>사용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36819-785B-4A91-AC63-8757F20E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62" y="2456892"/>
            <a:ext cx="6245476" cy="407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0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err="1"/>
              <a:t>Softmax</a:t>
            </a:r>
            <a:r>
              <a:rPr lang="en-US" altLang="ko-KR" dirty="0"/>
              <a:t> Units for </a:t>
            </a:r>
            <a:r>
              <a:rPr lang="en-US" altLang="ko-KR" dirty="0" err="1"/>
              <a:t>Multinoulli</a:t>
            </a:r>
            <a:r>
              <a:rPr lang="en-US" altLang="ko-KR" dirty="0"/>
              <a:t> Output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BCBD6-D273-4E36-AC54-1A9E727C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2708920"/>
            <a:ext cx="5248275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84E50B-9A0B-477E-B1FE-40339F62B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3782169"/>
            <a:ext cx="63436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0352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err="1"/>
              <a:t>Softmax</a:t>
            </a:r>
            <a:r>
              <a:rPr lang="en-US" altLang="ko-KR" dirty="0"/>
              <a:t> Units for </a:t>
            </a:r>
            <a:r>
              <a:rPr lang="en-US" altLang="ko-KR" dirty="0" err="1"/>
              <a:t>Multinoulli</a:t>
            </a:r>
            <a:r>
              <a:rPr lang="en-US" altLang="ko-KR" dirty="0"/>
              <a:t> Output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10E04-B726-46D7-8FCA-A0BFE45A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274098"/>
            <a:ext cx="8312727" cy="23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05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err="1"/>
              <a:t>Softmax</a:t>
            </a:r>
            <a:r>
              <a:rPr lang="en-US" altLang="ko-KR" dirty="0"/>
              <a:t> Units for </a:t>
            </a:r>
            <a:r>
              <a:rPr lang="en-US" altLang="ko-KR" dirty="0" err="1"/>
              <a:t>Multinoulli</a:t>
            </a:r>
            <a:r>
              <a:rPr lang="en-US" altLang="ko-KR" dirty="0"/>
              <a:t> Output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5BB7A-D828-4D0F-A2D0-FE2DC83A7495}"/>
              </a:ext>
            </a:extLst>
          </p:cNvPr>
          <p:cNvSpPr txBox="1"/>
          <p:nvPr/>
        </p:nvSpPr>
        <p:spPr>
          <a:xfrm>
            <a:off x="1223628" y="1664804"/>
            <a:ext cx="6516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Softmax</a:t>
            </a:r>
            <a:r>
              <a:rPr lang="ko-KR" altLang="en-US" dirty="0"/>
              <a:t>의 인자인 </a:t>
            </a:r>
            <a:r>
              <a:rPr lang="en-US" altLang="ko-KR" dirty="0"/>
              <a:t>z</a:t>
            </a:r>
            <a:r>
              <a:rPr lang="ko-KR" altLang="en-US" dirty="0"/>
              <a:t>를 구하는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Overparameterized version</a:t>
            </a:r>
          </a:p>
          <a:p>
            <a:r>
              <a:rPr lang="en-US" altLang="ko-KR" dirty="0"/>
              <a:t>2. Restricted 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63822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 err="1"/>
              <a:t>Softmax</a:t>
            </a:r>
            <a:r>
              <a:rPr lang="en-US" altLang="ko-KR" dirty="0"/>
              <a:t> Units for </a:t>
            </a:r>
            <a:r>
              <a:rPr lang="en-US" altLang="ko-KR" dirty="0" err="1"/>
              <a:t>Multinoulli</a:t>
            </a:r>
            <a:r>
              <a:rPr lang="en-US" altLang="ko-KR" dirty="0"/>
              <a:t> Output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7C88F-2A35-4835-BB9B-44E003B8FD17}"/>
              </a:ext>
            </a:extLst>
          </p:cNvPr>
          <p:cNvSpPr txBox="1"/>
          <p:nvPr/>
        </p:nvSpPr>
        <p:spPr>
          <a:xfrm>
            <a:off x="1223628" y="1700808"/>
            <a:ext cx="6516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Softmax</a:t>
            </a:r>
            <a:r>
              <a:rPr lang="ko-KR" altLang="en-US" dirty="0"/>
              <a:t>는 하나의 결과값이 커지면 다른 값은 작아진다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신경화학의 </a:t>
            </a:r>
            <a:r>
              <a:rPr lang="en-US" altLang="ko-KR" dirty="0" err="1"/>
              <a:t>Leteral</a:t>
            </a:r>
            <a:r>
              <a:rPr lang="en-US" altLang="ko-KR" dirty="0"/>
              <a:t> inhibition</a:t>
            </a:r>
            <a:r>
              <a:rPr lang="ko-KR" altLang="en-US" dirty="0"/>
              <a:t>과 유사하다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078493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Other Output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98AC0-6D7C-46CB-A929-048CBECF7EF1}"/>
              </a:ext>
            </a:extLst>
          </p:cNvPr>
          <p:cNvSpPr txBox="1"/>
          <p:nvPr/>
        </p:nvSpPr>
        <p:spPr>
          <a:xfrm>
            <a:off x="1223628" y="1772816"/>
            <a:ext cx="6516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principle of maximum likelihood provides a guide for how to design a good cost function for nearly any kind of output layer.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6980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Output Units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2C85D-A4D7-412B-A2C9-61C795717A0F}"/>
              </a:ext>
            </a:extLst>
          </p:cNvPr>
          <p:cNvSpPr txBox="1"/>
          <p:nvPr/>
        </p:nvSpPr>
        <p:spPr>
          <a:xfrm>
            <a:off x="1331640" y="1736812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Cost function </a:t>
            </a:r>
            <a:r>
              <a:rPr lang="ko-KR" altLang="en-US" dirty="0"/>
              <a:t>고르기와 </a:t>
            </a:r>
            <a:r>
              <a:rPr lang="en-US" altLang="ko-KR" dirty="0"/>
              <a:t>Output unit</a:t>
            </a:r>
            <a:r>
              <a:rPr lang="ko-KR" altLang="en-US" dirty="0"/>
              <a:t>을 선택하는 것은 밀접하게 연관 돼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Cost function</a:t>
            </a:r>
            <a:r>
              <a:rPr lang="ko-KR" altLang="en-US" dirty="0"/>
              <a:t>은 대부분 </a:t>
            </a:r>
            <a:r>
              <a:rPr lang="en-US" altLang="ko-KR" dirty="0"/>
              <a:t>cross-entropy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en-US" altLang="ko-KR" dirty="0" err="1"/>
              <a:t>outpu</a:t>
            </a:r>
            <a:r>
              <a:rPr lang="ko-KR" altLang="en-US" dirty="0"/>
              <a:t>을 어떻게 내느냐에 따라 형태가 달라진다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Other Output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660F7-AFC3-4591-AC3E-5EE163E7E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728" y="1376772"/>
            <a:ext cx="2074545" cy="58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F2F3BD-3755-4D1E-A1CC-729508AF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178" y="2420888"/>
            <a:ext cx="2493645" cy="681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D3BBBA-B765-4A61-8FA3-1546654BB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420" y="3525001"/>
            <a:ext cx="3185160" cy="66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007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Other Output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98AC0-6D7C-46CB-A929-048CBECF7EF1}"/>
              </a:ext>
            </a:extLst>
          </p:cNvPr>
          <p:cNvSpPr txBox="1"/>
          <p:nvPr/>
        </p:nvSpPr>
        <p:spPr>
          <a:xfrm>
            <a:off x="1223628" y="1772816"/>
            <a:ext cx="6516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Learning variance of Conditional Gaussian Distribution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Closed form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81933-DCF9-42F1-8170-6A1C17648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3104964"/>
            <a:ext cx="831272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305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Other Output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98AC0-6D7C-46CB-A929-048CBECF7EF1}"/>
              </a:ext>
            </a:extLst>
          </p:cNvPr>
          <p:cNvSpPr txBox="1"/>
          <p:nvPr/>
        </p:nvSpPr>
        <p:spPr>
          <a:xfrm>
            <a:off x="1223628" y="1772816"/>
            <a:ext cx="6516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Variance</a:t>
            </a:r>
            <a:r>
              <a:rPr lang="ko-KR" altLang="en-US" dirty="0"/>
              <a:t>가 </a:t>
            </a:r>
            <a:r>
              <a:rPr lang="en-US" altLang="ko-KR" dirty="0"/>
              <a:t>input</a:t>
            </a:r>
            <a:r>
              <a:rPr lang="ko-KR" altLang="en-US" dirty="0"/>
              <a:t>과 무관한 경우</a:t>
            </a:r>
            <a:r>
              <a:rPr lang="en-US" altLang="ko-KR" dirty="0"/>
              <a:t>(</a:t>
            </a:r>
            <a:r>
              <a:rPr lang="ko-KR" altLang="en-US" dirty="0"/>
              <a:t>단순함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We can get variance, precision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39B5E-3EA4-4689-9D43-AEBF3B5B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2920204"/>
            <a:ext cx="8312728" cy="1372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A3CB8C-8665-4C95-B352-F383FD971994}"/>
              </a:ext>
            </a:extLst>
          </p:cNvPr>
          <p:cNvSpPr txBox="1"/>
          <p:nvPr/>
        </p:nvSpPr>
        <p:spPr>
          <a:xfrm>
            <a:off x="1223628" y="4582869"/>
            <a:ext cx="651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x</a:t>
            </a:r>
            <a:r>
              <a:rPr lang="ko-KR" altLang="en-US" dirty="0"/>
              <a:t>에 따라 달라지는 </a:t>
            </a:r>
            <a:r>
              <a:rPr lang="en-US" altLang="ko-KR" dirty="0"/>
              <a:t>y</a:t>
            </a:r>
            <a:r>
              <a:rPr lang="ko-KR" altLang="en-US" dirty="0"/>
              <a:t>의 </a:t>
            </a:r>
            <a:r>
              <a:rPr lang="en-US" altLang="ko-KR" dirty="0"/>
              <a:t>variance</a:t>
            </a:r>
            <a:r>
              <a:rPr lang="ko-KR" altLang="en-US" dirty="0"/>
              <a:t>를 구하는 모델</a:t>
            </a:r>
            <a:endParaRPr lang="en-US" altLang="ko-KR" dirty="0"/>
          </a:p>
          <a:p>
            <a:r>
              <a:rPr lang="en-US" altLang="ko-KR" dirty="0"/>
              <a:t>- Heteroscedastic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79003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Other Output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98AC0-6D7C-46CB-A929-048CBECF7EF1}"/>
              </a:ext>
            </a:extLst>
          </p:cNvPr>
          <p:cNvSpPr txBox="1"/>
          <p:nvPr/>
        </p:nvSpPr>
        <p:spPr>
          <a:xfrm>
            <a:off x="1223628" y="1772816"/>
            <a:ext cx="65167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다변수의 경우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diagonal precision matrix  </a:t>
            </a:r>
            <a:r>
              <a:rPr lang="en-US" altLang="ko-KR" dirty="0" err="1"/>
              <a:t>diag</a:t>
            </a:r>
            <a:r>
              <a:rPr lang="en-US" altLang="ko-KR" dirty="0"/>
              <a:t>(beta)</a:t>
            </a:r>
          </a:p>
          <a:p>
            <a:endParaRPr lang="en-US" altLang="ko-KR" dirty="0"/>
          </a:p>
          <a:p>
            <a:r>
              <a:rPr lang="en-US" altLang="ko-KR" dirty="0"/>
              <a:t>variance? -&gt; 0</a:t>
            </a:r>
            <a:r>
              <a:rPr lang="ko-KR" altLang="en-US" dirty="0"/>
              <a:t>근처에서 </a:t>
            </a:r>
            <a:r>
              <a:rPr lang="en-US" altLang="ko-KR" dirty="0" err="1"/>
              <a:t>gradien</a:t>
            </a:r>
            <a:r>
              <a:rPr lang="ko-KR" altLang="en-US" dirty="0"/>
              <a:t>가 치솟음</a:t>
            </a:r>
            <a:endParaRPr lang="en-US" altLang="ko-KR" dirty="0"/>
          </a:p>
          <a:p>
            <a:r>
              <a:rPr lang="en-US" altLang="ko-KR" dirty="0"/>
              <a:t>Standard deviation? -&gt; (sigma) &lt; 1 </a:t>
            </a:r>
            <a:r>
              <a:rPr lang="ko-KR" altLang="en-US" dirty="0"/>
              <a:t>일 경우 더욱 극단적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Precision matrix</a:t>
            </a:r>
            <a:r>
              <a:rPr lang="ko-KR" altLang="en-US" dirty="0"/>
              <a:t>의 역행렬은 </a:t>
            </a:r>
            <a:r>
              <a:rPr lang="en-US" altLang="ko-KR" dirty="0"/>
              <a:t>covariance matrix</a:t>
            </a:r>
            <a:r>
              <a:rPr lang="ko-KR" altLang="en-US" dirty="0"/>
              <a:t>의 역행렬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precision matrix is positive definite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70F0FE-434F-40A6-861E-D5E70F5D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4869160"/>
            <a:ext cx="7557025" cy="108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7342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Other Output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98AC0-6D7C-46CB-A929-048CBECF7EF1}"/>
              </a:ext>
            </a:extLst>
          </p:cNvPr>
          <p:cNvSpPr txBox="1"/>
          <p:nvPr/>
        </p:nvSpPr>
        <p:spPr>
          <a:xfrm>
            <a:off x="1223628" y="1772816"/>
            <a:ext cx="65167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Conditional distribution p(</a:t>
            </a:r>
            <a:r>
              <a:rPr lang="en-US" altLang="ko-KR" dirty="0" err="1"/>
              <a:t>y|x</a:t>
            </a:r>
            <a:r>
              <a:rPr lang="en-US" altLang="ko-KR" dirty="0"/>
              <a:t>)</a:t>
            </a:r>
            <a:r>
              <a:rPr lang="ko-KR" altLang="en-US" dirty="0"/>
              <a:t>가 하나의 </a:t>
            </a:r>
            <a:r>
              <a:rPr lang="en-US" altLang="ko-KR" dirty="0"/>
              <a:t>x</a:t>
            </a:r>
            <a:r>
              <a:rPr lang="ko-KR" altLang="en-US" dirty="0"/>
              <a:t>에 대해 </a:t>
            </a:r>
            <a:r>
              <a:rPr lang="en-US" altLang="ko-KR" dirty="0"/>
              <a:t>y space</a:t>
            </a:r>
            <a:r>
              <a:rPr lang="ko-KR" altLang="en-US" dirty="0"/>
              <a:t>에서 여러 분포를 갖는 경우</a:t>
            </a:r>
            <a:endParaRPr lang="en-US" altLang="ko-KR" dirty="0"/>
          </a:p>
          <a:p>
            <a:r>
              <a:rPr lang="en-US" altLang="ko-KR" dirty="0"/>
              <a:t>-&gt; Neural Net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을 </a:t>
            </a:r>
            <a:r>
              <a:rPr lang="en-US" altLang="ko-KR" dirty="0"/>
              <a:t>Gaussian mixture</a:t>
            </a:r>
            <a:r>
              <a:rPr lang="ko-KR" altLang="en-US" dirty="0"/>
              <a:t>형태로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Mixture density network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component</a:t>
            </a:r>
            <a:r>
              <a:rPr lang="ko-KR" altLang="en-US" dirty="0"/>
              <a:t>를 갖는 </a:t>
            </a:r>
            <a:r>
              <a:rPr lang="en-US" altLang="ko-KR" dirty="0"/>
              <a:t>Gaussian mixture output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-&gt; Neural Net</a:t>
            </a:r>
            <a:r>
              <a:rPr lang="ko-KR" altLang="en-US" dirty="0"/>
              <a:t>은 세 개의 </a:t>
            </a:r>
            <a:r>
              <a:rPr lang="en-US" altLang="ko-KR" dirty="0"/>
              <a:t>output</a:t>
            </a:r>
            <a:r>
              <a:rPr lang="ko-KR" altLang="en-US" dirty="0"/>
              <a:t>을 출력해야 한다</a:t>
            </a:r>
            <a:r>
              <a:rPr lang="en-US" altLang="ko-KR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123B3-D5CE-40BC-ABD8-6052A8D76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4186783"/>
            <a:ext cx="7229475" cy="1114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BA30AE-49A5-4396-8961-7686D3F8D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3214687"/>
            <a:ext cx="53721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157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Other Output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98AC0-6D7C-46CB-A929-048CBECF7EF1}"/>
              </a:ext>
            </a:extLst>
          </p:cNvPr>
          <p:cNvSpPr txBox="1"/>
          <p:nvPr/>
        </p:nvSpPr>
        <p:spPr>
          <a:xfrm>
            <a:off x="1223628" y="3248980"/>
            <a:ext cx="651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Neural Net</a:t>
            </a:r>
            <a:r>
              <a:rPr lang="ko-KR" altLang="en-US" dirty="0"/>
              <a:t>은 세 개의 </a:t>
            </a:r>
            <a:r>
              <a:rPr lang="en-US" altLang="ko-KR" dirty="0"/>
              <a:t>output</a:t>
            </a:r>
            <a:r>
              <a:rPr lang="ko-KR" altLang="en-US" dirty="0"/>
              <a:t>을 출력해야 한다</a:t>
            </a:r>
            <a:r>
              <a:rPr lang="en-US" altLang="ko-KR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A30AE-49A5-4396-8961-7686D3F8D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4041068"/>
            <a:ext cx="5372100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3B6EAE-CB15-4BB9-BBEC-08D1CF462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2" y="4619414"/>
            <a:ext cx="5781675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933954-141A-4BAE-8300-45659D9B6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50" y="5319489"/>
            <a:ext cx="6057900" cy="485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E64486-68B2-454C-B07B-014CA9F26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62" y="1628800"/>
            <a:ext cx="72294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037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Other Output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98AC0-6D7C-46CB-A929-048CBECF7EF1}"/>
              </a:ext>
            </a:extLst>
          </p:cNvPr>
          <p:cNvSpPr txBox="1"/>
          <p:nvPr/>
        </p:nvSpPr>
        <p:spPr>
          <a:xfrm>
            <a:off x="1223628" y="1772816"/>
            <a:ext cx="65167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Gaussian mixture</a:t>
            </a:r>
            <a:r>
              <a:rPr lang="ko-KR" altLang="en-US" dirty="0"/>
              <a:t>를 학습할 때 </a:t>
            </a:r>
            <a:r>
              <a:rPr lang="en-US" altLang="ko-KR" dirty="0"/>
              <a:t>gradient based optimization</a:t>
            </a:r>
            <a:r>
              <a:rPr lang="ko-KR" altLang="en-US" dirty="0"/>
              <a:t>을 할 경우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Variance</a:t>
            </a:r>
            <a:r>
              <a:rPr lang="ko-KR" altLang="en-US" dirty="0"/>
              <a:t>의 </a:t>
            </a:r>
            <a:r>
              <a:rPr lang="en-US" altLang="ko-KR" dirty="0"/>
              <a:t>inverse</a:t>
            </a:r>
            <a:r>
              <a:rPr lang="ko-KR" altLang="en-US" dirty="0"/>
              <a:t>로 인한 불안정함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Gradient </a:t>
            </a:r>
            <a:r>
              <a:rPr lang="ko-KR" altLang="en-US" dirty="0"/>
              <a:t>치솟음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Standard deviation</a:t>
            </a:r>
            <a:r>
              <a:rPr lang="ko-KR" altLang="en-US" dirty="0"/>
              <a:t>으로 이한 가속화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-&gt;  unreliable</a:t>
            </a:r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Use techniques: Clip gradients, gradient scaling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120428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Other Output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98AC0-6D7C-46CB-A929-048CBECF7EF1}"/>
              </a:ext>
            </a:extLst>
          </p:cNvPr>
          <p:cNvSpPr txBox="1"/>
          <p:nvPr/>
        </p:nvSpPr>
        <p:spPr>
          <a:xfrm>
            <a:off x="1223628" y="1772816"/>
            <a:ext cx="65167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Gaussian </a:t>
            </a:r>
            <a:r>
              <a:rPr lang="en-US" altLang="ko-KR" dirty="0" err="1"/>
              <a:t>mixtur</a:t>
            </a:r>
            <a:r>
              <a:rPr lang="ko-KR" altLang="en-US" dirty="0"/>
              <a:t>사용 분야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Gaussian mixture output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음성이나 물리적 물체의 움직임 등을 생성하는 데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Mixture </a:t>
            </a:r>
            <a:r>
              <a:rPr lang="en-US" altLang="ko-KR" dirty="0" err="1"/>
              <a:t>densit</a:t>
            </a:r>
            <a:r>
              <a:rPr lang="ko-KR" altLang="en-US" dirty="0"/>
              <a:t>는 하나의 값을 출력하는 것보다 더 복잡한 차원의 값들을 모델링할 수 있기 때문에 실생황 데이터의 분포를 잘 나타낼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902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Output Units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76850-DE0F-48FD-872B-60C7F80632D6}"/>
              </a:ext>
            </a:extLst>
          </p:cNvPr>
          <p:cNvSpPr txBox="1"/>
          <p:nvPr/>
        </p:nvSpPr>
        <p:spPr>
          <a:xfrm>
            <a:off x="1169622" y="1808820"/>
            <a:ext cx="6804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</a:t>
            </a:r>
            <a:r>
              <a:rPr lang="ko-KR" altLang="en-US" dirty="0"/>
              <a:t>의 </a:t>
            </a:r>
            <a:r>
              <a:rPr lang="en-US" altLang="ko-KR" dirty="0"/>
              <a:t>Node</a:t>
            </a:r>
            <a:r>
              <a:rPr lang="ko-KR" altLang="en-US" dirty="0"/>
              <a:t>의 쓰임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Output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Hidden unit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468F2-70FB-4975-89BA-9D22D9843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3559857"/>
            <a:ext cx="42386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942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Linear Units for Gaussian Output Distributions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FDCC0-9CB6-44F4-8BC3-42D69A0678B2}"/>
              </a:ext>
            </a:extLst>
          </p:cNvPr>
          <p:cNvSpPr txBox="1"/>
          <p:nvPr/>
        </p:nvSpPr>
        <p:spPr>
          <a:xfrm>
            <a:off x="1259632" y="1664804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</a:p>
          <a:p>
            <a:endParaRPr lang="en-US" altLang="ko-KR" dirty="0"/>
          </a:p>
          <a:p>
            <a:r>
              <a:rPr lang="en-US" altLang="ko-KR" dirty="0"/>
              <a:t>- Nonlinearity </a:t>
            </a:r>
            <a:r>
              <a:rPr lang="ko-KR" altLang="en-US" dirty="0"/>
              <a:t>없이 </a:t>
            </a:r>
            <a:r>
              <a:rPr lang="en-US" altLang="ko-KR" dirty="0"/>
              <a:t>affine transformation</a:t>
            </a:r>
            <a:r>
              <a:rPr lang="ko-KR" altLang="en-US" dirty="0"/>
              <a:t>만 사용하는 것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9EDFC-B71B-4FA1-93A7-FDB720E3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3104567"/>
            <a:ext cx="3495675" cy="115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C4263F-C888-4FF5-A569-CF96D9B72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4661123"/>
            <a:ext cx="52482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451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Linear Units for Gaussian Output Distributions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8986A-A4FE-46D1-B656-BA545ED6461C}"/>
              </a:ext>
            </a:extLst>
          </p:cNvPr>
          <p:cNvSpPr txBox="1"/>
          <p:nvPr/>
        </p:nvSpPr>
        <p:spPr>
          <a:xfrm>
            <a:off x="1223628" y="1628800"/>
            <a:ext cx="65167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Maximize Log-likelihood </a:t>
            </a:r>
          </a:p>
          <a:p>
            <a:r>
              <a:rPr lang="en-US" altLang="ko-KR" dirty="0"/>
              <a:t>                    =</a:t>
            </a:r>
          </a:p>
          <a:p>
            <a:r>
              <a:rPr lang="en-US" altLang="ko-KR" dirty="0"/>
              <a:t>Minimize Mean Squared Error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MLE</a:t>
            </a:r>
            <a:r>
              <a:rPr lang="ko-KR" altLang="en-US" dirty="0"/>
              <a:t>를 </a:t>
            </a:r>
            <a:r>
              <a:rPr lang="en-US" altLang="ko-KR" dirty="0"/>
              <a:t>Gaussian </a:t>
            </a:r>
            <a:r>
              <a:rPr lang="en-US" altLang="ko-KR" dirty="0" err="1"/>
              <a:t>distrbution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en-US" altLang="ko-KR" dirty="0"/>
              <a:t>covariance</a:t>
            </a:r>
            <a:r>
              <a:rPr lang="ko-KR" altLang="en-US" dirty="0"/>
              <a:t>를 학습하는 데에 적용한다면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covaricance</a:t>
            </a:r>
            <a:r>
              <a:rPr lang="ko-KR" altLang="en-US" dirty="0"/>
              <a:t>는 모든 </a:t>
            </a:r>
            <a:r>
              <a:rPr lang="en-US" altLang="ko-KR" dirty="0"/>
              <a:t>input</a:t>
            </a:r>
            <a:r>
              <a:rPr lang="ko-KR" altLang="en-US" dirty="0"/>
              <a:t>에 대해 </a:t>
            </a:r>
            <a:r>
              <a:rPr lang="en-US" altLang="ko-KR" dirty="0"/>
              <a:t>positive definite matrix</a:t>
            </a:r>
            <a:r>
              <a:rPr lang="ko-KR" altLang="en-US" dirty="0"/>
              <a:t>여야 하기 때문에 </a:t>
            </a:r>
            <a:r>
              <a:rPr lang="en-US" altLang="ko-KR" dirty="0"/>
              <a:t>constraint</a:t>
            </a:r>
            <a:r>
              <a:rPr lang="ko-KR" altLang="en-US" dirty="0"/>
              <a:t>를 만족시키기 위해 다른 종류의 </a:t>
            </a:r>
            <a:r>
              <a:rPr lang="en-US" altLang="ko-KR" dirty="0"/>
              <a:t>output unit</a:t>
            </a:r>
            <a:r>
              <a:rPr lang="ko-KR" altLang="en-US" dirty="0"/>
              <a:t>을 사용하는 것이 좋다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2461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Linear Units for Gaussian Output Distributions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E6E5A-22B1-4D17-91A2-7FEA651D03FF}"/>
              </a:ext>
            </a:extLst>
          </p:cNvPr>
          <p:cNvSpPr txBox="1"/>
          <p:nvPr/>
        </p:nvSpPr>
        <p:spPr>
          <a:xfrm>
            <a:off x="1187624" y="2170601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 unit</a:t>
            </a:r>
            <a:r>
              <a:rPr lang="ko-KR" altLang="en-US" dirty="0"/>
              <a:t>은 </a:t>
            </a:r>
            <a:r>
              <a:rPr lang="en-US" altLang="ko-KR" dirty="0"/>
              <a:t>saturation</a:t>
            </a:r>
            <a:r>
              <a:rPr lang="ko-KR" altLang="en-US" dirty="0"/>
              <a:t>되지 않기 때문에</a:t>
            </a:r>
            <a:endParaRPr lang="en-US" altLang="ko-KR" dirty="0"/>
          </a:p>
          <a:p>
            <a:r>
              <a:rPr lang="en-US" altLang="ko-KR" dirty="0"/>
              <a:t>Gradient based optimization algorithm</a:t>
            </a:r>
            <a:r>
              <a:rPr lang="ko-KR" altLang="en-US" dirty="0"/>
              <a:t>에서 사용된다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966832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Sigmoid Units for Bernoulli Output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B15BC-9F24-45CF-9E77-7F3D68D13E8D}"/>
              </a:ext>
            </a:extLst>
          </p:cNvPr>
          <p:cNvSpPr txBox="1"/>
          <p:nvPr/>
        </p:nvSpPr>
        <p:spPr>
          <a:xfrm>
            <a:off x="1259632" y="1736812"/>
            <a:ext cx="648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Binary variable y</a:t>
            </a:r>
            <a:r>
              <a:rPr lang="ko-KR" altLang="en-US" dirty="0"/>
              <a:t>를 예측하는 것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두 개의 클래스를 구분하는 것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Classification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output y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0 or 1.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 Logistic regression learning algorithm </a:t>
            </a:r>
            <a:r>
              <a:rPr lang="ko-KR" altLang="en-US" dirty="0"/>
              <a:t>사용가능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99447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Sigmoid Units for Bernoulli Output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A6620-FAA1-40B7-8381-24918CE4D9A2}"/>
              </a:ext>
            </a:extLst>
          </p:cNvPr>
          <p:cNvSpPr txBox="1"/>
          <p:nvPr/>
        </p:nvSpPr>
        <p:spPr>
          <a:xfrm>
            <a:off x="1259632" y="1520788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Bernoulli Distribution : </a:t>
            </a:r>
            <a:r>
              <a:rPr lang="ko-KR" altLang="en-US" dirty="0"/>
              <a:t>하나의 숫자</a:t>
            </a:r>
            <a:r>
              <a:rPr lang="en-US" altLang="ko-KR" dirty="0"/>
              <a:t>(</a:t>
            </a:r>
            <a:r>
              <a:rPr lang="ko-KR" altLang="en-US" dirty="0"/>
              <a:t>확률값</a:t>
            </a:r>
            <a:r>
              <a:rPr lang="en-US" altLang="ko-KR" dirty="0"/>
              <a:t>)</a:t>
            </a:r>
            <a:r>
              <a:rPr lang="ko-KR" altLang="en-US" dirty="0"/>
              <a:t>로 정의되며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확률값이기에 </a:t>
            </a:r>
            <a:r>
              <a:rPr lang="en-US" altLang="ko-KR" dirty="0"/>
              <a:t>0-1</a:t>
            </a:r>
            <a:r>
              <a:rPr lang="ko-KR" altLang="en-US" dirty="0"/>
              <a:t>사이의 값을 가져야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89AC9-35E1-4A19-A1F4-5B0707F7C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7" y="2355775"/>
            <a:ext cx="7557026" cy="42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924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Sigmoid Units for Bernoulli Output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5C5F3-A282-41F2-9BF2-F3CF3F91C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04764"/>
            <a:ext cx="3891594" cy="3856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603C03-3AEB-433F-9743-3D0372D90FE3}"/>
              </a:ext>
            </a:extLst>
          </p:cNvPr>
          <p:cNvSpPr txBox="1"/>
          <p:nvPr/>
        </p:nvSpPr>
        <p:spPr>
          <a:xfrm>
            <a:off x="680406" y="1844824"/>
            <a:ext cx="3783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개의 클래스를 분류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Binary variable</a:t>
            </a:r>
            <a:r>
              <a:rPr lang="ko-KR" altLang="en-US" dirty="0"/>
              <a:t>에서 </a:t>
            </a:r>
            <a:r>
              <a:rPr lang="en-US" altLang="ko-KR" dirty="0"/>
              <a:t>distribution</a:t>
            </a:r>
            <a:r>
              <a:rPr lang="ko-KR" altLang="en-US" dirty="0"/>
              <a:t>을 정의하는 변수 </a:t>
            </a:r>
            <a:r>
              <a:rPr lang="en-US" altLang="ko-KR" dirty="0"/>
              <a:t>z</a:t>
            </a:r>
            <a:r>
              <a:rPr lang="ko-KR" altLang="en-US" dirty="0"/>
              <a:t>를 </a:t>
            </a:r>
            <a:r>
              <a:rPr lang="en-US" altLang="ko-KR" dirty="0"/>
              <a:t>logit</a:t>
            </a:r>
            <a:r>
              <a:rPr lang="ko-KR" altLang="en-US" dirty="0"/>
              <a:t>이라 부름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44555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581</Words>
  <Application>Microsoft Office PowerPoint</Application>
  <PresentationFormat>On-screen Show (4:3)</PresentationFormat>
  <Paragraphs>125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맑은 고딕</vt:lpstr>
      <vt:lpstr>함초롬돋움</vt:lpstr>
      <vt:lpstr>Arial</vt:lpstr>
      <vt:lpstr>Symbol</vt:lpstr>
      <vt:lpstr>한컴오피스</vt:lpstr>
      <vt:lpstr>Output Units</vt:lpstr>
      <vt:lpstr>Output Units</vt:lpstr>
      <vt:lpstr>Output Units</vt:lpstr>
      <vt:lpstr>Linear Units for Gaussian Output Distributions</vt:lpstr>
      <vt:lpstr>Linear Units for Gaussian Output Distributions</vt:lpstr>
      <vt:lpstr>Linear Units for Gaussian Output Distributions</vt:lpstr>
      <vt:lpstr>Sigmoid Units for Bernoulli Output Distribution</vt:lpstr>
      <vt:lpstr>Sigmoid Units for Bernoulli Output Distribution</vt:lpstr>
      <vt:lpstr>Sigmoid Units for Bernoulli Output Distribution</vt:lpstr>
      <vt:lpstr>Sigmoid Units for Bernoulli Output Distribution</vt:lpstr>
      <vt:lpstr>Sigmoid Units for Bernoulli Output Distribution</vt:lpstr>
      <vt:lpstr>Sigmoid Units for Bernoulli Output Distribution</vt:lpstr>
      <vt:lpstr>Softmax Units for Multinoulli Output Distribution</vt:lpstr>
      <vt:lpstr>Softmax Units for Multinoulli Output Distribution</vt:lpstr>
      <vt:lpstr>Softmax Units for Multinoulli Output Distribution</vt:lpstr>
      <vt:lpstr>Softmax Units for Multinoulli Output Distribution</vt:lpstr>
      <vt:lpstr>Softmax Units for Multinoulli Output Distribution</vt:lpstr>
      <vt:lpstr>Softmax Units for Multinoulli Output Distribution</vt:lpstr>
      <vt:lpstr>Other Output Types</vt:lpstr>
      <vt:lpstr>Other Output Types</vt:lpstr>
      <vt:lpstr>Other Output Types</vt:lpstr>
      <vt:lpstr>Other Output Types</vt:lpstr>
      <vt:lpstr>Other Output Types</vt:lpstr>
      <vt:lpstr>Other Output Types</vt:lpstr>
      <vt:lpstr>Other Output Types</vt:lpstr>
      <vt:lpstr>Other Output Types</vt:lpstr>
      <vt:lpstr>Other Output Types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지지의 아이디어</dc:title>
  <dc:creator>(주)한글과컴퓨터</dc:creator>
  <cp:lastModifiedBy>Kimmoon-ki</cp:lastModifiedBy>
  <cp:revision>1120</cp:revision>
  <dcterms:created xsi:type="dcterms:W3CDTF">2017-05-17T08:35:45Z</dcterms:created>
  <dcterms:modified xsi:type="dcterms:W3CDTF">2021-04-15T05:22:10Z</dcterms:modified>
  <cp:version>1000.0000.01</cp:version>
</cp:coreProperties>
</file>