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8" r:id="rId4"/>
    <p:sldId id="277" r:id="rId5"/>
    <p:sldId id="281" r:id="rId6"/>
    <p:sldId id="283" r:id="rId7"/>
    <p:sldId id="282" r:id="rId8"/>
    <p:sldId id="288" r:id="rId9"/>
    <p:sldId id="296" r:id="rId10"/>
    <p:sldId id="293" r:id="rId11"/>
    <p:sldId id="292" r:id="rId12"/>
    <p:sldId id="297" r:id="rId13"/>
    <p:sldId id="29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ustomer" initials="C" lastIdx="1" clrIdx="0"/>
  <p:cmAuthor id="1" name="Kimmoon-ki" initials="Kk" lastIdx="1" clrIdx="1">
    <p:extLst>
      <p:ext uri="{19B8F6BF-5375-455C-9EA6-DF929625EA0E}">
        <p15:presenceInfo xmlns:p15="http://schemas.microsoft.com/office/powerpoint/2012/main" userId="S::cyan@inu.ac.kr::45ad15f4-2f15-4be2-8200-8184264a79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2EA1FB-0CFC-4A56-AEC5-BAC51FA1AD34}" styleName="Normal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4"/>
              </a:solidFill>
            </a:ln>
          </a:left>
          <a:right>
            <a:ln w="40000" cmpd="sng">
              <a:solidFill>
                <a:schemeClr val="accent4"/>
              </a:solidFill>
            </a:ln>
          </a:right>
          <a:top>
            <a:ln w="40000" cmpd="sng">
              <a:solidFill>
                <a:schemeClr val="accent4"/>
              </a:solidFill>
            </a:ln>
          </a:top>
          <a:bottom>
            <a:ln w="400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4">
          <a:shade val="80000"/>
        </a:schemeClr>
      </a:tcTxStyle>
      <a:tcStyle>
        <a:tcBdr>
          <a:bottom>
            <a:ln w="35400" cmpd="sng">
              <a:solidFill>
                <a:schemeClr val="accent4">
                  <a:shade val="80000"/>
                </a:schemeClr>
              </a:solidFill>
            </a:ln>
          </a:bottom>
        </a:tcBdr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7" autoAdjust="0"/>
    <p:restoredTop sz="94913" autoAdjust="0"/>
  </p:normalViewPr>
  <p:slideViewPr>
    <p:cSldViewPr snapToObjects="1">
      <p:cViewPr varScale="1">
        <p:scale>
          <a:sx n="99" d="100"/>
          <a:sy n="99" d="100"/>
        </p:scale>
        <p:origin x="1224" y="82"/>
      </p:cViewPr>
      <p:guideLst>
        <p:guide orient="horz" pos="2156"/>
        <p:guide pos="2876"/>
      </p:guideLst>
    </p:cSldViewPr>
  </p:slideViewPr>
  <p:outlineViewPr>
    <p:cViewPr>
      <p:scale>
        <a:sx n="98" d="100"/>
        <a:sy n="98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2680" y="5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2021-05-05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0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225952" y="404664"/>
            <a:ext cx="2232248" cy="223224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2096852"/>
            <a:ext cx="9144000" cy="4761148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799" y="2283011"/>
            <a:ext cx="7772400" cy="1470025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744488"/>
          </a:xfrm>
        </p:spPr>
        <p:txBody>
          <a:bodyPr/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457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914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371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18288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2860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743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200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657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 슬라이드" preserve="1" userDrawn="1">
  <p:cSld name="목차 슬라이드">
    <p:bg>
      <p:bgPr>
        <a:solidFill>
          <a:srgbClr val="A3D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372708" cy="6858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9572" y="620688"/>
            <a:ext cx="3600400" cy="7573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44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목차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71600" y="1811605"/>
            <a:ext cx="936104" cy="5770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71600" y="2599948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02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71600" y="3392036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71600" y="4184124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04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971600" y="4976157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05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971600" y="5804249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06</a:t>
            </a:r>
          </a:p>
        </p:txBody>
      </p:sp>
      <p:sp>
        <p:nvSpPr>
          <p:cNvPr id="28" name="Text Placeholder 27"/>
          <p:cNvSpPr>
            <a:spLocks noGrp="1"/>
          </p:cNvSpPr>
          <p:nvPr userDrawn="1">
            <p:ph type="body" sz="quarter" idx="16"/>
          </p:nvPr>
        </p:nvSpPr>
        <p:spPr>
          <a:xfrm>
            <a:off x="1655676" y="1916832"/>
            <a:ext cx="4717032" cy="471852"/>
          </a:xfrm>
        </p:spPr>
        <p:txBody>
          <a:bodyPr/>
          <a:lstStyle>
            <a:lvl1pPr>
              <a:defRPr sz="2200">
                <a:latin typeface="맑은 고딕"/>
                <a:ea typeface="맑은 고딕"/>
              </a:defRPr>
            </a:lvl1pPr>
            <a:lvl2pPr>
              <a:defRPr>
                <a:latin typeface="맑은 고딕"/>
                <a:ea typeface="맑은 고딕"/>
              </a:defRPr>
            </a:lvl2pPr>
            <a:lvl3pPr>
              <a:defRPr>
                <a:latin typeface="맑은 고딕"/>
                <a:ea typeface="맑은 고딕"/>
              </a:defRPr>
            </a:lvl3pPr>
            <a:lvl4pPr>
              <a:defRPr>
                <a:latin typeface="맑은 고딕"/>
                <a:ea typeface="맑은 고딕"/>
              </a:defRPr>
            </a:lvl4pPr>
            <a:lvl5pPr>
              <a:defRPr>
                <a:latin typeface="맑은 고딕"/>
                <a:ea typeface="맑은 고딕"/>
              </a:defRPr>
            </a:lvl5pPr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Text Placeholder 28"/>
          <p:cNvSpPr>
            <a:spLocks noGrp="1"/>
          </p:cNvSpPr>
          <p:nvPr userDrawn="1">
            <p:ph type="body" sz="quarter" idx="17"/>
          </p:nvPr>
        </p:nvSpPr>
        <p:spPr>
          <a:xfrm>
            <a:off x="1655676" y="2652629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sz="quarter" idx="18"/>
          </p:nvPr>
        </p:nvSpPr>
        <p:spPr>
          <a:xfrm>
            <a:off x="1655676" y="342900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1" name="Text Placeholder 30"/>
          <p:cNvSpPr>
            <a:spLocks noGrp="1"/>
          </p:cNvSpPr>
          <p:nvPr userDrawn="1">
            <p:ph type="body" sz="quarter" idx="19"/>
          </p:nvPr>
        </p:nvSpPr>
        <p:spPr>
          <a:xfrm>
            <a:off x="1655676" y="423671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20"/>
          </p:nvPr>
        </p:nvSpPr>
        <p:spPr>
          <a:xfrm>
            <a:off x="1655676" y="5028838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655676" y="5856835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 슬라이드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 userDrawn="1">
            <p:ph type="ctrTitle" idx="13"/>
          </p:nvPr>
        </p:nvSpPr>
        <p:spPr>
          <a:xfrm>
            <a:off x="323528" y="245715"/>
            <a:ext cx="7416824" cy="627000"/>
          </a:xfrm>
        </p:spPr>
        <p:txBody>
          <a:bodyPr vert="horz" lIns="91440" tIns="45720" rIns="91440" bIns="4572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751080" y="80628"/>
            <a:ext cx="1105396" cy="110539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23528" y="980728"/>
            <a:ext cx="8532948" cy="5877272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6396" y="6356352"/>
            <a:ext cx="550404" cy="365125"/>
          </a:xfrm>
        </p:spPr>
        <p:txBody>
          <a:bodyPr/>
          <a:lstStyle>
            <a:lvl1pPr>
              <a:defRPr>
                <a:solidFill>
                  <a:schemeClr val="bg1">
                    <a:lumMod val="60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마지막 슬라이드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5807968" y="2402886"/>
            <a:ext cx="2052227" cy="205222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0" y="3157917"/>
            <a:ext cx="9144000" cy="75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감사합니다.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900" dirty="0"/>
              <a:t>Architecture Design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김문기</a:t>
            </a:r>
            <a:r>
              <a:rPr lang="en-US" altLang="ko-KR"/>
              <a:t>,</a:t>
            </a:r>
            <a:r>
              <a:rPr lang="ko-KR" altLang="en-US"/>
              <a:t> 노윤지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Other Architectural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5BB7A-D828-4D0F-A2D0-FE2DC83A7495}"/>
              </a:ext>
            </a:extLst>
          </p:cNvPr>
          <p:cNvSpPr txBox="1"/>
          <p:nvPr/>
        </p:nvSpPr>
        <p:spPr>
          <a:xfrm>
            <a:off x="1223628" y="1664804"/>
            <a:ext cx="6516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</a:t>
            </a:r>
            <a:r>
              <a:rPr lang="ko-KR" altLang="en-US" dirty="0"/>
              <a:t> 설계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chain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Skip connection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Attention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Convolutional 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63822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Other Architectural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7C88F-2A35-4835-BB9B-44E003B8FD17}"/>
              </a:ext>
            </a:extLst>
          </p:cNvPr>
          <p:cNvSpPr txBox="1"/>
          <p:nvPr/>
        </p:nvSpPr>
        <p:spPr>
          <a:xfrm>
            <a:off x="1223628" y="1700808"/>
            <a:ext cx="65167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Skip connection </a:t>
            </a:r>
          </a:p>
          <a:p>
            <a:r>
              <a:rPr lang="en-US" altLang="ko-KR" dirty="0" err="1"/>
              <a:t>i-th</a:t>
            </a:r>
            <a:r>
              <a:rPr lang="en-US" altLang="ko-KR" dirty="0"/>
              <a:t> layer</a:t>
            </a:r>
            <a:r>
              <a:rPr lang="ko-KR" altLang="en-US" dirty="0"/>
              <a:t>에서 </a:t>
            </a:r>
            <a:r>
              <a:rPr lang="en-US" altLang="ko-KR" dirty="0"/>
              <a:t>i+1-th layer </a:t>
            </a:r>
            <a:r>
              <a:rPr lang="ko-KR" altLang="en-US" dirty="0"/>
              <a:t>가 아닌 </a:t>
            </a:r>
            <a:r>
              <a:rPr lang="en-US" altLang="ko-KR" dirty="0"/>
              <a:t>i+2-th layer</a:t>
            </a:r>
            <a:r>
              <a:rPr lang="ko-KR" altLang="en-US" dirty="0"/>
              <a:t>로 바로 넘겨 </a:t>
            </a:r>
            <a:r>
              <a:rPr lang="en-US" altLang="ko-KR" dirty="0"/>
              <a:t>gradient flow</a:t>
            </a:r>
            <a:r>
              <a:rPr lang="ko-KR" altLang="en-US" dirty="0"/>
              <a:t>를 용이하게 만드는 기법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Attention</a:t>
            </a:r>
          </a:p>
          <a:p>
            <a:r>
              <a:rPr lang="en-US" altLang="ko-KR" dirty="0"/>
              <a:t>Representation</a:t>
            </a:r>
            <a:r>
              <a:rPr lang="ko-KR" altLang="en-US" dirty="0"/>
              <a:t>의 일부만 선택적으로 넘겨서 효율을 향상시키는 방법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Convolutional filter</a:t>
            </a:r>
          </a:p>
          <a:p>
            <a:r>
              <a:rPr lang="en-US" altLang="ko-KR" dirty="0"/>
              <a:t>Convolution network </a:t>
            </a:r>
            <a:r>
              <a:rPr lang="ko-KR" altLang="en-US" dirty="0"/>
              <a:t>도메인 내에서 </a:t>
            </a:r>
            <a:r>
              <a:rPr lang="en-US" altLang="ko-KR" dirty="0"/>
              <a:t>filter</a:t>
            </a:r>
            <a:r>
              <a:rPr lang="ko-KR" altLang="en-US" dirty="0"/>
              <a:t>를 공유함으로써 적은 파라미터로도 복잡한 패턴을 효율적으로 잡아낼 수 있게 설계하는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078493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Other Architectural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98AC0-6D7C-46CB-A929-048CBECF7EF1}"/>
              </a:ext>
            </a:extLst>
          </p:cNvPr>
          <p:cNvSpPr txBox="1"/>
          <p:nvPr/>
        </p:nvSpPr>
        <p:spPr>
          <a:xfrm>
            <a:off x="1223628" y="5530006"/>
            <a:ext cx="651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             number of hidden layer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3116B-2A9D-405C-A8CE-8FB9034F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0" y="1412776"/>
            <a:ext cx="8097380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980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Other Architectural considerations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FA961-B3BF-4EB1-AE73-00E276A7B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36" y="1714535"/>
            <a:ext cx="8438936" cy="412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00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Architecture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2C85D-A4D7-412B-A2C9-61C795717A0F}"/>
              </a:ext>
            </a:extLst>
          </p:cNvPr>
          <p:cNvSpPr txBox="1"/>
          <p:nvPr/>
        </p:nvSpPr>
        <p:spPr>
          <a:xfrm>
            <a:off x="1331640" y="1736812"/>
            <a:ext cx="669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Architecture</a:t>
            </a:r>
            <a:r>
              <a:rPr lang="ko-KR" altLang="en-US" dirty="0"/>
              <a:t>란 </a:t>
            </a:r>
            <a:r>
              <a:rPr lang="en-US" altLang="ko-KR" dirty="0"/>
              <a:t>network</a:t>
            </a:r>
            <a:r>
              <a:rPr lang="ko-KR" altLang="en-US" dirty="0"/>
              <a:t>의 전반적 구조를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유닛의 개수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유닛들의 상호 연결 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대부분의 </a:t>
            </a:r>
            <a:r>
              <a:rPr lang="en-US" altLang="ko-KR" dirty="0"/>
              <a:t>neural network</a:t>
            </a:r>
            <a:r>
              <a:rPr lang="ko-KR" altLang="en-US" dirty="0"/>
              <a:t>는 이전 레이어의 출력이 다음 레이어의 입력으로 들어가는 </a:t>
            </a:r>
            <a:r>
              <a:rPr lang="en-US" altLang="ko-KR" dirty="0"/>
              <a:t>chain-based architecture</a:t>
            </a:r>
            <a:r>
              <a:rPr lang="ko-KR" altLang="en-US" dirty="0"/>
              <a:t>를 이룬다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E6FCC-58F8-4C9F-8A49-B1C8F6457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39" y="3969060"/>
            <a:ext cx="6058746" cy="2305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Architecture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76850-DE0F-48FD-872B-60C7F80632D6}"/>
              </a:ext>
            </a:extLst>
          </p:cNvPr>
          <p:cNvSpPr txBox="1"/>
          <p:nvPr/>
        </p:nvSpPr>
        <p:spPr>
          <a:xfrm>
            <a:off x="1169622" y="1808820"/>
            <a:ext cx="6804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architectural considerations in chain-based architectures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To choose the depth of the network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To choose the width of each layer.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7942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Architecture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FDCC0-9CB6-44F4-8BC3-42D69A0678B2}"/>
              </a:ext>
            </a:extLst>
          </p:cNvPr>
          <p:cNvSpPr txBox="1"/>
          <p:nvPr/>
        </p:nvSpPr>
        <p:spPr>
          <a:xfrm>
            <a:off x="1258923" y="1660544"/>
            <a:ext cx="648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Network with one hidden layer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Sufficient to fit the training set.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Deeper networks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Often are able to use far fewer units per layer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Far fewer parameters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Often generalize to the test set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Often harder to optimize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10451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Universal Approximation Properties and Depth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8986A-A4FE-46D1-B656-BA545ED6461C}"/>
              </a:ext>
            </a:extLst>
          </p:cNvPr>
          <p:cNvSpPr txBox="1"/>
          <p:nvPr/>
        </p:nvSpPr>
        <p:spPr>
          <a:xfrm>
            <a:off x="1223628" y="1628800"/>
            <a:ext cx="6516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 model: feature</a:t>
            </a:r>
            <a:r>
              <a:rPr lang="ko-KR" altLang="en-US" dirty="0"/>
              <a:t>와 </a:t>
            </a:r>
            <a:r>
              <a:rPr lang="en-US" altLang="ko-KR" dirty="0"/>
              <a:t>output</a:t>
            </a:r>
            <a:r>
              <a:rPr lang="ko-KR" altLang="en-US" dirty="0"/>
              <a:t>을 행렬곱으로 맵핑</a:t>
            </a:r>
            <a:endParaRPr lang="en-US" altLang="ko-KR" dirty="0"/>
          </a:p>
          <a:p>
            <a:r>
              <a:rPr lang="en-US" altLang="ko-KR" dirty="0"/>
              <a:t>-&gt; convex optimization</a:t>
            </a:r>
            <a:r>
              <a:rPr lang="ko-KR" altLang="en-US" dirty="0"/>
              <a:t>을 사용해 해결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Non-linear model</a:t>
            </a:r>
          </a:p>
          <a:p>
            <a:r>
              <a:rPr lang="en-US" altLang="ko-KR" dirty="0"/>
              <a:t>-&gt; hidden layer </a:t>
            </a:r>
            <a:r>
              <a:rPr lang="ko-KR" altLang="en-US" dirty="0"/>
              <a:t>가 있는 </a:t>
            </a:r>
            <a:r>
              <a:rPr lang="en-US" altLang="ko-KR" dirty="0"/>
              <a:t>feed forward network</a:t>
            </a:r>
            <a:r>
              <a:rPr lang="ko-KR" altLang="en-US" dirty="0"/>
              <a:t>는 어떤 함수든 근사할 수 있다</a:t>
            </a:r>
            <a:r>
              <a:rPr lang="en-US" altLang="ko-KR" dirty="0"/>
              <a:t>.(universal approximation theorem).</a:t>
            </a:r>
          </a:p>
        </p:txBody>
      </p:sp>
    </p:spTree>
    <p:extLst>
      <p:ext uri="{BB962C8B-B14F-4D97-AF65-F5344CB8AC3E}">
        <p14:creationId xmlns:p14="http://schemas.microsoft.com/office/powerpoint/2010/main" val="38682461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Universal Approximation Properties and Depth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E6E5A-22B1-4D17-91A2-7FEA651D03FF}"/>
              </a:ext>
            </a:extLst>
          </p:cNvPr>
          <p:cNvSpPr txBox="1"/>
          <p:nvPr/>
        </p:nvSpPr>
        <p:spPr>
          <a:xfrm>
            <a:off x="1187624" y="2170601"/>
            <a:ext cx="655272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MLP</a:t>
            </a:r>
            <a:r>
              <a:rPr lang="ko-KR" altLang="en-US" dirty="0"/>
              <a:t>가 학습이 실패할 수 있는 경우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700" dirty="0"/>
              <a:t>최적화 알고리즘이 학습해야 하는 함수에 적합하지 않은 경우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r>
              <a:rPr lang="ko-KR" altLang="en-US" sz="1700" dirty="0"/>
              <a:t>학습 알고리즘이 </a:t>
            </a:r>
            <a:r>
              <a:rPr lang="en-US" altLang="ko-KR" sz="1700" dirty="0"/>
              <a:t>overfitting</a:t>
            </a:r>
            <a:r>
              <a:rPr lang="ko-KR" altLang="en-US" sz="1700" dirty="0"/>
              <a:t>되어 엉뚱한 함수를 학습하는 경우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700" dirty="0"/>
          </a:p>
          <a:p>
            <a:endParaRPr lang="en-US" altLang="ko-KR" sz="1700" dirty="0"/>
          </a:p>
          <a:p>
            <a:r>
              <a:rPr lang="en-US" altLang="ko-KR" sz="1700" dirty="0"/>
              <a:t>Single layer feed forward network</a:t>
            </a:r>
            <a:r>
              <a:rPr lang="ko-KR" altLang="en-US" sz="1700" dirty="0"/>
              <a:t>는 모든 기능을 표현하기에 충분하지만 </a:t>
            </a:r>
            <a:r>
              <a:rPr lang="en-US" altLang="ko-KR" sz="1700" dirty="0"/>
              <a:t>layer</a:t>
            </a:r>
            <a:r>
              <a:rPr lang="ko-KR" altLang="en-US" sz="1700" dirty="0"/>
              <a:t>가 너무 크면 학습</a:t>
            </a:r>
            <a:r>
              <a:rPr lang="en-US" altLang="ko-KR" sz="1700" dirty="0"/>
              <a:t>, </a:t>
            </a:r>
            <a:r>
              <a:rPr lang="ko-KR" altLang="en-US" sz="1700" dirty="0"/>
              <a:t>일반화에 실패할 수 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대부분의 상황에서</a:t>
            </a:r>
            <a:r>
              <a:rPr lang="en-US" altLang="ko-KR" sz="1700" dirty="0"/>
              <a:t>, </a:t>
            </a:r>
            <a:r>
              <a:rPr lang="ko-KR" altLang="en-US" sz="1700" dirty="0"/>
              <a:t>더 깊은 모델을 사용할 경우 원하는 함수를 표현하는 데 필요한 </a:t>
            </a:r>
            <a:r>
              <a:rPr lang="en-US" altLang="ko-KR" sz="1700" dirty="0"/>
              <a:t>parameter </a:t>
            </a:r>
            <a:r>
              <a:rPr lang="ko-KR" altLang="en-US" sz="1700" dirty="0"/>
              <a:t>수를 줄이고 </a:t>
            </a:r>
            <a:r>
              <a:rPr lang="en-US" altLang="ko-KR" sz="1700" dirty="0"/>
              <a:t>generalization error</a:t>
            </a:r>
            <a:r>
              <a:rPr lang="ko-KR" altLang="en-US" sz="1700" dirty="0"/>
              <a:t>를 줄일 수 있다</a:t>
            </a:r>
            <a:r>
              <a:rPr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966832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Universal Approximation Properties and Depth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B15BC-9F24-45CF-9E77-7F3D68D13E8D}"/>
              </a:ext>
            </a:extLst>
          </p:cNvPr>
          <p:cNvSpPr txBox="1"/>
          <p:nvPr/>
        </p:nvSpPr>
        <p:spPr>
          <a:xfrm>
            <a:off x="1259632" y="3981834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function: abs(x)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레이어 하나를 지날 때마다 반절씩 접는 것으로 표현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Affine transformation: </a:t>
            </a:r>
            <a:r>
              <a:rPr lang="ko-KR" altLang="en-US" dirty="0"/>
              <a:t>반절 접는 위치를 정해준다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레이어를 지날수록 근사해야 하는 함수가 단순해진다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generalization error </a:t>
            </a:r>
            <a:r>
              <a:rPr lang="ko-KR" altLang="en-US" dirty="0"/>
              <a:t>감소</a:t>
            </a: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EAD24-B93D-43E8-A9BA-95A3D5A23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42" y="1232756"/>
            <a:ext cx="7915514" cy="219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447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Universal Approximation Properties and Depth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A6620-FAA1-40B7-8381-24918CE4D9A2}"/>
              </a:ext>
            </a:extLst>
          </p:cNvPr>
          <p:cNvSpPr txBox="1"/>
          <p:nvPr/>
        </p:nvSpPr>
        <p:spPr>
          <a:xfrm>
            <a:off x="1259632" y="1134432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&lt;deep rectifier network&gt;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 inputs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l depth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n units per hidden layer</a:t>
            </a:r>
          </a:p>
          <a:p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433007-71CF-4CF5-B0FF-4666058D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70" y="2276872"/>
            <a:ext cx="4182059" cy="1876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64DD78-583D-4F2A-B9F4-0F68D9F08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29" y="5101577"/>
            <a:ext cx="3524742" cy="1171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D51250-C534-4017-A68A-4A3CCA16FA0A}"/>
              </a:ext>
            </a:extLst>
          </p:cNvPr>
          <p:cNvSpPr txBox="1"/>
          <p:nvPr/>
        </p:nvSpPr>
        <p:spPr>
          <a:xfrm>
            <a:off x="1259632" y="4003900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maxout</a:t>
            </a:r>
            <a:r>
              <a:rPr lang="en-US" altLang="ko-KR" dirty="0"/>
              <a:t> network&gt;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 inputs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l depth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K filters per unit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4924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Other Architectural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631E5-2A74-4617-976D-2DF269B98705}"/>
              </a:ext>
            </a:extLst>
          </p:cNvPr>
          <p:cNvSpPr txBox="1"/>
          <p:nvPr/>
        </p:nvSpPr>
        <p:spPr>
          <a:xfrm>
            <a:off x="1295636" y="1702549"/>
            <a:ext cx="64447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지금까지 책에서 다룬 것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dirty="0"/>
              <a:t>뉴럴넷 </a:t>
            </a:r>
            <a:r>
              <a:rPr lang="en-US" altLang="ko-KR" dirty="0"/>
              <a:t>= </a:t>
            </a:r>
            <a:r>
              <a:rPr lang="ko-KR" altLang="en-US" dirty="0"/>
              <a:t>레이어들의 연결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레이어의 </a:t>
            </a:r>
            <a:r>
              <a:rPr lang="en-US" altLang="ko-KR" dirty="0"/>
              <a:t>depth, width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이후에 다룰 것</a:t>
            </a:r>
            <a:r>
              <a:rPr lang="en-US" altLang="ko-KR" dirty="0"/>
              <a:t>&gt;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Convolution network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Recurrent network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35109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391</Words>
  <Application>Microsoft Office PowerPoint</Application>
  <PresentationFormat>On-screen Show (4:3)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맑은 고딕</vt:lpstr>
      <vt:lpstr>함초롬돋움</vt:lpstr>
      <vt:lpstr>Arial</vt:lpstr>
      <vt:lpstr>한컴오피스</vt:lpstr>
      <vt:lpstr>Architecture Design</vt:lpstr>
      <vt:lpstr>Architecture Design</vt:lpstr>
      <vt:lpstr>Architecture Design</vt:lpstr>
      <vt:lpstr>Architecture Design</vt:lpstr>
      <vt:lpstr>Universal Approximation Properties and Depth</vt:lpstr>
      <vt:lpstr>Universal Approximation Properties and Depth</vt:lpstr>
      <vt:lpstr>Universal Approximation Properties and Depth</vt:lpstr>
      <vt:lpstr>Universal Approximation Properties and Depth</vt:lpstr>
      <vt:lpstr>Other Architectural considerations</vt:lpstr>
      <vt:lpstr>Other Architectural considerations</vt:lpstr>
      <vt:lpstr>Other Architectural considerations</vt:lpstr>
      <vt:lpstr>Other Architectural considerations</vt:lpstr>
      <vt:lpstr>Other Architectural considerations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지지의 아이디어</dc:title>
  <dc:creator>(주)한글과컴퓨터</dc:creator>
  <cp:lastModifiedBy>Kimmoon-ki</cp:lastModifiedBy>
  <cp:revision>1135</cp:revision>
  <dcterms:created xsi:type="dcterms:W3CDTF">2017-05-17T08:35:45Z</dcterms:created>
  <dcterms:modified xsi:type="dcterms:W3CDTF">2021-05-05T15:54:48Z</dcterms:modified>
  <cp:version>1000.0000.01</cp:version>
</cp:coreProperties>
</file>