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6746c59d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06746c59d1_1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6746c59d1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06746c59d1_1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6746c59d1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06746c59d1_1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6746c59d1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06746c59d1_1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6746c59d1_1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06746c59d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06746c59d1_1_8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УНИВЕРСИТЕТ ИСКУСТВЕННОГО ИНТЕЛЛЕКТА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6746c59d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06746c59d1_1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6746c59d1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06746c59d1_1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6746c59d1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06746c59d1_1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6746c59d1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06746c59d1_1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6746c59d1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06746c59d1_1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6746c59d1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06746c59d1_1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6746c59d1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06746c59d1_1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40000">
              <a:srgbClr val="FDFDFD"/>
            </a:gs>
            <a:gs pos="100000">
              <a:srgbClr val="7A7A7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P1We3mV4LyD3ec5pUamgIwYktsNuwtdp/view" TargetMode="External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HpV31JWlZWD-wSYay2ci3omPplsAdNEc?usp=sharing" TargetMode="External"/><Relationship Id="rId4" Type="http://schemas.openxmlformats.org/officeDocument/2006/relationships/hyperlink" Target="https://drive.google.com/file/d/1yLRqr9Hcs0Ywtv3rtC9Z3aWPGLnKqdJO/view?usp=sharing" TargetMode="External"/><Relationship Id="rId5" Type="http://schemas.openxmlformats.org/officeDocument/2006/relationships/hyperlink" Target="https://drive.google.com/file/d/1CDY-IiirQzxRCb14TKpRXUpuCEJjGN7h/view?usp=driv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hyperlink" Target="about:blank" TargetMode="External"/><Relationship Id="rId5" Type="http://schemas.openxmlformats.org/officeDocument/2006/relationships/image" Target="../media/image15.jpg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4.jpg"/><Relationship Id="rId5" Type="http://schemas.openxmlformats.org/officeDocument/2006/relationships/image" Target="../media/image10.jpg"/><Relationship Id="rId6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ran2.jpg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0"/>
            <a:ext cx="9144000" cy="6826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5"/>
          <p:cNvGrpSpPr/>
          <p:nvPr/>
        </p:nvGrpSpPr>
        <p:grpSpPr>
          <a:xfrm>
            <a:off x="428596" y="957258"/>
            <a:ext cx="8286808" cy="1559025"/>
            <a:chOff x="0" y="0"/>
            <a:chExt cx="8286808" cy="1559025"/>
          </a:xfrm>
        </p:grpSpPr>
        <p:sp>
          <p:nvSpPr>
            <p:cNvPr id="131" name="Google Shape;131;p25"/>
            <p:cNvSpPr/>
            <p:nvPr/>
          </p:nvSpPr>
          <p:spPr>
            <a:xfrm>
              <a:off x="0" y="0"/>
              <a:ext cx="8286808" cy="155902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76105" y="76105"/>
              <a:ext cx="8134598" cy="140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СОЗДАНИЕ СИСТЕМЫ РАСПОЗНАВАНИЯ ВЗРЫВООПАСНЫХ ПРЕДМЕТОВ ДЛЯ ПЕРЕГРУЖАТЕЛЕЙ МЕТАЛЛИЧЕСКОГО ЛОМА</a:t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25"/>
          <p:cNvSpPr txBox="1"/>
          <p:nvPr/>
        </p:nvSpPr>
        <p:spPr>
          <a:xfrm>
            <a:off x="357158" y="5925941"/>
            <a:ext cx="5000660" cy="646331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 проекта: Павел Белоус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Сроки проекта: с 01.07.2024 по 30.09.2024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4" title="vo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76200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/>
        </p:nvSpPr>
        <p:spPr>
          <a:xfrm>
            <a:off x="2605399" y="928670"/>
            <a:ext cx="33239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 ПРОЕКТА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214414" y="1714488"/>
            <a:ext cx="6786610" cy="424731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389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Белоус Павел – тимлид проекта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Кравченко  Дмитрий  Александрович -  помощник тимлида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Савченко Даниил  Сергеевич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Каштанов  Никита  Сергеевич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Волохов  Александр  Александрович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Солошенко Сергей  Анатольевич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Надич  Денис  Николаевич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Хвоинская  Елена  Михайловна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Голдобина  Влада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Аборкин  Павел  Сергеевич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1800188" y="142852"/>
            <a:ext cx="4772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УНИВЕРСИТЕТ ИСКУССТВЕННОГО ИНТЕЛЛЕКТА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35"/>
          <p:cNvCxnSpPr/>
          <p:nvPr/>
        </p:nvCxnSpPr>
        <p:spPr>
          <a:xfrm>
            <a:off x="357158" y="50004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35"/>
          <p:cNvCxnSpPr/>
          <p:nvPr/>
        </p:nvCxnSpPr>
        <p:spPr>
          <a:xfrm>
            <a:off x="509558" y="657227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/>
        </p:nvSpPr>
        <p:spPr>
          <a:xfrm>
            <a:off x="1800188" y="142852"/>
            <a:ext cx="4772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УНИВЕРСИТЕТ ИСКУССТВЕННОГО ИНТЕЛЛЕКТА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6"/>
          <p:cNvCxnSpPr/>
          <p:nvPr/>
        </p:nvCxnSpPr>
        <p:spPr>
          <a:xfrm>
            <a:off x="357158" y="50004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36"/>
          <p:cNvSpPr txBox="1"/>
          <p:nvPr/>
        </p:nvSpPr>
        <p:spPr>
          <a:xfrm>
            <a:off x="1357290" y="928670"/>
            <a:ext cx="6286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ХВОИНСКАЯ  ЕЛЕНА  МИХАЙЛОВНА </a:t>
            </a: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стажировки:</a:t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500034" y="1531798"/>
            <a:ext cx="821537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Принимала участие в сборке и разметке датасета из открытых источников, в подготовке тестового набора данных.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Адаптировала изображения и аннотации датасета группы «старичков» к виду данных датасета из открытых источников для объединения датасетов.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Подготовила скрипты: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1000101" y="2928934"/>
            <a:ext cx="771530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перевода аннотаций из формата YOLO1.1(BB) в формат YOLO OBB,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нарезки видео на кадры с определением различия кадров по коэффиценту корреляции гистограмм изображений,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тестирования модели на видео без треккера и с треккером,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нарезки каждого n кадра видео на области предсказания модели и объединения областей в мозаичный кадр.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571472" y="4857760"/>
            <a:ext cx="8001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Проводила эксперименты по обучению и тестированию модели на датасетах      и тестовых наборах.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36"/>
          <p:cNvCxnSpPr/>
          <p:nvPr/>
        </p:nvCxnSpPr>
        <p:spPr>
          <a:xfrm>
            <a:off x="357158" y="6500834"/>
            <a:ext cx="8501122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36"/>
          <p:cNvSpPr txBox="1"/>
          <p:nvPr/>
        </p:nvSpPr>
        <p:spPr>
          <a:xfrm>
            <a:off x="578025" y="5665825"/>
            <a:ext cx="211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Итоговый ноутбук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3176850" y="5643825"/>
            <a:ext cx="2358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Веса лучшей модели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5984950" y="5603750"/>
            <a:ext cx="298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Видео тестирования модели ( файл в формате gif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1871626" y="285728"/>
            <a:ext cx="4772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УНИВЕРСИТЕТ ИСКУССТВЕННОГО ИНТЕЛЛЕКТА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357158" y="714356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26"/>
          <p:cNvSpPr txBox="1"/>
          <p:nvPr/>
        </p:nvSpPr>
        <p:spPr>
          <a:xfrm>
            <a:off x="1357290" y="928670"/>
            <a:ext cx="62151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ПОСТАНОВКА ЦЕЛИ И ЗАДАЧИ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00034" y="1643050"/>
            <a:ext cx="821537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Разработать систему компьютерного зрения и object detection для установки на  перегружатель лома.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Система должна выявлять визуально опасные объекты (ВОП) в режиме реального времени и отображать их на экране для оператора.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Основная цель – помощь оператору и снижение риска пропустить ВОП при подготовке лома.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Нужно обеспечить точность и надежность детектирования взрывоопасных объектов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6"/>
          <p:cNvCxnSpPr/>
          <p:nvPr/>
        </p:nvCxnSpPr>
        <p:spPr>
          <a:xfrm>
            <a:off x="428596" y="6286520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214414" y="834078"/>
            <a:ext cx="42376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ТРЕБОВАНИЯ  К  СИСТЕМЕ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00034" y="1643050"/>
            <a:ext cx="578647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соответствии с техническим заданием на проект компании ООО «ПМХ-Втормет» нужно разработать модель детектирования объектов в реальном времени с использованием YOLO Ultralytics,  библиотек OpenCV, CUDA ( для GPU ).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обучения модели необходимо использовать данные заказчика: датасет фотографий ВОП и видео разгрузки металлолома.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 взрывоопасным объектам относятся: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двигатели внутреннего сгорания,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автомобильные аккумуляторы,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закрытые металлические емкости с маслом,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огнетушители,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емкости с химическими веществами,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радиаторы отопления и масляные обогреватели.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1800188" y="214290"/>
            <a:ext cx="4772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УНИВЕРСИТЕТ ИСКУССТВЕННОГО ИНТЕЛЛЕКТА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7"/>
          <p:cNvCxnSpPr/>
          <p:nvPr/>
        </p:nvCxnSpPr>
        <p:spPr>
          <a:xfrm>
            <a:off x="357158" y="571480"/>
            <a:ext cx="857256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357158" y="6500834"/>
            <a:ext cx="8572560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vs_ballon_0.jpg"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16" y="642918"/>
            <a:ext cx="2066400" cy="18573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container_0.jpg" id="154" name="Google Shape;154;p2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16" y="4452966"/>
            <a:ext cx="2073600" cy="2001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llon_radiator.jpg" id="155" name="Google Shape;15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17" y="2571744"/>
            <a:ext cx="2071702" cy="185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ssledovatel.jpg"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42" y="3786190"/>
            <a:ext cx="6076964" cy="278608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2143108" y="642918"/>
            <a:ext cx="49588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ЭТАПЫ РЕАЛИЗАЦИИ ПРОЕКТА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071538" y="1285860"/>
            <a:ext cx="750099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Анализ данных ТЗ заказчика.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Выбор методов решения задачи.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Сбор датасета из открытых источников и материалов заказчика.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Разметка датасета, проверка разметки.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Обучение и тестирование модели детектирования объектов.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Оценка эффективности и оптимизация работы модели: подбор гиперпараметров,  расширение датасета, аугментация данных.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Разработка скриптов детектирования объектов в реальном времени на видео заказчика.   Визуализация работы кода.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2157378" y="142852"/>
            <a:ext cx="4772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УНИВЕРСИТЕТ ИСКУССТВЕННОГО ИНТЕЛЛЕКТА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>
            <a:off x="357158" y="50004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8"/>
          <p:cNvCxnSpPr/>
          <p:nvPr/>
        </p:nvCxnSpPr>
        <p:spPr>
          <a:xfrm>
            <a:off x="428596" y="6643710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928662" y="1071546"/>
            <a:ext cx="745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ходе стажировки подготовлены следующие датасеты и наборы данных: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714348" y="5500702"/>
            <a:ext cx="80724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Проведено 115 сравнительных экспериментов по обучению и тестированию моделей YOLOv8 на датасетах и тестовых наборах.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1071538" y="642919"/>
            <a:ext cx="72866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РАБОТЫ И ЭКСПЕРИМЕНТЫ ВО ВРЕМЯ  СТАЖИРОВКИ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29"/>
          <p:cNvCxnSpPr/>
          <p:nvPr/>
        </p:nvCxnSpPr>
        <p:spPr>
          <a:xfrm>
            <a:off x="357158" y="50004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29"/>
          <p:cNvSpPr txBox="1"/>
          <p:nvPr/>
        </p:nvSpPr>
        <p:spPr>
          <a:xfrm>
            <a:off x="514304" y="142852"/>
            <a:ext cx="4772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УНИВЕРСИТЕТ ИСКУССТВЕННОГО ИНТЕЛЛЕКТА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9"/>
          <p:cNvCxnSpPr/>
          <p:nvPr/>
        </p:nvCxnSpPr>
        <p:spPr>
          <a:xfrm>
            <a:off x="357158" y="657227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357158" y="5286388"/>
            <a:ext cx="8501122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9"/>
          <p:cNvCxnSpPr/>
          <p:nvPr/>
        </p:nvCxnSpPr>
        <p:spPr>
          <a:xfrm>
            <a:off x="357158" y="1714488"/>
            <a:ext cx="8501122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5227"/>
            <a:ext cx="9144000" cy="3507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642910" y="714356"/>
            <a:ext cx="82868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СРАВНИТЕЛЬНЫЕ ЭКСПЕРИМЕНТЫ ПО ОБУЧЕНИЮ И ТЕСТИРОВАНИЮ МОДЕЛЕЙ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642910" y="1285860"/>
            <a:ext cx="8286809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Принято решение использовать модель YOLOv8 компании Ultralytics. Сравнение моделей проводить по метрикам Precision, Recall, mAP50-95.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ходе экспериментов по обучению модели по соотношению эффективность/производительность  лучшие результаты показала YOLOv8m по сравнению с YOLOv8n, YOLOv8s, YOLOv8l.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обучения модели были подобраны оптимальные гиперпараметры с использованием библиотеки Optuna. Проведены эксперименты по подбору параметров аугментации.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Проведено сравнительное обучение датасетов с разметкой YOLO1.1 BB и YOLO OBB. Показатели метрик оказались примерно равными. Выбрана разметка BB как более простая.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 Проведен эксперимент сравнения эффективностей моделей, обученных на датасете с 4 классами и объединенным классом ВОП. Деление ВОП на классы приводит к более высоким показателям эффективности.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2014502" y="142852"/>
            <a:ext cx="4772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УНИВЕРСИТЕТ ИСКУССТВЕННОГО ИНТЕЛЛЕКТА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30"/>
          <p:cNvCxnSpPr/>
          <p:nvPr/>
        </p:nvCxnSpPr>
        <p:spPr>
          <a:xfrm>
            <a:off x="357158" y="50004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>
            <a:off x="428596" y="657227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bl_bb_obb.JPG"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578" y="4081473"/>
            <a:ext cx="38100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bl_classes.JPG" id="189" name="Google Shape;18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9451" y="5719784"/>
            <a:ext cx="33813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/>
        </p:nvSpPr>
        <p:spPr>
          <a:xfrm>
            <a:off x="928662" y="785794"/>
            <a:ext cx="7572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СКРИПТОВ СОЗДАНИЯ И ПРОВЕРКИ ДАТАСЕТОВ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642910" y="1214423"/>
            <a:ext cx="792961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сборки датасета разработан скрипт поиска похожих изображений через Yandex браузер.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оценки качества разметки подготовлен скрипт сравнения аннотаций датасета и визуализации различий.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подготовки аннотаций в формате YOLO OBB разработаны скрипты перевода аннотаций из YOLO 1.1 (BB) в YOLO OBB.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2157378" y="142852"/>
            <a:ext cx="4772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УНИВЕРСИТЕТ ИСКУССТВЕННОГО ИНТЕЛЛЕКТА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31"/>
          <p:cNvCxnSpPr/>
          <p:nvPr/>
        </p:nvCxnSpPr>
        <p:spPr>
          <a:xfrm>
            <a:off x="357158" y="50004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1"/>
          <p:cNvCxnSpPr/>
          <p:nvPr/>
        </p:nvCxnSpPr>
        <p:spPr>
          <a:xfrm>
            <a:off x="509558" y="6643710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31"/>
          <p:cNvSpPr/>
          <p:nvPr/>
        </p:nvSpPr>
        <p:spPr>
          <a:xfrm>
            <a:off x="714348" y="4572008"/>
            <a:ext cx="34290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При подготовке мозаичного датасета разработаны скрипты формирования мозаичных изображений nXn и аннотаций к ним по изображениям и аннотациям датасета ВОП.</a:t>
            </a:r>
            <a:endParaRPr/>
          </a:p>
        </p:txBody>
      </p:sp>
      <p:pic>
        <p:nvPicPr>
          <p:cNvPr descr="m3_3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4619647"/>
            <a:ext cx="43529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B_img.JPG" id="201" name="Google Shape;20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662" y="3000372"/>
            <a:ext cx="235267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3428992" y="3571876"/>
            <a:ext cx="214314" cy="2143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BD97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g_img.JPG" id="203" name="Google Shape;20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7620" y="3000372"/>
            <a:ext cx="20288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B_img.JPG" id="204" name="Google Shape;20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57950" y="3000372"/>
            <a:ext cx="199072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6000760" y="3571876"/>
            <a:ext cx="214314" cy="2143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BD97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/>
        </p:nvSpPr>
        <p:spPr>
          <a:xfrm>
            <a:off x="928662" y="785794"/>
            <a:ext cx="7572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СКРИПТОВ ДЕТЕКТИРОВАНИЯ ВОП НА ВИДЕО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357158" y="1285861"/>
            <a:ext cx="807249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подготовке набора изображений для тестирования мелких ВОП разработан скрипт нарезки видео на кадры 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2228816" y="142852"/>
            <a:ext cx="4772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УНИВЕРСИТЕТ ИСКУССТВЕННОГО ИНТЕЛЛЕКТА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32"/>
          <p:cNvCxnSpPr/>
          <p:nvPr/>
        </p:nvCxnSpPr>
        <p:spPr>
          <a:xfrm>
            <a:off x="357158" y="50004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ut_vipeovop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56" y="2052638"/>
            <a:ext cx="86487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357158" y="3571877"/>
            <a:ext cx="600079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выполнении задачи детектирования мелких ВОП на видео видеокамеры в кабине перегружателя были разработаны скрипты детектирования модели на видео без треккера и с треккером.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Для повышения эффективности детектирования подготовлены скрипты нарезки каждого n кадра видео на области предсказания модели и объединения областей в мозаичный кадр.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op_img.jpg"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0346" y="3786190"/>
            <a:ext cx="2690810" cy="22860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2"/>
          <p:cNvCxnSpPr/>
          <p:nvPr/>
        </p:nvCxnSpPr>
        <p:spPr>
          <a:xfrm>
            <a:off x="509558" y="6643710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3500430" y="857232"/>
            <a:ext cx="21006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РЕЗУЛЬТАТЫ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642910" y="1571612"/>
            <a:ext cx="8286808" cy="397031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38953">
                <a:alpha val="7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Показатели эффективности лучших моделей YOLOv8m, обученными на датасете  с фото крупных ВОП в течение 58 эпох, количество изображений ~ 3000 ( expbb10 ):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проверочной выборке Precision = 0,929  , Recall = 0,868  , mAP50-95 = 0,776,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тестовой выборке Precision = 0,627.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детекции мелких ВОП из кабины перегружателя металлолома был подготовлен мозаичный датасет. Показатели эффективности обучения модели на 80 эпохах, количество изображений ~ 4185 ( dsbb32 ):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проверочной выборке Precision = 0,82  , Recall = 0,68  , mAP50-95 = 0,54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тестовой выборке из нарезки видео Precision = 0,56.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Подготовлены видео с детектированием ВОП в реальном времени, как результаты работы скрипта нарезки кадров на области предсказания и объединения их в мозаичный кадр.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2157378" y="142852"/>
            <a:ext cx="4772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УНИВЕРСИТЕТ ИСКУССТВЕННОГО ИНТЕЛЛЕКТА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>
            <a:off x="357158" y="50004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33"/>
          <p:cNvCxnSpPr/>
          <p:nvPr/>
        </p:nvCxnSpPr>
        <p:spPr>
          <a:xfrm>
            <a:off x="509558" y="6572272"/>
            <a:ext cx="8429684" cy="0"/>
          </a:xfrm>
          <a:prstGeom prst="straightConnector1">
            <a:avLst/>
          </a:prstGeom>
          <a:noFill/>
          <a:ln cap="flat" cmpd="sng" w="127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