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4" d="100"/>
          <a:sy n="84" d="100"/>
        </p:scale>
        <p:origin x="62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12A2-FB50-284F-8228-1C8CBBB3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ABC7-115B-B141-B72D-B6BAD0D9F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0057-154A-1F40-9F25-3B74230A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2C0B-2990-F84B-95BD-B4622F21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DE37-7641-A743-B95B-9E3D1ACF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DE8-2BBF-AD44-934A-03822E9B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BBF96-67C4-A34F-B5D9-551DF08C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EE29-BC1D-6740-A3C1-033553A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CE7B-B274-0C40-B1FC-A6CE57AA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478E-E1B8-6346-8BAA-986CA0E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65A71-E93E-AC49-8A1A-E61E4D603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568A-BE28-2146-A775-BDEFB85A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EA3-5B10-DF4B-9079-4364FB89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B2E4-3E4E-624C-AABB-4BB0E754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C657-3A03-7144-9951-8A645CA0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BA6-658C-1F4D-9D8A-20A397A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D537-161F-034E-9509-BA5BC035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DB35-C45D-DA4E-9ED5-E314A34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FDEB-B97F-F649-9102-FA8FCAA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C828-1B3D-894E-8CFC-7E06D7E5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EC27-7EE6-AD4B-A20B-B4DFEF26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C615-45A7-5B40-9A07-35CADC49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1166-96C7-4143-B32C-840AFAC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7BCB-FF8E-0F49-B6D8-98A150C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5068-D184-9B4F-BF57-7C5F95D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9BA4-94BB-374A-B7C0-993F1378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9003-D0F7-BF48-BD08-9BE4665B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F5E3-DF88-A440-9956-258721B0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0C34-6A1A-9F41-903C-F12D6D3E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E4A8-209F-8D4F-A032-298F7F22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5E07-D839-6A4E-8929-3980C345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65C0-BE4D-1F4A-8F84-C865D118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9638F-ACF5-614E-8319-D3C8E447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9789-2DB2-1E46-BEB3-873344E1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46E9A-EFEE-0847-A7C1-C016A5F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0A4B0-3100-AD42-9EB5-A8E1FD37C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3791-1ACD-0745-BE85-B04AB18E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26CEC-0E0A-1243-91D4-E6BC2251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BEB03-3FDB-C64A-A2A8-C7335AB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D68E-8863-0146-A9C9-AF653A5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975C-9A89-9842-871C-3AA0267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420F-9090-F34A-A316-E3FF513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379A-DE34-D54E-8AFA-24B63AAD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56FE2-14FE-AB42-930D-2134F7B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8DF2-6B9D-844E-B4F6-AB8CD802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3096-82BC-314F-A3F9-340B30DF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EF9A-D203-8947-A876-3016C60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507D-D24E-6548-9218-E309B28C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B3504-FDB3-AC4D-AB7C-F1A48003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E616-47F5-3048-B177-34BA66D7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A67B-4BE7-2644-A79D-4ED9D946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9EA5D-4232-DA4C-AF84-A3F2D7F3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F578-3ACE-D843-B2AE-C121438F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2CC7B-A406-D645-9762-75057C67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3D8FB-0081-6646-A0CD-356A4749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FF16-53F8-F542-A291-013C8B21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A441-CD46-F242-95B3-6014712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C27A-6B60-EC4B-8356-A61E3D96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D4B9F-D984-2D45-9C8A-F20E640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1319-51EE-7A43-A941-F41D4D4D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B269-8A23-FB4A-81B3-79901ED0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4C91-177F-B04A-BB01-B02195B95B4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A067-D99A-A145-9A06-01856AA87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2C52-B9E1-B34D-A06C-D8737A27B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A625-8720-FC41-B801-6311AD2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DB1-B451-42C4-B776-F4DF9A34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5" y="2004225"/>
            <a:ext cx="1683057" cy="665640"/>
          </a:xfrm>
        </p:spPr>
        <p:txBody>
          <a:bodyPr>
            <a:noAutofit/>
          </a:bodyPr>
          <a:lstStyle/>
          <a:p>
            <a:r>
              <a:rPr lang="en-US" sz="900" b="1" dirty="0"/>
              <a:t>The University of Maryland, Carnegie Mellon University, the Environmental Research Institute of Michigan, Martin Marietta, and SRI International collaborated on the DARPA-funded Autonomous Land Driven Vehicle (ALV) project in the United States.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ECF3D-D967-481E-BEC2-2E4B1CE02703}"/>
              </a:ext>
            </a:extLst>
          </p:cNvPr>
          <p:cNvSpPr/>
          <p:nvPr/>
        </p:nvSpPr>
        <p:spPr>
          <a:xfrm flipV="1">
            <a:off x="5395813" y="3915990"/>
            <a:ext cx="120375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66123-8CCF-4275-A48B-41B1F410CCDA}"/>
              </a:ext>
            </a:extLst>
          </p:cNvPr>
          <p:cNvSpPr/>
          <p:nvPr/>
        </p:nvSpPr>
        <p:spPr>
          <a:xfrm flipV="1">
            <a:off x="838200" y="3921284"/>
            <a:ext cx="1203750" cy="45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F2AA3-4DB7-4892-82B9-989CD70D32B9}"/>
              </a:ext>
            </a:extLst>
          </p:cNvPr>
          <p:cNvSpPr/>
          <p:nvPr/>
        </p:nvSpPr>
        <p:spPr>
          <a:xfrm>
            <a:off x="7674615" y="3902224"/>
            <a:ext cx="120375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902A-A467-468F-B5C5-C17216D9F149}"/>
              </a:ext>
            </a:extLst>
          </p:cNvPr>
          <p:cNvSpPr/>
          <p:nvPr/>
        </p:nvSpPr>
        <p:spPr>
          <a:xfrm>
            <a:off x="3117005" y="3919971"/>
            <a:ext cx="1203753" cy="457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FDBFF-01AF-46DA-A35C-F73514E14BB5}"/>
              </a:ext>
            </a:extLst>
          </p:cNvPr>
          <p:cNvSpPr/>
          <p:nvPr/>
        </p:nvSpPr>
        <p:spPr>
          <a:xfrm>
            <a:off x="8907747" y="3898424"/>
            <a:ext cx="1016287" cy="457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37CA4-7DF4-4E14-A24F-198BEB65DF86}"/>
              </a:ext>
            </a:extLst>
          </p:cNvPr>
          <p:cNvSpPr/>
          <p:nvPr/>
        </p:nvSpPr>
        <p:spPr>
          <a:xfrm flipV="1">
            <a:off x="6628945" y="3902224"/>
            <a:ext cx="101628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8117D-CFF9-493B-A9B7-4B991D79F6EB}"/>
              </a:ext>
            </a:extLst>
          </p:cNvPr>
          <p:cNvSpPr/>
          <p:nvPr/>
        </p:nvSpPr>
        <p:spPr>
          <a:xfrm flipV="1">
            <a:off x="4350143" y="3915990"/>
            <a:ext cx="1016288" cy="45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0272D-291C-4A52-B24D-AE5BC4E3DD28}"/>
              </a:ext>
            </a:extLst>
          </p:cNvPr>
          <p:cNvSpPr/>
          <p:nvPr/>
        </p:nvSpPr>
        <p:spPr>
          <a:xfrm>
            <a:off x="2071335" y="3921285"/>
            <a:ext cx="1016285" cy="45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0821CE-74AB-4813-A5D6-47CD045F2622}"/>
              </a:ext>
            </a:extLst>
          </p:cNvPr>
          <p:cNvSpPr/>
          <p:nvPr/>
        </p:nvSpPr>
        <p:spPr>
          <a:xfrm>
            <a:off x="5273396" y="2948277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FBAC98-7916-4E7F-991A-292EC1E7E2D9}"/>
              </a:ext>
            </a:extLst>
          </p:cNvPr>
          <p:cNvSpPr/>
          <p:nvPr/>
        </p:nvSpPr>
        <p:spPr>
          <a:xfrm>
            <a:off x="1948915" y="4522173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3997A9-AC20-4FC3-8973-F11282C5B77E}"/>
              </a:ext>
            </a:extLst>
          </p:cNvPr>
          <p:cNvSpPr/>
          <p:nvPr/>
        </p:nvSpPr>
        <p:spPr>
          <a:xfrm>
            <a:off x="2994585" y="2934145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F570B6-E719-4C8F-B6CA-DFB2C4C9D58A}"/>
              </a:ext>
            </a:extLst>
          </p:cNvPr>
          <p:cNvSpPr/>
          <p:nvPr/>
        </p:nvSpPr>
        <p:spPr>
          <a:xfrm>
            <a:off x="6565287" y="4498670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B8066A-5B81-44A7-BFA1-92C0A5CF4F63}"/>
              </a:ext>
            </a:extLst>
          </p:cNvPr>
          <p:cNvSpPr/>
          <p:nvPr/>
        </p:nvSpPr>
        <p:spPr>
          <a:xfrm>
            <a:off x="791530" y="2948277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EED07-ACF5-4D1C-A253-E529F4A7EBF8}"/>
              </a:ext>
            </a:extLst>
          </p:cNvPr>
          <p:cNvSpPr/>
          <p:nvPr/>
        </p:nvSpPr>
        <p:spPr>
          <a:xfrm>
            <a:off x="7552207" y="2938443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2C4F5D-C5E5-49C5-B49A-1B73DC8E73D8}"/>
              </a:ext>
            </a:extLst>
          </p:cNvPr>
          <p:cNvSpPr/>
          <p:nvPr/>
        </p:nvSpPr>
        <p:spPr>
          <a:xfrm>
            <a:off x="4257101" y="4500263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CC9373-BC91-4A04-9935-8CE0CE99A894}"/>
              </a:ext>
            </a:extLst>
          </p:cNvPr>
          <p:cNvSpPr/>
          <p:nvPr/>
        </p:nvSpPr>
        <p:spPr>
          <a:xfrm>
            <a:off x="8812730" y="4522171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7BC9F7-7C99-46F0-AE08-5F49F6F3012A}"/>
              </a:ext>
            </a:extLst>
          </p:cNvPr>
          <p:cNvSpPr/>
          <p:nvPr/>
        </p:nvSpPr>
        <p:spPr>
          <a:xfrm>
            <a:off x="9860381" y="2934144"/>
            <a:ext cx="186069" cy="215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AEA52F-2EBE-41C6-B35A-4375A29948DA}"/>
              </a:ext>
            </a:extLst>
          </p:cNvPr>
          <p:cNvCxnSpPr>
            <a:cxnSpLocks/>
          </p:cNvCxnSpPr>
          <p:nvPr/>
        </p:nvCxnSpPr>
        <p:spPr>
          <a:xfrm flipV="1">
            <a:off x="902942" y="310891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5B2863-3467-4928-9913-95FFDB22BABC}"/>
              </a:ext>
            </a:extLst>
          </p:cNvPr>
          <p:cNvCxnSpPr>
            <a:cxnSpLocks/>
          </p:cNvCxnSpPr>
          <p:nvPr/>
        </p:nvCxnSpPr>
        <p:spPr>
          <a:xfrm flipV="1">
            <a:off x="2041950" y="4049670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A078E8-7482-4BB9-AB64-3D99A1CAC52B}"/>
              </a:ext>
            </a:extLst>
          </p:cNvPr>
          <p:cNvCxnSpPr>
            <a:cxnSpLocks/>
          </p:cNvCxnSpPr>
          <p:nvPr/>
        </p:nvCxnSpPr>
        <p:spPr>
          <a:xfrm flipV="1">
            <a:off x="3087620" y="3096180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1ACA94-F812-4C2B-AB00-DD982DD3E04C}"/>
              </a:ext>
            </a:extLst>
          </p:cNvPr>
          <p:cNvCxnSpPr>
            <a:cxnSpLocks/>
          </p:cNvCxnSpPr>
          <p:nvPr/>
        </p:nvCxnSpPr>
        <p:spPr>
          <a:xfrm flipV="1">
            <a:off x="5366431" y="310891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BC23-AE3B-4631-8DD9-3B64C638552C}"/>
              </a:ext>
            </a:extLst>
          </p:cNvPr>
          <p:cNvCxnSpPr>
            <a:cxnSpLocks/>
          </p:cNvCxnSpPr>
          <p:nvPr/>
        </p:nvCxnSpPr>
        <p:spPr>
          <a:xfrm flipV="1">
            <a:off x="7645233" y="308089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C27C68-BB0A-49FA-B6C4-CCBC2EAD2E7C}"/>
              </a:ext>
            </a:extLst>
          </p:cNvPr>
          <p:cNvCxnSpPr>
            <a:cxnSpLocks/>
          </p:cNvCxnSpPr>
          <p:nvPr/>
        </p:nvCxnSpPr>
        <p:spPr>
          <a:xfrm flipV="1">
            <a:off x="9953416" y="305287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3E9E22-B33E-4A30-B9DF-5812124BA732}"/>
              </a:ext>
            </a:extLst>
          </p:cNvPr>
          <p:cNvCxnSpPr>
            <a:cxnSpLocks/>
          </p:cNvCxnSpPr>
          <p:nvPr/>
        </p:nvCxnSpPr>
        <p:spPr>
          <a:xfrm flipV="1">
            <a:off x="6628945" y="4011452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950C82-10D8-483E-ACA7-2D127F85D811}"/>
              </a:ext>
            </a:extLst>
          </p:cNvPr>
          <p:cNvCxnSpPr>
            <a:cxnSpLocks/>
          </p:cNvCxnSpPr>
          <p:nvPr/>
        </p:nvCxnSpPr>
        <p:spPr>
          <a:xfrm flipV="1">
            <a:off x="4326968" y="4049670"/>
            <a:ext cx="0" cy="4867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A189BE-1799-47BB-AD2C-EAB95B5C143F}"/>
              </a:ext>
            </a:extLst>
          </p:cNvPr>
          <p:cNvCxnSpPr>
            <a:cxnSpLocks/>
          </p:cNvCxnSpPr>
          <p:nvPr/>
        </p:nvCxnSpPr>
        <p:spPr>
          <a:xfrm flipV="1">
            <a:off x="8907747" y="4048076"/>
            <a:ext cx="0" cy="6656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C46D27-99CF-46EB-A2E2-81AA449FB6C8}"/>
              </a:ext>
            </a:extLst>
          </p:cNvPr>
          <p:cNvSpPr txBox="1"/>
          <p:nvPr/>
        </p:nvSpPr>
        <p:spPr>
          <a:xfrm>
            <a:off x="558192" y="3974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728DC-8B00-4B14-BFD9-8C9B711307E3}"/>
              </a:ext>
            </a:extLst>
          </p:cNvPr>
          <p:cNvSpPr txBox="1"/>
          <p:nvPr/>
        </p:nvSpPr>
        <p:spPr>
          <a:xfrm>
            <a:off x="1769820" y="35874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00364-02F2-4591-89A6-4FA93E12BC18}"/>
              </a:ext>
            </a:extLst>
          </p:cNvPr>
          <p:cNvSpPr txBox="1"/>
          <p:nvPr/>
        </p:nvSpPr>
        <p:spPr>
          <a:xfrm>
            <a:off x="444696" y="4882825"/>
            <a:ext cx="305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The </a:t>
            </a:r>
            <a:r>
              <a:rPr lang="en-US" sz="1050" b="1" dirty="0" err="1"/>
              <a:t>ParkShuttle</a:t>
            </a:r>
            <a:r>
              <a:rPr lang="en-US" sz="1050" b="1" dirty="0"/>
              <a:t> is an automated people mover that employs artificial reference points (magnets) implanted in the road surface to verify its location. It is described as the world's first autonomous vehicle.</a:t>
            </a:r>
          </a:p>
          <a:p>
            <a:r>
              <a:rPr lang="en-US" sz="1050" b="1" dirty="0"/>
              <a:t> In the Netherlands, two pilot projects were launched: Schiphol Airport (December 1997) and </a:t>
            </a:r>
            <a:r>
              <a:rPr lang="en-US" sz="1050" b="1" dirty="0" err="1"/>
              <a:t>Rivium</a:t>
            </a:r>
            <a:r>
              <a:rPr lang="en-US" sz="1050" b="1" dirty="0"/>
              <a:t> Business Park (1999).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E6755-D56B-4F5B-9532-FE223EDC410F}"/>
              </a:ext>
            </a:extLst>
          </p:cNvPr>
          <p:cNvSpPr txBox="1"/>
          <p:nvPr/>
        </p:nvSpPr>
        <p:spPr>
          <a:xfrm>
            <a:off x="8295065" y="4851282"/>
            <a:ext cx="155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 I (US Army), Demo II (DARPA), and Demo III (US Navy) were three military projects financed by the US government (US Army).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23E703-E4A6-4A0C-8BC7-9F76482EE677}"/>
              </a:ext>
            </a:extLst>
          </p:cNvPr>
          <p:cNvSpPr txBox="1"/>
          <p:nvPr/>
        </p:nvSpPr>
        <p:spPr>
          <a:xfrm>
            <a:off x="2761248" y="39780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4CC3A5-BF7C-4E4E-9BFE-5EA1C9E7378E}"/>
              </a:ext>
            </a:extLst>
          </p:cNvPr>
          <p:cNvSpPr txBox="1"/>
          <p:nvPr/>
        </p:nvSpPr>
        <p:spPr>
          <a:xfrm>
            <a:off x="3987879" y="35479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83807E-70EC-41B7-B44D-1BB0E4E37D93}"/>
              </a:ext>
            </a:extLst>
          </p:cNvPr>
          <p:cNvSpPr txBox="1"/>
          <p:nvPr/>
        </p:nvSpPr>
        <p:spPr>
          <a:xfrm>
            <a:off x="3497796" y="4885916"/>
            <a:ext cx="2255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Second driverless competition was held at </a:t>
            </a:r>
            <a:r>
              <a:rPr lang="en-US" sz="1200" b="1" dirty="0" err="1"/>
              <a:t>Mojava</a:t>
            </a:r>
            <a:r>
              <a:rPr lang="en-US" sz="1200" b="1" dirty="0"/>
              <a:t> Desert, CA.</a:t>
            </a:r>
          </a:p>
          <a:p>
            <a:r>
              <a:rPr lang="en-US" sz="1200" b="1" dirty="0"/>
              <a:t>Ford was one of the team to qualify for the challenge.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8704F-E7D2-4431-9F8F-E0DBA1ED9957}"/>
              </a:ext>
            </a:extLst>
          </p:cNvPr>
          <p:cNvSpPr txBox="1"/>
          <p:nvPr/>
        </p:nvSpPr>
        <p:spPr>
          <a:xfrm>
            <a:off x="5051897" y="40016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D39BC0-1FE2-4329-BB2E-0B5F1C0BB74A}"/>
              </a:ext>
            </a:extLst>
          </p:cNvPr>
          <p:cNvSpPr txBox="1"/>
          <p:nvPr/>
        </p:nvSpPr>
        <p:spPr>
          <a:xfrm>
            <a:off x="4425990" y="1666471"/>
            <a:ext cx="22712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Ford sent a car to 25 state journey with collision and brake assistance support systems for one of their autonomous project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346EE0-26B1-4E0D-8311-69F83BDF67E2}"/>
              </a:ext>
            </a:extLst>
          </p:cNvPr>
          <p:cNvSpPr txBox="1"/>
          <p:nvPr/>
        </p:nvSpPr>
        <p:spPr>
          <a:xfrm>
            <a:off x="6345863" y="3592378"/>
            <a:ext cx="67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5A838F-EE8F-45A3-B58C-5AD9F97D100D}"/>
              </a:ext>
            </a:extLst>
          </p:cNvPr>
          <p:cNvSpPr txBox="1"/>
          <p:nvPr/>
        </p:nvSpPr>
        <p:spPr>
          <a:xfrm>
            <a:off x="2341074" y="1911219"/>
            <a:ext cx="1813507" cy="960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Ford got license to test autonomous vehicles at Palo Alto, CA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04AB2-12F4-4CD3-846B-61653651ACA1}"/>
              </a:ext>
            </a:extLst>
          </p:cNvPr>
          <p:cNvSpPr txBox="1"/>
          <p:nvPr/>
        </p:nvSpPr>
        <p:spPr>
          <a:xfrm>
            <a:off x="5738201" y="4861430"/>
            <a:ext cx="25382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Many major automakers, including General Motors, Ford, Mercedes-Benz, Volkswagen, Audi, Nissan, Toyota, BMW, and Volvo, are now testing self-driving cars.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6D0D1-624D-4AD6-AE35-1C0485FF9FD7}"/>
              </a:ext>
            </a:extLst>
          </p:cNvPr>
          <p:cNvSpPr txBox="1"/>
          <p:nvPr/>
        </p:nvSpPr>
        <p:spPr>
          <a:xfrm>
            <a:off x="7318861" y="3923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8FF8C-1BAA-4961-976C-9EAE64DB27DE}"/>
              </a:ext>
            </a:extLst>
          </p:cNvPr>
          <p:cNvSpPr txBox="1"/>
          <p:nvPr/>
        </p:nvSpPr>
        <p:spPr>
          <a:xfrm>
            <a:off x="7095896" y="1692331"/>
            <a:ext cx="1716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Tesla sent a select number of testers in the United States a "beta" version of its "Full Self-Driving" software in October 2020.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B19004-E33A-4223-8557-2D5C7CB7D08A}"/>
              </a:ext>
            </a:extLst>
          </p:cNvPr>
          <p:cNvSpPr txBox="1"/>
          <p:nvPr/>
        </p:nvSpPr>
        <p:spPr>
          <a:xfrm>
            <a:off x="8484586" y="35311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BBF9D7-BD31-4195-8520-F5AB1BD5F58D}"/>
              </a:ext>
            </a:extLst>
          </p:cNvPr>
          <p:cNvSpPr txBox="1"/>
          <p:nvPr/>
        </p:nvSpPr>
        <p:spPr>
          <a:xfrm>
            <a:off x="9685018" y="3921284"/>
            <a:ext cx="65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18E023-FC68-40DD-B305-0E54DA2A8854}"/>
              </a:ext>
            </a:extLst>
          </p:cNvPr>
          <p:cNvSpPr txBox="1"/>
          <p:nvPr/>
        </p:nvSpPr>
        <p:spPr>
          <a:xfrm>
            <a:off x="9184207" y="1741216"/>
            <a:ext cx="1879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Ford is planning to produce Level 4 autonomous vehicles for ride hailing and sharing services.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7C369-2362-49C0-9D72-519846FC8C6B}"/>
              </a:ext>
            </a:extLst>
          </p:cNvPr>
          <p:cNvSpPr txBox="1"/>
          <p:nvPr/>
        </p:nvSpPr>
        <p:spPr>
          <a:xfrm>
            <a:off x="3639517" y="405865"/>
            <a:ext cx="419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Timeline of events in Autonomous Driving</a:t>
            </a:r>
          </a:p>
        </p:txBody>
      </p:sp>
    </p:spTree>
    <p:extLst>
      <p:ext uri="{BB962C8B-B14F-4D97-AF65-F5344CB8AC3E}">
        <p14:creationId xmlns:p14="http://schemas.microsoft.com/office/powerpoint/2010/main" val="13558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University of Maryland, Carnegie Mellon University, the Environmental Research Institute of Michigan, Martin Marietta, and SRI International collaborated on the DARPA-funded Autonomous Land Driven Vehicle (ALV) project in the United States.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Iddum</dc:creator>
  <cp:lastModifiedBy>Vishal Shasi</cp:lastModifiedBy>
  <cp:revision>6</cp:revision>
  <dcterms:created xsi:type="dcterms:W3CDTF">2021-07-14T18:46:23Z</dcterms:created>
  <dcterms:modified xsi:type="dcterms:W3CDTF">2021-07-14T20:30:53Z</dcterms:modified>
</cp:coreProperties>
</file>