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0" r:id="rId4"/>
    <p:sldId id="258" r:id="rId5"/>
    <p:sldId id="259" r:id="rId6"/>
    <p:sldId id="263" r:id="rId7"/>
    <p:sldId id="261" r:id="rId8"/>
    <p:sldId id="264" r:id="rId9"/>
    <p:sldId id="262" r:id="rId10"/>
    <p:sldId id="265" r:id="rId11"/>
    <p:sldId id="267" r:id="rId12"/>
    <p:sldId id="266" r:id="rId13"/>
    <p:sldId id="269" r:id="rId14"/>
    <p:sldId id="268" r:id="rId15"/>
    <p:sldId id="273" r:id="rId16"/>
    <p:sldId id="274" r:id="rId17"/>
    <p:sldId id="270" r:id="rId18"/>
    <p:sldId id="271" r:id="rId19"/>
    <p:sldId id="272"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AE03B-90F7-4BF6-966D-4ECD0BFF4933}" type="datetimeFigureOut">
              <a:rPr lang="en-GB" smtClean="0"/>
              <a:t>20/12/2023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037C9-36B4-428B-83F4-F8A722B9C3E0}" type="slidenum">
              <a:rPr lang="en-GB" smtClean="0"/>
              <a:t>‹#›</a:t>
            </a:fld>
            <a:endParaRPr lang="en-GB"/>
          </a:p>
        </p:txBody>
      </p:sp>
    </p:spTree>
    <p:extLst>
      <p:ext uri="{BB962C8B-B14F-4D97-AF65-F5344CB8AC3E}">
        <p14:creationId xmlns:p14="http://schemas.microsoft.com/office/powerpoint/2010/main" val="250608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5037C9-36B4-428B-83F4-F8A722B9C3E0}" type="slidenum">
              <a:rPr lang="en-GB" smtClean="0"/>
              <a:t>9</a:t>
            </a:fld>
            <a:endParaRPr lang="en-GB"/>
          </a:p>
        </p:txBody>
      </p:sp>
    </p:spTree>
    <p:extLst>
      <p:ext uri="{BB962C8B-B14F-4D97-AF65-F5344CB8AC3E}">
        <p14:creationId xmlns:p14="http://schemas.microsoft.com/office/powerpoint/2010/main" val="1699630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24C1406-5F56-4985-9E82-0BD2592F88CB}"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5E312A-2A6C-4FC9-9E37-1C3A07B41264}" type="slidenum">
              <a:rPr lang="en-GB" smtClean="0"/>
              <a:t>‹#›</a:t>
            </a:fld>
            <a:endParaRPr lang="en-GB"/>
          </a:p>
        </p:txBody>
      </p:sp>
    </p:spTree>
    <p:extLst>
      <p:ext uri="{BB962C8B-B14F-4D97-AF65-F5344CB8AC3E}">
        <p14:creationId xmlns:p14="http://schemas.microsoft.com/office/powerpoint/2010/main" val="3794670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24C1406-5F56-4985-9E82-0BD2592F88CB}"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5E312A-2A6C-4FC9-9E37-1C3A07B41264}" type="slidenum">
              <a:rPr lang="en-GB" smtClean="0"/>
              <a:t>‹#›</a:t>
            </a:fld>
            <a:endParaRPr lang="en-GB"/>
          </a:p>
        </p:txBody>
      </p:sp>
    </p:spTree>
    <p:extLst>
      <p:ext uri="{BB962C8B-B14F-4D97-AF65-F5344CB8AC3E}">
        <p14:creationId xmlns:p14="http://schemas.microsoft.com/office/powerpoint/2010/main" val="252693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24C1406-5F56-4985-9E82-0BD2592F88CB}"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5E312A-2A6C-4FC9-9E37-1C3A07B41264}" type="slidenum">
              <a:rPr lang="en-GB" smtClean="0"/>
              <a:t>‹#›</a:t>
            </a:fld>
            <a:endParaRPr lang="en-GB"/>
          </a:p>
        </p:txBody>
      </p:sp>
    </p:spTree>
    <p:extLst>
      <p:ext uri="{BB962C8B-B14F-4D97-AF65-F5344CB8AC3E}">
        <p14:creationId xmlns:p14="http://schemas.microsoft.com/office/powerpoint/2010/main" val="143749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24C1406-5F56-4985-9E82-0BD2592F88CB}"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5E312A-2A6C-4FC9-9E37-1C3A07B41264}" type="slidenum">
              <a:rPr lang="en-GB" smtClean="0"/>
              <a:t>‹#›</a:t>
            </a:fld>
            <a:endParaRPr lang="en-GB"/>
          </a:p>
        </p:txBody>
      </p:sp>
    </p:spTree>
    <p:extLst>
      <p:ext uri="{BB962C8B-B14F-4D97-AF65-F5344CB8AC3E}">
        <p14:creationId xmlns:p14="http://schemas.microsoft.com/office/powerpoint/2010/main" val="135630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4C1406-5F56-4985-9E82-0BD2592F88CB}"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5E312A-2A6C-4FC9-9E37-1C3A07B41264}" type="slidenum">
              <a:rPr lang="en-GB" smtClean="0"/>
              <a:t>‹#›</a:t>
            </a:fld>
            <a:endParaRPr lang="en-GB"/>
          </a:p>
        </p:txBody>
      </p:sp>
    </p:spTree>
    <p:extLst>
      <p:ext uri="{BB962C8B-B14F-4D97-AF65-F5344CB8AC3E}">
        <p14:creationId xmlns:p14="http://schemas.microsoft.com/office/powerpoint/2010/main" val="46769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24C1406-5F56-4985-9E82-0BD2592F88CB}"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5E312A-2A6C-4FC9-9E37-1C3A07B41264}" type="slidenum">
              <a:rPr lang="en-GB" smtClean="0"/>
              <a:t>‹#›</a:t>
            </a:fld>
            <a:endParaRPr lang="en-GB"/>
          </a:p>
        </p:txBody>
      </p:sp>
    </p:spTree>
    <p:extLst>
      <p:ext uri="{BB962C8B-B14F-4D97-AF65-F5344CB8AC3E}">
        <p14:creationId xmlns:p14="http://schemas.microsoft.com/office/powerpoint/2010/main" val="90511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24C1406-5F56-4985-9E82-0BD2592F88CB}" type="datetimeFigureOut">
              <a:rPr lang="en-GB" smtClean="0"/>
              <a:t>20/12/2023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5E312A-2A6C-4FC9-9E37-1C3A07B41264}" type="slidenum">
              <a:rPr lang="en-GB" smtClean="0"/>
              <a:t>‹#›</a:t>
            </a:fld>
            <a:endParaRPr lang="en-GB"/>
          </a:p>
        </p:txBody>
      </p:sp>
    </p:spTree>
    <p:extLst>
      <p:ext uri="{BB962C8B-B14F-4D97-AF65-F5344CB8AC3E}">
        <p14:creationId xmlns:p14="http://schemas.microsoft.com/office/powerpoint/2010/main" val="177930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24C1406-5F56-4985-9E82-0BD2592F88CB}" type="datetimeFigureOut">
              <a:rPr lang="en-GB" smtClean="0"/>
              <a:t>20/12/2023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5E312A-2A6C-4FC9-9E37-1C3A07B41264}" type="slidenum">
              <a:rPr lang="en-GB" smtClean="0"/>
              <a:t>‹#›</a:t>
            </a:fld>
            <a:endParaRPr lang="en-GB"/>
          </a:p>
        </p:txBody>
      </p:sp>
    </p:spTree>
    <p:extLst>
      <p:ext uri="{BB962C8B-B14F-4D97-AF65-F5344CB8AC3E}">
        <p14:creationId xmlns:p14="http://schemas.microsoft.com/office/powerpoint/2010/main" val="320385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1406-5F56-4985-9E82-0BD2592F88CB}" type="datetimeFigureOut">
              <a:rPr lang="en-GB" smtClean="0"/>
              <a:t>20/12/2023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5E312A-2A6C-4FC9-9E37-1C3A07B41264}" type="slidenum">
              <a:rPr lang="en-GB" smtClean="0"/>
              <a:t>‹#›</a:t>
            </a:fld>
            <a:endParaRPr lang="en-GB"/>
          </a:p>
        </p:txBody>
      </p:sp>
    </p:spTree>
    <p:extLst>
      <p:ext uri="{BB962C8B-B14F-4D97-AF65-F5344CB8AC3E}">
        <p14:creationId xmlns:p14="http://schemas.microsoft.com/office/powerpoint/2010/main" val="254963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C1406-5F56-4985-9E82-0BD2592F88CB}"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5E312A-2A6C-4FC9-9E37-1C3A07B41264}" type="slidenum">
              <a:rPr lang="en-GB" smtClean="0"/>
              <a:t>‹#›</a:t>
            </a:fld>
            <a:endParaRPr lang="en-GB"/>
          </a:p>
        </p:txBody>
      </p:sp>
    </p:spTree>
    <p:extLst>
      <p:ext uri="{BB962C8B-B14F-4D97-AF65-F5344CB8AC3E}">
        <p14:creationId xmlns:p14="http://schemas.microsoft.com/office/powerpoint/2010/main" val="285137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C1406-5F56-4985-9E82-0BD2592F88CB}"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5E312A-2A6C-4FC9-9E37-1C3A07B41264}" type="slidenum">
              <a:rPr lang="en-GB" smtClean="0"/>
              <a:t>‹#›</a:t>
            </a:fld>
            <a:endParaRPr lang="en-GB"/>
          </a:p>
        </p:txBody>
      </p:sp>
    </p:spTree>
    <p:extLst>
      <p:ext uri="{BB962C8B-B14F-4D97-AF65-F5344CB8AC3E}">
        <p14:creationId xmlns:p14="http://schemas.microsoft.com/office/powerpoint/2010/main" val="179299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1406-5F56-4985-9E82-0BD2592F88CB}" type="datetimeFigureOut">
              <a:rPr lang="en-GB" smtClean="0"/>
              <a:t>20/12/2023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E312A-2A6C-4FC9-9E37-1C3A07B41264}" type="slidenum">
              <a:rPr lang="en-GB" smtClean="0"/>
              <a:t>‹#›</a:t>
            </a:fld>
            <a:endParaRPr lang="en-GB"/>
          </a:p>
        </p:txBody>
      </p:sp>
    </p:spTree>
    <p:extLst>
      <p:ext uri="{BB962C8B-B14F-4D97-AF65-F5344CB8AC3E}">
        <p14:creationId xmlns:p14="http://schemas.microsoft.com/office/powerpoint/2010/main" val="2912873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25717"/>
            <a:ext cx="9144000" cy="775263"/>
          </a:xfrm>
        </p:spPr>
        <p:txBody>
          <a:bodyPr>
            <a:normAutofit/>
          </a:bodyPr>
          <a:lstStyle/>
          <a:p>
            <a:r>
              <a:rPr lang="en-GB" sz="4800" b="1" dirty="0">
                <a:latin typeface="Times New Roman" panose="02020603050405020304" pitchFamily="18" charset="0"/>
                <a:cs typeface="Times New Roman" panose="02020603050405020304" pitchFamily="18" charset="0"/>
              </a:rPr>
              <a:t>Airline Data Presentation</a:t>
            </a:r>
          </a:p>
        </p:txBody>
      </p:sp>
      <p:sp>
        <p:nvSpPr>
          <p:cNvPr id="3" name="Subtitle 2"/>
          <p:cNvSpPr>
            <a:spLocks noGrp="1"/>
          </p:cNvSpPr>
          <p:nvPr>
            <p:ph type="subTitle" idx="1"/>
          </p:nvPr>
        </p:nvSpPr>
        <p:spPr>
          <a:xfrm>
            <a:off x="1524000" y="2045109"/>
            <a:ext cx="9144000" cy="1557281"/>
          </a:xfrm>
        </p:spPr>
        <p:txBody>
          <a:bodyPr>
            <a:normAutofit/>
          </a:bodyPr>
          <a:lstStyle/>
          <a:p>
            <a:r>
              <a:rPr lang="en-GB" dirty="0"/>
              <a:t>Oliver Baker</a:t>
            </a:r>
          </a:p>
          <a:p>
            <a:r>
              <a:rPr lang="en-GB" dirty="0"/>
              <a:t>Hatch Data Academy</a:t>
            </a:r>
          </a:p>
          <a:p>
            <a:r>
              <a:rPr lang="en-GB" dirty="0"/>
              <a:t>20/12/2023</a:t>
            </a:r>
          </a:p>
        </p:txBody>
      </p:sp>
      <p:pic>
        <p:nvPicPr>
          <p:cNvPr id="1026" name="Picture 2" descr="58,800+ In Flight Service Stock Photos, Pictures &amp; Royalty-Free Images -  iStock | Airplane, Flight attendant, Pleas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693165"/>
            <a:ext cx="4257368" cy="31648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Navigate the Airport - NerdWall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3123" y="3693165"/>
            <a:ext cx="4168877" cy="31671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Airplane Transponder - What Is It For &amp; What Does It D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7369" y="3693165"/>
            <a:ext cx="3779328" cy="3164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28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6802"/>
            <a:ext cx="10515600" cy="627933"/>
          </a:xfrm>
        </p:spPr>
        <p:txBody>
          <a:bodyPr>
            <a:noAutofit/>
          </a:bodyPr>
          <a:lstStyle/>
          <a:p>
            <a:pPr algn="ctr"/>
            <a:r>
              <a:rPr lang="en-GB" sz="2400" b="1" dirty="0">
                <a:latin typeface="Times New Roman" panose="02020603050405020304" pitchFamily="18" charset="0"/>
                <a:cs typeface="Times New Roman" panose="02020603050405020304" pitchFamily="18" charset="0"/>
              </a:rPr>
              <a:t>Null hypothesis (H0): “satisfaction scores for in-flight </a:t>
            </a:r>
            <a:r>
              <a:rPr lang="en-GB" sz="2400" b="1" dirty="0" err="1">
                <a:latin typeface="Times New Roman" panose="02020603050405020304" pitchFamily="18" charset="0"/>
                <a:cs typeface="Times New Roman" panose="02020603050405020304" pitchFamily="18" charset="0"/>
              </a:rPr>
              <a:t>WiFi</a:t>
            </a:r>
            <a:r>
              <a:rPr lang="en-GB" sz="2400" b="1" dirty="0">
                <a:latin typeface="Times New Roman" panose="02020603050405020304" pitchFamily="18" charset="0"/>
                <a:cs typeface="Times New Roman" panose="02020603050405020304" pitchFamily="18" charset="0"/>
              </a:rPr>
              <a:t> will not differ across age groups.”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477" y="961182"/>
            <a:ext cx="4365523" cy="3404163"/>
          </a:xfrm>
          <a:prstGeom prst="rect">
            <a:avLst/>
          </a:prstGeom>
        </p:spPr>
      </p:pic>
      <p:sp>
        <p:nvSpPr>
          <p:cNvPr id="5" name="TextBox 4"/>
          <p:cNvSpPr txBox="1"/>
          <p:nvPr/>
        </p:nvSpPr>
        <p:spPr>
          <a:xfrm>
            <a:off x="1103670" y="4375353"/>
            <a:ext cx="10164098" cy="2308324"/>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Interesting to note that satisfaction scores with Wi-Fi service on our airliners does not appear to differ significantly between age groups, though young and middle aged adults do have a larger variance around the mean satisfaction score.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We can confirm this using a </a:t>
            </a:r>
            <a:r>
              <a:rPr lang="en-GB" dirty="0" err="1">
                <a:latin typeface="Times New Roman" panose="02020603050405020304" pitchFamily="18" charset="0"/>
                <a:cs typeface="Times New Roman" panose="02020603050405020304" pitchFamily="18" charset="0"/>
              </a:rPr>
              <a:t>heatmap</a:t>
            </a:r>
            <a:r>
              <a:rPr lang="en-GB" dirty="0">
                <a:latin typeface="Times New Roman" panose="02020603050405020304" pitchFamily="18" charset="0"/>
                <a:cs typeface="Times New Roman" panose="02020603050405020304" pitchFamily="18" charset="0"/>
              </a:rPr>
              <a:t> that shows us the correlation between age and Wi-Fi satisfaction is negligible, at only 0.016.</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We therefore accept the null hypothesis as stated in the title. But what about web-based services overall?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961182"/>
            <a:ext cx="4188542" cy="3399633"/>
          </a:xfrm>
          <a:prstGeom prst="rect">
            <a:avLst/>
          </a:prstGeom>
        </p:spPr>
      </p:pic>
    </p:spTree>
    <p:extLst>
      <p:ext uri="{BB962C8B-B14F-4D97-AF65-F5344CB8AC3E}">
        <p14:creationId xmlns:p14="http://schemas.microsoft.com/office/powerpoint/2010/main" val="180643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6802"/>
            <a:ext cx="10515600" cy="627933"/>
          </a:xfrm>
        </p:spPr>
        <p:txBody>
          <a:bodyPr>
            <a:noAutofit/>
          </a:bodyPr>
          <a:lstStyle/>
          <a:p>
            <a:pPr algn="ctr"/>
            <a:r>
              <a:rPr lang="en-GB" sz="2400" b="1" dirty="0">
                <a:latin typeface="Times New Roman" panose="02020603050405020304" pitchFamily="18" charset="0"/>
                <a:cs typeface="Times New Roman" panose="02020603050405020304" pitchFamily="18" charset="0"/>
              </a:rPr>
              <a:t>Null hypothesis (H0): “satisfaction scores for online services will not differ across age groups.”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47135"/>
            <a:ext cx="6368025" cy="5434945"/>
          </a:xfrm>
          <a:prstGeom prst="rect">
            <a:avLst/>
          </a:prstGeom>
        </p:spPr>
      </p:pic>
      <p:sp>
        <p:nvSpPr>
          <p:cNvPr id="7" name="TextBox 6"/>
          <p:cNvSpPr txBox="1"/>
          <p:nvPr/>
        </p:nvSpPr>
        <p:spPr>
          <a:xfrm>
            <a:off x="7541505" y="1363950"/>
            <a:ext cx="4223775" cy="5078313"/>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Looking at the </a:t>
            </a:r>
            <a:r>
              <a:rPr lang="en-GB" dirty="0" err="1">
                <a:latin typeface="Times New Roman" panose="02020603050405020304" pitchFamily="18" charset="0"/>
                <a:cs typeface="Times New Roman" panose="02020603050405020304" pitchFamily="18" charset="0"/>
              </a:rPr>
              <a:t>heatmap</a:t>
            </a:r>
            <a:r>
              <a:rPr lang="en-GB" dirty="0">
                <a:latin typeface="Times New Roman" panose="02020603050405020304" pitchFamily="18" charset="0"/>
                <a:cs typeface="Times New Roman" panose="02020603050405020304" pitchFamily="18" charset="0"/>
              </a:rPr>
              <a:t>, we see that age only has a weak positive correlation (0.21) with satisfaction score for online booking. The other two web-based services were again negligible.</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Therefore we again accept the null hypothesis.</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is interesting because many would assume that older passengers would be less satisfied with web-based services due to generational differences in tech usage.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takeaway from this finding would be that other factors are influencing passenger satisfaction and we should explore elsewhere for now!</a:t>
            </a:r>
          </a:p>
        </p:txBody>
      </p:sp>
    </p:spTree>
    <p:extLst>
      <p:ext uri="{BB962C8B-B14F-4D97-AF65-F5344CB8AC3E}">
        <p14:creationId xmlns:p14="http://schemas.microsoft.com/office/powerpoint/2010/main" val="200018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9915"/>
          </a:xfrm>
        </p:spPr>
        <p:txBody>
          <a:bodyPr>
            <a:normAutofit fontScale="90000"/>
          </a:bodyPr>
          <a:lstStyle/>
          <a:p>
            <a:pPr algn="ctr"/>
            <a:r>
              <a:rPr lang="en-GB" sz="2800" b="1" dirty="0">
                <a:latin typeface="Times New Roman" panose="02020603050405020304" pitchFamily="18" charset="0"/>
                <a:cs typeface="Times New Roman" panose="02020603050405020304" pitchFamily="18" charset="0"/>
              </a:rPr>
              <a:t>H0: “Airline variables will not differ to airport variables in their correlation with overall satisfaction.”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9865"/>
            <a:ext cx="5192757" cy="4351338"/>
          </a:xfrm>
        </p:spPr>
      </p:pic>
      <p:sp>
        <p:nvSpPr>
          <p:cNvPr id="8" name="TextBox 7"/>
          <p:cNvSpPr txBox="1"/>
          <p:nvPr/>
        </p:nvSpPr>
        <p:spPr>
          <a:xfrm>
            <a:off x="6512560" y="1459865"/>
            <a:ext cx="5283200" cy="4524315"/>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Airport and in-flight variables both have a strong positive correlation with overall customer satisfaction, which should be expected.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However, in-flight satisfaction has the stronger correlation which means the in-flight services matter more to customers than the airport services, though the airport services do remain a significant influencer.</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We can also note a strong positive correlation between airport satisfaction and in-flight satisfaction: perhaps a bad start spoils the entire journey or a good start make the journey more positive!</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Okay, so let’s see how airport variables correlate with overall satisfaction…</a:t>
            </a:r>
          </a:p>
        </p:txBody>
      </p:sp>
    </p:spTree>
    <p:extLst>
      <p:ext uri="{BB962C8B-B14F-4D97-AF65-F5344CB8AC3E}">
        <p14:creationId xmlns:p14="http://schemas.microsoft.com/office/powerpoint/2010/main" val="257395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589915"/>
          </a:xfrm>
        </p:spPr>
        <p:txBody>
          <a:bodyPr>
            <a:normAutofit/>
          </a:bodyPr>
          <a:lstStyle/>
          <a:p>
            <a:pPr algn="ctr"/>
            <a:r>
              <a:rPr lang="en-GB" sz="2800" b="1" dirty="0">
                <a:latin typeface="Times New Roman" panose="02020603050405020304" pitchFamily="18" charset="0"/>
                <a:cs typeface="Times New Roman" panose="02020603050405020304" pitchFamily="18" charset="0"/>
              </a:rPr>
              <a:t>Airport Variables and Overall Satisfaction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403" y="782320"/>
            <a:ext cx="4890725" cy="428639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128" y="782319"/>
            <a:ext cx="5625890" cy="4286393"/>
          </a:xfrm>
          <a:prstGeom prst="rect">
            <a:avLst/>
          </a:prstGeom>
        </p:spPr>
      </p:pic>
      <p:sp>
        <p:nvSpPr>
          <p:cNvPr id="5" name="TextBox 4"/>
          <p:cNvSpPr txBox="1"/>
          <p:nvPr/>
        </p:nvSpPr>
        <p:spPr>
          <a:xfrm>
            <a:off x="325120" y="5048392"/>
            <a:ext cx="11640891" cy="2308324"/>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Arrival/delay convenience, gate location, baggage handling, and check-in service all have noteworthy positive correlations with overall satisfaction.</a:t>
            </a:r>
          </a:p>
          <a:p>
            <a:pPr algn="just"/>
            <a:r>
              <a:rPr lang="en-GB" dirty="0">
                <a:latin typeface="Times New Roman" panose="02020603050405020304" pitchFamily="18" charset="0"/>
                <a:cs typeface="Times New Roman" panose="02020603050405020304" pitchFamily="18" charset="0"/>
              </a:rPr>
              <a:t>Airport satisfaction is slightly higher on average with Business flyers than Economy or Economy+</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does indeed suggest that a positive experience using various airport services can influence one’s satisfaction with the overall experience. Important to know because airport services are </a:t>
            </a:r>
            <a:r>
              <a:rPr lang="en-GB" b="1" dirty="0">
                <a:latin typeface="Times New Roman" panose="02020603050405020304" pitchFamily="18" charset="0"/>
                <a:cs typeface="Times New Roman" panose="02020603050405020304" pitchFamily="18" charset="0"/>
              </a:rPr>
              <a:t>not</a:t>
            </a:r>
            <a:r>
              <a:rPr lang="en-GB" dirty="0">
                <a:latin typeface="Times New Roman" panose="02020603050405020304" pitchFamily="18" charset="0"/>
                <a:cs typeface="Times New Roman" panose="02020603050405020304" pitchFamily="18" charset="0"/>
              </a:rPr>
              <a:t> under the airline’s control!</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63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478155"/>
          </a:xfrm>
        </p:spPr>
        <p:txBody>
          <a:bodyPr>
            <a:normAutofit/>
          </a:bodyPr>
          <a:lstStyle/>
          <a:p>
            <a:pPr algn="ctr"/>
            <a:r>
              <a:rPr lang="en-GB" sz="2400" b="1" dirty="0">
                <a:latin typeface="Times New Roman" panose="02020603050405020304" pitchFamily="18" charset="0"/>
                <a:cs typeface="Times New Roman" panose="02020603050405020304" pitchFamily="18" charset="0"/>
              </a:rPr>
              <a:t>Which in-flight variables are most highly correlated with satisfaction?</a:t>
            </a:r>
          </a:p>
        </p:txBody>
      </p:sp>
      <p:pic>
        <p:nvPicPr>
          <p:cNvPr id="5" name="Picture 4"/>
          <p:cNvPicPr>
            <a:picLocks noChangeAspect="1"/>
          </p:cNvPicPr>
          <p:nvPr/>
        </p:nvPicPr>
        <p:blipFill>
          <a:blip r:embed="rId2"/>
          <a:stretch>
            <a:fillRect/>
          </a:stretch>
        </p:blipFill>
        <p:spPr>
          <a:xfrm>
            <a:off x="174395" y="1193429"/>
            <a:ext cx="5921605" cy="5050992"/>
          </a:xfrm>
          <a:prstGeom prst="rect">
            <a:avLst/>
          </a:prstGeom>
        </p:spPr>
      </p:pic>
      <p:sp>
        <p:nvSpPr>
          <p:cNvPr id="6" name="TextBox 5"/>
          <p:cNvSpPr txBox="1"/>
          <p:nvPr/>
        </p:nvSpPr>
        <p:spPr>
          <a:xfrm>
            <a:off x="6350000" y="1193429"/>
            <a:ext cx="5130800" cy="5078313"/>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All of the in-flight satisfaction variables have a positive correlation with overall satisfaction, meaning every satisfaction measure has a significant impact on overall satisfaction. </a:t>
            </a:r>
          </a:p>
          <a:p>
            <a:pPr algn="just"/>
            <a:r>
              <a:rPr lang="en-GB" dirty="0">
                <a:latin typeface="Times New Roman" panose="02020603050405020304" pitchFamily="18" charset="0"/>
                <a:cs typeface="Times New Roman" panose="02020603050405020304" pitchFamily="18" charset="0"/>
              </a:rPr>
              <a:t>Wi-Fi and leg room had the lowest correlation coefficient of the bunch, but not weak!</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In-flight services ranked by impact on customer satisfaction are: </a:t>
            </a:r>
          </a:p>
          <a:p>
            <a:pPr algn="just"/>
            <a:endParaRPr lang="en-GB"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Entertainment, </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Seat comfort, </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Wi-Fi, </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Cleanliness, </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Staff service, </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Food and drink, </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Leg room. </a:t>
            </a:r>
          </a:p>
          <a:p>
            <a:endParaRPr lang="en-GB" dirty="0"/>
          </a:p>
        </p:txBody>
      </p:sp>
    </p:spTree>
    <p:extLst>
      <p:ext uri="{BB962C8B-B14F-4D97-AF65-F5344CB8AC3E}">
        <p14:creationId xmlns:p14="http://schemas.microsoft.com/office/powerpoint/2010/main" val="2069156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478155"/>
          </a:xfrm>
        </p:spPr>
        <p:txBody>
          <a:bodyPr>
            <a:normAutofit/>
          </a:bodyPr>
          <a:lstStyle/>
          <a:p>
            <a:pPr algn="ctr"/>
            <a:r>
              <a:rPr lang="en-GB" sz="2400" b="1" dirty="0">
                <a:latin typeface="Times New Roman" panose="02020603050405020304" pitchFamily="18" charset="0"/>
                <a:cs typeface="Times New Roman" panose="02020603050405020304" pitchFamily="18" charset="0"/>
              </a:rPr>
              <a:t>How do these variables affect each other?</a:t>
            </a:r>
          </a:p>
        </p:txBody>
      </p:sp>
      <p:pic>
        <p:nvPicPr>
          <p:cNvPr id="5" name="Picture 4"/>
          <p:cNvPicPr>
            <a:picLocks noChangeAspect="1"/>
          </p:cNvPicPr>
          <p:nvPr/>
        </p:nvPicPr>
        <p:blipFill>
          <a:blip r:embed="rId2"/>
          <a:stretch>
            <a:fillRect/>
          </a:stretch>
        </p:blipFill>
        <p:spPr>
          <a:xfrm>
            <a:off x="174395" y="1193429"/>
            <a:ext cx="5921605" cy="5050992"/>
          </a:xfrm>
          <a:prstGeom prst="rect">
            <a:avLst/>
          </a:prstGeom>
        </p:spPr>
      </p:pic>
      <p:sp>
        <p:nvSpPr>
          <p:cNvPr id="6" name="TextBox 5"/>
          <p:cNvSpPr txBox="1"/>
          <p:nvPr/>
        </p:nvSpPr>
        <p:spPr>
          <a:xfrm>
            <a:off x="6222180" y="1193429"/>
            <a:ext cx="5969820" cy="4524315"/>
          </a:xfrm>
          <a:prstGeom prst="rect">
            <a:avLst/>
          </a:prstGeom>
          <a:noFill/>
        </p:spPr>
        <p:txBody>
          <a:bodyPr wrap="square" rtlCol="0">
            <a:spAutoFit/>
          </a:bodyPr>
          <a:lstStyle/>
          <a:p>
            <a:r>
              <a:rPr lang="en-GB" dirty="0"/>
              <a:t>We can also note that several of the in-flight variables have strong correlations with each other:</a:t>
            </a:r>
          </a:p>
          <a:p>
            <a:endParaRPr lang="en-GB" dirty="0"/>
          </a:p>
          <a:p>
            <a:pPr marL="285750" indent="-285750">
              <a:buFont typeface="Arial" panose="020B0604020202020204" pitchFamily="34" charset="0"/>
              <a:buChar char="•"/>
            </a:pPr>
            <a:r>
              <a:rPr lang="en-GB" dirty="0"/>
              <a:t>Food &amp; Drink is influenced by cleanliness and seat comfort.</a:t>
            </a:r>
          </a:p>
          <a:p>
            <a:pPr marL="285750" indent="-285750">
              <a:buFont typeface="Arial" panose="020B0604020202020204" pitchFamily="34" charset="0"/>
              <a:buChar char="•"/>
            </a:pPr>
            <a:r>
              <a:rPr lang="en-GB" dirty="0"/>
              <a:t>Staff service is influenced by entertainment and leg room.</a:t>
            </a:r>
          </a:p>
          <a:p>
            <a:pPr marL="285750" indent="-285750">
              <a:buFont typeface="Arial" panose="020B0604020202020204" pitchFamily="34" charset="0"/>
              <a:buChar char="•"/>
            </a:pPr>
            <a:r>
              <a:rPr lang="en-GB" dirty="0"/>
              <a:t>Seat comfort is influenced by entertainment, cleanliness, and food &amp; drink.</a:t>
            </a:r>
          </a:p>
          <a:p>
            <a:pPr marL="285750" indent="-285750">
              <a:buFont typeface="Arial" panose="020B0604020202020204" pitchFamily="34" charset="0"/>
              <a:buChar char="•"/>
            </a:pPr>
            <a:r>
              <a:rPr lang="en-GB" dirty="0"/>
              <a:t>Leg room service is influenced by entertainment and staff service.</a:t>
            </a:r>
          </a:p>
          <a:p>
            <a:pPr marL="285750" indent="-285750">
              <a:buFont typeface="Arial" panose="020B0604020202020204" pitchFamily="34" charset="0"/>
              <a:buChar char="•"/>
            </a:pPr>
            <a:r>
              <a:rPr lang="en-GB" dirty="0"/>
              <a:t>Cleanliness is influenced by entertainment, seat comfort, and food &amp; drink.</a:t>
            </a:r>
          </a:p>
          <a:p>
            <a:pPr marL="285750" indent="-285750">
              <a:buFont typeface="Arial" panose="020B0604020202020204" pitchFamily="34" charset="0"/>
              <a:buChar char="•"/>
            </a:pPr>
            <a:r>
              <a:rPr lang="en-GB" dirty="0"/>
              <a:t>Entertainment is influenced by cleanliness, seat comfort, staff service, and food &amp; drink. </a:t>
            </a:r>
          </a:p>
          <a:p>
            <a:pPr marL="285750" indent="-285750">
              <a:buFont typeface="Arial" panose="020B0604020202020204" pitchFamily="34" charset="0"/>
              <a:buChar char="•"/>
            </a:pPr>
            <a:endParaRPr lang="en-GB" dirty="0"/>
          </a:p>
          <a:p>
            <a:r>
              <a:rPr lang="en-GB" dirty="0"/>
              <a:t>This identifies where interactions occur between flight variables and helps us understand how they affect each other.</a:t>
            </a:r>
          </a:p>
        </p:txBody>
      </p:sp>
    </p:spTree>
    <p:extLst>
      <p:ext uri="{BB962C8B-B14F-4D97-AF65-F5344CB8AC3E}">
        <p14:creationId xmlns:p14="http://schemas.microsoft.com/office/powerpoint/2010/main" val="265081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294005"/>
            <a:ext cx="10515600" cy="478155"/>
          </a:xfrm>
        </p:spPr>
        <p:txBody>
          <a:bodyPr>
            <a:normAutofit/>
          </a:bodyPr>
          <a:lstStyle/>
          <a:p>
            <a:pPr algn="ctr"/>
            <a:r>
              <a:rPr lang="en-GB" sz="2400" b="1" dirty="0">
                <a:latin typeface="Times New Roman" panose="02020603050405020304" pitchFamily="18" charset="0"/>
                <a:cs typeface="Times New Roman" panose="02020603050405020304" pitchFamily="18" charset="0"/>
              </a:rPr>
              <a:t>Which in-flight variables performed the best?</a:t>
            </a:r>
          </a:p>
        </p:txBody>
      </p:sp>
      <p:graphicFrame>
        <p:nvGraphicFramePr>
          <p:cNvPr id="3" name="Table 2"/>
          <p:cNvGraphicFramePr>
            <a:graphicFrameLocks noGrp="1"/>
          </p:cNvGraphicFramePr>
          <p:nvPr>
            <p:extLst>
              <p:ext uri="{D42A27DB-BD31-4B8C-83A1-F6EECF244321}">
                <p14:modId xmlns:p14="http://schemas.microsoft.com/office/powerpoint/2010/main" val="3500441367"/>
              </p:ext>
            </p:extLst>
          </p:nvPr>
        </p:nvGraphicFramePr>
        <p:xfrm>
          <a:off x="838202" y="777460"/>
          <a:ext cx="10515598" cy="1940560"/>
        </p:xfrm>
        <a:graphic>
          <a:graphicData uri="http://schemas.openxmlformats.org/drawingml/2006/table">
            <a:tbl>
              <a:tblPr/>
              <a:tblGrid>
                <a:gridCol w="1216741">
                  <a:extLst>
                    <a:ext uri="{9D8B030D-6E8A-4147-A177-3AD203B41FA5}">
                      <a16:colId xmlns:a16="http://schemas.microsoft.com/office/drawing/2014/main" val="2784446486"/>
                    </a:ext>
                  </a:extLst>
                </a:gridCol>
                <a:gridCol w="1217425">
                  <a:extLst>
                    <a:ext uri="{9D8B030D-6E8A-4147-A177-3AD203B41FA5}">
                      <a16:colId xmlns:a16="http://schemas.microsoft.com/office/drawing/2014/main" val="2135430837"/>
                    </a:ext>
                  </a:extLst>
                </a:gridCol>
                <a:gridCol w="1217083">
                  <a:extLst>
                    <a:ext uri="{9D8B030D-6E8A-4147-A177-3AD203B41FA5}">
                      <a16:colId xmlns:a16="http://schemas.microsoft.com/office/drawing/2014/main" val="584535555"/>
                    </a:ext>
                  </a:extLst>
                </a:gridCol>
                <a:gridCol w="1217083">
                  <a:extLst>
                    <a:ext uri="{9D8B030D-6E8A-4147-A177-3AD203B41FA5}">
                      <a16:colId xmlns:a16="http://schemas.microsoft.com/office/drawing/2014/main" val="1778134163"/>
                    </a:ext>
                  </a:extLst>
                </a:gridCol>
                <a:gridCol w="1217083">
                  <a:extLst>
                    <a:ext uri="{9D8B030D-6E8A-4147-A177-3AD203B41FA5}">
                      <a16:colId xmlns:a16="http://schemas.microsoft.com/office/drawing/2014/main" val="4061005707"/>
                    </a:ext>
                  </a:extLst>
                </a:gridCol>
                <a:gridCol w="1217083">
                  <a:extLst>
                    <a:ext uri="{9D8B030D-6E8A-4147-A177-3AD203B41FA5}">
                      <a16:colId xmlns:a16="http://schemas.microsoft.com/office/drawing/2014/main" val="201268341"/>
                    </a:ext>
                  </a:extLst>
                </a:gridCol>
                <a:gridCol w="1217083">
                  <a:extLst>
                    <a:ext uri="{9D8B030D-6E8A-4147-A177-3AD203B41FA5}">
                      <a16:colId xmlns:a16="http://schemas.microsoft.com/office/drawing/2014/main" val="561878096"/>
                    </a:ext>
                  </a:extLst>
                </a:gridCol>
                <a:gridCol w="1996017">
                  <a:extLst>
                    <a:ext uri="{9D8B030D-6E8A-4147-A177-3AD203B41FA5}">
                      <a16:colId xmlns:a16="http://schemas.microsoft.com/office/drawing/2014/main" val="4191241866"/>
                    </a:ext>
                  </a:extLst>
                </a:gridCol>
              </a:tblGrid>
              <a:tr h="0">
                <a:tc>
                  <a:txBody>
                    <a:bodyPr/>
                    <a:lstStyle/>
                    <a:p>
                      <a:pPr algn="ctr" fontAlgn="ctr"/>
                      <a:br>
                        <a:rPr lang="en-GB" dirty="0">
                          <a:effectLst/>
                          <a:latin typeface="Times New Roman" panose="02020603050405020304" pitchFamily="18" charset="0"/>
                          <a:cs typeface="Times New Roman" panose="02020603050405020304" pitchFamily="18" charset="0"/>
                        </a:rPr>
                      </a:br>
                      <a:r>
                        <a:rPr lang="en-GB" dirty="0">
                          <a:effectLst/>
                          <a:latin typeface="Times New Roman" panose="02020603050405020304" pitchFamily="18" charset="0"/>
                          <a:cs typeface="Times New Roman" panose="02020603050405020304" pitchFamily="18" charset="0"/>
                        </a:rPr>
                        <a:t>*</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b="1" dirty="0">
                          <a:effectLst/>
                          <a:latin typeface="Times New Roman" panose="02020603050405020304" pitchFamily="18" charset="0"/>
                          <a:cs typeface="Times New Roman" panose="02020603050405020304" pitchFamily="18" charset="0"/>
                        </a:rPr>
                        <a:t>In-flight </a:t>
                      </a:r>
                      <a:r>
                        <a:rPr lang="en-GB" b="1" dirty="0" err="1">
                          <a:effectLst/>
                          <a:latin typeface="Times New Roman" panose="02020603050405020304" pitchFamily="18" charset="0"/>
                          <a:cs typeface="Times New Roman" panose="02020603050405020304" pitchFamily="18" charset="0"/>
                        </a:rPr>
                        <a:t>WiFi</a:t>
                      </a:r>
                      <a:endParaRPr lang="en-GB" b="1" dirty="0">
                        <a:effectLst/>
                        <a:latin typeface="Times New Roman" panose="02020603050405020304" pitchFamily="18" charset="0"/>
                        <a:cs typeface="Times New Roman" panose="02020603050405020304" pitchFamily="18" charset="0"/>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b="1" dirty="0">
                          <a:effectLst/>
                          <a:latin typeface="Times New Roman" panose="02020603050405020304" pitchFamily="18" charset="0"/>
                          <a:cs typeface="Times New Roman" panose="02020603050405020304" pitchFamily="18" charset="0"/>
                        </a:rPr>
                        <a:t>Food and Drink</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b="1" dirty="0">
                          <a:effectLst/>
                          <a:latin typeface="Times New Roman" panose="02020603050405020304" pitchFamily="18" charset="0"/>
                          <a:cs typeface="Times New Roman" panose="02020603050405020304" pitchFamily="18" charset="0"/>
                        </a:rPr>
                        <a:t>On-board Service</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b="1" dirty="0">
                          <a:effectLst/>
                          <a:latin typeface="Times New Roman" panose="02020603050405020304" pitchFamily="18" charset="0"/>
                          <a:cs typeface="Times New Roman" panose="02020603050405020304" pitchFamily="18" charset="0"/>
                        </a:rPr>
                        <a:t>Seat Comfort</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b="1" dirty="0">
                          <a:effectLst/>
                          <a:latin typeface="Times New Roman" panose="02020603050405020304" pitchFamily="18" charset="0"/>
                          <a:cs typeface="Times New Roman" panose="02020603050405020304" pitchFamily="18" charset="0"/>
                        </a:rPr>
                        <a:t>Leg</a:t>
                      </a:r>
                      <a:r>
                        <a:rPr lang="en-GB" b="1" baseline="0" dirty="0">
                          <a:effectLst/>
                          <a:latin typeface="Times New Roman" panose="02020603050405020304" pitchFamily="18" charset="0"/>
                          <a:cs typeface="Times New Roman" panose="02020603050405020304" pitchFamily="18" charset="0"/>
                        </a:rPr>
                        <a:t> Room Service</a:t>
                      </a:r>
                      <a:endParaRPr lang="en-GB" b="1" dirty="0">
                        <a:effectLst/>
                        <a:latin typeface="Times New Roman" panose="02020603050405020304" pitchFamily="18" charset="0"/>
                        <a:cs typeface="Times New Roman" panose="02020603050405020304" pitchFamily="18" charset="0"/>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b="1" dirty="0">
                          <a:effectLst/>
                          <a:latin typeface="Times New Roman" panose="02020603050405020304" pitchFamily="18" charset="0"/>
                          <a:cs typeface="Times New Roman" panose="02020603050405020304" pitchFamily="18" charset="0"/>
                        </a:rPr>
                        <a:t>Cleanliness</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latin typeface="Times New Roman" panose="02020603050405020304" pitchFamily="18" charset="0"/>
                          <a:cs typeface="Times New Roman" panose="02020603050405020304" pitchFamily="18" charset="0"/>
                        </a:rPr>
                        <a:t>In-flight Entertainment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780106"/>
                  </a:ext>
                </a:extLst>
              </a:tr>
              <a:tr h="0">
                <a:tc>
                  <a:txBody>
                    <a:bodyPr/>
                    <a:lstStyle/>
                    <a:p>
                      <a:pPr algn="ctr" fontAlgn="ctr"/>
                      <a:r>
                        <a:rPr lang="en-GB" b="0" dirty="0">
                          <a:effectLst/>
                          <a:latin typeface="Times New Roman" panose="02020603050405020304" pitchFamily="18" charset="0"/>
                          <a:cs typeface="Times New Roman" panose="02020603050405020304" pitchFamily="18" charset="0"/>
                        </a:rPr>
                        <a:t>Mean</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2.73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3.20</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3.38</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3.44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3.35</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3.29</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3.36</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9079006"/>
                  </a:ext>
                </a:extLst>
              </a:tr>
              <a:tr h="0">
                <a:tc>
                  <a:txBody>
                    <a:bodyPr/>
                    <a:lstStyle/>
                    <a:p>
                      <a:pPr algn="ctr" fontAlgn="ctr"/>
                      <a:r>
                        <a:rPr lang="en-GB" b="0" dirty="0" err="1">
                          <a:effectLst/>
                          <a:latin typeface="Times New Roman" panose="02020603050405020304" pitchFamily="18" charset="0"/>
                          <a:cs typeface="Times New Roman" panose="02020603050405020304" pitchFamily="18" charset="0"/>
                        </a:rPr>
                        <a:t>St.deviation</a:t>
                      </a:r>
                      <a:endParaRPr lang="en-GB" b="0" dirty="0">
                        <a:effectLst/>
                        <a:latin typeface="Times New Roman" panose="02020603050405020304" pitchFamily="18" charset="0"/>
                        <a:cs typeface="Times New Roman" panose="02020603050405020304" pitchFamily="18" charset="0"/>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1.33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1.33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1.29</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1.32</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1.32</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1.31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1.33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4836738"/>
                  </a:ext>
                </a:extLst>
              </a:tr>
              <a:tr h="0">
                <a:tc>
                  <a:txBody>
                    <a:bodyPr/>
                    <a:lstStyle/>
                    <a:p>
                      <a:pPr algn="ctr" fontAlgn="ctr"/>
                      <a:r>
                        <a:rPr lang="en-GB" b="0" dirty="0">
                          <a:effectLst/>
                          <a:latin typeface="Times New Roman" panose="02020603050405020304" pitchFamily="18" charset="0"/>
                          <a:cs typeface="Times New Roman" panose="02020603050405020304" pitchFamily="18" charset="0"/>
                        </a:rPr>
                        <a:t>Median</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6252775"/>
                  </a:ext>
                </a:extLst>
              </a:tr>
              <a:tr h="0">
                <a:tc>
                  <a:txBody>
                    <a:bodyPr/>
                    <a:lstStyle/>
                    <a:p>
                      <a:pPr algn="ctr" fontAlgn="ctr"/>
                      <a:r>
                        <a:rPr lang="en-GB" b="0" dirty="0">
                          <a:effectLst/>
                          <a:latin typeface="Times New Roman" panose="02020603050405020304" pitchFamily="18" charset="0"/>
                          <a:cs typeface="Times New Roman" panose="02020603050405020304" pitchFamily="18" charset="0"/>
                        </a:rPr>
                        <a:t>Mode</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2</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effectLst/>
                          <a:latin typeface="Times New Roman" panose="02020603050405020304" pitchFamily="18" charset="0"/>
                          <a:cs typeface="Times New Roman" panose="02020603050405020304" pitchFamily="18" charset="0"/>
                        </a:rPr>
                        <a:t>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9527995"/>
                  </a:ext>
                </a:extLst>
              </a:tr>
            </a:tbl>
          </a:graphicData>
        </a:graphic>
      </p:graphicFrame>
      <p:sp>
        <p:nvSpPr>
          <p:cNvPr id="7" name="TextBox 6"/>
          <p:cNvSpPr txBox="1"/>
          <p:nvPr/>
        </p:nvSpPr>
        <p:spPr>
          <a:xfrm>
            <a:off x="838200" y="2724887"/>
            <a:ext cx="10515600" cy="369332"/>
          </a:xfrm>
          <a:prstGeom prst="rect">
            <a:avLst/>
          </a:prstGeom>
          <a:noFill/>
        </p:spPr>
        <p:txBody>
          <a:bodyPr wrap="square" rtlCol="0">
            <a:spAutoFit/>
          </a:bodyPr>
          <a:lstStyle/>
          <a:p>
            <a:r>
              <a:rPr lang="en-GB" i="1" dirty="0"/>
              <a:t>*- Score range for all variables was 0-5.</a:t>
            </a:r>
          </a:p>
        </p:txBody>
      </p:sp>
      <p:sp>
        <p:nvSpPr>
          <p:cNvPr id="8" name="TextBox 7"/>
          <p:cNvSpPr txBox="1"/>
          <p:nvPr/>
        </p:nvSpPr>
        <p:spPr>
          <a:xfrm>
            <a:off x="678426" y="3124699"/>
            <a:ext cx="5417574" cy="3693319"/>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Overall all variables performed reasonably well, but inflight Wi-Fi satisfaction was noticeably lower.</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In order, performance ranking is:</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Seat Comfort,</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On-board Service,</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Leg Room Service,</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Entertainment,</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Cleanliness,</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Food &amp; Drink,</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In-flight </a:t>
            </a:r>
            <a:r>
              <a:rPr lang="en-GB" dirty="0" err="1">
                <a:latin typeface="Times New Roman" panose="02020603050405020304" pitchFamily="18" charset="0"/>
                <a:cs typeface="Times New Roman" panose="02020603050405020304" pitchFamily="18" charset="0"/>
              </a:rPr>
              <a:t>WiFi</a:t>
            </a:r>
            <a:r>
              <a:rPr lang="en-GB"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Suggestion</a:t>
            </a:r>
            <a:r>
              <a:rPr lang="en-GB" dirty="0">
                <a:latin typeface="Times New Roman" panose="02020603050405020304" pitchFamily="18" charset="0"/>
                <a:cs typeface="Times New Roman" panose="02020603050405020304" pitchFamily="18" charset="0"/>
              </a:rPr>
              <a:t>: consider new ISP!</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014" y="2900903"/>
            <a:ext cx="5065786" cy="3917115"/>
          </a:xfrm>
          <a:prstGeom prst="rect">
            <a:avLst/>
          </a:prstGeom>
        </p:spPr>
      </p:pic>
    </p:spTree>
    <p:extLst>
      <p:ext uri="{BB962C8B-B14F-4D97-AF65-F5344CB8AC3E}">
        <p14:creationId xmlns:p14="http://schemas.microsoft.com/office/powerpoint/2010/main" val="279030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9915"/>
          </a:xfrm>
        </p:spPr>
        <p:txBody>
          <a:bodyPr>
            <a:normAutofit fontScale="90000"/>
          </a:bodyPr>
          <a:lstStyle/>
          <a:p>
            <a:pPr algn="ctr"/>
            <a:r>
              <a:rPr lang="en-GB" sz="2800" b="1" dirty="0">
                <a:latin typeface="Times New Roman" panose="02020603050405020304" pitchFamily="18" charset="0"/>
                <a:cs typeface="Times New Roman" panose="02020603050405020304" pitchFamily="18" charset="0"/>
              </a:rPr>
              <a:t>H0: “Flight Distance will not have a strong correlation with in-flight satisfaction.”</a:t>
            </a:r>
          </a:p>
        </p:txBody>
      </p:sp>
      <p:pic>
        <p:nvPicPr>
          <p:cNvPr id="4" name="Picture 3"/>
          <p:cNvPicPr>
            <a:picLocks noChangeAspect="1"/>
          </p:cNvPicPr>
          <p:nvPr/>
        </p:nvPicPr>
        <p:blipFill>
          <a:blip r:embed="rId2"/>
          <a:stretch>
            <a:fillRect/>
          </a:stretch>
        </p:blipFill>
        <p:spPr>
          <a:xfrm>
            <a:off x="1876698" y="1168400"/>
            <a:ext cx="4219302" cy="32816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68400"/>
            <a:ext cx="4025538" cy="3284665"/>
          </a:xfrm>
          <a:prstGeom prst="rect">
            <a:avLst/>
          </a:prstGeom>
        </p:spPr>
      </p:pic>
      <p:sp>
        <p:nvSpPr>
          <p:cNvPr id="6" name="TextBox 5"/>
          <p:cNvSpPr txBox="1"/>
          <p:nvPr/>
        </p:nvSpPr>
        <p:spPr>
          <a:xfrm>
            <a:off x="1137920" y="4582160"/>
            <a:ext cx="9946640" cy="2308324"/>
          </a:xfrm>
          <a:prstGeom prst="rect">
            <a:avLst/>
          </a:prstGeom>
          <a:noFill/>
        </p:spPr>
        <p:txBody>
          <a:bodyPr wrap="square" rtlCol="0">
            <a:spAutoFit/>
          </a:bodyPr>
          <a:lstStyle/>
          <a:p>
            <a:r>
              <a:rPr lang="en-GB" dirty="0"/>
              <a:t>Box plot data suggest a moderate increase in in-flight satisfaction as flight distance increases, which is confirmed by the </a:t>
            </a:r>
            <a:r>
              <a:rPr lang="en-GB" dirty="0" err="1"/>
              <a:t>heatmap</a:t>
            </a:r>
            <a:r>
              <a:rPr lang="en-GB" dirty="0"/>
              <a:t> that reports a weak positive correlation of 0.15 between the two. H0 accepted.</a:t>
            </a:r>
          </a:p>
          <a:p>
            <a:endParaRPr lang="en-GB" dirty="0"/>
          </a:p>
          <a:p>
            <a:r>
              <a:rPr lang="en-GB" dirty="0"/>
              <a:t>The implication is that passengers who fly further with us experience our in-flight services for longer and report greater satisfaction because of that. Positive indicator!</a:t>
            </a:r>
          </a:p>
          <a:p>
            <a:endParaRPr lang="en-GB" dirty="0"/>
          </a:p>
          <a:p>
            <a:r>
              <a:rPr lang="en-GB" dirty="0"/>
              <a:t>Which flight class is doing the furthest flying?</a:t>
            </a:r>
          </a:p>
        </p:txBody>
      </p:sp>
    </p:spTree>
    <p:extLst>
      <p:ext uri="{BB962C8B-B14F-4D97-AF65-F5344CB8AC3E}">
        <p14:creationId xmlns:p14="http://schemas.microsoft.com/office/powerpoint/2010/main" val="138606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9915"/>
          </a:xfrm>
        </p:spPr>
        <p:txBody>
          <a:bodyPr>
            <a:normAutofit/>
          </a:bodyPr>
          <a:lstStyle/>
          <a:p>
            <a:pPr algn="ctr"/>
            <a:r>
              <a:rPr lang="en-GB" sz="2800" b="1" dirty="0">
                <a:latin typeface="Times New Roman" panose="02020603050405020304" pitchFamily="18" charset="0"/>
                <a:cs typeface="Times New Roman" panose="02020603050405020304" pitchFamily="18" charset="0"/>
              </a:rPr>
              <a:t>Flight Distance vs. Flight Class vs. Travel Purpose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955040"/>
            <a:ext cx="4747266" cy="3455866"/>
          </a:xfrm>
          <a:prstGeom prst="rect">
            <a:avLst/>
          </a:prstGeom>
        </p:spPr>
      </p:pic>
      <p:sp>
        <p:nvSpPr>
          <p:cNvPr id="5" name="TextBox 4"/>
          <p:cNvSpPr txBox="1"/>
          <p:nvPr/>
        </p:nvSpPr>
        <p:spPr>
          <a:xfrm>
            <a:off x="594365" y="4473561"/>
            <a:ext cx="10988040" cy="2308324"/>
          </a:xfrm>
          <a:prstGeom prst="rect">
            <a:avLst/>
          </a:prstGeom>
          <a:noFill/>
        </p:spPr>
        <p:txBody>
          <a:bodyPr wrap="square" rtlCol="0">
            <a:spAutoFit/>
          </a:bodyPr>
          <a:lstStyle/>
          <a:p>
            <a:pPr algn="just"/>
            <a:r>
              <a:rPr lang="en-GB" dirty="0"/>
              <a:t>Business flyers tend to travel the furthest whereas Economy and Economy+ tend towards short and medium-haul flights, albeit with multiple outliers. </a:t>
            </a:r>
          </a:p>
          <a:p>
            <a:pPr algn="just"/>
            <a:endParaRPr lang="en-GB" dirty="0"/>
          </a:p>
          <a:p>
            <a:pPr algn="just"/>
            <a:r>
              <a:rPr lang="en-GB" dirty="0"/>
              <a:t>This also matches with travel type, as those who travel for business tend to fly further than those travelling for personal reasons. </a:t>
            </a:r>
          </a:p>
          <a:p>
            <a:pPr algn="just"/>
            <a:endParaRPr lang="en-GB" dirty="0"/>
          </a:p>
          <a:p>
            <a:pPr algn="just"/>
            <a:r>
              <a:rPr lang="en-GB" dirty="0"/>
              <a:t>Can this partially explain the sharp difference in satisfaction ratings between Business and Economy/Economy+? The vast majority of our customers were short and medium-haul flyers so perhaps not!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8385" y="955040"/>
            <a:ext cx="4639820" cy="3455866"/>
          </a:xfrm>
          <a:prstGeom prst="rect">
            <a:avLst/>
          </a:prstGeom>
        </p:spPr>
      </p:pic>
    </p:spTree>
    <p:extLst>
      <p:ext uri="{BB962C8B-B14F-4D97-AF65-F5344CB8AC3E}">
        <p14:creationId xmlns:p14="http://schemas.microsoft.com/office/powerpoint/2010/main" val="230945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589915"/>
          </a:xfrm>
        </p:spPr>
        <p:txBody>
          <a:bodyPr>
            <a:normAutofit fontScale="90000"/>
          </a:bodyPr>
          <a:lstStyle/>
          <a:p>
            <a:pPr algn="ctr"/>
            <a:r>
              <a:rPr lang="en-GB" sz="2800" b="1" dirty="0">
                <a:latin typeface="Times New Roman" panose="02020603050405020304" pitchFamily="18" charset="0"/>
                <a:cs typeface="Times New Roman" panose="02020603050405020304" pitchFamily="18" charset="0"/>
              </a:rPr>
              <a:t>H0: “Business travellers will not report greater satisfaction than personal travellers”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619"/>
            <a:ext cx="3985655" cy="31079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8347" y="531619"/>
            <a:ext cx="4099848" cy="3107948"/>
          </a:xfrm>
          <a:prstGeom prst="rect">
            <a:avLst/>
          </a:prstGeom>
        </p:spPr>
      </p:pic>
      <p:sp>
        <p:nvSpPr>
          <p:cNvPr id="6" name="TextBox 5"/>
          <p:cNvSpPr txBox="1"/>
          <p:nvPr/>
        </p:nvSpPr>
        <p:spPr>
          <a:xfrm>
            <a:off x="13658" y="5380672"/>
            <a:ext cx="12164684" cy="1477328"/>
          </a:xfrm>
          <a:prstGeom prst="rect">
            <a:avLst/>
          </a:prstGeom>
          <a:noFill/>
        </p:spPr>
        <p:txBody>
          <a:bodyPr wrap="square" rtlCol="0">
            <a:spAutoFit/>
          </a:bodyPr>
          <a:lstStyle/>
          <a:p>
            <a:pPr algn="just"/>
            <a:r>
              <a:rPr lang="en-GB" dirty="0"/>
              <a:t>Business travellers did show a small increase in average satisfaction across all three dimensions shown here, but the difference is too small to explain the sharp difference in self-reported satisfaction rating that we discussed earlier in ‘Understanding our Customers’ (i.e. Satisfied vs. Neutral/Dissatisfied when customers were asked to describe their own satisfaction)</a:t>
            </a:r>
          </a:p>
          <a:p>
            <a:pPr algn="just"/>
            <a:endParaRPr lang="en-GB" dirty="0"/>
          </a:p>
          <a:p>
            <a:pPr algn="just"/>
            <a:r>
              <a:rPr lang="en-GB" dirty="0"/>
              <a:t>With this in mind, what else might be causing the difference in satisfaction between Personal and Business travellers?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9166" y="531619"/>
            <a:ext cx="4079181" cy="3107948"/>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082293536"/>
              </p:ext>
            </p:extLst>
          </p:nvPr>
        </p:nvGraphicFramePr>
        <p:xfrm>
          <a:off x="104814" y="3639567"/>
          <a:ext cx="3776025" cy="1620879"/>
        </p:xfrm>
        <a:graphic>
          <a:graphicData uri="http://schemas.openxmlformats.org/drawingml/2006/table">
            <a:tbl>
              <a:tblPr firstRow="1" bandRow="1">
                <a:tableStyleId>{5C22544A-7EE6-4342-B048-85BDC9FD1C3A}</a:tableStyleId>
              </a:tblPr>
              <a:tblGrid>
                <a:gridCol w="1258675">
                  <a:extLst>
                    <a:ext uri="{9D8B030D-6E8A-4147-A177-3AD203B41FA5}">
                      <a16:colId xmlns:a16="http://schemas.microsoft.com/office/drawing/2014/main" val="2172238619"/>
                    </a:ext>
                  </a:extLst>
                </a:gridCol>
                <a:gridCol w="1258675">
                  <a:extLst>
                    <a:ext uri="{9D8B030D-6E8A-4147-A177-3AD203B41FA5}">
                      <a16:colId xmlns:a16="http://schemas.microsoft.com/office/drawing/2014/main" val="2122428254"/>
                    </a:ext>
                  </a:extLst>
                </a:gridCol>
                <a:gridCol w="1258675">
                  <a:extLst>
                    <a:ext uri="{9D8B030D-6E8A-4147-A177-3AD203B41FA5}">
                      <a16:colId xmlns:a16="http://schemas.microsoft.com/office/drawing/2014/main" val="817123696"/>
                    </a:ext>
                  </a:extLst>
                </a:gridCol>
              </a:tblGrid>
              <a:tr h="540293">
                <a:tc>
                  <a:txBody>
                    <a:bodyPr/>
                    <a:lstStyle/>
                    <a:p>
                      <a:endParaRPr lang="en-GB" dirty="0"/>
                    </a:p>
                  </a:txBody>
                  <a:tcPr/>
                </a:tc>
                <a:tc>
                  <a:txBody>
                    <a:bodyPr/>
                    <a:lstStyle/>
                    <a:p>
                      <a:r>
                        <a:rPr lang="en-GB" dirty="0"/>
                        <a:t>Mean</a:t>
                      </a:r>
                    </a:p>
                  </a:txBody>
                  <a:tcPr/>
                </a:tc>
                <a:tc>
                  <a:txBody>
                    <a:bodyPr/>
                    <a:lstStyle/>
                    <a:p>
                      <a:r>
                        <a:rPr lang="en-GB" dirty="0"/>
                        <a:t>Median</a:t>
                      </a:r>
                    </a:p>
                  </a:txBody>
                  <a:tcPr/>
                </a:tc>
                <a:extLst>
                  <a:ext uri="{0D108BD9-81ED-4DB2-BD59-A6C34878D82A}">
                    <a16:rowId xmlns:a16="http://schemas.microsoft.com/office/drawing/2014/main" val="2508054566"/>
                  </a:ext>
                </a:extLst>
              </a:tr>
              <a:tr h="540293">
                <a:tc>
                  <a:txBody>
                    <a:bodyPr/>
                    <a:lstStyle/>
                    <a:p>
                      <a:r>
                        <a:rPr lang="en-GB" dirty="0"/>
                        <a:t>Business</a:t>
                      </a:r>
                    </a:p>
                  </a:txBody>
                  <a:tcPr/>
                </a:tc>
                <a:tc>
                  <a:txBody>
                    <a:bodyPr/>
                    <a:lstStyle/>
                    <a:p>
                      <a:pPr algn="ctr"/>
                      <a:r>
                        <a:rPr lang="en-GB" dirty="0"/>
                        <a:t>3.38</a:t>
                      </a:r>
                    </a:p>
                  </a:txBody>
                  <a:tcPr/>
                </a:tc>
                <a:tc>
                  <a:txBody>
                    <a:bodyPr/>
                    <a:lstStyle/>
                    <a:p>
                      <a:pPr algn="ctr"/>
                      <a:r>
                        <a:rPr lang="en-GB" dirty="0"/>
                        <a:t>3.5</a:t>
                      </a:r>
                    </a:p>
                  </a:txBody>
                  <a:tcPr/>
                </a:tc>
                <a:extLst>
                  <a:ext uri="{0D108BD9-81ED-4DB2-BD59-A6C34878D82A}">
                    <a16:rowId xmlns:a16="http://schemas.microsoft.com/office/drawing/2014/main" val="1200027208"/>
                  </a:ext>
                </a:extLst>
              </a:tr>
              <a:tr h="540293">
                <a:tc>
                  <a:txBody>
                    <a:bodyPr/>
                    <a:lstStyle/>
                    <a:p>
                      <a:r>
                        <a:rPr lang="en-GB" dirty="0"/>
                        <a:t>Personal</a:t>
                      </a:r>
                    </a:p>
                  </a:txBody>
                  <a:tcPr/>
                </a:tc>
                <a:tc>
                  <a:txBody>
                    <a:bodyPr/>
                    <a:lstStyle/>
                    <a:p>
                      <a:pPr algn="ctr"/>
                      <a:r>
                        <a:rPr lang="en-GB" dirty="0"/>
                        <a:t>3.11</a:t>
                      </a:r>
                    </a:p>
                  </a:txBody>
                  <a:tcPr/>
                </a:tc>
                <a:tc>
                  <a:txBody>
                    <a:bodyPr/>
                    <a:lstStyle/>
                    <a:p>
                      <a:pPr algn="ctr"/>
                      <a:r>
                        <a:rPr lang="en-GB" dirty="0"/>
                        <a:t>3.13</a:t>
                      </a:r>
                    </a:p>
                  </a:txBody>
                  <a:tcPr/>
                </a:tc>
                <a:extLst>
                  <a:ext uri="{0D108BD9-81ED-4DB2-BD59-A6C34878D82A}">
                    <a16:rowId xmlns:a16="http://schemas.microsoft.com/office/drawing/2014/main" val="324707352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85542058"/>
              </p:ext>
            </p:extLst>
          </p:nvPr>
        </p:nvGraphicFramePr>
        <p:xfrm>
          <a:off x="4130743" y="3639567"/>
          <a:ext cx="3776025" cy="1620879"/>
        </p:xfrm>
        <a:graphic>
          <a:graphicData uri="http://schemas.openxmlformats.org/drawingml/2006/table">
            <a:tbl>
              <a:tblPr firstRow="1" bandRow="1">
                <a:tableStyleId>{5C22544A-7EE6-4342-B048-85BDC9FD1C3A}</a:tableStyleId>
              </a:tblPr>
              <a:tblGrid>
                <a:gridCol w="1258675">
                  <a:extLst>
                    <a:ext uri="{9D8B030D-6E8A-4147-A177-3AD203B41FA5}">
                      <a16:colId xmlns:a16="http://schemas.microsoft.com/office/drawing/2014/main" val="2172238619"/>
                    </a:ext>
                  </a:extLst>
                </a:gridCol>
                <a:gridCol w="1258675">
                  <a:extLst>
                    <a:ext uri="{9D8B030D-6E8A-4147-A177-3AD203B41FA5}">
                      <a16:colId xmlns:a16="http://schemas.microsoft.com/office/drawing/2014/main" val="2122428254"/>
                    </a:ext>
                  </a:extLst>
                </a:gridCol>
                <a:gridCol w="1258675">
                  <a:extLst>
                    <a:ext uri="{9D8B030D-6E8A-4147-A177-3AD203B41FA5}">
                      <a16:colId xmlns:a16="http://schemas.microsoft.com/office/drawing/2014/main" val="817123696"/>
                    </a:ext>
                  </a:extLst>
                </a:gridCol>
              </a:tblGrid>
              <a:tr h="540293">
                <a:tc>
                  <a:txBody>
                    <a:bodyPr/>
                    <a:lstStyle/>
                    <a:p>
                      <a:endParaRPr lang="en-GB" dirty="0"/>
                    </a:p>
                  </a:txBody>
                  <a:tcPr/>
                </a:tc>
                <a:tc>
                  <a:txBody>
                    <a:bodyPr/>
                    <a:lstStyle/>
                    <a:p>
                      <a:r>
                        <a:rPr lang="en-GB" dirty="0"/>
                        <a:t>Mean</a:t>
                      </a:r>
                    </a:p>
                  </a:txBody>
                  <a:tcPr/>
                </a:tc>
                <a:tc>
                  <a:txBody>
                    <a:bodyPr/>
                    <a:lstStyle/>
                    <a:p>
                      <a:r>
                        <a:rPr lang="en-GB" dirty="0"/>
                        <a:t>Median</a:t>
                      </a:r>
                    </a:p>
                  </a:txBody>
                  <a:tcPr/>
                </a:tc>
                <a:extLst>
                  <a:ext uri="{0D108BD9-81ED-4DB2-BD59-A6C34878D82A}">
                    <a16:rowId xmlns:a16="http://schemas.microsoft.com/office/drawing/2014/main" val="2508054566"/>
                  </a:ext>
                </a:extLst>
              </a:tr>
              <a:tr h="540293">
                <a:tc>
                  <a:txBody>
                    <a:bodyPr/>
                    <a:lstStyle/>
                    <a:p>
                      <a:r>
                        <a:rPr lang="en-GB" dirty="0"/>
                        <a:t>Business</a:t>
                      </a:r>
                    </a:p>
                  </a:txBody>
                  <a:tcPr/>
                </a:tc>
                <a:tc>
                  <a:txBody>
                    <a:bodyPr/>
                    <a:lstStyle/>
                    <a:p>
                      <a:pPr algn="ctr"/>
                      <a:r>
                        <a:rPr lang="en-GB" dirty="0"/>
                        <a:t>3.52</a:t>
                      </a:r>
                    </a:p>
                  </a:txBody>
                  <a:tcPr/>
                </a:tc>
                <a:tc>
                  <a:txBody>
                    <a:bodyPr/>
                    <a:lstStyle/>
                    <a:p>
                      <a:pPr algn="ctr"/>
                      <a:r>
                        <a:rPr lang="en-GB" dirty="0"/>
                        <a:t>3.68</a:t>
                      </a:r>
                    </a:p>
                  </a:txBody>
                  <a:tcPr/>
                </a:tc>
                <a:extLst>
                  <a:ext uri="{0D108BD9-81ED-4DB2-BD59-A6C34878D82A}">
                    <a16:rowId xmlns:a16="http://schemas.microsoft.com/office/drawing/2014/main" val="1200027208"/>
                  </a:ext>
                </a:extLst>
              </a:tr>
              <a:tr h="540293">
                <a:tc>
                  <a:txBody>
                    <a:bodyPr/>
                    <a:lstStyle/>
                    <a:p>
                      <a:r>
                        <a:rPr lang="en-GB" dirty="0"/>
                        <a:t>Personal</a:t>
                      </a:r>
                    </a:p>
                  </a:txBody>
                  <a:tcPr/>
                </a:tc>
                <a:tc>
                  <a:txBody>
                    <a:bodyPr/>
                    <a:lstStyle/>
                    <a:p>
                      <a:pPr algn="ctr"/>
                      <a:r>
                        <a:rPr lang="en-GB" dirty="0"/>
                        <a:t>3.34</a:t>
                      </a:r>
                    </a:p>
                  </a:txBody>
                  <a:tcPr/>
                </a:tc>
                <a:tc>
                  <a:txBody>
                    <a:bodyPr/>
                    <a:lstStyle/>
                    <a:p>
                      <a:pPr algn="ctr"/>
                      <a:r>
                        <a:rPr lang="en-GB" dirty="0"/>
                        <a:t>3.44</a:t>
                      </a:r>
                    </a:p>
                  </a:txBody>
                  <a:tcPr/>
                </a:tc>
                <a:extLst>
                  <a:ext uri="{0D108BD9-81ED-4DB2-BD59-A6C34878D82A}">
                    <a16:rowId xmlns:a16="http://schemas.microsoft.com/office/drawing/2014/main" val="324707352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5570500"/>
              </p:ext>
            </p:extLst>
          </p:nvPr>
        </p:nvGraphicFramePr>
        <p:xfrm>
          <a:off x="8220258" y="3639567"/>
          <a:ext cx="3776025" cy="1620879"/>
        </p:xfrm>
        <a:graphic>
          <a:graphicData uri="http://schemas.openxmlformats.org/drawingml/2006/table">
            <a:tbl>
              <a:tblPr firstRow="1" bandRow="1">
                <a:tableStyleId>{5C22544A-7EE6-4342-B048-85BDC9FD1C3A}</a:tableStyleId>
              </a:tblPr>
              <a:tblGrid>
                <a:gridCol w="1258675">
                  <a:extLst>
                    <a:ext uri="{9D8B030D-6E8A-4147-A177-3AD203B41FA5}">
                      <a16:colId xmlns:a16="http://schemas.microsoft.com/office/drawing/2014/main" val="2172238619"/>
                    </a:ext>
                  </a:extLst>
                </a:gridCol>
                <a:gridCol w="1258675">
                  <a:extLst>
                    <a:ext uri="{9D8B030D-6E8A-4147-A177-3AD203B41FA5}">
                      <a16:colId xmlns:a16="http://schemas.microsoft.com/office/drawing/2014/main" val="2122428254"/>
                    </a:ext>
                  </a:extLst>
                </a:gridCol>
                <a:gridCol w="1258675">
                  <a:extLst>
                    <a:ext uri="{9D8B030D-6E8A-4147-A177-3AD203B41FA5}">
                      <a16:colId xmlns:a16="http://schemas.microsoft.com/office/drawing/2014/main" val="817123696"/>
                    </a:ext>
                  </a:extLst>
                </a:gridCol>
              </a:tblGrid>
              <a:tr h="540293">
                <a:tc>
                  <a:txBody>
                    <a:bodyPr/>
                    <a:lstStyle/>
                    <a:p>
                      <a:endParaRPr lang="en-GB" dirty="0"/>
                    </a:p>
                  </a:txBody>
                  <a:tcPr/>
                </a:tc>
                <a:tc>
                  <a:txBody>
                    <a:bodyPr/>
                    <a:lstStyle/>
                    <a:p>
                      <a:r>
                        <a:rPr lang="en-GB" dirty="0"/>
                        <a:t>Mean</a:t>
                      </a:r>
                    </a:p>
                  </a:txBody>
                  <a:tcPr/>
                </a:tc>
                <a:tc>
                  <a:txBody>
                    <a:bodyPr/>
                    <a:lstStyle/>
                    <a:p>
                      <a:r>
                        <a:rPr lang="en-GB" dirty="0"/>
                        <a:t>Median</a:t>
                      </a:r>
                    </a:p>
                  </a:txBody>
                  <a:tcPr/>
                </a:tc>
                <a:extLst>
                  <a:ext uri="{0D108BD9-81ED-4DB2-BD59-A6C34878D82A}">
                    <a16:rowId xmlns:a16="http://schemas.microsoft.com/office/drawing/2014/main" val="2508054566"/>
                  </a:ext>
                </a:extLst>
              </a:tr>
              <a:tr h="540293">
                <a:tc>
                  <a:txBody>
                    <a:bodyPr/>
                    <a:lstStyle/>
                    <a:p>
                      <a:r>
                        <a:rPr lang="en-GB" dirty="0"/>
                        <a:t>Business</a:t>
                      </a:r>
                    </a:p>
                  </a:txBody>
                  <a:tcPr/>
                </a:tc>
                <a:tc>
                  <a:txBody>
                    <a:bodyPr/>
                    <a:lstStyle/>
                    <a:p>
                      <a:pPr algn="ctr"/>
                      <a:r>
                        <a:rPr lang="en-GB" dirty="0"/>
                        <a:t>3.30</a:t>
                      </a:r>
                    </a:p>
                  </a:txBody>
                  <a:tcPr/>
                </a:tc>
                <a:tc>
                  <a:txBody>
                    <a:bodyPr/>
                    <a:lstStyle/>
                    <a:p>
                      <a:pPr algn="ctr"/>
                      <a:r>
                        <a:rPr lang="en-GB" dirty="0"/>
                        <a:t>3.35</a:t>
                      </a:r>
                    </a:p>
                  </a:txBody>
                  <a:tcPr/>
                </a:tc>
                <a:extLst>
                  <a:ext uri="{0D108BD9-81ED-4DB2-BD59-A6C34878D82A}">
                    <a16:rowId xmlns:a16="http://schemas.microsoft.com/office/drawing/2014/main" val="1200027208"/>
                  </a:ext>
                </a:extLst>
              </a:tr>
              <a:tr h="540293">
                <a:tc>
                  <a:txBody>
                    <a:bodyPr/>
                    <a:lstStyle/>
                    <a:p>
                      <a:r>
                        <a:rPr lang="en-GB" dirty="0"/>
                        <a:t>Personal</a:t>
                      </a:r>
                    </a:p>
                  </a:txBody>
                  <a:tcPr/>
                </a:tc>
                <a:tc>
                  <a:txBody>
                    <a:bodyPr/>
                    <a:lstStyle/>
                    <a:p>
                      <a:pPr algn="ctr"/>
                      <a:r>
                        <a:rPr lang="en-GB" dirty="0"/>
                        <a:t>3.12</a:t>
                      </a:r>
                    </a:p>
                  </a:txBody>
                  <a:tcPr/>
                </a:tc>
                <a:tc>
                  <a:txBody>
                    <a:bodyPr/>
                    <a:lstStyle/>
                    <a:p>
                      <a:pPr algn="ctr"/>
                      <a:r>
                        <a:rPr lang="en-GB" dirty="0"/>
                        <a:t>3.14</a:t>
                      </a:r>
                    </a:p>
                  </a:txBody>
                  <a:tcPr/>
                </a:tc>
                <a:extLst>
                  <a:ext uri="{0D108BD9-81ED-4DB2-BD59-A6C34878D82A}">
                    <a16:rowId xmlns:a16="http://schemas.microsoft.com/office/drawing/2014/main" val="3247073527"/>
                  </a:ext>
                </a:extLst>
              </a:tr>
            </a:tbl>
          </a:graphicData>
        </a:graphic>
      </p:graphicFrame>
    </p:spTree>
    <p:extLst>
      <p:ext uri="{BB962C8B-B14F-4D97-AF65-F5344CB8AC3E}">
        <p14:creationId xmlns:p14="http://schemas.microsoft.com/office/powerpoint/2010/main" val="92997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443"/>
          </a:xfrm>
        </p:spPr>
        <p:txBody>
          <a:bodyPr>
            <a:normAutofit/>
          </a:bodyPr>
          <a:lstStyle/>
          <a:p>
            <a:pPr algn="ctr"/>
            <a:r>
              <a:rPr lang="en-GB" sz="3200" b="1"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a:xfrm>
            <a:off x="838200" y="1120877"/>
            <a:ext cx="10515600" cy="5056086"/>
          </a:xfrm>
        </p:spPr>
        <p:txBody>
          <a:bodyPr/>
          <a:lstStyle/>
          <a:p>
            <a:r>
              <a:rPr lang="en-GB" dirty="0"/>
              <a:t>Objectives,</a:t>
            </a:r>
          </a:p>
          <a:p>
            <a:r>
              <a:rPr lang="en-GB" dirty="0"/>
              <a:t>Data Dictionary,</a:t>
            </a:r>
          </a:p>
          <a:p>
            <a:r>
              <a:rPr lang="en-GB" dirty="0"/>
              <a:t>Surface Exploration of Dataset: Understanding The Terrain,</a:t>
            </a:r>
          </a:p>
          <a:p>
            <a:r>
              <a:rPr lang="en-GB" dirty="0"/>
              <a:t>Hypotheses,</a:t>
            </a:r>
          </a:p>
          <a:p>
            <a:r>
              <a:rPr lang="en-GB" dirty="0"/>
              <a:t>Hypothesis testing &amp; interpretation,</a:t>
            </a:r>
          </a:p>
          <a:p>
            <a:r>
              <a:rPr lang="en-GB" dirty="0"/>
              <a:t>Deeper Exploration</a:t>
            </a:r>
          </a:p>
          <a:p>
            <a:endParaRPr lang="en-GB" dirty="0"/>
          </a:p>
          <a:p>
            <a:endParaRPr lang="en-GB" dirty="0"/>
          </a:p>
        </p:txBody>
      </p:sp>
    </p:spTree>
    <p:extLst>
      <p:ext uri="{BB962C8B-B14F-4D97-AF65-F5344CB8AC3E}">
        <p14:creationId xmlns:p14="http://schemas.microsoft.com/office/powerpoint/2010/main" val="53770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5546"/>
            <a:ext cx="10515600" cy="589915"/>
          </a:xfrm>
        </p:spPr>
        <p:txBody>
          <a:bodyPr>
            <a:normAutofit fontScale="90000"/>
          </a:bodyPr>
          <a:lstStyle/>
          <a:p>
            <a:pPr algn="ctr"/>
            <a:r>
              <a:rPr lang="en-GB" sz="2800" b="1" dirty="0">
                <a:latin typeface="Times New Roman" panose="02020603050405020304" pitchFamily="18" charset="0"/>
                <a:cs typeface="Times New Roman" panose="02020603050405020304" pitchFamily="18" charset="0"/>
              </a:rPr>
              <a:t>H0: “Business travellers will not report greater satisfaction than personal travellers”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3458"/>
            <a:ext cx="3985655" cy="31079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41406"/>
            <a:ext cx="3985655" cy="291659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5655" y="833456"/>
            <a:ext cx="4079181" cy="31387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5656" y="3969096"/>
            <a:ext cx="4075000" cy="2898735"/>
          </a:xfrm>
          <a:prstGeom prst="rect">
            <a:avLst/>
          </a:prstGeom>
        </p:spPr>
      </p:pic>
      <p:sp>
        <p:nvSpPr>
          <p:cNvPr id="3" name="TextBox 2"/>
          <p:cNvSpPr txBox="1"/>
          <p:nvPr/>
        </p:nvSpPr>
        <p:spPr>
          <a:xfrm>
            <a:off x="8259097" y="1420107"/>
            <a:ext cx="3657600" cy="5078313"/>
          </a:xfrm>
          <a:prstGeom prst="rect">
            <a:avLst/>
          </a:prstGeom>
          <a:noFill/>
        </p:spPr>
        <p:txBody>
          <a:bodyPr wrap="square" rtlCol="0">
            <a:spAutoFit/>
          </a:bodyPr>
          <a:lstStyle/>
          <a:p>
            <a:r>
              <a:rPr lang="en-GB" dirty="0"/>
              <a:t>See the inconsistency?</a:t>
            </a:r>
          </a:p>
          <a:p>
            <a:endParaRPr lang="en-GB" b="1" dirty="0"/>
          </a:p>
          <a:p>
            <a:pPr algn="just"/>
            <a:r>
              <a:rPr lang="en-GB" b="1" dirty="0"/>
              <a:t>Practical tip from psychometrics</a:t>
            </a:r>
            <a:r>
              <a:rPr lang="en-GB" dirty="0"/>
              <a:t>: self-report measures rely on participants being able to introspect well and give an accurate summary of how they feel about an experience. Not everyone is good at this! </a:t>
            </a:r>
          </a:p>
          <a:p>
            <a:pPr algn="just"/>
            <a:endParaRPr lang="en-GB" dirty="0"/>
          </a:p>
          <a:p>
            <a:pPr algn="just"/>
            <a:r>
              <a:rPr lang="en-GB" dirty="0"/>
              <a:t>Maybe these findings indicate an issue with the construct validity of my composite variables, or with how the </a:t>
            </a:r>
            <a:r>
              <a:rPr lang="en-GB" dirty="0">
                <a:latin typeface="Times New Roman" panose="02020603050405020304" pitchFamily="18" charset="0"/>
                <a:cs typeface="Times New Roman" panose="02020603050405020304" pitchFamily="18" charset="0"/>
              </a:rPr>
              <a:t>airline</a:t>
            </a:r>
            <a:r>
              <a:rPr lang="en-GB" dirty="0"/>
              <a:t> survey measures customer satisfaction? </a:t>
            </a:r>
          </a:p>
          <a:p>
            <a:pPr algn="just"/>
            <a:endParaRPr lang="en-GB" dirty="0"/>
          </a:p>
          <a:p>
            <a:pPr algn="just"/>
            <a:endParaRPr lang="en-GB" dirty="0"/>
          </a:p>
          <a:p>
            <a:endParaRPr lang="en-GB" dirty="0"/>
          </a:p>
        </p:txBody>
      </p:sp>
    </p:spTree>
    <p:extLst>
      <p:ext uri="{BB962C8B-B14F-4D97-AF65-F5344CB8AC3E}">
        <p14:creationId xmlns:p14="http://schemas.microsoft.com/office/powerpoint/2010/main" val="1029137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2405"/>
            <a:ext cx="10515600" cy="671195"/>
          </a:xfrm>
        </p:spPr>
        <p:txBody>
          <a:bodyPr>
            <a:normAutofit/>
          </a:bodyPr>
          <a:lstStyle/>
          <a:p>
            <a:pPr algn="ctr"/>
            <a:r>
              <a:rPr lang="en-GB" sz="2800" b="1" dirty="0">
                <a:latin typeface="Times New Roman" panose="02020603050405020304" pitchFamily="18" charset="0"/>
                <a:cs typeface="Times New Roman" panose="02020603050405020304" pitchFamily="18" charset="0"/>
              </a:rPr>
              <a:t>Executive Summary</a:t>
            </a:r>
          </a:p>
        </p:txBody>
      </p:sp>
      <p:sp>
        <p:nvSpPr>
          <p:cNvPr id="3" name="Content Placeholder 2"/>
          <p:cNvSpPr>
            <a:spLocks noGrp="1"/>
          </p:cNvSpPr>
          <p:nvPr>
            <p:ph idx="1"/>
          </p:nvPr>
        </p:nvSpPr>
        <p:spPr>
          <a:xfrm>
            <a:off x="838200" y="1127760"/>
            <a:ext cx="10515600" cy="5049203"/>
          </a:xfrm>
        </p:spPr>
        <p:txBody>
          <a:bodyPr/>
          <a:lstStyle/>
          <a:p>
            <a:pPr marL="0" indent="0">
              <a:buNone/>
            </a:pPr>
            <a:r>
              <a:rPr lang="en-GB" b="1" dirty="0">
                <a:latin typeface="Times New Roman" panose="02020603050405020304" pitchFamily="18" charset="0"/>
                <a:cs typeface="Times New Roman" panose="02020603050405020304" pitchFamily="18" charset="0"/>
              </a:rPr>
              <a:t>Key takeaways for airline to action:</a:t>
            </a:r>
          </a:p>
          <a:p>
            <a:pPr marL="0" indent="0">
              <a:buNone/>
            </a:pPr>
            <a:endParaRPr lang="en-GB" b="1"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Send technical support to troubleshoot in-flight Wi-Fi,</a:t>
            </a:r>
          </a:p>
          <a:p>
            <a:r>
              <a:rPr lang="en-GB" sz="2400" dirty="0">
                <a:latin typeface="Times New Roman" panose="02020603050405020304" pitchFamily="18" charset="0"/>
                <a:cs typeface="Times New Roman" panose="02020603050405020304" pitchFamily="18" charset="0"/>
              </a:rPr>
              <a:t>Review/redesign customer satisfaction survey,</a:t>
            </a:r>
          </a:p>
          <a:p>
            <a:r>
              <a:rPr lang="en-GB" sz="2400" dirty="0">
                <a:latin typeface="Times New Roman" panose="02020603050405020304" pitchFamily="18" charset="0"/>
                <a:cs typeface="Times New Roman" panose="02020603050405020304" pitchFamily="18" charset="0"/>
              </a:rPr>
              <a:t>Discuss passenger feedback with airport due to airport variable significance,</a:t>
            </a:r>
          </a:p>
          <a:p>
            <a:r>
              <a:rPr lang="en-GB" sz="2400" dirty="0">
                <a:latin typeface="Times New Roman" panose="02020603050405020304" pitchFamily="18" charset="0"/>
                <a:cs typeface="Times New Roman" panose="02020603050405020304" pitchFamily="18" charset="0"/>
              </a:rPr>
              <a:t>Be pleased with overall satisfaction scores!</a:t>
            </a:r>
          </a:p>
          <a:p>
            <a:pPr marL="0" indent="0">
              <a:buNone/>
            </a:pP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00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443"/>
          </a:xfrm>
        </p:spPr>
        <p:txBody>
          <a:bodyPr>
            <a:normAutofit/>
          </a:bodyPr>
          <a:lstStyle/>
          <a:p>
            <a:pPr algn="ctr"/>
            <a:r>
              <a:rPr lang="en-GB" sz="32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010788"/>
            <a:ext cx="10515600" cy="5449006"/>
          </a:xfrm>
        </p:spPr>
        <p:txBody>
          <a:bodyPr>
            <a:normAutofit/>
          </a:bodyPr>
          <a:lstStyle/>
          <a:p>
            <a:pPr marL="0" indent="0" algn="just">
              <a:buNone/>
            </a:pPr>
            <a:r>
              <a:rPr lang="en-GB" sz="2400" b="1" dirty="0">
                <a:latin typeface="Times New Roman" panose="02020603050405020304" pitchFamily="18" charset="0"/>
                <a:cs typeface="Times New Roman" panose="02020603050405020304" pitchFamily="18" charset="0"/>
              </a:rPr>
              <a:t>What have we got here?</a:t>
            </a:r>
          </a:p>
          <a:p>
            <a:pPr marL="0" indent="0" algn="just">
              <a:buNone/>
            </a:pPr>
            <a:r>
              <a:rPr lang="en-GB" sz="2400" dirty="0">
                <a:latin typeface="Times New Roman" panose="02020603050405020304" pitchFamily="18" charset="0"/>
                <a:cs typeface="Times New Roman" panose="02020603050405020304" pitchFamily="18" charset="0"/>
              </a:rPr>
              <a:t>We are exploring and analysing a dataset concerning the flight experiences and satisfaction ratings of 128,880 airline customers.</a:t>
            </a: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r>
              <a:rPr lang="en-GB" sz="2400" b="1" dirty="0">
                <a:latin typeface="Times New Roman" panose="02020603050405020304" pitchFamily="18" charset="0"/>
                <a:cs typeface="Times New Roman" panose="02020603050405020304" pitchFamily="18" charset="0"/>
              </a:rPr>
              <a:t>Why are we looking at it?</a:t>
            </a:r>
          </a:p>
          <a:p>
            <a:pPr marL="0" indent="0" algn="just">
              <a:buNone/>
            </a:pPr>
            <a:r>
              <a:rPr lang="en-GB" sz="2400" dirty="0">
                <a:latin typeface="Times New Roman" panose="02020603050405020304" pitchFamily="18" charset="0"/>
                <a:cs typeface="Times New Roman" panose="02020603050405020304" pitchFamily="18" charset="0"/>
              </a:rPr>
              <a:t>We are interested to explore the demographics of our customer base, find out how satisfied our sample is, which services are most significant to our customer satisfaction, where we are doing well, and where we should focus for improvement.</a:t>
            </a: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r>
              <a:rPr lang="en-GB" sz="2400" b="1" dirty="0">
                <a:latin typeface="Times New Roman" panose="02020603050405020304" pitchFamily="18" charset="0"/>
                <a:cs typeface="Times New Roman" panose="02020603050405020304" pitchFamily="18" charset="0"/>
              </a:rPr>
              <a:t>What’s the idea?</a:t>
            </a:r>
          </a:p>
          <a:p>
            <a:pPr marL="0" indent="0" algn="just">
              <a:buNone/>
            </a:pPr>
            <a:r>
              <a:rPr lang="en-GB" sz="2400" dirty="0">
                <a:latin typeface="Times New Roman" panose="02020603050405020304" pitchFamily="18" charset="0"/>
                <a:cs typeface="Times New Roman" panose="02020603050405020304" pitchFamily="18" charset="0"/>
              </a:rPr>
              <a:t>To make recommendations for where the airline should focus its resources to further boost customer satisfaction.</a:t>
            </a:r>
          </a:p>
        </p:txBody>
      </p:sp>
    </p:spTree>
    <p:extLst>
      <p:ext uri="{BB962C8B-B14F-4D97-AF65-F5344CB8AC3E}">
        <p14:creationId xmlns:p14="http://schemas.microsoft.com/office/powerpoint/2010/main" val="373244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372294"/>
          </a:xfrm>
        </p:spPr>
        <p:txBody>
          <a:bodyPr>
            <a:normAutofit fontScale="90000"/>
          </a:bodyPr>
          <a:lstStyle/>
          <a:p>
            <a:pPr algn="ctr"/>
            <a:r>
              <a:rPr lang="en-GB" sz="2800" b="1" dirty="0">
                <a:latin typeface="Times New Roman" panose="02020603050405020304" pitchFamily="18" charset="0"/>
                <a:cs typeface="Times New Roman" panose="02020603050405020304" pitchFamily="18" charset="0"/>
              </a:rPr>
              <a:t>Data Dictionary: what is what?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4834219"/>
              </p:ext>
            </p:extLst>
          </p:nvPr>
        </p:nvGraphicFramePr>
        <p:xfrm>
          <a:off x="462115" y="738188"/>
          <a:ext cx="6772461" cy="5918251"/>
        </p:xfrm>
        <a:graphic>
          <a:graphicData uri="http://schemas.openxmlformats.org/drawingml/2006/table">
            <a:tbl>
              <a:tblPr firstRow="1" bandRow="1">
                <a:tableStyleId>{5C22544A-7EE6-4342-B048-85BDC9FD1C3A}</a:tableStyleId>
              </a:tblPr>
              <a:tblGrid>
                <a:gridCol w="2084440">
                  <a:extLst>
                    <a:ext uri="{9D8B030D-6E8A-4147-A177-3AD203B41FA5}">
                      <a16:colId xmlns:a16="http://schemas.microsoft.com/office/drawing/2014/main" val="1341504459"/>
                    </a:ext>
                  </a:extLst>
                </a:gridCol>
                <a:gridCol w="2861187">
                  <a:extLst>
                    <a:ext uri="{9D8B030D-6E8A-4147-A177-3AD203B41FA5}">
                      <a16:colId xmlns:a16="http://schemas.microsoft.com/office/drawing/2014/main" val="3625767228"/>
                    </a:ext>
                  </a:extLst>
                </a:gridCol>
                <a:gridCol w="1826834">
                  <a:extLst>
                    <a:ext uri="{9D8B030D-6E8A-4147-A177-3AD203B41FA5}">
                      <a16:colId xmlns:a16="http://schemas.microsoft.com/office/drawing/2014/main" val="3211394590"/>
                    </a:ext>
                  </a:extLst>
                </a:gridCol>
              </a:tblGrid>
              <a:tr h="373558">
                <a:tc>
                  <a:txBody>
                    <a:bodyPr/>
                    <a:lstStyle/>
                    <a:p>
                      <a:pPr algn="ctr"/>
                      <a:r>
                        <a:rPr lang="en-GB" dirty="0"/>
                        <a:t>Passenger Variables</a:t>
                      </a:r>
                    </a:p>
                  </a:txBody>
                  <a:tcPr/>
                </a:tc>
                <a:tc>
                  <a:txBody>
                    <a:bodyPr/>
                    <a:lstStyle/>
                    <a:p>
                      <a:pPr algn="ctr"/>
                      <a:r>
                        <a:rPr lang="en-GB" dirty="0"/>
                        <a:t>Travel Variables</a:t>
                      </a:r>
                    </a:p>
                  </a:txBody>
                  <a:tcPr/>
                </a:tc>
                <a:tc>
                  <a:txBody>
                    <a:bodyPr/>
                    <a:lstStyle/>
                    <a:p>
                      <a:pPr algn="ctr"/>
                      <a:r>
                        <a:rPr lang="en-GB" dirty="0"/>
                        <a:t>Airport Variables</a:t>
                      </a:r>
                    </a:p>
                  </a:txBody>
                  <a:tcPr/>
                </a:tc>
                <a:extLst>
                  <a:ext uri="{0D108BD9-81ED-4DB2-BD59-A6C34878D82A}">
                    <a16:rowId xmlns:a16="http://schemas.microsoft.com/office/drawing/2014/main" val="2383535782"/>
                  </a:ext>
                </a:extLst>
              </a:tr>
              <a:tr h="5544693">
                <a:tc>
                  <a:txBody>
                    <a:bodyPr/>
                    <a:lstStyle/>
                    <a:p>
                      <a:pPr algn="ctr"/>
                      <a:r>
                        <a:rPr lang="en-GB" sz="1600" b="1" dirty="0">
                          <a:latin typeface="Times New Roman" panose="02020603050405020304" pitchFamily="18" charset="0"/>
                          <a:cs typeface="Times New Roman" panose="02020603050405020304" pitchFamily="18" charset="0"/>
                        </a:rPr>
                        <a:t>ID:</a:t>
                      </a:r>
                      <a:r>
                        <a:rPr lang="en-GB" sz="1600" dirty="0">
                          <a:latin typeface="Times New Roman" panose="02020603050405020304" pitchFamily="18" charset="0"/>
                          <a:cs typeface="Times New Roman" panose="02020603050405020304" pitchFamily="18" charset="0"/>
                        </a:rPr>
                        <a:t> unique identifier for each passenger.</a:t>
                      </a:r>
                    </a:p>
                    <a:p>
                      <a:pPr algn="ctr"/>
                      <a:endParaRPr lang="en-GB" sz="1600" dirty="0">
                        <a:latin typeface="Times New Roman" panose="02020603050405020304" pitchFamily="18" charset="0"/>
                        <a:cs typeface="Times New Roman" panose="02020603050405020304" pitchFamily="18" charset="0"/>
                      </a:endParaRPr>
                    </a:p>
                    <a:p>
                      <a:pPr algn="ctr"/>
                      <a:r>
                        <a:rPr lang="en-GB" sz="1600" b="1" dirty="0">
                          <a:latin typeface="Times New Roman" panose="02020603050405020304" pitchFamily="18" charset="0"/>
                          <a:cs typeface="Times New Roman" panose="02020603050405020304" pitchFamily="18" charset="0"/>
                        </a:rPr>
                        <a:t>Gender:</a:t>
                      </a:r>
                      <a:r>
                        <a:rPr lang="en-GB" sz="1600" b="0" baseline="0" dirty="0">
                          <a:latin typeface="Times New Roman" panose="02020603050405020304" pitchFamily="18" charset="0"/>
                          <a:cs typeface="Times New Roman" panose="02020603050405020304" pitchFamily="18" charset="0"/>
                        </a:rPr>
                        <a:t> gender of passenger (male/female).</a:t>
                      </a:r>
                    </a:p>
                    <a:p>
                      <a:pPr algn="ctr"/>
                      <a:endParaRPr lang="en-GB" sz="1600" b="0" baseline="0" dirty="0">
                        <a:latin typeface="Times New Roman" panose="02020603050405020304" pitchFamily="18" charset="0"/>
                        <a:cs typeface="Times New Roman" panose="02020603050405020304" pitchFamily="18" charset="0"/>
                      </a:endParaRPr>
                    </a:p>
                    <a:p>
                      <a:pPr algn="ctr"/>
                      <a:r>
                        <a:rPr lang="en-GB" sz="1600" b="1" baseline="0" dirty="0">
                          <a:latin typeface="Times New Roman" panose="02020603050405020304" pitchFamily="18" charset="0"/>
                          <a:cs typeface="Times New Roman" panose="02020603050405020304" pitchFamily="18" charset="0"/>
                        </a:rPr>
                        <a:t>Age:</a:t>
                      </a:r>
                      <a:r>
                        <a:rPr lang="en-GB" sz="1600" b="0" baseline="0" dirty="0">
                          <a:latin typeface="Times New Roman" panose="02020603050405020304" pitchFamily="18" charset="0"/>
                          <a:cs typeface="Times New Roman" panose="02020603050405020304" pitchFamily="18" charset="0"/>
                        </a:rPr>
                        <a:t> age of passenger (years).</a:t>
                      </a:r>
                    </a:p>
                    <a:p>
                      <a:pPr algn="ctr"/>
                      <a:endParaRPr lang="en-GB" sz="1600" b="0" baseline="0" dirty="0">
                        <a:latin typeface="Times New Roman" panose="02020603050405020304" pitchFamily="18" charset="0"/>
                        <a:cs typeface="Times New Roman" panose="02020603050405020304" pitchFamily="18" charset="0"/>
                      </a:endParaRPr>
                    </a:p>
                    <a:p>
                      <a:pPr algn="ctr"/>
                      <a:r>
                        <a:rPr lang="en-GB" sz="1600" b="1" baseline="0" dirty="0">
                          <a:latin typeface="Times New Roman" panose="02020603050405020304" pitchFamily="18" charset="0"/>
                          <a:cs typeface="Times New Roman" panose="02020603050405020304" pitchFamily="18" charset="0"/>
                        </a:rPr>
                        <a:t>Customer Type:</a:t>
                      </a:r>
                      <a:r>
                        <a:rPr lang="en-GB" sz="1600" b="0" baseline="0" dirty="0">
                          <a:latin typeface="Times New Roman" panose="02020603050405020304" pitchFamily="18" charset="0"/>
                          <a:cs typeface="Times New Roman" panose="02020603050405020304" pitchFamily="18" charset="0"/>
                        </a:rPr>
                        <a:t> is the customer returning or a first-timer?</a:t>
                      </a:r>
                    </a:p>
                    <a:p>
                      <a:pPr algn="ctr"/>
                      <a:endParaRPr lang="en-GB" sz="1600" b="0" baseline="0" dirty="0">
                        <a:latin typeface="Times New Roman" panose="02020603050405020304" pitchFamily="18" charset="0"/>
                        <a:cs typeface="Times New Roman" panose="02020603050405020304" pitchFamily="18" charset="0"/>
                      </a:endParaRPr>
                    </a:p>
                    <a:p>
                      <a:pPr algn="ctr"/>
                      <a:r>
                        <a:rPr lang="en-GB" sz="1600" b="1" baseline="0" dirty="0">
                          <a:latin typeface="Times New Roman" panose="02020603050405020304" pitchFamily="18" charset="0"/>
                          <a:cs typeface="Times New Roman" panose="02020603050405020304" pitchFamily="18" charset="0"/>
                        </a:rPr>
                        <a:t>Type of Travel</a:t>
                      </a:r>
                      <a:r>
                        <a:rPr lang="en-GB" sz="1600" b="0" baseline="0" dirty="0">
                          <a:latin typeface="Times New Roman" panose="02020603050405020304" pitchFamily="18" charset="0"/>
                          <a:cs typeface="Times New Roman" panose="02020603050405020304" pitchFamily="18" charset="0"/>
                        </a:rPr>
                        <a:t>: purpose of travel, business or personal.</a:t>
                      </a:r>
                    </a:p>
                    <a:p>
                      <a:pPr algn="ctr"/>
                      <a:endParaRPr lang="en-GB" sz="1600" b="0" baseline="0" dirty="0">
                        <a:latin typeface="Times New Roman" panose="02020603050405020304" pitchFamily="18" charset="0"/>
                        <a:cs typeface="Times New Roman" panose="02020603050405020304" pitchFamily="18" charset="0"/>
                      </a:endParaRPr>
                    </a:p>
                    <a:p>
                      <a:pPr algn="ctr"/>
                      <a:r>
                        <a:rPr lang="en-GB" sz="1600" b="1" baseline="0" dirty="0">
                          <a:latin typeface="Times New Roman" panose="02020603050405020304" pitchFamily="18" charset="0"/>
                          <a:cs typeface="Times New Roman" panose="02020603050405020304" pitchFamily="18" charset="0"/>
                        </a:rPr>
                        <a:t>Class: </a:t>
                      </a:r>
                      <a:r>
                        <a:rPr lang="en-GB" sz="1600" b="0" baseline="0" dirty="0">
                          <a:latin typeface="Times New Roman" panose="02020603050405020304" pitchFamily="18" charset="0"/>
                          <a:cs typeface="Times New Roman" panose="02020603050405020304" pitchFamily="18" charset="0"/>
                        </a:rPr>
                        <a:t>business, economy, or economy plus+ while on plane.</a:t>
                      </a:r>
                      <a:endParaRPr lang="en-GB"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dirty="0">
                          <a:latin typeface="Times New Roman" panose="02020603050405020304" pitchFamily="18" charset="0"/>
                          <a:cs typeface="Times New Roman" panose="02020603050405020304" pitchFamily="18" charset="0"/>
                        </a:rPr>
                        <a:t>Flight Distance:</a:t>
                      </a:r>
                      <a:r>
                        <a:rPr lang="en-GB" sz="1600" b="1" baseline="0" dirty="0">
                          <a:latin typeface="Times New Roman" panose="02020603050405020304" pitchFamily="18" charset="0"/>
                          <a:cs typeface="Times New Roman" panose="02020603050405020304" pitchFamily="18" charset="0"/>
                        </a:rPr>
                        <a:t> </a:t>
                      </a:r>
                      <a:r>
                        <a:rPr lang="en-GB" sz="1600" b="0" baseline="0" dirty="0">
                          <a:latin typeface="Times New Roman" panose="02020603050405020304" pitchFamily="18" charset="0"/>
                          <a:cs typeface="Times New Roman" panose="02020603050405020304" pitchFamily="18" charset="0"/>
                        </a:rPr>
                        <a:t>how far this passenger flew in miles. </a:t>
                      </a:r>
                    </a:p>
                    <a:p>
                      <a:pPr algn="ctr"/>
                      <a:r>
                        <a:rPr lang="en-GB" sz="1600" b="0" baseline="0" dirty="0">
                          <a:latin typeface="Times New Roman" panose="02020603050405020304" pitchFamily="18" charset="0"/>
                          <a:cs typeface="Times New Roman" panose="02020603050405020304" pitchFamily="18" charset="0"/>
                        </a:rPr>
                        <a:t>Short haul = &lt;1,000 </a:t>
                      </a:r>
                    </a:p>
                    <a:p>
                      <a:pPr algn="ctr"/>
                      <a:r>
                        <a:rPr lang="en-GB" sz="1600" b="0" baseline="0" dirty="0">
                          <a:latin typeface="Times New Roman" panose="02020603050405020304" pitchFamily="18" charset="0"/>
                          <a:cs typeface="Times New Roman" panose="02020603050405020304" pitchFamily="18" charset="0"/>
                        </a:rPr>
                        <a:t>Medium haul = 1,001-3,499 </a:t>
                      </a:r>
                    </a:p>
                    <a:p>
                      <a:pPr algn="ctr"/>
                      <a:r>
                        <a:rPr lang="en-GB" sz="1600" b="0" baseline="0" dirty="0">
                          <a:latin typeface="Times New Roman" panose="02020603050405020304" pitchFamily="18" charset="0"/>
                          <a:cs typeface="Times New Roman" panose="02020603050405020304" pitchFamily="18" charset="0"/>
                        </a:rPr>
                        <a:t>Long haul = 3500+</a:t>
                      </a:r>
                    </a:p>
                    <a:p>
                      <a:pPr algn="ctr"/>
                      <a:endParaRPr lang="en-GB" sz="1600" b="0" baseline="0" dirty="0">
                        <a:latin typeface="Times New Roman" panose="02020603050405020304" pitchFamily="18" charset="0"/>
                        <a:cs typeface="Times New Roman" panose="02020603050405020304" pitchFamily="18" charset="0"/>
                      </a:endParaRPr>
                    </a:p>
                    <a:p>
                      <a:pPr algn="ctr"/>
                      <a:r>
                        <a:rPr lang="en-GB" sz="1600" b="1" baseline="0" dirty="0">
                          <a:latin typeface="Times New Roman" panose="02020603050405020304" pitchFamily="18" charset="0"/>
                          <a:cs typeface="Times New Roman" panose="02020603050405020304" pitchFamily="18" charset="0"/>
                        </a:rPr>
                        <a:t>Arrival Delay: </a:t>
                      </a:r>
                      <a:r>
                        <a:rPr lang="en-GB" sz="1600" b="0" baseline="0" dirty="0">
                          <a:latin typeface="Times New Roman" panose="02020603050405020304" pitchFamily="18" charset="0"/>
                          <a:cs typeface="Times New Roman" panose="02020603050405020304" pitchFamily="18" charset="0"/>
                        </a:rPr>
                        <a:t>difference between scheduled arrival and actual arrival time in minutes.</a:t>
                      </a:r>
                    </a:p>
                    <a:p>
                      <a:pPr algn="ctr"/>
                      <a:endParaRPr lang="en-GB" sz="1600" b="0" baseline="0" dirty="0">
                        <a:latin typeface="Times New Roman" panose="02020603050405020304" pitchFamily="18" charset="0"/>
                        <a:cs typeface="Times New Roman" panose="02020603050405020304" pitchFamily="18" charset="0"/>
                      </a:endParaRPr>
                    </a:p>
                    <a:p>
                      <a:pPr algn="ctr"/>
                      <a:r>
                        <a:rPr lang="en-GB" sz="1600" b="1" baseline="0" dirty="0">
                          <a:latin typeface="Times New Roman" panose="02020603050405020304" pitchFamily="18" charset="0"/>
                          <a:cs typeface="Times New Roman" panose="02020603050405020304" pitchFamily="18" charset="0"/>
                        </a:rPr>
                        <a:t>Departure Delay:</a:t>
                      </a:r>
                      <a:r>
                        <a:rPr lang="en-GB" sz="1600" b="0" baseline="0" dirty="0">
                          <a:latin typeface="Times New Roman" panose="02020603050405020304" pitchFamily="18" charset="0"/>
                          <a:cs typeface="Times New Roman" panose="02020603050405020304" pitchFamily="18" charset="0"/>
                        </a:rPr>
                        <a:t> difference between scheduled departure and actual departure in minutes. </a:t>
                      </a:r>
                    </a:p>
                    <a:p>
                      <a:pPr algn="ctr"/>
                      <a:endParaRPr lang="en-GB" sz="1600" b="0" baseline="0" dirty="0">
                        <a:latin typeface="Times New Roman" panose="02020603050405020304" pitchFamily="18" charset="0"/>
                        <a:cs typeface="Times New Roman" panose="02020603050405020304" pitchFamily="18" charset="0"/>
                      </a:endParaRPr>
                    </a:p>
                    <a:p>
                      <a:pPr algn="ctr"/>
                      <a:r>
                        <a:rPr lang="en-GB" sz="1600" b="1" baseline="0" dirty="0">
                          <a:latin typeface="Times New Roman" panose="02020603050405020304" pitchFamily="18" charset="0"/>
                          <a:cs typeface="Times New Roman" panose="02020603050405020304" pitchFamily="18" charset="0"/>
                        </a:rPr>
                        <a:t>Arrival &amp; Departure Convenience:</a:t>
                      </a:r>
                      <a:r>
                        <a:rPr lang="en-GB" sz="1600" b="0" baseline="0" dirty="0">
                          <a:latin typeface="Times New Roman" panose="02020603050405020304" pitchFamily="18" charset="0"/>
                          <a:cs typeface="Times New Roman" panose="02020603050405020304" pitchFamily="18" charset="0"/>
                        </a:rPr>
                        <a:t> Passenger satisfaction with arrival and departure delays, scaled 0-5.</a:t>
                      </a:r>
                      <a:endParaRPr lang="en-GB" sz="1600" b="1" baseline="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Check–in service:</a:t>
                      </a:r>
                      <a:r>
                        <a:rPr kumimoji="0" lang="en-GB"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Customer rating from 0 to 5 in their satisfaction with check-in processes.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600" dirty="0">
                        <a:latin typeface="Times New Roman" panose="02020603050405020304" pitchFamily="18" charset="0"/>
                        <a:cs typeface="Times New Roman" panose="02020603050405020304" pitchFamily="18" charset="0"/>
                      </a:endParaRPr>
                    </a:p>
                    <a:p>
                      <a:pPr algn="ctr"/>
                      <a:r>
                        <a:rPr lang="en-GB" sz="1600" b="1" dirty="0">
                          <a:latin typeface="Times New Roman" panose="02020603050405020304" pitchFamily="18" charset="0"/>
                          <a:cs typeface="Times New Roman" panose="02020603050405020304" pitchFamily="18" charset="0"/>
                        </a:rPr>
                        <a:t>Gate Location:</a:t>
                      </a:r>
                      <a:r>
                        <a:rPr lang="en-GB" sz="1600" b="0" dirty="0">
                          <a:latin typeface="Times New Roman" panose="02020603050405020304" pitchFamily="18" charset="0"/>
                          <a:cs typeface="Times New Roman" panose="02020603050405020304" pitchFamily="18" charset="0"/>
                        </a:rPr>
                        <a:t> customer satisfaction</a:t>
                      </a:r>
                      <a:r>
                        <a:rPr lang="en-GB" sz="1600" b="0" baseline="0" dirty="0">
                          <a:latin typeface="Times New Roman" panose="02020603050405020304" pitchFamily="18" charset="0"/>
                          <a:cs typeface="Times New Roman" panose="02020603050405020304" pitchFamily="18" charset="0"/>
                        </a:rPr>
                        <a:t> with ease of locating gate, 0-5 scale.</a:t>
                      </a:r>
                    </a:p>
                    <a:p>
                      <a:pPr algn="ctr"/>
                      <a:endParaRPr lang="en-GB" sz="1600" b="0" baseline="0" dirty="0">
                        <a:latin typeface="Times New Roman" panose="02020603050405020304" pitchFamily="18" charset="0"/>
                        <a:cs typeface="Times New Roman" panose="02020603050405020304" pitchFamily="18" charset="0"/>
                      </a:endParaRPr>
                    </a:p>
                    <a:p>
                      <a:pPr algn="ctr"/>
                      <a:r>
                        <a:rPr lang="en-GB" sz="1600" b="1" baseline="0" dirty="0">
                          <a:latin typeface="Times New Roman" panose="02020603050405020304" pitchFamily="18" charset="0"/>
                          <a:cs typeface="Times New Roman" panose="02020603050405020304" pitchFamily="18" charset="0"/>
                        </a:rPr>
                        <a:t>Baggage Handling:</a:t>
                      </a:r>
                      <a:r>
                        <a:rPr lang="en-GB" sz="1600" b="0" baseline="0" dirty="0">
                          <a:latin typeface="Times New Roman" panose="02020603050405020304" pitchFamily="18" charset="0"/>
                          <a:cs typeface="Times New Roman" panose="02020603050405020304" pitchFamily="18" charset="0"/>
                        </a:rPr>
                        <a:t> customer satisfaction with quality of luggage handling, 0-5 scale.</a:t>
                      </a:r>
                    </a:p>
                    <a:p>
                      <a:pPr algn="ctr"/>
                      <a:endParaRPr lang="en-GB" sz="1600" b="0" baseline="0" dirty="0">
                        <a:latin typeface="Times New Roman" panose="02020603050405020304" pitchFamily="18" charset="0"/>
                        <a:cs typeface="Times New Roman" panose="02020603050405020304" pitchFamily="18" charset="0"/>
                      </a:endParaRPr>
                    </a:p>
                    <a:p>
                      <a:pPr algn="ctr"/>
                      <a:endParaRPr lang="en-GB"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4932756"/>
                  </a:ext>
                </a:extLst>
              </a:tr>
            </a:tbl>
          </a:graphicData>
        </a:graphic>
      </p:graphicFrame>
      <p:sp>
        <p:nvSpPr>
          <p:cNvPr id="5" name="TextBox 4"/>
          <p:cNvSpPr txBox="1"/>
          <p:nvPr/>
        </p:nvSpPr>
        <p:spPr>
          <a:xfrm>
            <a:off x="7484982" y="1342822"/>
            <a:ext cx="4425043" cy="4708981"/>
          </a:xfrm>
          <a:prstGeom prst="rect">
            <a:avLst/>
          </a:prstGeom>
          <a:noFill/>
        </p:spPr>
        <p:txBody>
          <a:bodyPr wrap="square" rtlCol="0">
            <a:spAutoFit/>
          </a:bodyPr>
          <a:lstStyle/>
          <a:p>
            <a:pPr algn="just"/>
            <a:r>
              <a:rPr lang="en-GB" sz="2000" dirty="0">
                <a:latin typeface="Times New Roman" panose="02020603050405020304" pitchFamily="18" charset="0"/>
                <a:cs typeface="Times New Roman" panose="02020603050405020304" pitchFamily="18" charset="0"/>
              </a:rPr>
              <a:t>This table contains all the dataset variables that would be </a:t>
            </a:r>
            <a:r>
              <a:rPr lang="en-GB" sz="2000" b="1" dirty="0">
                <a:latin typeface="Times New Roman" panose="02020603050405020304" pitchFamily="18" charset="0"/>
                <a:cs typeface="Times New Roman" panose="02020603050405020304" pitchFamily="18" charset="0"/>
              </a:rPr>
              <a:t>outside</a:t>
            </a:r>
            <a:r>
              <a:rPr lang="en-GB" sz="2000" dirty="0">
                <a:latin typeface="Times New Roman" panose="02020603050405020304" pitchFamily="18" charset="0"/>
                <a:cs typeface="Times New Roman" panose="02020603050405020304" pitchFamily="18" charset="0"/>
              </a:rPr>
              <a:t> the airline’s control, affected by external forces and influences.</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We will still discuss and examine these when they are relevant, but this presentation will focus mainly on variables that are within the airline’s control as this will likely be a more productive use of this data to identify trends and offer recommendations.</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Now let’s identify the airline variables on the next slide… </a:t>
            </a:r>
          </a:p>
        </p:txBody>
      </p:sp>
    </p:spTree>
    <p:extLst>
      <p:ext uri="{BB962C8B-B14F-4D97-AF65-F5344CB8AC3E}">
        <p14:creationId xmlns:p14="http://schemas.microsoft.com/office/powerpoint/2010/main" val="177912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2294"/>
          </a:xfrm>
        </p:spPr>
        <p:txBody>
          <a:bodyPr>
            <a:normAutofit fontScale="90000"/>
          </a:bodyPr>
          <a:lstStyle/>
          <a:p>
            <a:pPr algn="ctr"/>
            <a:r>
              <a:rPr lang="en-GB" sz="2800" b="1" dirty="0">
                <a:latin typeface="Times New Roman" panose="02020603050405020304" pitchFamily="18" charset="0"/>
                <a:cs typeface="Times New Roman" panose="02020603050405020304" pitchFamily="18" charset="0"/>
              </a:rPr>
              <a:t>Data Dictionary: what is what?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99481478"/>
              </p:ext>
            </p:extLst>
          </p:nvPr>
        </p:nvGraphicFramePr>
        <p:xfrm>
          <a:off x="838200" y="871897"/>
          <a:ext cx="10515600" cy="51714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682546532"/>
                    </a:ext>
                  </a:extLst>
                </a:gridCol>
                <a:gridCol w="3505200">
                  <a:extLst>
                    <a:ext uri="{9D8B030D-6E8A-4147-A177-3AD203B41FA5}">
                      <a16:colId xmlns:a16="http://schemas.microsoft.com/office/drawing/2014/main" val="1572247694"/>
                    </a:ext>
                  </a:extLst>
                </a:gridCol>
                <a:gridCol w="3505200">
                  <a:extLst>
                    <a:ext uri="{9D8B030D-6E8A-4147-A177-3AD203B41FA5}">
                      <a16:colId xmlns:a16="http://schemas.microsoft.com/office/drawing/2014/main" val="4219525958"/>
                    </a:ext>
                  </a:extLst>
                </a:gridCol>
              </a:tblGrid>
              <a:tr h="370840">
                <a:tc>
                  <a:txBody>
                    <a:bodyPr/>
                    <a:lstStyle/>
                    <a:p>
                      <a:r>
                        <a:rPr lang="en-GB" dirty="0"/>
                        <a:t>Pre-flight</a:t>
                      </a:r>
                      <a:r>
                        <a:rPr lang="en-GB" baseline="0" dirty="0"/>
                        <a:t> Variables</a:t>
                      </a:r>
                      <a:endParaRPr lang="en-GB" dirty="0"/>
                    </a:p>
                  </a:txBody>
                  <a:tcPr/>
                </a:tc>
                <a:tc>
                  <a:txBody>
                    <a:bodyPr/>
                    <a:lstStyle/>
                    <a:p>
                      <a:r>
                        <a:rPr lang="en-GB" dirty="0"/>
                        <a:t>In-flight Variables</a:t>
                      </a:r>
                    </a:p>
                  </a:txBody>
                  <a:tcPr/>
                </a:tc>
                <a:tc>
                  <a:txBody>
                    <a:bodyPr/>
                    <a:lstStyle/>
                    <a:p>
                      <a:r>
                        <a:rPr lang="en-GB" dirty="0"/>
                        <a:t>Composite Variables</a:t>
                      </a:r>
                    </a:p>
                  </a:txBody>
                  <a:tcPr/>
                </a:tc>
                <a:extLst>
                  <a:ext uri="{0D108BD9-81ED-4DB2-BD59-A6C34878D82A}">
                    <a16:rowId xmlns:a16="http://schemas.microsoft.com/office/drawing/2014/main" val="62559151"/>
                  </a:ext>
                </a:extLst>
              </a:tr>
              <a:tr h="370840">
                <a:tc>
                  <a:txBody>
                    <a:bodyPr/>
                    <a:lstStyle/>
                    <a:p>
                      <a:pPr algn="ctr"/>
                      <a:r>
                        <a:rPr lang="en-GB" sz="1400" b="1" dirty="0">
                          <a:latin typeface="Times New Roman" panose="02020603050405020304" pitchFamily="18" charset="0"/>
                          <a:cs typeface="Times New Roman" panose="02020603050405020304" pitchFamily="18" charset="0"/>
                        </a:rPr>
                        <a:t>Ease of online booking:</a:t>
                      </a:r>
                      <a:r>
                        <a:rPr lang="en-GB" sz="1400" dirty="0">
                          <a:latin typeface="Times New Roman" panose="02020603050405020304" pitchFamily="18" charset="0"/>
                          <a:cs typeface="Times New Roman" panose="02020603050405020304" pitchFamily="18" charset="0"/>
                        </a:rPr>
                        <a:t> customer rating in their satisfaction with</a:t>
                      </a:r>
                      <a:r>
                        <a:rPr lang="en-GB" sz="1400" baseline="0" dirty="0">
                          <a:latin typeface="Times New Roman" panose="02020603050405020304" pitchFamily="18" charset="0"/>
                          <a:cs typeface="Times New Roman" panose="02020603050405020304" pitchFamily="18" charset="0"/>
                        </a:rPr>
                        <a:t> online flight booking</a:t>
                      </a:r>
                    </a:p>
                    <a:p>
                      <a:pPr algn="ctr"/>
                      <a:endParaRPr lang="en-GB" sz="1400" baseline="0" dirty="0">
                        <a:latin typeface="Times New Roman" panose="02020603050405020304" pitchFamily="18" charset="0"/>
                        <a:cs typeface="Times New Roman" panose="02020603050405020304" pitchFamily="18" charset="0"/>
                      </a:endParaRPr>
                    </a:p>
                    <a:p>
                      <a:pPr algn="ctr"/>
                      <a:r>
                        <a:rPr lang="en-GB" sz="1400" b="1" baseline="0" dirty="0">
                          <a:latin typeface="Times New Roman" panose="02020603050405020304" pitchFamily="18" charset="0"/>
                          <a:cs typeface="Times New Roman" panose="02020603050405020304" pitchFamily="18" charset="0"/>
                        </a:rPr>
                        <a:t>Online boarding: </a:t>
                      </a:r>
                      <a:r>
                        <a:rPr lang="en-GB" sz="1400" b="0" baseline="0" dirty="0">
                          <a:latin typeface="Times New Roman" panose="02020603050405020304" pitchFamily="18" charset="0"/>
                          <a:cs typeface="Times New Roman" panose="02020603050405020304" pitchFamily="18" charset="0"/>
                        </a:rPr>
                        <a:t>customer rating for their satisfaction with online boarding</a:t>
                      </a:r>
                    </a:p>
                    <a:p>
                      <a:pPr algn="ctr"/>
                      <a:endParaRPr lang="en-GB" sz="1400" b="1" baseline="0" dirty="0">
                        <a:latin typeface="Times New Roman" panose="02020603050405020304" pitchFamily="18" charset="0"/>
                        <a:cs typeface="Times New Roman" panose="02020603050405020304" pitchFamily="18" charset="0"/>
                      </a:endParaRPr>
                    </a:p>
                  </a:txBody>
                  <a:tcPr/>
                </a:tc>
                <a:tc>
                  <a:txBody>
                    <a:bodyPr/>
                    <a:lstStyle/>
                    <a:p>
                      <a:pPr algn="ctr"/>
                      <a:r>
                        <a:rPr lang="en-GB" sz="1400" b="1" dirty="0">
                          <a:latin typeface="Times New Roman" panose="02020603050405020304" pitchFamily="18" charset="0"/>
                          <a:cs typeface="Times New Roman" panose="02020603050405020304" pitchFamily="18" charset="0"/>
                        </a:rPr>
                        <a:t>On-board service: </a:t>
                      </a:r>
                      <a:r>
                        <a:rPr lang="en-GB" sz="1400" b="0" dirty="0">
                          <a:latin typeface="Times New Roman" panose="02020603050405020304" pitchFamily="18" charset="0"/>
                          <a:cs typeface="Times New Roman" panose="02020603050405020304" pitchFamily="18" charset="0"/>
                        </a:rPr>
                        <a:t>customer rating of their satisfaction with</a:t>
                      </a:r>
                      <a:r>
                        <a:rPr lang="en-GB" sz="1400" b="0" baseline="0" dirty="0">
                          <a:latin typeface="Times New Roman" panose="02020603050405020304" pitchFamily="18" charset="0"/>
                          <a:cs typeface="Times New Roman" panose="02020603050405020304" pitchFamily="18" charset="0"/>
                        </a:rPr>
                        <a:t> on-board services.</a:t>
                      </a:r>
                    </a:p>
                    <a:p>
                      <a:pPr algn="ctr"/>
                      <a:endParaRPr lang="en-GB" sz="1400" b="0" baseline="0" dirty="0">
                        <a:latin typeface="Times New Roman" panose="02020603050405020304" pitchFamily="18" charset="0"/>
                        <a:cs typeface="Times New Roman" panose="02020603050405020304" pitchFamily="18" charset="0"/>
                      </a:endParaRPr>
                    </a:p>
                    <a:p>
                      <a:pPr algn="ctr"/>
                      <a:r>
                        <a:rPr lang="en-GB" sz="1400" b="1" baseline="0" dirty="0">
                          <a:latin typeface="Times New Roman" panose="02020603050405020304" pitchFamily="18" charset="0"/>
                          <a:cs typeface="Times New Roman" panose="02020603050405020304" pitchFamily="18" charset="0"/>
                        </a:rPr>
                        <a:t>Seat Comfort: </a:t>
                      </a:r>
                      <a:r>
                        <a:rPr lang="en-GB" sz="1400" b="0" baseline="0" dirty="0">
                          <a:latin typeface="Times New Roman" panose="02020603050405020304" pitchFamily="18" charset="0"/>
                          <a:cs typeface="Times New Roman" panose="02020603050405020304" pitchFamily="18" charset="0"/>
                        </a:rPr>
                        <a:t>customer rating of their satisfaction with aircraft seating.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Leg room service:</a:t>
                      </a: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Customer rating of their satisfaction with leg room in the seating.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Cleanliness</a:t>
                      </a: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Customer rating of their satisfaction with the cleanliness of the aircraft.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Food &amp; drink:</a:t>
                      </a: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Customer rating of their satisfaction with in-flight meals and refreshments.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In-flight service:</a:t>
                      </a: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Customer rating of satisfaction with services provided by airline staff during flight.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In-flight </a:t>
                      </a:r>
                      <a:r>
                        <a:rPr kumimoji="0" lang="en-GB" sz="14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wifi</a:t>
                      </a: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service:</a:t>
                      </a: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Customer rating of satisfaction with aircraft </a:t>
                      </a:r>
                      <a:r>
                        <a:rPr kumimoji="0" lang="en-GB" sz="1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WiFi</a:t>
                      </a: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service.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In-flight entertainment:</a:t>
                      </a: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Customer rating of satisfaction with in-flight entertainment media.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Satisfaction</a:t>
                      </a: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Customer’s overall self-reported satisfaction rating for their entire experience.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Mean In-flight Satisfaction:</a:t>
                      </a:r>
                      <a:r>
                        <a:rPr kumimoji="0" lang="en-GB"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mean average of all in-flight satisfaction scores, calculated to represent satisfaction with flight service.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dirty="0">
                          <a:latin typeface="Times New Roman" panose="02020603050405020304" pitchFamily="18" charset="0"/>
                          <a:cs typeface="Times New Roman" panose="02020603050405020304" pitchFamily="18" charset="0"/>
                        </a:rPr>
                        <a:t>Airport Satisfaction:</a:t>
                      </a:r>
                      <a:r>
                        <a:rPr lang="en-GB" sz="1400" b="0" dirty="0">
                          <a:latin typeface="Times New Roman" panose="02020603050405020304" pitchFamily="18" charset="0"/>
                          <a:cs typeface="Times New Roman" panose="02020603050405020304" pitchFamily="18" charset="0"/>
                        </a:rPr>
                        <a:t> mean average of satisfaction</a:t>
                      </a:r>
                      <a:r>
                        <a:rPr lang="en-GB" sz="1400" b="0" baseline="0" dirty="0">
                          <a:latin typeface="Times New Roman" panose="02020603050405020304" pitchFamily="18" charset="0"/>
                          <a:cs typeface="Times New Roman" panose="02020603050405020304" pitchFamily="18" charset="0"/>
                        </a:rPr>
                        <a:t> scores with airport services.</a:t>
                      </a:r>
                      <a:endParaRPr lang="en-GB"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dirty="0">
                          <a:latin typeface="Times New Roman" panose="02020603050405020304" pitchFamily="18" charset="0"/>
                          <a:cs typeface="Times New Roman" panose="02020603050405020304" pitchFamily="18" charset="0"/>
                        </a:rPr>
                        <a:t>Overall</a:t>
                      </a:r>
                      <a:r>
                        <a:rPr lang="en-GB" sz="1400" b="1" baseline="0" dirty="0">
                          <a:latin typeface="Times New Roman" panose="02020603050405020304" pitchFamily="18" charset="0"/>
                          <a:cs typeface="Times New Roman" panose="02020603050405020304" pitchFamily="18" charset="0"/>
                        </a:rPr>
                        <a:t> Satisfaction: </a:t>
                      </a:r>
                      <a:r>
                        <a:rPr lang="en-GB" sz="1400" b="0" baseline="0" dirty="0">
                          <a:latin typeface="Times New Roman" panose="02020603050405020304" pitchFamily="18" charset="0"/>
                          <a:cs typeface="Times New Roman" panose="02020603050405020304" pitchFamily="18" charset="0"/>
                        </a:rPr>
                        <a:t>mean average satisfaction calculated from all satisfaction scores.</a:t>
                      </a:r>
                      <a:endParaRPr lang="en-GB"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9770886"/>
                  </a:ext>
                </a:extLst>
              </a:tr>
            </a:tbl>
          </a:graphicData>
        </a:graphic>
      </p:graphicFrame>
      <p:sp>
        <p:nvSpPr>
          <p:cNvPr id="7" name="TextBox 6"/>
          <p:cNvSpPr txBox="1"/>
          <p:nvPr/>
        </p:nvSpPr>
        <p:spPr>
          <a:xfrm>
            <a:off x="838200" y="6070367"/>
            <a:ext cx="10515600" cy="646331"/>
          </a:xfrm>
          <a:prstGeom prst="rect">
            <a:avLst/>
          </a:prstGeom>
          <a:noFill/>
        </p:spPr>
        <p:txBody>
          <a:bodyPr wrap="square" rtlCol="0">
            <a:spAutoFit/>
          </a:bodyPr>
          <a:lstStyle/>
          <a:p>
            <a:pPr algn="ctr"/>
            <a:r>
              <a:rPr lang="en-GB" i="1" dirty="0">
                <a:latin typeface="Times New Roman" panose="02020603050405020304" pitchFamily="18" charset="0"/>
                <a:cs typeface="Times New Roman" panose="02020603050405020304" pitchFamily="18" charset="0"/>
              </a:rPr>
              <a:t>All satisfaction scores operate on a scale of 0-5 except for ‘satisfaction’ which was dichotomous between ‘satisfied’ or ‘neutral/dissatisfied.’</a:t>
            </a:r>
          </a:p>
        </p:txBody>
      </p:sp>
    </p:spTree>
    <p:extLst>
      <p:ext uri="{BB962C8B-B14F-4D97-AF65-F5344CB8AC3E}">
        <p14:creationId xmlns:p14="http://schemas.microsoft.com/office/powerpoint/2010/main" val="200101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7142"/>
            <a:ext cx="10515600" cy="532946"/>
          </a:xfrm>
        </p:spPr>
        <p:txBody>
          <a:bodyPr>
            <a:normAutofit/>
          </a:bodyPr>
          <a:lstStyle/>
          <a:p>
            <a:pPr algn="ctr"/>
            <a:r>
              <a:rPr lang="en-GB" sz="3200" dirty="0">
                <a:latin typeface="Times New Roman" panose="02020603050405020304" pitchFamily="18" charset="0"/>
                <a:cs typeface="Times New Roman" panose="02020603050405020304" pitchFamily="18" charset="0"/>
              </a:rPr>
              <a:t>Understanding Our Sample</a:t>
            </a:r>
          </a:p>
        </p:txBody>
      </p:sp>
      <p:pic>
        <p:nvPicPr>
          <p:cNvPr id="3" name="Picture 2"/>
          <p:cNvPicPr>
            <a:picLocks noChangeAspect="1"/>
          </p:cNvPicPr>
          <p:nvPr/>
        </p:nvPicPr>
        <p:blipFill>
          <a:blip r:embed="rId2"/>
          <a:stretch>
            <a:fillRect/>
          </a:stretch>
        </p:blipFill>
        <p:spPr>
          <a:xfrm>
            <a:off x="838201" y="799752"/>
            <a:ext cx="3227940" cy="3332936"/>
          </a:xfrm>
          <a:prstGeom prst="rect">
            <a:avLst/>
          </a:prstGeom>
        </p:spPr>
      </p:pic>
      <p:pic>
        <p:nvPicPr>
          <p:cNvPr id="5" name="Picture 4"/>
          <p:cNvPicPr>
            <a:picLocks noChangeAspect="1"/>
          </p:cNvPicPr>
          <p:nvPr/>
        </p:nvPicPr>
        <p:blipFill>
          <a:blip r:embed="rId3"/>
          <a:stretch>
            <a:fillRect/>
          </a:stretch>
        </p:blipFill>
        <p:spPr>
          <a:xfrm>
            <a:off x="4066141" y="799752"/>
            <a:ext cx="3463176" cy="3332936"/>
          </a:xfrm>
          <a:prstGeom prst="rect">
            <a:avLst/>
          </a:prstGeom>
        </p:spPr>
      </p:pic>
      <p:pic>
        <p:nvPicPr>
          <p:cNvPr id="6" name="Picture 5"/>
          <p:cNvPicPr>
            <a:picLocks noChangeAspect="1"/>
          </p:cNvPicPr>
          <p:nvPr/>
        </p:nvPicPr>
        <p:blipFill>
          <a:blip r:embed="rId4"/>
          <a:stretch>
            <a:fillRect/>
          </a:stretch>
        </p:blipFill>
        <p:spPr>
          <a:xfrm>
            <a:off x="7529317" y="799752"/>
            <a:ext cx="3824484" cy="3332936"/>
          </a:xfrm>
          <a:prstGeom prst="rect">
            <a:avLst/>
          </a:prstGeom>
        </p:spPr>
      </p:pic>
      <p:sp>
        <p:nvSpPr>
          <p:cNvPr id="8" name="Rectangle 7"/>
          <p:cNvSpPr/>
          <p:nvPr/>
        </p:nvSpPr>
        <p:spPr>
          <a:xfrm>
            <a:off x="838200" y="4181848"/>
            <a:ext cx="10515600" cy="2585323"/>
          </a:xfrm>
          <a:prstGeom prst="rect">
            <a:avLst/>
          </a:prstGeom>
        </p:spPr>
        <p:txBody>
          <a:bodyPr wrap="square">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Customers are split evenly on gender.</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 majority of our customers travel with us for business purposes (e.g. work)</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 large majority of our customers are returning customers rather than first-timers.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fact that such a large proportion of our customers are returning clients is usually a good sign because customer loyalty tends to indicate consistent satisfaction with services rendered.</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Additionally, the fact that a majority of our customers travel for business gives us an idea of what features are likely to be important for them to feel satisfied with their experience rather than dissatisfied.</a:t>
            </a:r>
          </a:p>
        </p:txBody>
      </p:sp>
    </p:spTree>
    <p:extLst>
      <p:ext uri="{BB962C8B-B14F-4D97-AF65-F5344CB8AC3E}">
        <p14:creationId xmlns:p14="http://schemas.microsoft.com/office/powerpoint/2010/main" val="102574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17641"/>
            <a:ext cx="10515600" cy="532946"/>
          </a:xfrm>
        </p:spPr>
        <p:txBody>
          <a:bodyPr>
            <a:normAutofit/>
          </a:bodyPr>
          <a:lstStyle/>
          <a:p>
            <a:pPr algn="ctr"/>
            <a:r>
              <a:rPr lang="en-GB" sz="3200" dirty="0">
                <a:latin typeface="Times New Roman" panose="02020603050405020304" pitchFamily="18" charset="0"/>
                <a:cs typeface="Times New Roman" panose="02020603050405020304" pitchFamily="18" charset="0"/>
              </a:rPr>
              <a:t>Understanding Our Sample</a:t>
            </a:r>
          </a:p>
        </p:txBody>
      </p:sp>
      <p:pic>
        <p:nvPicPr>
          <p:cNvPr id="4" name="Picture 3"/>
          <p:cNvPicPr>
            <a:picLocks noChangeAspect="1"/>
          </p:cNvPicPr>
          <p:nvPr/>
        </p:nvPicPr>
        <p:blipFill>
          <a:blip r:embed="rId2"/>
          <a:stretch>
            <a:fillRect/>
          </a:stretch>
        </p:blipFill>
        <p:spPr>
          <a:xfrm>
            <a:off x="258096" y="750587"/>
            <a:ext cx="3845857" cy="2971799"/>
          </a:xfrm>
          <a:prstGeom prst="rect">
            <a:avLst/>
          </a:prstGeom>
        </p:spPr>
      </p:pic>
      <p:pic>
        <p:nvPicPr>
          <p:cNvPr id="10" name="Picture 9"/>
          <p:cNvPicPr>
            <a:picLocks noChangeAspect="1"/>
          </p:cNvPicPr>
          <p:nvPr/>
        </p:nvPicPr>
        <p:blipFill>
          <a:blip r:embed="rId3"/>
          <a:stretch>
            <a:fillRect/>
          </a:stretch>
        </p:blipFill>
        <p:spPr>
          <a:xfrm>
            <a:off x="7983794" y="750586"/>
            <a:ext cx="3823208" cy="2971799"/>
          </a:xfrm>
          <a:prstGeom prst="rect">
            <a:avLst/>
          </a:prstGeom>
        </p:spPr>
      </p:pic>
      <p:sp>
        <p:nvSpPr>
          <p:cNvPr id="6" name="TextBox 5"/>
          <p:cNvSpPr txBox="1"/>
          <p:nvPr/>
        </p:nvSpPr>
        <p:spPr>
          <a:xfrm>
            <a:off x="8778111" y="2051820"/>
            <a:ext cx="668594" cy="369332"/>
          </a:xfrm>
          <a:prstGeom prst="rect">
            <a:avLst/>
          </a:prstGeom>
          <a:noFill/>
        </p:spPr>
        <p:txBody>
          <a:bodyPr wrap="square" rtlCol="0">
            <a:spAutoFit/>
          </a:bodyPr>
          <a:lstStyle/>
          <a:p>
            <a:r>
              <a:rPr lang="en-GB" dirty="0">
                <a:solidFill>
                  <a:schemeClr val="bg1"/>
                </a:solidFill>
              </a:rPr>
              <a:t>57%</a:t>
            </a:r>
          </a:p>
        </p:txBody>
      </p:sp>
      <p:sp>
        <p:nvSpPr>
          <p:cNvPr id="7" name="TextBox 6"/>
          <p:cNvSpPr txBox="1"/>
          <p:nvPr/>
        </p:nvSpPr>
        <p:spPr>
          <a:xfrm>
            <a:off x="9885566" y="2051820"/>
            <a:ext cx="680164" cy="369332"/>
          </a:xfrm>
          <a:prstGeom prst="rect">
            <a:avLst/>
          </a:prstGeom>
          <a:noFill/>
        </p:spPr>
        <p:txBody>
          <a:bodyPr wrap="square" rtlCol="0">
            <a:spAutoFit/>
          </a:bodyPr>
          <a:lstStyle/>
          <a:p>
            <a:r>
              <a:rPr lang="en-GB" dirty="0">
                <a:solidFill>
                  <a:schemeClr val="bg1"/>
                </a:solidFill>
              </a:rPr>
              <a:t>38%</a:t>
            </a:r>
          </a:p>
        </p:txBody>
      </p:sp>
      <p:sp>
        <p:nvSpPr>
          <p:cNvPr id="8" name="TextBox 7"/>
          <p:cNvSpPr txBox="1"/>
          <p:nvPr/>
        </p:nvSpPr>
        <p:spPr>
          <a:xfrm>
            <a:off x="11003739" y="3109394"/>
            <a:ext cx="609600" cy="369332"/>
          </a:xfrm>
          <a:prstGeom prst="rect">
            <a:avLst/>
          </a:prstGeom>
          <a:noFill/>
        </p:spPr>
        <p:txBody>
          <a:bodyPr wrap="square" rtlCol="0">
            <a:spAutoFit/>
          </a:bodyPr>
          <a:lstStyle/>
          <a:p>
            <a:r>
              <a:rPr lang="en-GB" dirty="0">
                <a:solidFill>
                  <a:schemeClr val="bg1"/>
                </a:solidFill>
              </a:rPr>
              <a:t>5%</a:t>
            </a:r>
          </a:p>
        </p:txBody>
      </p:sp>
      <p:pic>
        <p:nvPicPr>
          <p:cNvPr id="11" name="Picture 10"/>
          <p:cNvPicPr>
            <a:picLocks noChangeAspect="1"/>
          </p:cNvPicPr>
          <p:nvPr/>
        </p:nvPicPr>
        <p:blipFill>
          <a:blip r:embed="rId4"/>
          <a:stretch>
            <a:fillRect/>
          </a:stretch>
        </p:blipFill>
        <p:spPr>
          <a:xfrm>
            <a:off x="4103953" y="750586"/>
            <a:ext cx="3916875" cy="2971799"/>
          </a:xfrm>
          <a:prstGeom prst="rect">
            <a:avLst/>
          </a:prstGeom>
        </p:spPr>
      </p:pic>
      <p:sp>
        <p:nvSpPr>
          <p:cNvPr id="12" name="TextBox 11"/>
          <p:cNvSpPr txBox="1"/>
          <p:nvPr/>
        </p:nvSpPr>
        <p:spPr>
          <a:xfrm>
            <a:off x="1072654" y="2051820"/>
            <a:ext cx="707922" cy="369332"/>
          </a:xfrm>
          <a:prstGeom prst="rect">
            <a:avLst/>
          </a:prstGeom>
          <a:noFill/>
        </p:spPr>
        <p:txBody>
          <a:bodyPr wrap="square" rtlCol="0">
            <a:spAutoFit/>
          </a:bodyPr>
          <a:lstStyle/>
          <a:p>
            <a:r>
              <a:rPr lang="en-GB" dirty="0">
                <a:solidFill>
                  <a:schemeClr val="bg1"/>
                </a:solidFill>
              </a:rPr>
              <a:t>48%</a:t>
            </a:r>
          </a:p>
        </p:txBody>
      </p:sp>
      <p:sp>
        <p:nvSpPr>
          <p:cNvPr id="13" name="TextBox 12"/>
          <p:cNvSpPr txBox="1"/>
          <p:nvPr/>
        </p:nvSpPr>
        <p:spPr>
          <a:xfrm>
            <a:off x="2143433" y="2051820"/>
            <a:ext cx="699584" cy="369332"/>
          </a:xfrm>
          <a:prstGeom prst="rect">
            <a:avLst/>
          </a:prstGeom>
          <a:noFill/>
        </p:spPr>
        <p:txBody>
          <a:bodyPr wrap="square" rtlCol="0">
            <a:spAutoFit/>
          </a:bodyPr>
          <a:lstStyle/>
          <a:p>
            <a:r>
              <a:rPr lang="en-GB" dirty="0">
                <a:solidFill>
                  <a:schemeClr val="bg1"/>
                </a:solidFill>
              </a:rPr>
              <a:t>45%</a:t>
            </a:r>
          </a:p>
        </p:txBody>
      </p:sp>
      <p:sp>
        <p:nvSpPr>
          <p:cNvPr id="14" name="TextBox 13"/>
          <p:cNvSpPr txBox="1"/>
          <p:nvPr/>
        </p:nvSpPr>
        <p:spPr>
          <a:xfrm>
            <a:off x="3271924" y="3020903"/>
            <a:ext cx="521110" cy="369332"/>
          </a:xfrm>
          <a:prstGeom prst="rect">
            <a:avLst/>
          </a:prstGeom>
          <a:noFill/>
        </p:spPr>
        <p:txBody>
          <a:bodyPr wrap="square" rtlCol="0">
            <a:spAutoFit/>
          </a:bodyPr>
          <a:lstStyle/>
          <a:p>
            <a:r>
              <a:rPr lang="en-GB" dirty="0">
                <a:solidFill>
                  <a:schemeClr val="bg1"/>
                </a:solidFill>
              </a:rPr>
              <a:t>7%</a:t>
            </a:r>
          </a:p>
        </p:txBody>
      </p:sp>
      <p:sp>
        <p:nvSpPr>
          <p:cNvPr id="15" name="TextBox 14"/>
          <p:cNvSpPr txBox="1"/>
          <p:nvPr/>
        </p:nvSpPr>
        <p:spPr>
          <a:xfrm>
            <a:off x="258096" y="3716595"/>
            <a:ext cx="11548906" cy="2862322"/>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Large age range of customers (7-85 years) but the majority are between 20-60.</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Most of our customers travel on short haul and medium-haul flights.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There’s a near-even split in Business &amp; Economy class flyers, comparatively much smaller number of Economy+ flyers.</a:t>
            </a:r>
          </a:p>
          <a:p>
            <a:pPr algn="just"/>
            <a:endParaRPr lang="en-GB" dirty="0"/>
          </a:p>
          <a:p>
            <a:pPr algn="just"/>
            <a:r>
              <a:rPr lang="en-GB" dirty="0"/>
              <a:t>Most of our customers are short or medium haul flyers which may be positive or negative, depending on whether our aircraft fleet is designed with profitability in mind for short/medium flights which depends on its composition (</a:t>
            </a:r>
            <a:r>
              <a:rPr lang="en-GB" dirty="0" err="1"/>
              <a:t>e.g</a:t>
            </a:r>
            <a:r>
              <a:rPr lang="en-GB" dirty="0"/>
              <a:t> larger airliners are much more cost-efficient for long-haul journeys than short-haul)</a:t>
            </a:r>
          </a:p>
          <a:p>
            <a:endParaRPr lang="en-GB" dirty="0"/>
          </a:p>
          <a:p>
            <a:r>
              <a:rPr lang="en-GB" dirty="0"/>
              <a:t>The diverse age range of our customers also means we have to be prepared to cater to a broad spectrum of differing wants and needs, meaning we may need to consider how we can adapt in-flight services to suit each age group.</a:t>
            </a:r>
          </a:p>
        </p:txBody>
      </p:sp>
    </p:spTree>
    <p:extLst>
      <p:ext uri="{BB962C8B-B14F-4D97-AF65-F5344CB8AC3E}">
        <p14:creationId xmlns:p14="http://schemas.microsoft.com/office/powerpoint/2010/main" val="40538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4"/>
            <a:ext cx="10515600" cy="532946"/>
          </a:xfrm>
        </p:spPr>
        <p:txBody>
          <a:bodyPr>
            <a:normAutofit/>
          </a:bodyPr>
          <a:lstStyle/>
          <a:p>
            <a:pPr algn="ctr"/>
            <a:r>
              <a:rPr lang="en-GB" sz="2800" dirty="0">
                <a:latin typeface="Times New Roman" panose="02020603050405020304" pitchFamily="18" charset="0"/>
                <a:cs typeface="Times New Roman" panose="02020603050405020304" pitchFamily="18" charset="0"/>
              </a:rPr>
              <a:t>Who’s Satisfied?</a:t>
            </a:r>
          </a:p>
        </p:txBody>
      </p:sp>
      <p:sp>
        <p:nvSpPr>
          <p:cNvPr id="5" name="TextBox 4"/>
          <p:cNvSpPr txBox="1"/>
          <p:nvPr/>
        </p:nvSpPr>
        <p:spPr>
          <a:xfrm>
            <a:off x="0" y="3317599"/>
            <a:ext cx="11749549" cy="3139321"/>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69% of Business-class flyers report ‘Satisfied’ with overall experience, but much fewer ‘Satisfied’ reports from Economy and Economy+ flyers. </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Business-class flyers report the highest satisfaction while Economy and Economy+ flyers have lower average overall satisfaction score.</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Personal flyers were also the most likely to be dissatisfied, whereas Business flyers were more evenly divided.</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Why is this? Which aspects of the journey are most significant to customer satisfaction? Where do we begin to look?</a:t>
            </a:r>
          </a:p>
          <a:p>
            <a:pPr algn="ctr"/>
            <a:endParaRPr lang="en-GB"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Fortunately I had a few ideas based on what we’ve seen already!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 y="593270"/>
            <a:ext cx="3816063" cy="2724329"/>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729" y="597399"/>
            <a:ext cx="4128401" cy="272020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4130" y="593270"/>
            <a:ext cx="4236165" cy="2720200"/>
          </a:xfrm>
          <a:prstGeom prst="rect">
            <a:avLst/>
          </a:prstGeom>
        </p:spPr>
      </p:pic>
    </p:spTree>
    <p:extLst>
      <p:ext uri="{BB962C8B-B14F-4D97-AF65-F5344CB8AC3E}">
        <p14:creationId xmlns:p14="http://schemas.microsoft.com/office/powerpoint/2010/main" val="337398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8072"/>
            <a:ext cx="10515600" cy="5278891"/>
          </a:xfrm>
        </p:spPr>
        <p:txBody>
          <a:bodyPr>
            <a:normAutofit/>
          </a:bodyPr>
          <a:lstStyle/>
          <a:p>
            <a:pPr marL="0" indent="0">
              <a:buNone/>
            </a:pP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838200" y="365126"/>
            <a:ext cx="10515600" cy="352630"/>
          </a:xfrm>
        </p:spPr>
        <p:txBody>
          <a:bodyPr>
            <a:normAutofit fontScale="90000"/>
          </a:bodyPr>
          <a:lstStyle/>
          <a:p>
            <a:pPr algn="ctr"/>
            <a:r>
              <a:rPr lang="en-GB" sz="2800" b="1" dirty="0">
                <a:latin typeface="Times New Roman" panose="02020603050405020304" pitchFamily="18" charset="0"/>
                <a:cs typeface="Times New Roman" panose="02020603050405020304" pitchFamily="18" charset="0"/>
              </a:rPr>
              <a:t>Hypotheses to Consider</a:t>
            </a:r>
          </a:p>
        </p:txBody>
      </p:sp>
      <p:sp>
        <p:nvSpPr>
          <p:cNvPr id="5" name="TextBox 4"/>
          <p:cNvSpPr txBox="1"/>
          <p:nvPr/>
        </p:nvSpPr>
        <p:spPr>
          <a:xfrm>
            <a:off x="884903" y="898072"/>
            <a:ext cx="10422194" cy="5078313"/>
          </a:xfrm>
          <a:prstGeom prst="rect">
            <a:avLst/>
          </a:prstGeom>
          <a:noFill/>
        </p:spPr>
        <p:txBody>
          <a:bodyPr wrap="square" rtlCol="0">
            <a:spAutoFit/>
          </a:bodyPr>
          <a:lstStyle/>
          <a:p>
            <a:pPr algn="just"/>
            <a:r>
              <a:rPr lang="en-GB" b="1" dirty="0">
                <a:latin typeface="Times New Roman" panose="02020603050405020304" pitchFamily="18" charset="0"/>
                <a:cs typeface="Times New Roman" panose="02020603050405020304" pitchFamily="18" charset="0"/>
              </a:rPr>
              <a:t>What are hypotheses?</a:t>
            </a:r>
          </a:p>
          <a:p>
            <a:pPr algn="just"/>
            <a:r>
              <a:rPr lang="en-GB" dirty="0">
                <a:latin typeface="Times New Roman" panose="02020603050405020304" pitchFamily="18" charset="0"/>
                <a:cs typeface="Times New Roman" panose="02020603050405020304" pitchFamily="18" charset="0"/>
              </a:rPr>
              <a:t>In a nutshell, a hypothesis is an educated guess on something we think will be true if we check it with observation or data or both.</a:t>
            </a:r>
          </a:p>
          <a:p>
            <a:pPr algn="just"/>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Why do we test hypotheses?</a:t>
            </a:r>
          </a:p>
          <a:p>
            <a:pPr algn="just"/>
            <a:r>
              <a:rPr lang="en-GB" dirty="0">
                <a:latin typeface="Times New Roman" panose="02020603050405020304" pitchFamily="18" charset="0"/>
                <a:cs typeface="Times New Roman" panose="02020603050405020304" pitchFamily="18" charset="0"/>
              </a:rPr>
              <a:t>Hypothesis testing permits us to objectively determine whether those guesses are accurate or not and it may also reveal new information or patterns that were not considered previously. This is why they form the foundational framework for any kind of research work.  </a:t>
            </a:r>
          </a:p>
          <a:p>
            <a:pPr algn="just"/>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What about in this context?</a:t>
            </a:r>
          </a:p>
          <a:p>
            <a:pPr algn="just"/>
            <a:r>
              <a:rPr lang="en-GB" dirty="0">
                <a:latin typeface="Times New Roman" panose="02020603050405020304" pitchFamily="18" charset="0"/>
                <a:cs typeface="Times New Roman" panose="02020603050405020304" pitchFamily="18" charset="0"/>
              </a:rPr>
              <a:t>The airline wants us to identify what’s working well to promote customer satisfaction across the different age ranges, flight classes, travel purposes, etc. to better understand what’s important to our customer base because more satisfied customers will travel with us more often and may attract their friends and relatives to travel with us too. Producing and testing hypotheses about what we might observe when testing satisfaction data enables us to do this in a logical and systematic manner.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For example, if we think satisfaction with in-flight Wi-Fi will differ based on customer age group, we are able to hypothesise this and then test it using data analysis. Let’s start by examining this example on the next slide…</a:t>
            </a:r>
          </a:p>
        </p:txBody>
      </p:sp>
    </p:spTree>
    <p:extLst>
      <p:ext uri="{BB962C8B-B14F-4D97-AF65-F5344CB8AC3E}">
        <p14:creationId xmlns:p14="http://schemas.microsoft.com/office/powerpoint/2010/main" val="3455631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2361</Words>
  <Application>Microsoft Office PowerPoint</Application>
  <PresentationFormat>Widescreen</PresentationFormat>
  <Paragraphs>283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Airline Data Presentation</vt:lpstr>
      <vt:lpstr>Table of Contents</vt:lpstr>
      <vt:lpstr>Objectives</vt:lpstr>
      <vt:lpstr>Data Dictionary: what is what?</vt:lpstr>
      <vt:lpstr>Data Dictionary: what is what?</vt:lpstr>
      <vt:lpstr>Understanding Our Sample</vt:lpstr>
      <vt:lpstr>Understanding Our Sample</vt:lpstr>
      <vt:lpstr>Who’s Satisfied?</vt:lpstr>
      <vt:lpstr>Hypotheses to Consider</vt:lpstr>
      <vt:lpstr>Null hypothesis (H0): “satisfaction scores for in-flight WiFi will not differ across age groups.”</vt:lpstr>
      <vt:lpstr>Null hypothesis (H0): “satisfaction scores for online services will not differ across age groups.”</vt:lpstr>
      <vt:lpstr>H0: “Airline variables will not differ to airport variables in their correlation with overall satisfaction.”</vt:lpstr>
      <vt:lpstr>Airport Variables and Overall Satisfaction</vt:lpstr>
      <vt:lpstr>Which in-flight variables are most highly correlated with satisfaction?</vt:lpstr>
      <vt:lpstr>How do these variables affect each other?</vt:lpstr>
      <vt:lpstr>Which in-flight variables performed the best?</vt:lpstr>
      <vt:lpstr>H0: “Flight Distance will not have a strong correlation with in-flight satisfaction.”</vt:lpstr>
      <vt:lpstr>Flight Distance vs. Flight Class vs. Travel Purpose</vt:lpstr>
      <vt:lpstr>H0: “Business travellers will not report greater satisfaction than personal travellers”</vt:lpstr>
      <vt:lpstr>H0: “Business travellers will not report greater satisfaction than personal travellers”</vt:lpstr>
      <vt:lpstr>Executive Summary</vt:lpstr>
    </vt:vector>
  </TitlesOfParts>
  <Company>QinetiQ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Data Presentation</dc:title>
  <dc:creator>Baker, Oliver M</dc:creator>
  <cp:lastModifiedBy>Oliver</cp:lastModifiedBy>
  <cp:revision>92</cp:revision>
  <dcterms:created xsi:type="dcterms:W3CDTF">2023-12-15T14:32:03Z</dcterms:created>
  <dcterms:modified xsi:type="dcterms:W3CDTF">2023-12-20T12:53:05Z</dcterms:modified>
</cp:coreProperties>
</file>