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4" r:id="rId3"/>
    <p:sldId id="265" r:id="rId4"/>
    <p:sldId id="275" r:id="rId5"/>
    <p:sldId id="274" r:id="rId6"/>
    <p:sldId id="273" r:id="rId7"/>
    <p:sldId id="257" r:id="rId8"/>
    <p:sldId id="268" r:id="rId9"/>
    <p:sldId id="269" r:id="rId10"/>
    <p:sldId id="270" r:id="rId11"/>
    <p:sldId id="272" r:id="rId12"/>
    <p:sldId id="271" r:id="rId13"/>
    <p:sldId id="258" r:id="rId14"/>
    <p:sldId id="259" r:id="rId15"/>
    <p:sldId id="261" r:id="rId16"/>
    <p:sldId id="260" r:id="rId17"/>
    <p:sldId id="262" r:id="rId18"/>
    <p:sldId id="263" r:id="rId19"/>
    <p:sldId id="266" r:id="rId20"/>
    <p:sldId id="276"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F74F"/>
    <a:srgbClr val="3ACC00"/>
    <a:srgbClr val="64FE26"/>
    <a:srgbClr val="A1C064"/>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633D9-2751-FB4F-A439-47A0F3BE003C}" type="datetimeFigureOut">
              <a:rPr lang="en-US" smtClean="0"/>
              <a:t>9/3/15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6B1F6A-3CED-B84A-A7F0-BA32BDCE0563}" type="slidenum">
              <a:rPr lang="en-US" smtClean="0"/>
              <a:t>‹#›</a:t>
            </a:fld>
            <a:endParaRPr lang="en-US"/>
          </a:p>
        </p:txBody>
      </p:sp>
    </p:spTree>
    <p:extLst>
      <p:ext uri="{BB962C8B-B14F-4D97-AF65-F5344CB8AC3E}">
        <p14:creationId xmlns:p14="http://schemas.microsoft.com/office/powerpoint/2010/main" val="1491384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6B1F6A-3CED-B84A-A7F0-BA32BDCE0563}" type="slidenum">
              <a:rPr lang="en-US" smtClean="0"/>
              <a:t>3</a:t>
            </a:fld>
            <a:endParaRPr lang="en-US"/>
          </a:p>
        </p:txBody>
      </p:sp>
    </p:spTree>
    <p:extLst>
      <p:ext uri="{BB962C8B-B14F-4D97-AF65-F5344CB8AC3E}">
        <p14:creationId xmlns:p14="http://schemas.microsoft.com/office/powerpoint/2010/main" val="396626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21AD87-D2A9-5A48-B51A-DD3EBFF9FE3B}" type="datetimeFigureOut">
              <a:rPr lang="en-US" smtClean="0"/>
              <a:t>9/2/15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14376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21AD87-D2A9-5A48-B51A-DD3EBFF9FE3B}" type="datetimeFigureOut">
              <a:rPr lang="en-US" smtClean="0"/>
              <a:t>9/2/15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263837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21AD87-D2A9-5A48-B51A-DD3EBFF9FE3B}" type="datetimeFigureOut">
              <a:rPr lang="en-US" smtClean="0"/>
              <a:t>9/2/15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42790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21AD87-D2A9-5A48-B51A-DD3EBFF9FE3B}" type="datetimeFigureOut">
              <a:rPr lang="en-US" smtClean="0"/>
              <a:t>9/2/15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392936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1AD87-D2A9-5A48-B51A-DD3EBFF9FE3B}" type="datetimeFigureOut">
              <a:rPr lang="en-US" smtClean="0"/>
              <a:t>9/2/15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178376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21AD87-D2A9-5A48-B51A-DD3EBFF9FE3B}" type="datetimeFigureOut">
              <a:rPr lang="en-US" smtClean="0"/>
              <a:t>9/2/15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44872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21AD87-D2A9-5A48-B51A-DD3EBFF9FE3B}" type="datetimeFigureOut">
              <a:rPr lang="en-US" smtClean="0"/>
              <a:t>9/2/15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14366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21AD87-D2A9-5A48-B51A-DD3EBFF9FE3B}" type="datetimeFigureOut">
              <a:rPr lang="en-US" smtClean="0"/>
              <a:t>9/2/15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361711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1AD87-D2A9-5A48-B51A-DD3EBFF9FE3B}" type="datetimeFigureOut">
              <a:rPr lang="en-US" smtClean="0"/>
              <a:t>9/2/15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68427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1AD87-D2A9-5A48-B51A-DD3EBFF9FE3B}" type="datetimeFigureOut">
              <a:rPr lang="en-US" smtClean="0"/>
              <a:t>9/2/15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66633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1AD87-D2A9-5A48-B51A-DD3EBFF9FE3B}" type="datetimeFigureOut">
              <a:rPr lang="en-US" smtClean="0"/>
              <a:t>9/2/15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EB17F-B365-9A49-AD37-6F9761F0BC24}" type="slidenum">
              <a:rPr lang="en-US" smtClean="0"/>
              <a:t>‹#›</a:t>
            </a:fld>
            <a:endParaRPr lang="en-US"/>
          </a:p>
        </p:txBody>
      </p:sp>
    </p:spTree>
    <p:extLst>
      <p:ext uri="{BB962C8B-B14F-4D97-AF65-F5344CB8AC3E}">
        <p14:creationId xmlns:p14="http://schemas.microsoft.com/office/powerpoint/2010/main" val="33460754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1AD87-D2A9-5A48-B51A-DD3EBFF9FE3B}" type="datetimeFigureOut">
              <a:rPr lang="en-US" smtClean="0"/>
              <a:t>9/2/15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B17F-B365-9A49-AD37-6F9761F0BC24}" type="slidenum">
              <a:rPr lang="en-US" smtClean="0"/>
              <a:t>‹#›</a:t>
            </a:fld>
            <a:endParaRPr lang="en-US"/>
          </a:p>
        </p:txBody>
      </p:sp>
    </p:spTree>
    <p:extLst>
      <p:ext uri="{BB962C8B-B14F-4D97-AF65-F5344CB8AC3E}">
        <p14:creationId xmlns:p14="http://schemas.microsoft.com/office/powerpoint/2010/main" val="121526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ACOREL</a:t>
            </a:r>
            <a:endParaRPr lang="en-US" dirty="0"/>
          </a:p>
        </p:txBody>
      </p:sp>
      <p:sp>
        <p:nvSpPr>
          <p:cNvPr id="3" name="Subtitle 2"/>
          <p:cNvSpPr>
            <a:spLocks noGrp="1"/>
          </p:cNvSpPr>
          <p:nvPr>
            <p:ph type="subTitle" idx="1"/>
          </p:nvPr>
        </p:nvSpPr>
        <p:spPr/>
        <p:txBody>
          <a:bodyPr/>
          <a:lstStyle/>
          <a:p>
            <a:r>
              <a:rPr lang="en-US" dirty="0" smtClean="0"/>
              <a:t>Tutorial</a:t>
            </a:r>
            <a:endParaRPr lang="en-US" dirty="0"/>
          </a:p>
        </p:txBody>
      </p:sp>
    </p:spTree>
    <p:extLst>
      <p:ext uri="{BB962C8B-B14F-4D97-AF65-F5344CB8AC3E}">
        <p14:creationId xmlns:p14="http://schemas.microsoft.com/office/powerpoint/2010/main" val="349523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postARTS</a:t>
            </a:r>
            <a:endParaRPr lang="en-US" dirty="0"/>
          </a:p>
        </p:txBody>
      </p:sp>
      <p:sp>
        <p:nvSpPr>
          <p:cNvPr id="3" name="Content Placeholder 2"/>
          <p:cNvSpPr>
            <a:spLocks noGrp="1"/>
          </p:cNvSpPr>
          <p:nvPr>
            <p:ph idx="1"/>
          </p:nvPr>
        </p:nvSpPr>
        <p:spPr/>
        <p:txBody>
          <a:bodyPr/>
          <a:lstStyle/>
          <a:p>
            <a:r>
              <a:rPr lang="en-US" dirty="0" smtClean="0"/>
              <a:t>This function handles:</a:t>
            </a:r>
          </a:p>
          <a:p>
            <a:pPr lvl="1"/>
            <a:r>
              <a:rPr lang="en-US" dirty="0" smtClean="0"/>
              <a:t>Extracting the post-implant MRI artifacts</a:t>
            </a:r>
            <a:endParaRPr lang="en-US" dirty="0"/>
          </a:p>
        </p:txBody>
      </p:sp>
    </p:spTree>
    <p:extLst>
      <p:ext uri="{BB962C8B-B14F-4D97-AF65-F5344CB8AC3E}">
        <p14:creationId xmlns:p14="http://schemas.microsoft.com/office/powerpoint/2010/main" val="22392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moothSurf</a:t>
            </a:r>
            <a:endParaRPr lang="en-US" dirty="0"/>
          </a:p>
        </p:txBody>
      </p:sp>
      <p:sp>
        <p:nvSpPr>
          <p:cNvPr id="3" name="Content Placeholder 2"/>
          <p:cNvSpPr>
            <a:spLocks noGrp="1"/>
          </p:cNvSpPr>
          <p:nvPr>
            <p:ph idx="1"/>
          </p:nvPr>
        </p:nvSpPr>
        <p:spPr/>
        <p:txBody>
          <a:bodyPr/>
          <a:lstStyle/>
          <a:p>
            <a:r>
              <a:rPr lang="en-US" dirty="0" smtClean="0"/>
              <a:t>This function takes in the filled surfaces (created in </a:t>
            </a:r>
            <a:r>
              <a:rPr lang="en-US" dirty="0" err="1" smtClean="0"/>
              <a:t>matlab</a:t>
            </a:r>
            <a:r>
              <a:rPr lang="en-US" smtClean="0"/>
              <a:t>; see below) </a:t>
            </a:r>
            <a:r>
              <a:rPr lang="en-US" dirty="0" smtClean="0"/>
              <a:t>and makes a smooth surface that is later used for electrode projection</a:t>
            </a:r>
          </a:p>
          <a:p>
            <a:endParaRPr lang="en-US" dirty="0"/>
          </a:p>
          <a:p>
            <a:pPr lvl="1"/>
            <a:r>
              <a:rPr lang="en-US" dirty="0" smtClean="0"/>
              <a:t>The filled surfaces can be made in </a:t>
            </a:r>
            <a:r>
              <a:rPr lang="en-US" dirty="0" err="1" smtClean="0"/>
              <a:t>matlab</a:t>
            </a:r>
            <a:r>
              <a:rPr lang="en-US" dirty="0" smtClean="0"/>
              <a:t> by pushing the button “</a:t>
            </a:r>
            <a:r>
              <a:rPr lang="en-US" dirty="0" err="1" smtClean="0"/>
              <a:t>MakeSmooth</a:t>
            </a:r>
            <a:r>
              <a:rPr lang="en-US" dirty="0" smtClean="0"/>
              <a:t>” on the </a:t>
            </a:r>
            <a:r>
              <a:rPr lang="en-US" dirty="0" err="1" smtClean="0"/>
              <a:t>gui</a:t>
            </a:r>
            <a:endParaRPr lang="en-US" dirty="0" smtClean="0"/>
          </a:p>
          <a:p>
            <a:pPr lvl="1"/>
            <a:r>
              <a:rPr lang="en-US" dirty="0" smtClean="0"/>
              <a:t>DO THIS BEFORE RUNNING “</a:t>
            </a:r>
            <a:r>
              <a:rPr lang="en-US" dirty="0" err="1" smtClean="0"/>
              <a:t>smoothSurf</a:t>
            </a:r>
            <a:r>
              <a:rPr lang="en-US" dirty="0" smtClean="0"/>
              <a:t>”!!!</a:t>
            </a:r>
            <a:endParaRPr lang="en-US" dirty="0"/>
          </a:p>
        </p:txBody>
      </p:sp>
    </p:spTree>
    <p:extLst>
      <p:ext uri="{BB962C8B-B14F-4D97-AF65-F5344CB8AC3E}">
        <p14:creationId xmlns:p14="http://schemas.microsoft.com/office/powerpoint/2010/main" val="40046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996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GUI</a:t>
            </a:r>
            <a:endParaRPr lang="en-US" dirty="0"/>
          </a:p>
        </p:txBody>
      </p:sp>
      <p:sp>
        <p:nvSpPr>
          <p:cNvPr id="3" name="Content Placeholder 2"/>
          <p:cNvSpPr>
            <a:spLocks noGrp="1"/>
          </p:cNvSpPr>
          <p:nvPr>
            <p:ph idx="1"/>
          </p:nvPr>
        </p:nvSpPr>
        <p:spPr>
          <a:xfrm>
            <a:off x="457200" y="1600200"/>
            <a:ext cx="8229600" cy="4979610"/>
          </a:xfrm>
        </p:spPr>
        <p:txBody>
          <a:bodyPr>
            <a:normAutofit/>
          </a:bodyPr>
          <a:lstStyle/>
          <a:p>
            <a:r>
              <a:rPr lang="en-US" dirty="0" smtClean="0"/>
              <a:t>Remove Erroneous centroids</a:t>
            </a:r>
          </a:p>
          <a:p>
            <a:r>
              <a:rPr lang="en-US" dirty="0" smtClean="0"/>
              <a:t>Add NEW points</a:t>
            </a:r>
          </a:p>
          <a:p>
            <a:r>
              <a:rPr lang="en-US" dirty="0" smtClean="0"/>
              <a:t>LABEL the points</a:t>
            </a:r>
          </a:p>
          <a:p>
            <a:r>
              <a:rPr lang="en-US" dirty="0" smtClean="0"/>
              <a:t>SAVE the coordinates</a:t>
            </a:r>
            <a:endParaRPr lang="en-US" dirty="0"/>
          </a:p>
          <a:p>
            <a:r>
              <a:rPr lang="en-US" dirty="0" smtClean="0"/>
              <a:t>Features</a:t>
            </a:r>
          </a:p>
          <a:p>
            <a:pPr lvl="1"/>
            <a:r>
              <a:rPr lang="en-US" dirty="0" smtClean="0"/>
              <a:t>Use keyboard or buttons on GUI</a:t>
            </a:r>
          </a:p>
          <a:p>
            <a:pPr lvl="1"/>
            <a:r>
              <a:rPr lang="en-US" smtClean="0"/>
              <a:t>Rotatable </a:t>
            </a:r>
            <a:r>
              <a:rPr lang="en-US" dirty="0" smtClean="0"/>
              <a:t>3D Brain (with transparency)</a:t>
            </a:r>
          </a:p>
          <a:p>
            <a:pPr lvl="1"/>
            <a:r>
              <a:rPr lang="en-US" dirty="0" smtClean="0"/>
              <a:t>Re-run the centroid detection algorithm with new parameters (editable on GUI)</a:t>
            </a:r>
            <a:endParaRPr lang="en-US" dirty="0"/>
          </a:p>
          <a:p>
            <a:endParaRPr lang="en-US" dirty="0" smtClean="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5556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Remove the errors </a:t>
            </a:r>
            <a:endParaRPr lang="en-US" dirty="0"/>
          </a:p>
        </p:txBody>
      </p:sp>
      <p:pic>
        <p:nvPicPr>
          <p:cNvPr id="4" name="Picture 3" descr="Screen Shot 2014-06-17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2" y="1576614"/>
            <a:ext cx="9144000" cy="5136669"/>
          </a:xfrm>
          <a:prstGeom prst="rect">
            <a:avLst/>
          </a:prstGeom>
        </p:spPr>
      </p:pic>
      <p:sp>
        <p:nvSpPr>
          <p:cNvPr id="5" name="Rectangle 4"/>
          <p:cNvSpPr/>
          <p:nvPr/>
        </p:nvSpPr>
        <p:spPr>
          <a:xfrm>
            <a:off x="48382" y="2975429"/>
            <a:ext cx="1173237" cy="387047"/>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064382" y="2564191"/>
            <a:ext cx="568476" cy="369332"/>
          </a:xfrm>
          <a:prstGeom prst="rect">
            <a:avLst/>
          </a:prstGeom>
          <a:noFill/>
        </p:spPr>
        <p:txBody>
          <a:bodyPr wrap="square" rtlCol="0">
            <a:spAutoFit/>
          </a:bodyPr>
          <a:lstStyle/>
          <a:p>
            <a:r>
              <a:rPr lang="en-US" dirty="0" smtClean="0"/>
              <a:t>1.</a:t>
            </a:r>
            <a:endParaRPr lang="en-US" dirty="0"/>
          </a:p>
        </p:txBody>
      </p:sp>
      <p:sp>
        <p:nvSpPr>
          <p:cNvPr id="7" name="Rectangle 6"/>
          <p:cNvSpPr/>
          <p:nvPr/>
        </p:nvSpPr>
        <p:spPr>
          <a:xfrm>
            <a:off x="8019144" y="5164667"/>
            <a:ext cx="817638" cy="1088571"/>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599715" y="4651829"/>
            <a:ext cx="568476" cy="369332"/>
          </a:xfrm>
          <a:prstGeom prst="rect">
            <a:avLst/>
          </a:prstGeom>
          <a:noFill/>
        </p:spPr>
        <p:txBody>
          <a:bodyPr wrap="square" rtlCol="0">
            <a:spAutoFit/>
          </a:bodyPr>
          <a:lstStyle/>
          <a:p>
            <a:r>
              <a:rPr lang="en-US" dirty="0"/>
              <a:t>2</a:t>
            </a:r>
            <a:r>
              <a:rPr lang="en-US" dirty="0" smtClean="0"/>
              <a:t>.</a:t>
            </a:r>
            <a:endParaRPr lang="en-US" dirty="0"/>
          </a:p>
        </p:txBody>
      </p:sp>
      <p:sp>
        <p:nvSpPr>
          <p:cNvPr id="9" name="TextBox 8"/>
          <p:cNvSpPr txBox="1"/>
          <p:nvPr/>
        </p:nvSpPr>
        <p:spPr>
          <a:xfrm>
            <a:off x="5999238" y="6343951"/>
            <a:ext cx="3144762" cy="369332"/>
          </a:xfrm>
          <a:prstGeom prst="rect">
            <a:avLst/>
          </a:prstGeom>
          <a:noFill/>
        </p:spPr>
        <p:txBody>
          <a:bodyPr wrap="square" rtlCol="0">
            <a:spAutoFit/>
          </a:bodyPr>
          <a:lstStyle/>
          <a:p>
            <a:r>
              <a:rPr lang="en-US" dirty="0"/>
              <a:t>3</a:t>
            </a:r>
            <a:r>
              <a:rPr lang="en-US" dirty="0" smtClean="0"/>
              <a:t>. Hit Backspace or Delete</a:t>
            </a:r>
            <a:endParaRPr lang="en-US" dirty="0"/>
          </a:p>
        </p:txBody>
      </p:sp>
    </p:spTree>
    <p:extLst>
      <p:ext uri="{BB962C8B-B14F-4D97-AF65-F5344CB8AC3E}">
        <p14:creationId xmlns:p14="http://schemas.microsoft.com/office/powerpoint/2010/main" val="352398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errors *Notes</a:t>
            </a:r>
            <a:endParaRPr lang="en-US" dirty="0"/>
          </a:p>
        </p:txBody>
      </p:sp>
      <p:sp>
        <p:nvSpPr>
          <p:cNvPr id="3" name="Content Placeholder 2"/>
          <p:cNvSpPr>
            <a:spLocks noGrp="1"/>
          </p:cNvSpPr>
          <p:nvPr>
            <p:ph idx="1"/>
          </p:nvPr>
        </p:nvSpPr>
        <p:spPr/>
        <p:txBody>
          <a:bodyPr/>
          <a:lstStyle/>
          <a:p>
            <a:r>
              <a:rPr lang="en-US" dirty="0" smtClean="0"/>
              <a:t>Usually around depth electrodes and overlapping electrodes</a:t>
            </a:r>
          </a:p>
          <a:p>
            <a:r>
              <a:rPr lang="en-US" dirty="0" smtClean="0"/>
              <a:t>Also occurs on wires or other surgically implanted metal</a:t>
            </a:r>
          </a:p>
          <a:p>
            <a:endParaRPr lang="en-US" dirty="0"/>
          </a:p>
          <a:p>
            <a:endParaRPr lang="en-US" dirty="0"/>
          </a:p>
        </p:txBody>
      </p:sp>
    </p:spTree>
    <p:extLst>
      <p:ext uri="{BB962C8B-B14F-4D97-AF65-F5344CB8AC3E}">
        <p14:creationId xmlns:p14="http://schemas.microsoft.com/office/powerpoint/2010/main" val="322325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NEW Point</a:t>
            </a:r>
            <a:endParaRPr lang="en-US" dirty="0"/>
          </a:p>
        </p:txBody>
      </p:sp>
      <p:pic>
        <p:nvPicPr>
          <p:cNvPr id="4" name="Picture 3" descr="Screen Shot 2014-06-17 at 10.19.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2481"/>
            <a:ext cx="9144000" cy="5209234"/>
          </a:xfrm>
          <a:prstGeom prst="rect">
            <a:avLst/>
          </a:prstGeom>
        </p:spPr>
      </p:pic>
      <p:sp>
        <p:nvSpPr>
          <p:cNvPr id="5" name="Rectangle 4"/>
          <p:cNvSpPr/>
          <p:nvPr/>
        </p:nvSpPr>
        <p:spPr>
          <a:xfrm>
            <a:off x="-12093" y="2636769"/>
            <a:ext cx="1173237" cy="387047"/>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161144" y="2379525"/>
            <a:ext cx="568476" cy="369332"/>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2673049" y="2452103"/>
            <a:ext cx="568476" cy="369332"/>
          </a:xfrm>
          <a:prstGeom prst="rect">
            <a:avLst/>
          </a:prstGeom>
          <a:noFill/>
        </p:spPr>
        <p:txBody>
          <a:bodyPr wrap="square" rtlCol="0">
            <a:spAutoFit/>
          </a:bodyPr>
          <a:lstStyle/>
          <a:p>
            <a:r>
              <a:rPr lang="en-US" dirty="0" smtClean="0"/>
              <a:t>2.</a:t>
            </a:r>
            <a:endParaRPr lang="en-US" dirty="0"/>
          </a:p>
        </p:txBody>
      </p:sp>
      <p:sp>
        <p:nvSpPr>
          <p:cNvPr id="8" name="Rectangle 7"/>
          <p:cNvSpPr/>
          <p:nvPr/>
        </p:nvSpPr>
        <p:spPr>
          <a:xfrm>
            <a:off x="3152021" y="2636770"/>
            <a:ext cx="1274836" cy="459620"/>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970763" y="5164667"/>
            <a:ext cx="1173237" cy="1269999"/>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530497" y="4795335"/>
            <a:ext cx="568476" cy="369332"/>
          </a:xfrm>
          <a:prstGeom prst="rect">
            <a:avLst/>
          </a:prstGeom>
          <a:noFill/>
        </p:spPr>
        <p:txBody>
          <a:bodyPr wrap="square" rtlCol="0">
            <a:spAutoFit/>
          </a:bodyPr>
          <a:lstStyle/>
          <a:p>
            <a:r>
              <a:rPr lang="en-US" dirty="0" smtClean="0"/>
              <a:t>3.</a:t>
            </a:r>
            <a:endParaRPr lang="en-US" dirty="0"/>
          </a:p>
        </p:txBody>
      </p:sp>
      <p:sp>
        <p:nvSpPr>
          <p:cNvPr id="11" name="TextBox 10"/>
          <p:cNvSpPr txBox="1"/>
          <p:nvPr/>
        </p:nvSpPr>
        <p:spPr>
          <a:xfrm>
            <a:off x="6115354" y="6354028"/>
            <a:ext cx="2450493" cy="369332"/>
          </a:xfrm>
          <a:prstGeom prst="rect">
            <a:avLst/>
          </a:prstGeom>
          <a:noFill/>
        </p:spPr>
        <p:txBody>
          <a:bodyPr wrap="square" rtlCol="0">
            <a:spAutoFit/>
          </a:bodyPr>
          <a:lstStyle/>
          <a:p>
            <a:r>
              <a:rPr lang="en-US" dirty="0" smtClean="0"/>
              <a:t>4. Hit Enter</a:t>
            </a:r>
            <a:endParaRPr lang="en-US" dirty="0"/>
          </a:p>
        </p:txBody>
      </p:sp>
    </p:spTree>
    <p:extLst>
      <p:ext uri="{BB962C8B-B14F-4D97-AF65-F5344CB8AC3E}">
        <p14:creationId xmlns:p14="http://schemas.microsoft.com/office/powerpoint/2010/main" val="377759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Points *Notes</a:t>
            </a:r>
            <a:endParaRPr lang="en-US" dirty="0"/>
          </a:p>
        </p:txBody>
      </p:sp>
      <p:sp>
        <p:nvSpPr>
          <p:cNvPr id="3" name="Content Placeholder 2"/>
          <p:cNvSpPr>
            <a:spLocks noGrp="1"/>
          </p:cNvSpPr>
          <p:nvPr>
            <p:ph idx="1"/>
          </p:nvPr>
        </p:nvSpPr>
        <p:spPr/>
        <p:txBody>
          <a:bodyPr/>
          <a:lstStyle/>
          <a:p>
            <a:r>
              <a:rPr lang="en-US" dirty="0" smtClean="0"/>
              <a:t>Change the brush radius to the electrode radius</a:t>
            </a:r>
          </a:p>
          <a:p>
            <a:r>
              <a:rPr lang="en-US" dirty="0" smtClean="0"/>
              <a:t>The selected point is highlighted in red and the surrounding points in yellow.</a:t>
            </a:r>
          </a:p>
          <a:p>
            <a:r>
              <a:rPr lang="en-US" dirty="0" smtClean="0"/>
              <a:t>The algorithm picks from this cloud (</a:t>
            </a:r>
            <a:r>
              <a:rPr lang="en-US" dirty="0" err="1" smtClean="0"/>
              <a:t>yellow+red</a:t>
            </a:r>
            <a:r>
              <a:rPr lang="en-US" dirty="0" smtClean="0"/>
              <a:t>) and calculates the centroid</a:t>
            </a:r>
          </a:p>
          <a:p>
            <a:endParaRPr lang="en-US" dirty="0"/>
          </a:p>
          <a:p>
            <a:endParaRPr lang="en-US" dirty="0"/>
          </a:p>
        </p:txBody>
      </p:sp>
    </p:spTree>
    <p:extLst>
      <p:ext uri="{BB962C8B-B14F-4D97-AF65-F5344CB8AC3E}">
        <p14:creationId xmlns:p14="http://schemas.microsoft.com/office/powerpoint/2010/main" val="2900696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LABEL the points</a:t>
            </a:r>
            <a:endParaRPr lang="en-US" dirty="0"/>
          </a:p>
        </p:txBody>
      </p:sp>
      <p:pic>
        <p:nvPicPr>
          <p:cNvPr id="4" name="Picture 3" descr="Screen Shot 2014-06-17 at 10.39.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1442"/>
            <a:ext cx="9144000" cy="4065073"/>
          </a:xfrm>
          <a:prstGeom prst="rect">
            <a:avLst/>
          </a:prstGeom>
        </p:spPr>
      </p:pic>
      <p:sp>
        <p:nvSpPr>
          <p:cNvPr id="5" name="Rectangle 4"/>
          <p:cNvSpPr/>
          <p:nvPr/>
        </p:nvSpPr>
        <p:spPr>
          <a:xfrm>
            <a:off x="0" y="3568103"/>
            <a:ext cx="931333" cy="387047"/>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737811" y="3198771"/>
            <a:ext cx="568476" cy="369332"/>
          </a:xfrm>
          <a:prstGeom prst="rect">
            <a:avLst/>
          </a:prstGeom>
          <a:noFill/>
        </p:spPr>
        <p:txBody>
          <a:bodyPr wrap="square" rtlCol="0">
            <a:spAutoFit/>
          </a:bodyPr>
          <a:lstStyle/>
          <a:p>
            <a:r>
              <a:rPr lang="en-US" dirty="0" smtClean="0"/>
              <a:t>1.</a:t>
            </a:r>
            <a:endParaRPr lang="en-US" dirty="0"/>
          </a:p>
        </p:txBody>
      </p:sp>
      <p:sp>
        <p:nvSpPr>
          <p:cNvPr id="7" name="Rectangle 6"/>
          <p:cNvSpPr/>
          <p:nvPr/>
        </p:nvSpPr>
        <p:spPr>
          <a:xfrm>
            <a:off x="2148115" y="3526979"/>
            <a:ext cx="1492552" cy="670069"/>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954592" y="3145560"/>
            <a:ext cx="568476" cy="369332"/>
          </a:xfrm>
          <a:prstGeom prst="rect">
            <a:avLst/>
          </a:prstGeom>
          <a:noFill/>
        </p:spPr>
        <p:txBody>
          <a:bodyPr wrap="square" rtlCol="0">
            <a:spAutoFit/>
          </a:bodyPr>
          <a:lstStyle/>
          <a:p>
            <a:r>
              <a:rPr lang="en-US" dirty="0" smtClean="0"/>
              <a:t>2.</a:t>
            </a:r>
            <a:endParaRPr lang="en-US" dirty="0"/>
          </a:p>
        </p:txBody>
      </p:sp>
      <p:sp>
        <p:nvSpPr>
          <p:cNvPr id="9" name="Rectangle 8"/>
          <p:cNvSpPr/>
          <p:nvPr/>
        </p:nvSpPr>
        <p:spPr>
          <a:xfrm>
            <a:off x="6127447" y="3374579"/>
            <a:ext cx="706363" cy="580571"/>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634237" y="2979443"/>
            <a:ext cx="568476" cy="369332"/>
          </a:xfrm>
          <a:prstGeom prst="rect">
            <a:avLst/>
          </a:prstGeom>
          <a:noFill/>
        </p:spPr>
        <p:txBody>
          <a:bodyPr wrap="square" rtlCol="0">
            <a:spAutoFit/>
          </a:bodyPr>
          <a:lstStyle/>
          <a:p>
            <a:r>
              <a:rPr lang="en-US" dirty="0" smtClean="0"/>
              <a:t>3.</a:t>
            </a:r>
            <a:endParaRPr lang="en-US" dirty="0"/>
          </a:p>
        </p:txBody>
      </p:sp>
      <p:sp>
        <p:nvSpPr>
          <p:cNvPr id="11" name="TextBox 10"/>
          <p:cNvSpPr txBox="1"/>
          <p:nvPr/>
        </p:nvSpPr>
        <p:spPr>
          <a:xfrm>
            <a:off x="5843208" y="4510700"/>
            <a:ext cx="1813077" cy="369332"/>
          </a:xfrm>
          <a:prstGeom prst="rect">
            <a:avLst/>
          </a:prstGeom>
          <a:noFill/>
        </p:spPr>
        <p:txBody>
          <a:bodyPr wrap="square" rtlCol="0">
            <a:spAutoFit/>
          </a:bodyPr>
          <a:lstStyle/>
          <a:p>
            <a:r>
              <a:rPr lang="en-US" dirty="0" smtClean="0"/>
              <a:t>4. Hit Enter</a:t>
            </a:r>
            <a:endParaRPr lang="en-US" dirty="0"/>
          </a:p>
        </p:txBody>
      </p:sp>
    </p:spTree>
    <p:extLst>
      <p:ext uri="{BB962C8B-B14F-4D97-AF65-F5344CB8AC3E}">
        <p14:creationId xmlns:p14="http://schemas.microsoft.com/office/powerpoint/2010/main" val="3961993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Points *Notes</a:t>
            </a:r>
            <a:endParaRPr lang="en-US" dirty="0"/>
          </a:p>
        </p:txBody>
      </p:sp>
      <p:sp>
        <p:nvSpPr>
          <p:cNvPr id="3" name="Content Placeholder 2"/>
          <p:cNvSpPr>
            <a:spLocks noGrp="1"/>
          </p:cNvSpPr>
          <p:nvPr>
            <p:ph idx="1"/>
          </p:nvPr>
        </p:nvSpPr>
        <p:spPr/>
        <p:txBody>
          <a:bodyPr/>
          <a:lstStyle/>
          <a:p>
            <a:r>
              <a:rPr lang="en-US" dirty="0" smtClean="0"/>
              <a:t>Multi-label adds +1 to the edit field with the electrode name after you hit ENTER. This will speed up the process so you don’t have to change the field each time from RST1 to RST2</a:t>
            </a:r>
          </a:p>
          <a:p>
            <a:endParaRPr lang="en-US" dirty="0"/>
          </a:p>
          <a:p>
            <a:endParaRPr lang="en-US" dirty="0"/>
          </a:p>
        </p:txBody>
      </p:sp>
    </p:spTree>
    <p:extLst>
      <p:ext uri="{BB962C8B-B14F-4D97-AF65-F5344CB8AC3E}">
        <p14:creationId xmlns:p14="http://schemas.microsoft.com/office/powerpoint/2010/main" val="155238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1. </a:t>
            </a:r>
            <a:r>
              <a:rPr lang="en-US" dirty="0" smtClean="0">
                <a:solidFill>
                  <a:schemeClr val="accent2">
                    <a:lumMod val="50000"/>
                  </a:schemeClr>
                </a:solidFill>
              </a:rPr>
              <a:t>Image Pre-</a:t>
            </a:r>
            <a:r>
              <a:rPr lang="en-US" dirty="0" smtClean="0">
                <a:solidFill>
                  <a:schemeClr val="accent2">
                    <a:lumMod val="50000"/>
                  </a:schemeClr>
                </a:solidFill>
              </a:rPr>
              <a:t>Processing </a:t>
            </a:r>
            <a:endParaRPr lang="en-US" dirty="0" smtClean="0">
              <a:solidFill>
                <a:schemeClr val="accent2">
                  <a:lumMod val="50000"/>
                </a:schemeClr>
              </a:solidFill>
            </a:endParaRPr>
          </a:p>
          <a:p>
            <a:r>
              <a:rPr lang="en-US" dirty="0" smtClean="0"/>
              <a:t>2. </a:t>
            </a:r>
            <a:r>
              <a:rPr lang="en-US" dirty="0" smtClean="0">
                <a:solidFill>
                  <a:schemeClr val="accent3">
                    <a:lumMod val="50000"/>
                  </a:schemeClr>
                </a:solidFill>
              </a:rPr>
              <a:t>LABEL GUI</a:t>
            </a:r>
          </a:p>
          <a:p>
            <a:r>
              <a:rPr lang="en-US" dirty="0" smtClean="0"/>
              <a:t>3. </a:t>
            </a:r>
            <a:r>
              <a:rPr lang="en-US" dirty="0" smtClean="0">
                <a:solidFill>
                  <a:schemeClr val="accent1">
                    <a:lumMod val="50000"/>
                  </a:schemeClr>
                </a:solidFill>
              </a:rPr>
              <a:t>Electrodes Post-Processing</a:t>
            </a:r>
          </a:p>
          <a:p>
            <a:r>
              <a:rPr lang="en-US" dirty="0" smtClean="0"/>
              <a:t>4. </a:t>
            </a:r>
            <a:r>
              <a:rPr lang="en-US" dirty="0" smtClean="0">
                <a:solidFill>
                  <a:schemeClr val="accent6">
                    <a:lumMod val="50000"/>
                  </a:schemeClr>
                </a:solidFill>
              </a:rPr>
              <a:t>Plotting</a:t>
            </a:r>
            <a:endParaRPr lang="en-US" dirty="0">
              <a:solidFill>
                <a:schemeClr val="accent6">
                  <a:lumMod val="50000"/>
                </a:schemeClr>
              </a:solidFill>
            </a:endParaRPr>
          </a:p>
        </p:txBody>
      </p:sp>
    </p:spTree>
    <p:extLst>
      <p:ext uri="{BB962C8B-B14F-4D97-AF65-F5344CB8AC3E}">
        <p14:creationId xmlns:p14="http://schemas.microsoft.com/office/powerpoint/2010/main" val="156381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BF74F">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SAVE the points</a:t>
            </a:r>
            <a:endParaRPr lang="en-US" dirty="0"/>
          </a:p>
        </p:txBody>
      </p:sp>
      <p:pic>
        <p:nvPicPr>
          <p:cNvPr id="4" name="Picture 3" descr="Screen Shot 2014-06-17 at 10.39.06 PM.png"/>
          <p:cNvPicPr>
            <a:picLocks noChangeAspect="1"/>
          </p:cNvPicPr>
          <p:nvPr/>
        </p:nvPicPr>
        <p:blipFill rotWithShape="1">
          <a:blip r:embed="rId2">
            <a:extLst>
              <a:ext uri="{28A0092B-C50C-407E-A947-70E740481C1C}">
                <a14:useLocalDpi xmlns:a14="http://schemas.microsoft.com/office/drawing/2010/main" val="0"/>
              </a:ext>
            </a:extLst>
          </a:blip>
          <a:srcRect r="60185"/>
          <a:stretch/>
        </p:blipFill>
        <p:spPr>
          <a:xfrm>
            <a:off x="1947334" y="1232673"/>
            <a:ext cx="5079999" cy="5672194"/>
          </a:xfrm>
          <a:prstGeom prst="rect">
            <a:avLst/>
          </a:prstGeom>
        </p:spPr>
      </p:pic>
      <p:sp>
        <p:nvSpPr>
          <p:cNvPr id="5" name="Rectangle 4"/>
          <p:cNvSpPr/>
          <p:nvPr/>
        </p:nvSpPr>
        <p:spPr>
          <a:xfrm>
            <a:off x="3146777" y="6248111"/>
            <a:ext cx="1240165" cy="511112"/>
          </a:xfrm>
          <a:prstGeom prst="rect">
            <a:avLst/>
          </a:prstGeom>
          <a:noFill/>
          <a:ln w="508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53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Electrode Post-Processing</a:t>
            </a:r>
            <a:endParaRPr lang="en-US" dirty="0"/>
          </a:p>
        </p:txBody>
      </p:sp>
      <p:sp>
        <p:nvSpPr>
          <p:cNvPr id="3" name="Content Placeholder 2"/>
          <p:cNvSpPr>
            <a:spLocks noGrp="1"/>
          </p:cNvSpPr>
          <p:nvPr>
            <p:ph idx="1"/>
          </p:nvPr>
        </p:nvSpPr>
        <p:spPr/>
        <p:txBody>
          <a:bodyPr/>
          <a:lstStyle/>
          <a:p>
            <a:r>
              <a:rPr lang="en-US" dirty="0" smtClean="0"/>
              <a:t>Buttons on MAIN GUI</a:t>
            </a:r>
          </a:p>
          <a:p>
            <a:pPr lvl="1"/>
            <a:r>
              <a:rPr lang="en-US" dirty="0" smtClean="0"/>
              <a:t>AUTO-REG</a:t>
            </a:r>
          </a:p>
          <a:p>
            <a:pPr lvl="2"/>
            <a:r>
              <a:rPr lang="en-US" dirty="0" smtClean="0"/>
              <a:t>Does the ICP and saves the </a:t>
            </a:r>
            <a:r>
              <a:rPr lang="en-US" dirty="0" err="1" smtClean="0"/>
              <a:t>coords</a:t>
            </a:r>
            <a:endParaRPr lang="en-US" dirty="0" smtClean="0"/>
          </a:p>
          <a:p>
            <a:pPr lvl="1"/>
            <a:r>
              <a:rPr lang="en-US" dirty="0" smtClean="0"/>
              <a:t>SURF-PROJ</a:t>
            </a:r>
          </a:p>
          <a:p>
            <a:pPr lvl="2"/>
            <a:r>
              <a:rPr lang="en-US" dirty="0" smtClean="0"/>
              <a:t>Projects to surface and saves the </a:t>
            </a:r>
            <a:r>
              <a:rPr lang="en-US" dirty="0" err="1" smtClean="0"/>
              <a:t>coords</a:t>
            </a:r>
            <a:endParaRPr lang="en-US" dirty="0" smtClean="0"/>
          </a:p>
          <a:p>
            <a:pPr lvl="2"/>
            <a:r>
              <a:rPr lang="en-US" dirty="0" smtClean="0"/>
              <a:t>Need to Specify the Depth electrodes</a:t>
            </a:r>
            <a:endParaRPr lang="en-US" dirty="0"/>
          </a:p>
        </p:txBody>
      </p:sp>
    </p:spTree>
    <p:extLst>
      <p:ext uri="{BB962C8B-B14F-4D97-AF65-F5344CB8AC3E}">
        <p14:creationId xmlns:p14="http://schemas.microsoft.com/office/powerpoint/2010/main" val="356232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PRE-PROCESSING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pre-implant MRI Full-Reconstruction</a:t>
            </a:r>
          </a:p>
          <a:p>
            <a:pPr marL="514350" indent="-514350">
              <a:buFont typeface="+mj-lt"/>
              <a:buAutoNum type="arabicPeriod"/>
            </a:pPr>
            <a:r>
              <a:rPr lang="en-US" dirty="0" smtClean="0"/>
              <a:t>Alignment of pre-MRI &lt; - &gt; post-CT</a:t>
            </a:r>
          </a:p>
          <a:p>
            <a:pPr marL="514350" indent="-514350">
              <a:buFont typeface="+mj-lt"/>
              <a:buAutoNum type="arabicPeriod"/>
            </a:pPr>
            <a:r>
              <a:rPr lang="en-US" dirty="0" smtClean="0"/>
              <a:t>post-implant MRI Half-Reconstruction</a:t>
            </a:r>
          </a:p>
          <a:p>
            <a:pPr marL="514350" indent="-514350">
              <a:buFont typeface="+mj-lt"/>
              <a:buAutoNum type="arabicPeriod"/>
            </a:pPr>
            <a:r>
              <a:rPr lang="en-US" dirty="0" smtClean="0"/>
              <a:t>Alignment of pre-MRI &lt; - &gt; post-MRI</a:t>
            </a:r>
          </a:p>
          <a:p>
            <a:pPr marL="514350" indent="-514350">
              <a:buFont typeface="+mj-lt"/>
              <a:buAutoNum type="arabicPeriod"/>
            </a:pPr>
            <a:r>
              <a:rPr lang="en-US" dirty="0" smtClean="0"/>
              <a:t>Artifact extraction of post-MRI</a:t>
            </a:r>
          </a:p>
          <a:p>
            <a:pPr marL="514350" indent="-514350">
              <a:buFont typeface="+mj-lt"/>
              <a:buAutoNum type="arabicPeriod"/>
            </a:pPr>
            <a:r>
              <a:rPr lang="en-US" dirty="0" smtClean="0"/>
              <a:t>Make Smooth Surfaces</a:t>
            </a:r>
            <a:endParaRPr lang="en-US" dirty="0"/>
          </a:p>
        </p:txBody>
      </p:sp>
    </p:spTree>
    <p:extLst>
      <p:ext uri="{BB962C8B-B14F-4D97-AF65-F5344CB8AC3E}">
        <p14:creationId xmlns:p14="http://schemas.microsoft.com/office/powerpoint/2010/main" val="285006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SUBJECTS DIRECTORY</a:t>
            </a:r>
            <a:endParaRPr lang="en-US" dirty="0"/>
          </a:p>
        </p:txBody>
      </p:sp>
      <p:sp>
        <p:nvSpPr>
          <p:cNvPr id="3" name="Content Placeholder 2"/>
          <p:cNvSpPr>
            <a:spLocks noGrp="1"/>
          </p:cNvSpPr>
          <p:nvPr>
            <p:ph idx="1"/>
          </p:nvPr>
        </p:nvSpPr>
        <p:spPr/>
        <p:txBody>
          <a:bodyPr/>
          <a:lstStyle/>
          <a:p>
            <a:r>
              <a:rPr lang="en-US" dirty="0" smtClean="0"/>
              <a:t>Folder with all the subjects</a:t>
            </a:r>
          </a:p>
          <a:p>
            <a:pPr lvl="1"/>
            <a:r>
              <a:rPr lang="en-US" dirty="0" smtClean="0"/>
              <a:t>Edit directly in ‘</a:t>
            </a:r>
            <a:r>
              <a:rPr lang="en-US" dirty="0" err="1" smtClean="0"/>
              <a:t>subjects_path.txt</a:t>
            </a:r>
            <a:r>
              <a:rPr lang="en-US" dirty="0" smtClean="0"/>
              <a:t>’</a:t>
            </a:r>
          </a:p>
          <a:p>
            <a:pPr lvl="1"/>
            <a:r>
              <a:rPr lang="en-US" dirty="0" smtClean="0"/>
              <a:t>Or can be changed from the </a:t>
            </a:r>
            <a:r>
              <a:rPr lang="en-US" dirty="0" err="1" smtClean="0"/>
              <a:t>acorel</a:t>
            </a:r>
            <a:r>
              <a:rPr lang="en-US" dirty="0" smtClean="0"/>
              <a:t> GUI</a:t>
            </a:r>
          </a:p>
          <a:p>
            <a:pPr lvl="1"/>
            <a:r>
              <a:rPr lang="en-US" dirty="0" smtClean="0"/>
              <a:t>Top right corner “CHOOSE DIR”</a:t>
            </a:r>
            <a:endParaRPr lang="en-US" dirty="0"/>
          </a:p>
        </p:txBody>
      </p:sp>
    </p:spTree>
    <p:extLst>
      <p:ext uri="{BB962C8B-B14F-4D97-AF65-F5344CB8AC3E}">
        <p14:creationId xmlns:p14="http://schemas.microsoft.com/office/powerpoint/2010/main" val="19602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TCSH</a:t>
            </a:r>
            <a:endParaRPr lang="en-US" dirty="0"/>
          </a:p>
        </p:txBody>
      </p:sp>
      <p:sp>
        <p:nvSpPr>
          <p:cNvPr id="3" name="Content Placeholder 2"/>
          <p:cNvSpPr>
            <a:spLocks noGrp="1"/>
          </p:cNvSpPr>
          <p:nvPr>
            <p:ph idx="1"/>
          </p:nvPr>
        </p:nvSpPr>
        <p:spPr/>
        <p:txBody>
          <a:bodyPr/>
          <a:lstStyle/>
          <a:p>
            <a:r>
              <a:rPr lang="en-US" dirty="0" smtClean="0"/>
              <a:t>The following slides detail the TCSH scripts</a:t>
            </a:r>
          </a:p>
          <a:p>
            <a:endParaRPr lang="en-US" dirty="0"/>
          </a:p>
          <a:p>
            <a:r>
              <a:rPr lang="en-US" dirty="0" smtClean="0"/>
              <a:t>Execute script by typing ‘</a:t>
            </a:r>
            <a:r>
              <a:rPr lang="en-US" dirty="0" err="1" smtClean="0"/>
              <a:t>tcsh</a:t>
            </a:r>
            <a:r>
              <a:rPr lang="en-US" dirty="0" smtClean="0"/>
              <a:t> &lt;</a:t>
            </a:r>
            <a:r>
              <a:rPr lang="en-US" i="1" dirty="0" smtClean="0"/>
              <a:t>script-name</a:t>
            </a:r>
            <a:r>
              <a:rPr lang="en-US" dirty="0" smtClean="0"/>
              <a:t>&gt;’ in the shell</a:t>
            </a:r>
          </a:p>
          <a:p>
            <a:pPr lvl="1"/>
            <a:r>
              <a:rPr lang="en-US" dirty="0" smtClean="0"/>
              <a:t>Must be in same directory as file (aka desktop)</a:t>
            </a:r>
          </a:p>
          <a:p>
            <a:pPr lvl="1"/>
            <a:r>
              <a:rPr lang="en-US" dirty="0" smtClean="0"/>
              <a:t>Also can use ‘source’</a:t>
            </a:r>
          </a:p>
          <a:p>
            <a:endParaRPr lang="en-US" dirty="0"/>
          </a:p>
          <a:p>
            <a:r>
              <a:rPr lang="en-US" dirty="0" smtClean="0"/>
              <a:t>Ex.   </a:t>
            </a:r>
            <a:r>
              <a:rPr lang="en-US" i="1" dirty="0" err="1"/>
              <a:t>t</a:t>
            </a:r>
            <a:r>
              <a:rPr lang="en-US" i="1" dirty="0" err="1" smtClean="0"/>
              <a:t>csh</a:t>
            </a:r>
            <a:r>
              <a:rPr lang="en-US" i="1" dirty="0" smtClean="0"/>
              <a:t> </a:t>
            </a:r>
            <a:r>
              <a:rPr lang="en-US" i="1" dirty="0" err="1" smtClean="0"/>
              <a:t>preRecon</a:t>
            </a:r>
            <a:endParaRPr lang="en-US" i="1" dirty="0"/>
          </a:p>
        </p:txBody>
      </p:sp>
    </p:spTree>
    <p:extLst>
      <p:ext uri="{BB962C8B-B14F-4D97-AF65-F5344CB8AC3E}">
        <p14:creationId xmlns:p14="http://schemas.microsoft.com/office/powerpoint/2010/main" val="315672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FSSetup</a:t>
            </a:r>
            <a:endParaRPr lang="en-US" dirty="0"/>
          </a:p>
        </p:txBody>
      </p:sp>
      <p:sp>
        <p:nvSpPr>
          <p:cNvPr id="3" name="Content Placeholder 2"/>
          <p:cNvSpPr>
            <a:spLocks noGrp="1"/>
          </p:cNvSpPr>
          <p:nvPr>
            <p:ph idx="1"/>
          </p:nvPr>
        </p:nvSpPr>
        <p:spPr/>
        <p:txBody>
          <a:bodyPr/>
          <a:lstStyle/>
          <a:p>
            <a:r>
              <a:rPr lang="en-US" dirty="0" smtClean="0"/>
              <a:t>Uses the </a:t>
            </a:r>
            <a:r>
              <a:rPr lang="en-US" dirty="0" err="1" smtClean="0"/>
              <a:t>GuestAdditions</a:t>
            </a:r>
            <a:r>
              <a:rPr lang="en-US" dirty="0" smtClean="0"/>
              <a:t> to create a shared folder with the virtual machine</a:t>
            </a:r>
          </a:p>
          <a:p>
            <a:pPr lvl="1"/>
            <a:r>
              <a:rPr lang="en-US" dirty="0" smtClean="0"/>
              <a:t>Password: </a:t>
            </a:r>
            <a:r>
              <a:rPr lang="en-US" dirty="0" err="1" smtClean="0"/>
              <a:t>freesurfer</a:t>
            </a:r>
            <a:endParaRPr lang="en-US" dirty="0" smtClean="0"/>
          </a:p>
          <a:p>
            <a:pPr lvl="1"/>
            <a:endParaRPr lang="en-US" dirty="0"/>
          </a:p>
          <a:p>
            <a:r>
              <a:rPr lang="en-US" dirty="0" smtClean="0"/>
              <a:t>Sets up the </a:t>
            </a:r>
            <a:r>
              <a:rPr lang="en-US" dirty="0" err="1" smtClean="0"/>
              <a:t>FreeSurfer</a:t>
            </a:r>
            <a:r>
              <a:rPr lang="en-US" dirty="0" smtClean="0"/>
              <a:t> environment</a:t>
            </a:r>
            <a:endParaRPr lang="en-US" dirty="0"/>
          </a:p>
        </p:txBody>
      </p:sp>
    </p:spTree>
    <p:extLst>
      <p:ext uri="{BB962C8B-B14F-4D97-AF65-F5344CB8AC3E}">
        <p14:creationId xmlns:p14="http://schemas.microsoft.com/office/powerpoint/2010/main" val="390222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Files &amp; Enter Names</a:t>
            </a:r>
            <a:endParaRPr lang="en-US" dirty="0"/>
          </a:p>
        </p:txBody>
      </p:sp>
      <p:sp>
        <p:nvSpPr>
          <p:cNvPr id="3" name="Content Placeholder 2"/>
          <p:cNvSpPr>
            <a:spLocks noGrp="1"/>
          </p:cNvSpPr>
          <p:nvPr>
            <p:ph idx="1"/>
          </p:nvPr>
        </p:nvSpPr>
        <p:spPr/>
        <p:txBody>
          <a:bodyPr/>
          <a:lstStyle/>
          <a:p>
            <a:r>
              <a:rPr lang="en-US" dirty="0" smtClean="0"/>
              <a:t>Separate </a:t>
            </a:r>
            <a:r>
              <a:rPr lang="en-US" dirty="0" err="1" smtClean="0"/>
              <a:t>dicoms</a:t>
            </a:r>
            <a:r>
              <a:rPr lang="en-US" dirty="0" smtClean="0"/>
              <a:t> into three scan folders</a:t>
            </a:r>
          </a:p>
          <a:p>
            <a:pPr lvl="1"/>
            <a:r>
              <a:rPr lang="en-US" dirty="0" smtClean="0"/>
              <a:t>Pre-MRI</a:t>
            </a:r>
          </a:p>
          <a:p>
            <a:pPr lvl="1"/>
            <a:r>
              <a:rPr lang="en-US" dirty="0" smtClean="0"/>
              <a:t>Post-MRI</a:t>
            </a:r>
          </a:p>
          <a:p>
            <a:pPr lvl="1"/>
            <a:r>
              <a:rPr lang="en-US" dirty="0" smtClean="0"/>
              <a:t>Post-CT</a:t>
            </a:r>
            <a:endParaRPr lang="en-US" dirty="0"/>
          </a:p>
          <a:p>
            <a:r>
              <a:rPr lang="en-US" dirty="0" smtClean="0"/>
              <a:t>Name the subjects and the write </a:t>
            </a:r>
            <a:r>
              <a:rPr lang="en-US" dirty="0" err="1" smtClean="0"/>
              <a:t>filepaths</a:t>
            </a:r>
            <a:r>
              <a:rPr lang="en-US" dirty="0" smtClean="0"/>
              <a:t> to image scans</a:t>
            </a:r>
            <a:endParaRPr lang="en-US" dirty="0"/>
          </a:p>
        </p:txBody>
      </p:sp>
      <p:pic>
        <p:nvPicPr>
          <p:cNvPr id="4" name="Picture 3" descr="Screen Shot 2014-06-17 at 10.46.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42" y="5132010"/>
            <a:ext cx="5905500" cy="1612900"/>
          </a:xfrm>
          <a:prstGeom prst="rect">
            <a:avLst/>
          </a:prstGeom>
        </p:spPr>
      </p:pic>
      <p:sp>
        <p:nvSpPr>
          <p:cNvPr id="5" name="Rectangle 4"/>
          <p:cNvSpPr/>
          <p:nvPr/>
        </p:nvSpPr>
        <p:spPr>
          <a:xfrm>
            <a:off x="3543906" y="5515429"/>
            <a:ext cx="4869542" cy="1100666"/>
          </a:xfrm>
          <a:prstGeom prst="rect">
            <a:avLst/>
          </a:prstGeom>
          <a:noFill/>
          <a:ln w="50800">
            <a:solidFill>
              <a:srgbClr val="FFFF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128381" y="4632476"/>
            <a:ext cx="3664857" cy="369332"/>
          </a:xfrm>
          <a:prstGeom prst="rect">
            <a:avLst/>
          </a:prstGeom>
          <a:noFill/>
        </p:spPr>
        <p:txBody>
          <a:bodyPr wrap="square" rtlCol="0">
            <a:spAutoFit/>
          </a:bodyPr>
          <a:lstStyle/>
          <a:p>
            <a:r>
              <a:rPr lang="en-US" dirty="0" smtClean="0"/>
              <a:t>** EDIT THIS PART **</a:t>
            </a:r>
            <a:endParaRPr lang="en-US" dirty="0"/>
          </a:p>
        </p:txBody>
      </p:sp>
    </p:spTree>
    <p:extLst>
      <p:ext uri="{BB962C8B-B14F-4D97-AF65-F5344CB8AC3E}">
        <p14:creationId xmlns:p14="http://schemas.microsoft.com/office/powerpoint/2010/main" val="178098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preRecon</a:t>
            </a:r>
            <a:endParaRPr lang="en-US" dirty="0"/>
          </a:p>
        </p:txBody>
      </p:sp>
      <p:sp>
        <p:nvSpPr>
          <p:cNvPr id="3" name="Content Placeholder 2"/>
          <p:cNvSpPr>
            <a:spLocks noGrp="1"/>
          </p:cNvSpPr>
          <p:nvPr>
            <p:ph idx="1"/>
          </p:nvPr>
        </p:nvSpPr>
        <p:spPr/>
        <p:txBody>
          <a:bodyPr/>
          <a:lstStyle/>
          <a:p>
            <a:r>
              <a:rPr lang="en-US" dirty="0" smtClean="0"/>
              <a:t>This function handles:</a:t>
            </a:r>
          </a:p>
          <a:p>
            <a:pPr lvl="1"/>
            <a:r>
              <a:rPr lang="en-US" dirty="0" smtClean="0"/>
              <a:t>Pre-implant full reconstruction (~12 – 24 </a:t>
            </a:r>
            <a:r>
              <a:rPr lang="en-US" dirty="0" err="1" smtClean="0"/>
              <a:t>hrs</a:t>
            </a:r>
            <a:r>
              <a:rPr lang="en-US" dirty="0" smtClean="0"/>
              <a:t>)</a:t>
            </a:r>
          </a:p>
          <a:p>
            <a:pPr lvl="1"/>
            <a:r>
              <a:rPr lang="en-US" dirty="0" smtClean="0"/>
              <a:t>Mutual Information registration </a:t>
            </a:r>
            <a:r>
              <a:rPr lang="en-US" dirty="0" err="1" smtClean="0"/>
              <a:t>postCT</a:t>
            </a:r>
            <a:r>
              <a:rPr lang="en-US" dirty="0" smtClean="0"/>
              <a:t> - </a:t>
            </a:r>
            <a:r>
              <a:rPr lang="en-US" dirty="0" err="1" smtClean="0"/>
              <a:t>preMR</a:t>
            </a:r>
            <a:endParaRPr lang="en-US" dirty="0"/>
          </a:p>
        </p:txBody>
      </p:sp>
    </p:spTree>
    <p:extLst>
      <p:ext uri="{BB962C8B-B14F-4D97-AF65-F5344CB8AC3E}">
        <p14:creationId xmlns:p14="http://schemas.microsoft.com/office/powerpoint/2010/main" val="304469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postRecon</a:t>
            </a:r>
            <a:endParaRPr lang="en-US" dirty="0"/>
          </a:p>
        </p:txBody>
      </p:sp>
      <p:sp>
        <p:nvSpPr>
          <p:cNvPr id="3" name="Content Placeholder 2"/>
          <p:cNvSpPr>
            <a:spLocks noGrp="1"/>
          </p:cNvSpPr>
          <p:nvPr>
            <p:ph idx="1"/>
          </p:nvPr>
        </p:nvSpPr>
        <p:spPr/>
        <p:txBody>
          <a:bodyPr/>
          <a:lstStyle/>
          <a:p>
            <a:r>
              <a:rPr lang="en-US" dirty="0" smtClean="0"/>
              <a:t>This function handles:</a:t>
            </a:r>
          </a:p>
          <a:p>
            <a:pPr lvl="1"/>
            <a:r>
              <a:rPr lang="en-US" dirty="0" smtClean="0"/>
              <a:t>Post-implant partial reconstruction (~12 – 24 </a:t>
            </a:r>
            <a:r>
              <a:rPr lang="en-US" dirty="0" err="1" smtClean="0"/>
              <a:t>hrs</a:t>
            </a:r>
            <a:r>
              <a:rPr lang="en-US" dirty="0" smtClean="0"/>
              <a:t>)</a:t>
            </a:r>
          </a:p>
          <a:p>
            <a:pPr lvl="1"/>
            <a:r>
              <a:rPr lang="en-US" dirty="0" smtClean="0"/>
              <a:t>Mutual Information registration </a:t>
            </a:r>
            <a:r>
              <a:rPr lang="en-US" dirty="0" err="1" smtClean="0"/>
              <a:t>postCT</a:t>
            </a:r>
            <a:r>
              <a:rPr lang="en-US" dirty="0" smtClean="0"/>
              <a:t> - </a:t>
            </a:r>
            <a:r>
              <a:rPr lang="en-US" dirty="0" err="1" smtClean="0"/>
              <a:t>preMR</a:t>
            </a:r>
            <a:endParaRPr lang="en-US" dirty="0"/>
          </a:p>
        </p:txBody>
      </p:sp>
    </p:spTree>
    <p:extLst>
      <p:ext uri="{BB962C8B-B14F-4D97-AF65-F5344CB8AC3E}">
        <p14:creationId xmlns:p14="http://schemas.microsoft.com/office/powerpoint/2010/main" val="223922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8448</TotalTime>
  <Words>549</Words>
  <Application>Microsoft Macintosh PowerPoint</Application>
  <PresentationFormat>On-screen Show (4:3)</PresentationFormat>
  <Paragraphs>100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ACOREL</vt:lpstr>
      <vt:lpstr>TABLE OF CONTENTS</vt:lpstr>
      <vt:lpstr>IMAGE PRE-PROCESSING</vt:lpstr>
      <vt:lpstr>SUBJECTS DIRECTORY</vt:lpstr>
      <vt:lpstr>TCSH</vt:lpstr>
      <vt:lpstr>FSSetup</vt:lpstr>
      <vt:lpstr>Prepare Files &amp; Enter Names</vt:lpstr>
      <vt:lpstr>preRecon</vt:lpstr>
      <vt:lpstr>postRecon</vt:lpstr>
      <vt:lpstr>postARTS</vt:lpstr>
      <vt:lpstr>smoothSurf</vt:lpstr>
      <vt:lpstr>MATLAB</vt:lpstr>
      <vt:lpstr>LABEL GUI</vt:lpstr>
      <vt:lpstr>1. Remove the errors </vt:lpstr>
      <vt:lpstr>Remove errors *Notes</vt:lpstr>
      <vt:lpstr>2. NEW Point</vt:lpstr>
      <vt:lpstr>NEW Points *Notes</vt:lpstr>
      <vt:lpstr>3. LABEL the points</vt:lpstr>
      <vt:lpstr>LABEL Points *Notes</vt:lpstr>
      <vt:lpstr>4. SAVE the points</vt:lpstr>
      <vt:lpstr>Electrode Post-Processing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ACOREL</dc:title>
  <dc:creator>Walter</dc:creator>
  <cp:lastModifiedBy>Walter</cp:lastModifiedBy>
  <cp:revision>27</cp:revision>
  <dcterms:created xsi:type="dcterms:W3CDTF">2014-06-14T16:05:06Z</dcterms:created>
  <dcterms:modified xsi:type="dcterms:W3CDTF">2015-09-03T20:55:04Z</dcterms:modified>
</cp:coreProperties>
</file>