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notesMasterIdLst>
    <p:notesMasterId r:id="rId56"/>
  </p:notesMasterIdLst>
  <p:handoutMasterIdLst>
    <p:handoutMasterId r:id="rId57"/>
  </p:handoutMasterIdLst>
  <p:sldIdLst>
    <p:sldId id="296" r:id="rId2"/>
    <p:sldId id="297" r:id="rId3"/>
    <p:sldId id="298" r:id="rId4"/>
    <p:sldId id="299" r:id="rId5"/>
    <p:sldId id="300" r:id="rId6"/>
    <p:sldId id="301" r:id="rId7"/>
    <p:sldId id="302" r:id="rId8"/>
    <p:sldId id="303" r:id="rId9"/>
    <p:sldId id="304" r:id="rId10"/>
    <p:sldId id="305" r:id="rId11"/>
    <p:sldId id="306" r:id="rId12"/>
    <p:sldId id="307" r:id="rId13"/>
    <p:sldId id="308" r:id="rId14"/>
    <p:sldId id="309" r:id="rId15"/>
    <p:sldId id="310" r:id="rId16"/>
    <p:sldId id="311" r:id="rId17"/>
    <p:sldId id="312" r:id="rId18"/>
    <p:sldId id="313" r:id="rId19"/>
    <p:sldId id="314" r:id="rId20"/>
    <p:sldId id="315" r:id="rId21"/>
    <p:sldId id="316" r:id="rId22"/>
    <p:sldId id="317" r:id="rId23"/>
    <p:sldId id="318" r:id="rId24"/>
    <p:sldId id="319" r:id="rId25"/>
    <p:sldId id="320" r:id="rId26"/>
    <p:sldId id="321" r:id="rId27"/>
    <p:sldId id="322" r:id="rId28"/>
    <p:sldId id="323" r:id="rId29"/>
    <p:sldId id="324" r:id="rId30"/>
    <p:sldId id="325" r:id="rId31"/>
    <p:sldId id="326" r:id="rId32"/>
    <p:sldId id="327" r:id="rId33"/>
    <p:sldId id="328" r:id="rId34"/>
    <p:sldId id="329" r:id="rId35"/>
    <p:sldId id="330" r:id="rId36"/>
    <p:sldId id="331" r:id="rId37"/>
    <p:sldId id="332" r:id="rId38"/>
    <p:sldId id="333" r:id="rId39"/>
    <p:sldId id="334" r:id="rId40"/>
    <p:sldId id="335" r:id="rId41"/>
    <p:sldId id="336" r:id="rId42"/>
    <p:sldId id="337" r:id="rId43"/>
    <p:sldId id="338" r:id="rId44"/>
    <p:sldId id="339" r:id="rId45"/>
    <p:sldId id="340" r:id="rId46"/>
    <p:sldId id="341" r:id="rId47"/>
    <p:sldId id="342" r:id="rId48"/>
    <p:sldId id="343" r:id="rId49"/>
    <p:sldId id="344" r:id="rId50"/>
    <p:sldId id="345" r:id="rId51"/>
    <p:sldId id="346" r:id="rId52"/>
    <p:sldId id="347" r:id="rId53"/>
    <p:sldId id="348" r:id="rId54"/>
    <p:sldId id="349" r:id="rId55"/>
  </p:sldIdLst>
  <p:sldSz cx="9144000" cy="6858000" type="screen4x3"/>
  <p:notesSz cx="6797675" cy="99282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279" autoAdjust="0"/>
    <p:restoredTop sz="95737" autoAdjust="0"/>
  </p:normalViewPr>
  <p:slideViewPr>
    <p:cSldViewPr>
      <p:cViewPr varScale="1">
        <p:scale>
          <a:sx n="82" d="100"/>
          <a:sy n="82" d="100"/>
        </p:scale>
        <p:origin x="1906"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9162"/>
    </p:cViewPr>
  </p:sorterViewPr>
  <p:notesViewPr>
    <p:cSldViewPr>
      <p:cViewPr varScale="1">
        <p:scale>
          <a:sx n="35" d="100"/>
          <a:sy n="35" d="100"/>
        </p:scale>
        <p:origin x="-1512" y="-6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bwMode="auto">
          <a:xfrm>
            <a:off x="0" y="0"/>
            <a:ext cx="2978150" cy="461963"/>
          </a:xfrm>
          <a:prstGeom prst="rect">
            <a:avLst/>
          </a:prstGeom>
          <a:noFill/>
          <a:ln w="9525">
            <a:noFill/>
            <a:miter lim="800000"/>
            <a:headEnd/>
            <a:tailEnd/>
          </a:ln>
          <a:effectLst/>
        </p:spPr>
        <p:txBody>
          <a:bodyPr vert="horz" wrap="square" lIns="91778" tIns="45890" rIns="91778" bIns="45890" numCol="1" anchor="t" anchorCtr="0" compatLnSpc="1">
            <a:prstTxWarp prst="textNoShape">
              <a:avLst/>
            </a:prstTxWarp>
          </a:bodyPr>
          <a:lstStyle>
            <a:lvl1pPr defTabSz="917575">
              <a:defRPr sz="1200"/>
            </a:lvl1pPr>
          </a:lstStyle>
          <a:p>
            <a:pPr>
              <a:defRPr/>
            </a:pPr>
            <a:endParaRPr lang="es-ES"/>
          </a:p>
        </p:txBody>
      </p:sp>
      <p:sp>
        <p:nvSpPr>
          <p:cNvPr id="68611" name="Rectangle 3"/>
          <p:cNvSpPr>
            <a:spLocks noGrp="1" noChangeArrowheads="1"/>
          </p:cNvSpPr>
          <p:nvPr>
            <p:ph type="dt" sz="quarter" idx="1"/>
          </p:nvPr>
        </p:nvSpPr>
        <p:spPr bwMode="auto">
          <a:xfrm>
            <a:off x="3816350" y="0"/>
            <a:ext cx="2978150" cy="461963"/>
          </a:xfrm>
          <a:prstGeom prst="rect">
            <a:avLst/>
          </a:prstGeom>
          <a:noFill/>
          <a:ln w="9525">
            <a:noFill/>
            <a:miter lim="800000"/>
            <a:headEnd/>
            <a:tailEnd/>
          </a:ln>
          <a:effectLst/>
        </p:spPr>
        <p:txBody>
          <a:bodyPr vert="horz" wrap="square" lIns="91778" tIns="45890" rIns="91778" bIns="45890" numCol="1" anchor="t" anchorCtr="0" compatLnSpc="1">
            <a:prstTxWarp prst="textNoShape">
              <a:avLst/>
            </a:prstTxWarp>
          </a:bodyPr>
          <a:lstStyle>
            <a:lvl1pPr algn="r" defTabSz="917575">
              <a:defRPr sz="1200"/>
            </a:lvl1pPr>
          </a:lstStyle>
          <a:p>
            <a:pPr>
              <a:defRPr/>
            </a:pPr>
            <a:endParaRPr lang="es-ES"/>
          </a:p>
        </p:txBody>
      </p:sp>
      <p:sp>
        <p:nvSpPr>
          <p:cNvPr id="68612" name="Rectangle 4"/>
          <p:cNvSpPr>
            <a:spLocks noGrp="1" noChangeArrowheads="1"/>
          </p:cNvSpPr>
          <p:nvPr>
            <p:ph type="ftr" sz="quarter" idx="2"/>
          </p:nvPr>
        </p:nvSpPr>
        <p:spPr bwMode="auto">
          <a:xfrm>
            <a:off x="0" y="9439275"/>
            <a:ext cx="2978150" cy="461963"/>
          </a:xfrm>
          <a:prstGeom prst="rect">
            <a:avLst/>
          </a:prstGeom>
          <a:noFill/>
          <a:ln w="9525">
            <a:noFill/>
            <a:miter lim="800000"/>
            <a:headEnd/>
            <a:tailEnd/>
          </a:ln>
          <a:effectLst/>
        </p:spPr>
        <p:txBody>
          <a:bodyPr vert="horz" wrap="square" lIns="91778" tIns="45890" rIns="91778" bIns="45890" numCol="1" anchor="b" anchorCtr="0" compatLnSpc="1">
            <a:prstTxWarp prst="textNoShape">
              <a:avLst/>
            </a:prstTxWarp>
          </a:bodyPr>
          <a:lstStyle>
            <a:lvl1pPr defTabSz="917575">
              <a:defRPr sz="1200"/>
            </a:lvl1pPr>
          </a:lstStyle>
          <a:p>
            <a:pPr>
              <a:defRPr/>
            </a:pPr>
            <a:endParaRPr lang="es-ES"/>
          </a:p>
        </p:txBody>
      </p:sp>
      <p:sp>
        <p:nvSpPr>
          <p:cNvPr id="68613" name="Rectangle 5"/>
          <p:cNvSpPr>
            <a:spLocks noGrp="1" noChangeArrowheads="1"/>
          </p:cNvSpPr>
          <p:nvPr>
            <p:ph type="sldNum" sz="quarter" idx="3"/>
          </p:nvPr>
        </p:nvSpPr>
        <p:spPr bwMode="auto">
          <a:xfrm>
            <a:off x="3816350" y="9439275"/>
            <a:ext cx="2978150" cy="461963"/>
          </a:xfrm>
          <a:prstGeom prst="rect">
            <a:avLst/>
          </a:prstGeom>
          <a:noFill/>
          <a:ln w="9525">
            <a:noFill/>
            <a:miter lim="800000"/>
            <a:headEnd/>
            <a:tailEnd/>
          </a:ln>
          <a:effectLst/>
        </p:spPr>
        <p:txBody>
          <a:bodyPr vert="horz" wrap="square" lIns="91778" tIns="45890" rIns="91778" bIns="45890" numCol="1" anchor="b" anchorCtr="0" compatLnSpc="1">
            <a:prstTxWarp prst="textNoShape">
              <a:avLst/>
            </a:prstTxWarp>
          </a:bodyPr>
          <a:lstStyle>
            <a:lvl1pPr algn="r" defTabSz="917575">
              <a:defRPr sz="1200"/>
            </a:lvl1pPr>
          </a:lstStyle>
          <a:p>
            <a:pPr>
              <a:defRPr/>
            </a:pPr>
            <a:fld id="{DF453B3A-5057-4D87-B8DD-BA70DCFC0E85}" type="slidenum">
              <a:rPr lang="es-ES"/>
              <a:pPr>
                <a:defRPr/>
              </a:pPr>
              <a:t>‹Nº›</a:t>
            </a:fld>
            <a:endParaRPr lang="es-ES"/>
          </a:p>
        </p:txBody>
      </p:sp>
    </p:spTree>
    <p:extLst>
      <p:ext uri="{BB962C8B-B14F-4D97-AF65-F5344CB8AC3E}">
        <p14:creationId xmlns:p14="http://schemas.microsoft.com/office/powerpoint/2010/main" val="1969749957"/>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9420" units="cm"/>
          <inkml:channel name="Y" type="integer" max="11100" units="cm"/>
          <inkml:channel name="F" type="integer" max="256" units="dev"/>
          <inkml:channel name="T" type="integer" max="2.14748E9" units="dev"/>
        </inkml:traceFormat>
        <inkml:channelProperties>
          <inkml:channelProperty channel="X" name="resolution" value="628.47894" units="1/cm"/>
          <inkml:channelProperty channel="Y" name="resolution" value="637.93103" units="1/cm"/>
          <inkml:channelProperty channel="F" name="resolution" value="0" units="1/dev"/>
          <inkml:channelProperty channel="T" name="resolution" value="1" units="1/dev"/>
        </inkml:channelProperties>
      </inkml:inkSource>
      <inkml:timestamp xml:id="ts0" timeString="2020-08-19T01:50:47.597"/>
    </inkml:context>
    <inkml:brush xml:id="br0">
      <inkml:brushProperty name="width" value="0.05292" units="cm"/>
      <inkml:brushProperty name="height" value="0.05292" units="cm"/>
      <inkml:brushProperty name="color" value="#FF0000"/>
    </inkml:brush>
  </inkml:definitions>
  <inkml:trace contextRef="#ctx0" brushRef="#br0">8541 5639 48 0,'0'0'0'0,"0"0"1"16,0 0 1-16,-2 25 11 0,-1-5 1 15,-4 11-7-15,-4 2 0 16,-3 3-5-16,-3 0 0 15,-4 7 0-15,0-4 0 16,0 6 0-16,-9 1 1 16,1 6-2-16,-6-4 1 15,2 0-1-15,-4 0 0 16,4-2-1-16,8-7 1 16,5-2-1-16,-1-8 1 15,3-4 0-15,2-4 0 16,6-7 2-16,3-4 1 15,2-1-2-15,-2-15 0 16,3-4-1-16,8-7 0 16,3-10 0-16,-2-6 0 15,7-1 1-15,-5-8 0 16,7 0-2-16,-3-1 1 16,6-2-1-16,1-1 1 15,-1-2 0-15,4 0 0 0,0 3-1 16,-4 2 1-16,1 0-1 15,3 2 1-15,0 0-1 16,-4 3 1-16,6 2-1 16,-8 5 1-16,1-2-1 15,1 11 0-15,1 2 0 16,-2 8 0-16,1 8 0 16,-1 8 1-16,1 8-1 0,-5 0 1 15,1 5-1-15,1 5 0 16,-2 2 0-16,3 4 0 15,-1-1 0-15,0 2 0 16,4 5 0-16,-4 3 0 16,3 2 0-16,-3 0 0 15,-2 6 0-15,1 7 0 16,1 3 1-16,-8-4 0 16,5 0-1-16,1-2 1 15,0-5-1-15,-3-4 0 16,-4-8 0-16,-3 3 0 15,-2 1 0-15,-2-9 0 16,2-6 0-16,0-2 0 16,-5-6 0-16,0-2 0 15,-2-3-1-15,3-8 0 16,-6 0-4-16,3-12 0 16,-4-8-16-16,1-4 0 15,-6-4-22-15,4 4-5 0,2 0 63 16</inkml:trace>
  <inkml:trace contextRef="#ctx0" brushRef="#br0" timeOffset="347.92">8330 6129 113 0,'8'3'0'0,"12"6"1"0,-20-9 0 16,-7 0-1-16,3 0 1 15,-6 0 0-15,8 0 1 16,-3 0 0-16,5 0 1 16,5 0-1-16,2 0 0 15,2 3 1-15,-1-3 0 16,8 2-2-16,-2-2 0 16,2 0 0-16,6-2 0 15,3 2 0-15,4-3 0 16,-1-3-1-16,2 3 1 15,-9 3-1-15,-2 0 1 16,4 0-1-16,-7 2 0 16,-1 5 0-16,-8-1 0 15,0 3-4-15,0-4 0 16,-7 2-60-16,0-3-5 16,4-3 89-16</inkml:trace>
  <inkml:trace contextRef="#ctx0" brushRef="#br0" timeOffset="1981.79">9012 5358 116 0,'0'9'0'16,"-2"3"0"-16,4-16 0 16,6-4 0-16,-2-4 0 15,-3 0 1-15,-5-4 1 16,-5-3 1-16,-3-1 1 16,-6-1-1-16,-6 0 1 15,-6 3-3-15,0 2 1 0,-7 4-1 16,0 0 1-16,5 4-1 15,-13-1 0-15,-3 2-1 16,-6-1 1-16,0 4-1 16,3 1 1-16,-2 3-1 15,-3 0 0-15,0 0 0 16,-2 3 0-16,1 1 0 16,-1 1 0-16,0 2 0 15,-10 8 0-15,-11 6 0 0,12 3 0 16,10 3 0-16,8-3 0 15,5-3 0-15,-5 6 1 16,7 4-1-16,1 2 1 16,3-2-1-16,1 1 1 15,2 4-1-15,5 4 0 16,5-1 0-16,-5 4 0 16,7-2 0-16,4 2 0 15,6 2 0-15,-6-2 0 16,1-4 0-16,4 4 0 15,8-2 0-15,1 2 0 16,-6 0 0-16,6 2 0 16,1 1 0-16,-2-1 0 15,4-2 0-15,0-2 0 16,6-2 0-16,2-3 0 16,-1-1 0-16,7 1 0 15,-5 0 0-15,7-4 0 16,-1 3 0-16,1 1 0 15,2 0 0-15,3-2 0 0,-4 4 0 16,4-4 0-16,-4 2 0 16,4-3 0-16,0 1 0 15,0-1 0-15,9-2 0 16,-4-2 0-16,5 2 0 16,6-1 1-16,1 3 0 15,-3-5 0-15,-5-1-1 16,5-3 1-16,-2 0-1 15,2 0 0-15,3 0 0 0,0-5 1 16,1-2-1-16,3-1 1 16,-4-1-1-16,7-6 1 15,1-1-1-15,-3-1 0 16,4-4 0-16,-3-3 1 16,0-3-1-16,4 3 1 15,-2-3-1-15,3-3 0 16,-2 3 0-16,2-7 0 15,-4-1 0-15,4 1 0 16,3-2 0-16,-7 0 0 16,4 0 0-16,-3-3 0 15,1-1 0-15,-2-1 0 16,7-2 0-16,-10-1 1 16,5-1-1-16,-7-1 0 15,-3 1 0-15,1-6 1 16,-1-1-1-16,0 1 1 15,-10 1-1-15,8-1 1 0,-3 1-1 16,-4 2 1-16,0 0-1 16,-6-4 1-16,1-1-1 15,0-5 1-15,-3-4-1 16,-2 4 1-16,-2 1 0 16,-6-6 0-16,-3 3-1 15,0-4 1-15,2 4 0 16,-4 2 0-16,-2 1 0 0,-6-3 0 15,-8 2 0-15,5-2 0 16,-1 0-1-16,-7 3 1 16,-4-3 0-16,2 2 0 15,4 1-1-15,-5-1 1 16,-1 1-1-16,-1 1 1 16,0-3-1-16,2-1 0 15,1 0 0-15,0 4 1 16,6 1 0-16,-13 0 0 15,0 2-1-15,1-2 1 16,-3 7 0-16,-4 0 0 16,-1 0-1-16,0 3 0 15,-3-1 0-15,-2-2 1 16,-3-4-1-16,0 1 0 16,-1 1 0-16,4-1 1 15,4-1-1-15,-6 1 0 16,4 3 0-16,-2-4 0 15,-1-3 0-15,1 7 0 16,2 4 0-16,-6-1 0 0,-4 2-2 16,1-1 1-16,0-3-9 15,7-1 1-15,0-2-42 16,11-1 1-16,6 0 25 16,1-4 1-16,3 0 24 15</inkml:trace>
  <inkml:trace contextRef="#ctx0" brushRef="#br0" timeOffset="3558.21">11171 5851 82 0,'0'0'0'16,"0"15"2"-16,0-10 0 16,0 2 3-16,0-7 1 15,0 2-1-15,0-2 0 16,3 3-2-16,-1 6 1 15,0 4-3-15,-2 12 1 16,0 11-2-16,0 0 1 16,0 8 0-16,3 3 0 0,4-3-1 15,-3 3 1-15,-1-6-1 16,-3 2 1-16,2-4-1 16,-4 1 1-16,0-4-1 15,-1-9 1-15,1-3-1 16,-5-8 0-16,5-4 0 15,1-4 0-15,1-1-12 16,0-5 0-16,0 1-35 16,0-3-5-16,0 0 68 15</inkml:trace>
  <inkml:trace contextRef="#ctx0" brushRef="#br0" timeOffset="3866.47">11050 6108 111 0,'0'14'0'16,"7"10"0"-16,-3-17 1 16,-1-7 2-16,4 0 0 15,-2-4 1-15,2 2 0 16,6 1 0-16,2 1 0 15,-2 1-3-15,6-1 1 16,3 2-1-16,6-4 1 16,0-1-1-16,0 0 0 15,-4 3-1-15,-1-7 1 16,-4 2-53-16,-3-4 0 16,-2 6 43-16,-5-6 1 0,1-1-3 15</inkml:trace>
  <inkml:trace contextRef="#ctx0" brushRef="#br0" timeOffset="6203.05">14672 4783 135 0,'-5'0'0'16,"0"-3"0"-16,-2-1 0 15,-7 3-1-15,-7-3 0 16,-3-3 0-16,-8 2 0 15,-1-2 0-15,0-1 1 16,-4-4 0-16,1 0 0 16,1 0 0-16,-7 0 1 15,-2 1-1-15,-1 3 1 16,-4-1-1-16,-1 2 1 0,-1 2-1 16,-1-2 1-1,-2 6-1-15,-2 2 0 0,0 3 0 16,-3 3 0-16,0 5 0 15,-11 5 1-15,-7 5-1 16,11 4 0-16,-1 5 0 16,6 0 0-16,4 8 0 15,-1-1 0-15,1 5 0 16,-2 3 0-16,-3 2 0 0,14 4 0 16,-5-1 0-16,11 1 1 15,-5 1-1-15,2-2 1 16,-4-1-1-16,2 0 1 15,-3 1 0-15,11 4 0 16,8-3 0-16,5-6 0 16,10-5 0-16,-19 11 0 15,-10 6-1-15,17-10 1 16,17-8 0-16,-4-1 0 16,13-1-1-16,-7 1 0 15,6 4 0-15,1 0 0 16,2-2 0-16,2 6 0 15,6 1 0-15,-2-9 0 16,-1-3 0-16,2 4 0 16,0 4 0-16,7 3 0 15,-4 1 0-15,15 3 1 16,1 4 0-16,-7 0 0 16,-2 5-1-16,11 7 0 15,14 10 0-15,-2-6 0 16,4-6 0-16,-4-3 0 0,-2-2 0 15,-1-5 0-15,-4-2 0 16,12-7 0-16,8-3 0 16,1-2 0-16,3-3 0 15,-4-9 0-15,-11-5 0 16,20 4 0-16,8 1 0 0,-4 5 0 16,-3 2 0-16,-2-8 0 15,5-1 0-15,-11-12 0 16,-10-2 0-16,9 0 0 15,-7-1 0-15,25 0 0 16,15-1 0-16,-9-5 0 16,4 0 0-16,-9-3 0 15,-5-1 0-15,2-4 1 16,0-1-1-16,3-1 0 16,0 2 0-16,-3-1 0 15,-5-4 0-15,3-5 0 16,-2-3 0-16,2-1 0 15,3-1 0-15,-4-2 1 16,3-1-1-16,-18-1 0 16,-10-3 0-16,3 0 0 15,0-2 0-15,8-6 1 16,9-8-1-16,-13 9 0 16,-3 5 0-16,-8-1 1 15,-3 0-1-15,3-1 1 16,2-3-1-16,-3-5 1 0,0-3-1 15,-3 1 0-15,1 0 0 16,-5 2 1-16,3 4-1 16,-7-5 0-16,4 0 0 15,-7 1 1-15,5 0-1 16,-8 5 1-16,0 5-1 16,-8-5 1-16,-2 4-1 15,4-6 1-15,-2-3 0 0,-5 2 0 16,-3 1-1-16,-1-3 1 15,1 3 0-15,1-1 0 16,-5 2-1-16,0-3 1 16,0 6-1-16,0-5 1 15,0 1-1-15,-5-1 1 16,0 1-1-16,-6 2 1 16,2 2 0-16,-1-2 0 15,0 2-1-15,-1 2 1 16,1-1-1-16,-4 1 1 15,1-4-1-15,5 2 1 16,-6 1-1-16,7-5 1 16,-2 3-1-16,2 2 1 15,0 1-1-15,-3 6 1 16,3 0-1-16,-7-4 1 16,-5 1-1-16,1 0 1 15,4 3-1-15,-2-3 1 0,1-3-1 16,1 6 1-16,-2-3-1 15,0 5 1-15,1-1-1 16,-3 1 1-16,-3-2-1 16,4 6 1-16,5-1-1 15,-6 1 0-15,4 1 0 16,-3-1 1-16,-4-1-1 16,4-3 0-16,-3 4 0 15,-1-6 0-15,-6 1 0 0,2-1 0 16,4 6 0-16,-5-4 0 15,-5 3 0-15,6 1 0 16,-1 1 0-16,2-8 1 16,-1 1-1-16,1-3 1 15,3 0-1-15,-4 0 0 16,1-7 0-16,-2 7 0 16,5-3 0-16,-5 3 0 15,-6 0 0-15,5 0 0 16,-10 3 0-16,6 2 0 15,-6-1 0-15,9 1 1 16,-2 1-1-16,-1 0 0 16,3-1 0-16,-5 2 0 15,7-2 0-15,-2 7 0 16,5 0 0-16,-10 3 0 16,2 0 0-16,-1 6 0 15,1 3 0-15,6 0 0 0,3 0 0 16,-8 3 0-1,2 3 0-15,-3-3 0 16,5 1 0-16,-6-11 0 0,-1-2-2 16,7-3 1-16,-2-7-12 15,5 2 0-15,3-2-100 16</inkml:trace>
  <inkml:trace contextRef="#ctx0" brushRef="#br0" timeOffset="7556.75">13710 5753 120 0,'0'0'0'16,"0"0"-1"-16,0 0 1 16,21 7-2-16,-14-4 0 15,3 2 1-15,2 5 1 16,4 4 0-16,-2 0 1 15,-5 3 1-15,-2 11 0 16,-6 8 0-16,3-2 1 16,-4 4-1-16,2 5 0 15,3 0-1-15,-5-2 1 16,0 5-1-16,0-6 1 16,-4-1-1-16,4-6 0 15,4-4 0-15,-4-7 0 16,0-3 0-16,0-2 0 15,0-8-1-15,0-2 1 16,0-2-1-16,0-5 1 16,0 0-1-16,0-14 1 0,0-10-1 15,0-4 1-15,0-8-1 16,-7 2 1-16,0-5-1 16,0-1 1-16,0 1-1 15,0-2 1-15,-3-2-1 16,4-2 1-16,-2-1-1 0,8 1 0 15,0 2 0-15,0 4 0 16,0 8 0-16,0 7 0 16,0 10 0-16,0 2 0 15,0 5 0-15,-4 14 0 16,2 10 0-16,8 4 0 16,1 4 0-16,0 1 0 15,6 0 0-15,-7 0 0 16,-5-2 0-16,17 7 0 15,8 0 0-15,-7-4 0 16,2-3 0-16,-2 3 0 16,-6 6 0-16,0-9 0 15,0-5 0-15,-6-2 0 16,5-1 0-16,-2-4 0 16,6-7 0-16,0-4 0 15,-6-2 0-15,8-8 0 16,1-6 0-16,0-2 0 0,0-2 0 15,-1-2 0-15,-1-3 0 16,0-3 0-16,-1-4 0 16,-4 7 0-16,-1 3 0 15,-1-3 0-15,-1 3 0 16,3-1 0-16,-5 2 0 16,4-1 0-16,-8 2 0 15,9-1 0-15,-3-5 0 16,2 10 0-16,-6 3 0 15,2 0 0-15,0 9 0 0,-2-1 0 16,-2 4 0-16,6 9 0 16,0 4 0-16,3 8 0 15,-3 7 0-15,1 4 0 16,-4 4 0-16,-1 7 0 16,2 5 0-16,-6 10 0 15,-1 8 0-15,-1-3 0 16,-1 1 0-16,-3-4 0 15,0-2 0-15,3-13 0 16,-3-9-2-16,3-9 0 16,-2 1-102-16</inkml:trace>
  <inkml:trace contextRef="#ctx0" brushRef="#br0" timeOffset="18496.15">9120 5379 103 0,'0'5'0'16,"0"2"5"-16,0-4 0 16,0 0-2-16,0-3 0 15,0 6 0-15,0-6 1 16,0 0-2-16,-5 0 0 15,-1 3-1-15,-4 6 0 16,-4 3-1-16,-7 8 1 16,-7 8 0-16,4-1 0 15,-6 4-1-15,2-2 1 16,-5 6-1-16,0 1 1 16,5 0-1-16,-7-4 1 15,4 3-1-15,-2-6 1 16,3 2-1-16,-5-4 1 0,7 1-1 15,4-8 1-15,4-4-1 16,8-1 1-16,-2-3-1 16,2-5 1-16,5-2-1 15,5-1 1-15,2-1-1 16,0 2 0-16,0-5 0 16,0 0 0-16,2 4 0 15,-2-4 1-15,0 0-1 0,0 0 0 16,2 8 0-16,1-4 0 15,1-1 0-15,3 2 1 16,-4-1-1-16,4 1 1 16,7 2-1-1,-3-2 1-15,-1 5-1 0,4 2 1 16,-2 2-1-16,1 1 0 16,1 1 0-16,5-1 0 15,0-3 0-15,-2 0 0 16,4-3 0-16,9 6 0 15,3 6 0-15,-5-2 0 16,-4 0 0-16,6 1 0 16,-4 1 0-16,4 3 0 15,-8 1 0-15,3-1 1 16,5 2-1-16,-4 2 1 16,5-1-1-16,-5 1 0 15,-5-1 0-15,9-3 0 16,1 0 0-16,-5 0 0 0,-6 4 0 15,-5-4 0-15,-4 3 0 16,-1-3 0-16,-3-5 0 16,0-5 0-16,-3-1 0 15,-3-2 0-15,-1-4-2 16,0-7 1-16,0 0-33 16,-1-16 1-16,-8-11-5 15,0-1-4-15,2 3 55 16</inkml:trace>
  <inkml:trace contextRef="#ctx0" brushRef="#br0" timeOffset="19036.97">8563 5998 97 0,'11'4'0'15,"-4"-1"-1"-15,-4-3 1 16,-1 0-45-16,-2 0-5 16,-2-3 50-16,-3 3 0 15,0 0 57-15,-2 0-5 16,-2 3-49-16,-1-1 0 15,3 1 1-15,-4 4 1 0,6 2-4 16,0-3 0-16,0 7 0 16,-1 0 0-16,6 10-1 15,0-3 1-15,2 4-1 16,2 10 1-16,-1 3-1 16,-10 2 1-16,0-1-1 15,-7 3 1-15,4 4-1 16,-6-1 1-16,0 3 0 0,-1 1 0 15,-1 3-1-15,1-3 1 16,-2-2-1-16,0-1 0 16,-1-5 0-16,-2-4 0 15,3 3 0-15,-13-3 1 16,1 0-1-16,3-5 1 16,7-7-1-16,7-5 0 15,7-5-1-15,9-11 1 16,14-10-21-16,1-10 0 15,6-14-24-15,8-7-5 16,-5 1 65-16</inkml:trace>
  <inkml:trace contextRef="#ctx0" brushRef="#br0" timeOffset="19487.8">8738 5923 126 0,'-4'10'0'0,"-6"7"0"16,5-12 0-16,8-3 0 16,-3-2 0-16,5-3 0 15,-5 3 0-15,4-4 3 16,-11 1 1-16,-4 1-3 15,-3 0 1-15,-10 2-1 0,-4 0 1 16,-10 0-2-16,-2 4 1 16,0 3-1-1,-6-6 1-15,-4 6-1 0,-6-3 0 16,-5-1 0-16,0 6 0 16,-5-4 0-16,-13 5 1 15,-10 4-1-15,7-1 0 16,4 5 0-16,6-11 0 15,2 1 0-15,20-4 0 16,6 1 0-16,9-2 0 16,11-3 0-16,3 0 0 15,-3 0-1-15,6 0 1 16,1 0-7-16,3 0 1 16,7 0-55-16,-4-3-5 15,6 1 85-15</inkml:trace>
  <inkml:trace contextRef="#ctx0" brushRef="#br0" timeOffset="20002.82">8487 5923 106 0,'3'-4'0'16,"-3"-1"0"-16,-3 5 1 16,-4 4-1-16,-5-1 0 15,3 2 0-15,-7-5 1 16,-1-5 4-16,-2-2 0 16,-2-5 3-16,-9-10 0 15,-1-4-5-15,3 2 1 16,-4 0-3-16,-3-4 1 15,-3-8-2-15,3 2 1 16,-1-2-1-16,4 2 1 16,2 1-1-16,4 1 0 0,4-4 0 15,4 5 0-15,-1 3 0 16,0 4 0-16,1 0-2 16,3 9 1-16,-1 3-68 15,-1 12-4-15,-4 7 73 16,5 1 0-16</inkml:trace>
  <inkml:trace contextRef="#ctx0" brushRef="#br0" timeOffset="22119.83">8148 4030 105 0,'9'7'0'0,"2"5"3"16,-1-12 0-16,-3-7 0 16,-3 3 0-16,-1 3 2 15,2 2 0-15,-3 6-2 0,1 12 0 16,-3 10-2-16,0 11 1 16,-3 11-1-16,1 4 0 15,0 9 0-15,-4-4 0 16,2 3 0-16,-5-6 0 15,-1 1-1-15,5-3 1 16,-2-7 0-16,3-5 0 16,4-7-1-16,0-9 0 15,0-6 0-15,4-5 1 16,-4-4-1-16,5-7 1 16,2-2-1-16,-2-6 1 15,0-2-1-15,-10-7 0 16,0 0 0-16,-7-7 1 15,-2 0-1-15,0 5 0 16,-4-1 0-16,-3-1 1 16,0-3-1-16,4 6 0 15,0 2 0-15,1 3 0 16,2-4 0-16,5 3 0 16,-1 0 0-16,1 3 0 15,2 2 0-15,2 1 0 0,5 1-1 16,0 11 1-16,2 3 0 15,10 6 0-15,5 3 0 16,1 7 0-16,-1 1 0 16,4 2 0-16,0 5-1 15,0-9 1-15,3-3 0 0,-6-5 0 16,-3-5 0-16,1-4 0 16,-9-1 0-16,4-6 1 15,-4-3-1-15,1-3 1 16,-3-6-1-16,8-3 1 15,-5-7-1-15,5-1 0 16,-1-1 0-16,-2 6 0 16,-8-1 0-16,3 7 0 15,-5-1-1-15,-7 8 1 16,-8 8-13-16,-5 2 0 16,-1 4-46-16,1-5-5 15,2-3 83-15</inkml:trace>
  <inkml:trace contextRef="#ctx0" brushRef="#br0" timeOffset="22955.61">8243 3192 129 0,'-6'7'0'16,"-4"7"-1"-16,13-16 1 15,8-5-4-15,1 2 1 16,-5-2 0-16,-2 2 1 16,2 2 2-16,-3 11 0 15,-1 4 1-15,-3 10 1 16,-3 11-1-16,-3 7 0 15,-4 4 0-15,5 4 0 16,-2 4 0-16,0-6 0 16,7-5-1-16,0 2 1 15,3-3-1-15,11-13 0 16,4-6 1-16,4-9 0 16,15-5 0-16,-7-11 0 0,1-4 1 15,-1-11 0-15,-8-2-1 16,-1-6 0-16,-3-9 0 15,-4 0 0-15,-7-4-1 16,5 1 1-16,-3 3-1 16,-2 1 1-16,-4 6-1 15,-3 10 1-15,2 2-1 16,0 7 0-16,-2 5 0 0,-2 8 0 16,0 9 0-1,-7 14 0-15,4 12 0 0,2 1 0 16,-1 6 0-16,4-6 0 15,0 1-1-15,5-4 1 16,1-6 0-16,6 0 0 16,3-6 0-16,-2-9 0 15,6 1 0-15,-2-11 0 16,1-2 0-16,-1-3 0 16,1-8 0-16,-3-8 1 15,5-8-1-15,-8-3 0 16,-4-4 0-16,6-7 0 15,-3-8 0-15,1 3 0 16,4 5 0-16,-6 4 0 16,1 10-5-16,-10 3 0 15,1 6-58-15,-5 8-4 16,-8 2 86-16</inkml:trace>
  <inkml:trace contextRef="#ctx0" brushRef="#br0" timeOffset="23331.6">8900 3700 90 0,'0'7'0'0,"0"2"1"0,0-1 1 15,5 1 5-15,0-2 0 16,1-1-2-16,-1 3 0 16,0 0-2-16,0-1 0 15,-5 3-2-15,2 6 1 16,2 5-1-16,-3-5 0 15,-1 2-1-15,0-7 0 16,0-3 0-16,0-2 0 16,2-6-36-16,2-9 1 15,4-13 15-15,-4-6 0 16,1-1 16-16</inkml:trace>
  <inkml:trace contextRef="#ctx0" brushRef="#br0" timeOffset="23466.24">8910 3513 124 0,'4'12'0'0,"3"9"0"16,-5-11 0-16,-2-1-1 16,0-1 1-16,-2-4-50 15,2-4 0-15,5-4 48 16,4-13 0-16,-2-2-8 16</inkml:trace>
  <inkml:trace contextRef="#ctx0" brushRef="#br0" timeOffset="25462.49">9427 6680 84 0,'0'0'0'0,"17"0"5"15,-13 8 1-15,4 8-4 16,-4-4 0-16,-1 5 4 16,-1 2 1-16,0-1-4 15,3 8 1-15,2 5-3 16,-2 0 0-16,6 5 0 15,-3 0 0-15,6 4-1 16,2 1 1-16,2 0-1 16,-6 0 1-16,3-1-1 0,6-4 0 15,0 3 0-15,7-5 1 16,0 2-1-16,3 1 0 16,4-5 0-16,0 1 0 15,7 1 0-15,0-5 1 16,7 2-1-16,0-3 0 15,5-1 0-15,0-3 1 16,0-5-1-16,19-2 0 16,11-1 0-16,-2-4 1 15,0-4-1-15,-6-1 0 16,-1-7 0-16,2-3 1 16,2-6 0-16,6 2 0 15,4-1-1-15,-5-3 1 16,-2 1 1-16,0-5 1 15,-2-10-1-15,2 7 1 16,0-6-2-16,-7-4 0 16,-2-1 0-16,-2 0 0 15,1 0-1-15,-4 1 1 0,-3-3-1 16,-10 7 1-16,-2 4-1 16,-18 4 1-16,-15 8-1 15,-2-1 1-15,-8 2-1 16,8-1 1-16,-6 1-1 15,-3 2 0-15,1-2 0 16,-8 3 0-16,0 3-2 0,-6-3 1 16,-8 4-32-16,5-3 0 15,-5 3-6-15,5-4-4 16,-7 3 56-16</inkml:trace>
  <inkml:trace contextRef="#ctx0" brushRef="#br0" timeOffset="25822.31">11945 6971 114 0,'0'11'0'16,"-2"7"1"-16,4-12 0 15,0-6 0-15,-2 0 1 16,0-6-1-16,0 6 1 15,3-3-2-15,1 3 1 16,8-3-1-16,4-4 1 0,1 2-1 16,11-7 1-16,5 0-1 15,0 0 1-15,-1 0-1 16,-3 5 1-16,-3 5 1 16,-1 2 0-16,-8 5-2 15,-8 16 0-15,-9 13 0 16,-12 2 0-16,-9 9 0 15,-4 1 0-15,-4-1 0 0,4 3 0 16,3 3-1 0,4-8 1-16,6-7-62 0,5-12-5 15,-3 4 86-15</inkml:trace>
</inkml:ink>
</file>

<file path=ppt/ink/ink2.xml><?xml version="1.0" encoding="utf-8"?>
<inkml:ink xmlns:inkml="http://www.w3.org/2003/InkML">
  <inkml:definitions>
    <inkml:context xml:id="ctx0">
      <inkml:inkSource xml:id="inkSrc0">
        <inkml:traceFormat>
          <inkml:channel name="X" type="integer" max="19420" units="cm"/>
          <inkml:channel name="Y" type="integer" max="11100" units="cm"/>
          <inkml:channel name="F" type="integer" max="256" units="dev"/>
          <inkml:channel name="T" type="integer" max="2.14748E9" units="dev"/>
        </inkml:traceFormat>
        <inkml:channelProperties>
          <inkml:channelProperty channel="X" name="resolution" value="628.47894" units="1/cm"/>
          <inkml:channelProperty channel="Y" name="resolution" value="637.93103" units="1/cm"/>
          <inkml:channelProperty channel="F" name="resolution" value="0" units="1/dev"/>
          <inkml:channelProperty channel="T" name="resolution" value="1" units="1/dev"/>
        </inkml:channelProperties>
      </inkml:inkSource>
      <inkml:timestamp xml:id="ts0" timeString="2020-08-19T01:51:40.353"/>
    </inkml:context>
    <inkml:brush xml:id="br0">
      <inkml:brushProperty name="width" value="0.05292" units="cm"/>
      <inkml:brushProperty name="height" value="0.05292" units="cm"/>
      <inkml:brushProperty name="color" value="#FF0000"/>
    </inkml:brush>
  </inkml:definitions>
  <inkml:trace contextRef="#ctx0" brushRef="#br0">9385 11895 57 0,'0'0'0'16,"0"0"0"-16,0 0 1 15,0 0 1-15,0 0 0 16,0 0 6-16,0 0 1 16,0 0-6-16,0 0 0 15,0 0-2-15,0 0 1 16,0 0-1-16,0 0 0 16,0 0 0-16,0 0 0 0,0 0 1 15,0 0 0-15,0 0 1 16,0 0 0-16,0 0 0 15,0 0 0-15,0 0-2 16,0 0 1-16,-18 0-1 16,8 0 0-16,3-2-1 15,0 2 1-15,-2 0 0 0,8 0 0 16,-6-1-1-16,5-3 1 16,-3 3-1-16,5-5 1 15,0 1-1-15,0 0 0 16,0-5 0-16,0 1 1 15,0-1-1-15,0 0 1 16,-4-2-1-16,4 0 0 16,4 0 0-16,-4 0 1 15,5 0-1-15,-5 0 0 16,2 1 0-16,-1-1 1 16,5 0-1-16,-6-3 1 15,1 1-1-15,1-7 1 16,1 3-1-16,1-3 1 15,-1 2-1-15,3-3 0 16,4-4 0-16,-5 2 1 16,1 0 0-16,4-2 0 15,-3-1 0-15,-2 3 1 16,2 0-2-16,-1 1 1 16,-3 1-1-16,4 0 1 15,-4 1-1-15,3-3 1 0,6 0 0 16,-5 4 0-16,3 4-1 15,-4-1 1-15,1 5-1 16,3-4 1-16,-1 1-1 16,3 0 1-16,0-3-1 15,-1 5 1-15,-1 2 0 16,-3 1 0-16,7-5-1 16,-5-3 1-16,5 0-1 15,1 2 0-15,-4 1 0 0,5-1 0 16,3-1 0-16,-5 2 1 15,0 1-1-15,-4 2 0 16,2 0 0-16,4 2 0 16,1 1 0-16,-4-3 0 15,-1 2 0-15,0-1 0 16,-5 5 0-16,9-6 0 16,1 1 0-16,-5-1 1 15,4 0-1-15,1 0 0 16,1-2 0-16,-1 1 0 15,3 1 0-15,-3 1 0 16,-5 1 0-16,7-2 0 16,2 0 0-16,-3 0 0 15,-1 3 0-15,-8-3 0 16,3 4 0-16,6-4 0 16,2 0 0-16,-2 2 0 15,-1-2 0-15,-4 0 0 0,2-4 0 16,6 1 0-16,2-1 0 15,-6 2 0-15,-1 4 0 16,-4 2 0-16,-3 1 0 16,3-2 0-16,0 4 0 15,-1-4 0-15,4 3 0 16,1-1 1-16,5 2-1 16,-3-6 0-16,-1 3 0 15,6-3 0-15,8 1 0 0,-8 1 0 16,-2 1 0-16,0 1 0 15,3-2 0-15,-1 1 1 16,3 1-1-16,-7-3 0 16,0 5 0-16,-1-2 0 15,-3 2 0-15,3-1 0 16,1 0 0-16,0-1 0 16,-1 2 0-16,-8-1 0 15,4 1 0-15,2 4 0 16,-1-3 0-16,6-1 0 15,0 2 0-15,-3-1 0 16,3 1 0-16,0-3 1 16,3 0-1-16,-3 0 0 15,2 3 0-15,-1 0 0 16,1 3 0-16,3-2 0 16,-2 2 0-16,1-4 0 15,-6 1 0-15,4 3 0 16,-2 0 0-16,1 0 0 15,-1 0 0-15,2 0 0 0,0-3 0 16,-3 3 0-16,3 3 0 16,3-3 0-16,-1 2 0 15,-1-1 0-15,4 1 0 16,-4 0 0-16,8-2 0 16,-4 0 0-16,3 0 0 15,1 0 0-15,-6 0 0 0,3 0 0 16,-2 0 0-16,2-4 0 15,-3 1 0-15,0 0 0 16,1-1 0-16,-3 4 0 16,6 2 0-16,-4 0 0 15,0 1 0-15,4-3 0 16,-4 2 0-16,7-1 0 16,2 1 0-16,0-2 0 15,-6 0 0-15,4 2 0 16,-1 0 0-16,-8 1 0 15,6 2 0-15,-4-3 0 16,2-2 0-16,0 2 0 16,7 1 0-16,3 0 0 15,6 1 0-15,-6 1 0 16,-1-5 0-16,-4 4 0 16,-2 1 0-16,1 2 0 15,3-2 0-15,-9 2 0 0,-4-6 0 16,3 3 0-16,10 3 0 15,-4-2 1-15,0 2-1 16,-3-1 0-16,-3 3 0 16,10-2 0-16,-2 0 0 15,2 0 0-15,3-1 0 16,-8 3 0-16,1-2 0 16,-8 1 0-16,-2-4 0 15,7 1 0-15,1 2 0 16,-3-2 0-16,-3 0 0 0,3 2 0 15,0 2 0-15,-3-2 0 16,-2-1 0-16,-4 0 1 16,-1-1-1-16,-4 2 0 15,0-4 0-15,-3 0 0 16,2 1 0-16,-8-2 0 16,6-2-1-16,-2-2 1 15,-4 0-4-15,-1-6 0 16,3-4-97-16</inkml:trace>
  <inkml:trace contextRef="#ctx0" brushRef="#br0" timeOffset="3158.35">4228 12026 1 0,'0'0'0'16,"4"-19"0"-16,-4 19 0 15,1 0 0-15,-1 0 0 16,6 7 0-16,-1-4 0 15,-5-1 0-15,0-2 0 16,0 0 0-16,0 0 0 16</inkml:trace>
  <inkml:trace contextRef="#ctx0" brushRef="#br0" timeOffset="5869.97">4176 12072 71 0,'-11'2'0'16,"1"1"0"-16,20-3 1 16,13 0-1-16,0-3 1 15,-1-1 0-15,1 2 0 16,-6 1 2-16,8-4 0 16,-2-4 1-16,-6 2 0 15,-5-1-3-15,4 1 0 16,1 2-1-16,4-2 1 15,7-2-1-15,-7 2 0 16,0 2 0-16,3-2 1 16,4-1-1-16,-3 1 0 15,-4 2 1-15,5-2 0 16,3 0-1-16,3 0 1 16,-1 0 0-16,1 2 0 15,-8-2-1-15,7 2 1 0,-3 2-1 16,2-3 0-16,1 3 0 15,-4 0 0-15,2-4 0 16,1-2 1-16,5 1-1 16,-2-5 1-16,2 1 0 15,3 2 0-15,-3 2-1 16,-4 1 1-16,1 0-1 16,3 0 1-16,-4-2-1 0,6 3 1 15,1-5-1-15,-1-1 1 16,1-1 0-16,0 1 0 15,2 1 0-15,1 1 0 16,-1 3-1-16,-5-5 0 16,-6 2 1-16,4-1 0 15,4 1 0-15,0 2 0 16,-3-3-1-16,5 3 1 16,-4 3-1-16,-4-2 1 15,0 3-1-15,1 3 0 16,-4-3 0-16,7 1 0 15,3-1 0-15,-1-3 0 16,3 0 0-16,-4-1 1 16,1 1-1-16,-4 4 0 15,-3 1 0-15,3-5 0 16,4-5 0-16,-1 0 0 16,3 0 0-16,-3 3 0 0,-4 4 0 15,-3-5 0-15,4 0 0 16,-1-4 1-16,-3-2-1 15,4 1 0-15,-1 3 0 16,-4 0 0-16,5 0 0 16,0 0 0-16,-2 3 0 15,4 3 0-15,-3-3 0 16,-3 0 0-16,4 3 0 16,-1-5 0-16,-2 1 0 0,-1 0 0 15,1 1 0-15,-4-6 0 16,2 1 0-16,2 4 0 15,-4-2 0-15,3 3 0 16,8 2 0-16,-4-1 0 16,2-3 0-16,-2 3 0 15,5-1 0-15,-4 2 0 16,-1 2 0-16,-7-2 0 16,-5 4 0-16,7-4 0 15,0-3 0-15,3 1 0 16,-1-3 0-16,-2 2 0 15,5 1 0-15,-5 4 0 16,3 3 0-16,-1-3 0 16,1 0 0-16,2-2 0 15,0 0 0-15,-3-1 0 16,7-1 0-16,-6-3 1 16,-7 3-1-16,8 3 0 0,3 2 0 15,-4-4 0-15,4-1 0 16,0-3 0-16,1-3 0 15,1 3 0-15,-2 0 0 16,3 0 0-16,-3 5 0 16,2-5 0-16,-2 0 0 15,-4 3 0-15,2-3 1 16,0 3 0-16,-5 1-1 16,7 1 0-16,3-5 0 15,1 2 0-15,-1-1 0 16,1-1 0-16,-5 0 0 0,1 2 0 15,-7 1 0-15,7-3 0 16,3 4 0-16,1-2 0 16,-1 1 0-16,2-1 0 15,-1 1 0-15,3 1 0 16,-4-3 0-16,4 1 0 16,0 1 0-16,-4 3 0 15,-7-5 0-15,4 3 0 16,0-1 0-16,2-3 1 15,-1 0-1-15,1-3 0 16,-4 3 0-16,2-4 0 16,0 4 0-16,1 0 1 15,3 4-1-15,-3-4 0 16,3-1 1-16,-10 1 0 16,-2 2 0-16,-1-2 1 15,2 0-1-15,1 4 0 0,4-4 0 16,2 1 0-16,-3 1-1 15,4-2 1-15,-2 0-1 16,-1 0 1-16,2-2-1 16,-4 0 1-16,-1 1-1 15,-3 1 1-15,-2 1-1 16,-1-1 0-16,4 2 0 16,2-2 0-16,5 0 0 15,-4 0 0-15,0 3 0 0,1-3 1 16,3 4-1-16,3-2 0 15,4 1 0-15,-4-3 0 16,2-3 0-16,-1 3 0 16,-10 0 0-16,5 3 0 15,-3 2 0-15,2-5 0 16,11-3 1-16,-2-1 1 16,-1-1-2-16,3 2 1 15,3 3-1-15,-2 0 0 16,1 1 0-16,-4-2 0 15,-4-3 0-15,0 4 0 16,1 0 0-16,3 0 0 16,5 0 0-16,-2 0 0 15,6 0 0-15,-6-3 0 16,4-4 0-16,-6 5 0 16,-4 4 0-16,4 1 0 15,-4-1 0-15,3-1 0 0,48-13 0 16,-46 11 0-1,-1 1 0-15,6 0 0 16,-10 7 0-16,-1-2 0 16,0-2 0-16,-1-3 0 15,0-5 0-15,1 0 0 16,-5 3 0-16,2 2 0 16,-2 3 0-16,11 9 0 15,-6-12 0-15,4-5 0 0,0-3 0 16,7-4 0-16,-18 6 0 15,-3 5 0-15,-4 11 0 16,-1 4 0-16,3-1 1 16,-5 1-1-16,3-7 0 15,10-7 0-15,-6 0 0 16,3-2 0-16,4 6 0 16,3 3 0-16,-6 1 0 15,-5 8 0-15,5-11 0 16,-4 2 0-16,3-6 0 15,-5 3 0-15,7 2 0 16,-1 0 0-16,3 4 0 16,3 4 0-16,0-6 0 15,4-1 0-15,-3-7 0 16,-4-3 0-16,1-3 0 16,-1 5 0-16,3 4 0 15,-1 4 0-15,0-2 0 16,1-5 0-16,2-3 0 0,2-4 0 15,-7 5 0-15,-5 4 0 16,8 5 1-16,7-1-1 16,-12-6 1-16,0-5-1 15,-1 10 1-15,3 6-1 16,-2-1 0-16,0 4 0 16,-2-14 1-16,3-9-1 15,-5 9 0-15,4 2 0 16,-5 10 1-16,-3 7-1 0,10-14 1 15,-6-5-1-15,-3 1 1 16,-5 1-1-16,-2 14 1 16,1 4-1-16,-12 1 0 15,3 1 0-15,-2-17 1 16,1-7-1-16,-1 4 0 16,-1 2 0-16,-1 4 0 15,0 8 0-15,0-4 0 16,-3 0 0-16,-1 0 0 15,3-4 0-15,-6 4 0 16,5 4 0-16,-5-8 0 16,2-1 0-16,-1 2 0 15,3-3 0-15,-2 3 0 16,-2 1 0-16,0 2 0 16,0 0 0-16,0 0 0 15,0 0-4-15,0 0 1 0,0 0-102 16</inkml:trace>
  <inkml:trace contextRef="#ctx0" brushRef="#br0" timeOffset="6589.87">15103 9355 107 0,'-10'4'0'16,"-1"-1"0"-16,1 11 0 15,3 8 0-15,2-10 0 0,3-3 2 16,2-6 0-16,7-3 1 16,-6 0 1-16,3 0 0 15,1 0 0-15,6 2-1 16,6-1 0-16,8 5-1 16,-5-6 0-16,8 0-1 15,0-7 1-15,5-4-1 16,4 5 1-16,1 0-1 15,8 8 0-15,3 5 0 0,-1-2 0 16,8 4 0 0,-5-8 0-16,5-4-1 0,-4 3 1 15,0 0-1-15,-5 2 1 16,6 5-1-16,-3-2 1 16,-1 5-1-16,0-3 1 15,-6 1-1-15,1-6 1 16,-4 2-1-16,-7-4 1 15,0-2-1-15,-1 4 1 16,-8 1-1-16,1 4 1 16,-1 5-1-16,-3-2 0 15,-4 2 0-15,-4-1 0 16,-3-6-1-16,-8-4 0 16,1 1-111-16</inkml:trace>
  <inkml:trace contextRef="#ctx0" brushRef="#br0" timeOffset="12468.62">10672 10308 23 0,'0'0'0'16,"26"-6"16"-16,-21 5 1 15,0 1-5-15,-8 0 1 16,-4 1-4-16,-3 1 0 16,-4 2-2-16,7-1 1 15,0-3-5-15,-4 0 1 16,8 0-3-16,-1-12 0 15,-1-3 0-15,10-4 0 16,-3 2-1-16,0 5 1 16,1-1-1-16,8-2 0 15,-1-6 0-15,1 8 1 16,-3 1-1-16,4 3 0 16,-8 6 0-16,10-1 0 15,-7 3 0-15,7 1 0 16,-7 1 0-16,3 10 0 15,-3 1 0-15,4 0 1 0,-4 3-1 16,-2 9 0-16,-3 7 0 16,-4-5 1-16,-3-1 0 15,1-2 0-15,-5-4-1 16,3 0 1-16,-7-7-1 16,6 0 1-16,0-6-1 15,-1 1 1-15,6-3-1 0,-10-3 0 16,-1-1 0-1,0-1 1-15,-1-3-1 0,5-3 1 16,4 1-1-16,-2-6 1 16,3 0-1-16,4-9 0 15,4-3 0-15,-4 7 0 16,1 3 0-16,5 0 0 16,-3 7 0-16,1 1 0 15,-1-1 0-15,1 3 0 16,3 3 0-16,-6 2 0 15,5 3 0-15,7-3 0 16,5 5 0-16,-8-6 0 16,4 3 0-16,-3 0 0 15,-4 3 0-15,-4-1 0 16,-1 2 0-16,-2-4 0 16,-2 6 0-16,-3-3 0 15,-5 3 0-15,3-2 0 16,-4-2 0-16,4-2 0 15,2-1 0-15,-6-2 0 0,4 0 0 16,-5-5 0-16,7-5 0 16,-7-1 0-16,0-1 0 15,1-1 0-15,6-1 0 16,3-1 0-16,2-6 0 16,2 5 0-16,3 3 0 15,6-4 0-15,-1-2 0 16,2 5 0-16,-1 2 0 0,4 3 0 15,5 6 0-15,-5 0 0 16,3 3 0-16,-1 8 0 16,1 9 0-16,-8-6 0 15,2 1 0-15,-3-4 0 16,2 2 2-16,-6 1 0 16,3-1-2-16,-8-3 1 15,-3 1-1-15,-4 5 0 16,-3-5 0-16,-1 1 0 15,4-2 0-15,-10-1 0 16,-10 3 0-16,12-7 0 16,1-4 0-16,0 0 0 15,7 1 0-15,-4-5 0 16,8 3 0-16,-1-7 0 16,4-6-1-16,-3 2 1 15,3 2 0-15,3-6 0 16,1-6 0-16,-1 6 0 15,1 3 0-15,8 3 0 0,4 2 0 16,-6 5 0-16,4 1-1 16,0 4 1-16,4-3-1 15,-1 6 1-15,-6 1 0 16,1 4 0-16,-5 4 0 16,1-2 0-16,-4 2 0 15,-8 9 0-15,-4 0 0 16,-1-1 0-16,-8 3 0 15,-1-5 0-15,-3 5 0 0,2-8 0 16,0 1 0-16,-2-6 1 16,0 0-1-16,4-3 0 15,1-5 0-15,-3-7 0 16,-1-4 0-16,3-3 0 16,0-3 0-16,6-3 0 15,4 0 0-15,2 2 0 16,1 4 0-16,6-3 0 15,5-3 0-15,-5 6 0 16,3 2 0-16,0 5 0 16,1 2 0-16,-3 3 0 15,6 3 0-15,-4 2 0 16,0 4 0-16,6-2 0 16,-8-1 0-16,1 3 0 15,-4 0 0-15,0-3 0 16,0 0 0-16,-2 2 0 15,-2 3 0-15,3-3 0 0,-4 2-1 16,-8 2 1-16,-4 0-2 16,3-3 0-16,3 0-25 15,-2-4 0-15,-1 0-11 16,7-3-4-16,-4 1 55 16</inkml:trace>
  <inkml:trace contextRef="#ctx0" brushRef="#br0" timeOffset="14126.56">10511 9753 85 0,'0'0'0'0,"0"0"3"16,6 14 1-16,2 10 0 15,3 0 0-15,1 5-1 16,-7 2 1-16,-1 3 1 15,-3-1 0-15,-2-6 0 16,1-6 0-16,-2-5-3 16,2-4 1-16,0-7 0 15,3-10 0-15,10-7-2 0,-6-7 0 16,5-5-1-16,-5 3 1 16,2-3-1-16,-1-10 0 15,3-4 0-15,-8 2 0 16,1-2 0-16,-4 12 1 15,-2 8-1-15,0-7 1 16,0 0-1-16,2 8 0 16,0 8 0-16,0 9 0 15,-1 2 0-15,1 1 1 16,0 4-1-16,0 5 1 16,1 9-1-16,1-6 0 15,2-3 0-15,-3-7 0 16,3 2 0-16,5-3 0 15,-2-1 0-15,8-13 0 16,3-11 0-16,-3 6 0 16,-6 1 0-16,3-2 0 15,-5 1 0-15,6-6 0 16,-5-4 0-16,1 7 0 0,-4 3 0 16,6-7 0-16,-1-2 0 15,1 7 0-15,-1-2 0 16,1 7 0-16,-4 3 0 15,3 4 0-15,-6 3 0 16,1 16 0-16,7 13 0 16,-10-3 0-16,3 4 0 0,-5 13 1 15,-5 11-1-15,5-13 0 16,-2-3 0-16,4-8 0 16,3-1-11-16,5-10 0 15,1-5-35-15,12-3 0 16,-1 1 37-16</inkml:trace>
  <inkml:trace contextRef="#ctx0" brushRef="#br0" timeOffset="28300.22">13333 7907 93 0,'0'0'0'16,"-31"0"0"-16,25 0 0 15,6 3 1-15,0-3 0 16,7 2 0-16,-3-1 0 16,3 1 0-16,-4-2 1 15,1-2 0-15,-4 2 1 16,0-3-1-16,0 3 1 16,0 0-1-16,0 0 0 15,-4 0 0-15,-3-3 0 16,2-3-1-16,0 3 1 15,-6 0-1-15,4-3 0 16,-6 3 0-16,4-4 0 16,-2 2 0-16,3 2 0 15,-5-4-1-15,5 2 1 16,-5 1-1-16,-2 1 1 16,1-1-1-16,3 3 1 15,-4 1-1-15,2-4 1 0,5 4-1 16,-8 0 1-16,2 4-1 15,-3-4 1-15,1 1-1 16,0 1 0-16,2-2 0 16,0 5 0-16,-1-1 0 15,-8 1 0-15,-5 2 0 16,18 1 0-16,6 2 0 0,-8 2 0 16,0 2 0-16,1-5 1 15,4-2-1-15,-8-1 0 16,-1 3 0-16,0-4 0 15,4 6 0-15,-2-6 0 16,0 2 0-16,4 1 0 16,-1-4 0-16,-1 2 0 15,5 3 0-15,-10 0 0 16,-1-1 0-16,4 1 0 16,-2 1 0-16,4-1 1 15,2-1-1-15,3-1 1 16,-4 0-1-16,3 3 0 15,-5 4 0-15,6-2 0 16,-3 2 0-16,3-1 0 16,-5 1 0-16,5 2 0 15,2 2 0-15,-2 0 0 16,0 1 0-16,-6 1 1 16,6-1-1-16,2 2 1 15,3-3-1-15,-3 3 1 0,2-5-1 16,3 1 0-16,3 2 0 15,-3-4 1-15,2-1-1 16,3-1 1-16,-1 1-1 16,-4 0 1-16,0 0-1 15,-4-2 0-15,4-2 0 16,4 2 0-16,-4 0 0 16,1 0 1-16,5 0-1 15,-5-3 1-15,1-3-1 0,5 3 1 16,-3 3-1-16,3-5 1 15,0 1-1-15,5 1 1 16,7 3-1-16,-7-5 1 16,0 2-1-16,2-1 0 15,0 2 0-15,0-1 0 16,-2 0 0-16,4 3 0 16,2-4 0-16,-3 1 0 15,1 1 0-15,3-3 1 16,4 1-1-16,-4 1 1 15,0 3-1-15,-3-3 1 16,0 1-1-16,-4 0 1 16,-2 1-1-16,1-8 1 15,-8 0-1-15,11 3 1 16,-3-3-1-16,6-3 0 16,4 0 0-16,-4 0 0 15,1-3 0-15,-1-3 0 16,-1 3 0-16,3-4 0 0,-1 2 0 15,3 2 0-15,-1-3 0 16,1 0 1-16,4-1-1 16,-8-2 0-16,1 1 0 15,-1-3 0-15,2 3 0 16,4-1 1-16,0-1-1 16,-4-1 0-16,2-1 0 15,-4 2 0-15,-3 2 0 0,0-4 0 16,2 0 0-16,-2 1 0 15,3 1 0-15,-8 0 1 16,5 1-1-16,-4-1 0 16,3 1 0-16,1-3 1 15,-6 0-1-15,6-2 0 16,-2-1 0-16,-1 0 0 16,1 3 0-16,-3-4 1 15,3 4-1-15,-7 0 1 16,6 2-1-16,-10-7 1 15,1-4-1-15,2-1 1 16,-3 1-1-16,1 2 1 16,5 2-1-16,-3-2 1 15,-1 2-1-15,1 2 1 16,-4-4 0-16,-4 2 0 16,2 1-1-16,-1 4 1 15,1 0 0-15,-8-3 0 0,4 3 0 16,-2 0 0-1,-1 0-1-15,4-4 1 0,-4 4 0 16,6-8 0-16,-3-3-1 16,-1 3 1-16,0-4-1 15,2 5 1-15,-4 3-1 16,4 3 1-16,0 2-1 16,-6-1 1-16,3 0-1 15,-4 4 0-15,-1 2 0 16,1 3 0-16,-2 3 0 0,-2-3 0 15,3-4-1-15,-1-4 0 16,-4-2-3-16,-1-8 0 16,0 1-118-16</inkml:trace>
  <inkml:trace contextRef="#ctx0" brushRef="#br0" timeOffset="69855.39">14426 7426 84 0,'0'0'0'16,"0"0"0"-16,0 0 1 15,0 0-1-15,0 0 0 16,-36 17 0-16,22-6 1 16,9-3 1-16,-2-1 0 15,3-2 3-15,2-1 1 16,1-3-1-16,1-1 0 0,-2 2-2 15,-3-2 0-15,-2-2-1 16,0 1 0-16,-7-3-1 16,-4 4 1-16,-4 0-1 15,1-3 1-15,2 3-1 16,-13-4 0-16,4-1 0 16,-3 9 0-16,-4 4 0 0,9-3 0 15,3 6 0 1,-8 1 0-16,6 3-1 0,-4-3 1 15,4-7-1-15,3 2 1 16,-1-4-1-16,-1 3 1 16,3 0-1-16,-2-4 1 15,4 2-1-15,-9 3 1 16,0-4-1-16,0 6 0 16,4-4 0-16,-1 2 1 15,-3 1-1-15,4-3 0 16,3-1 0-16,0-4 0 15,4-2 0-15,-4 0 1 16,-4 1-1-16,4-3 1 16,0-4-1-16,6 4 0 15,4-3 0-15,-1 6 1 16,2-3-1-16,-8 1 0 16,1 3 0-16,-4-2 0 15,-2 2 0-15,7-2 0 16,-1 1 0-16,1 1 0 0,1-4 0 15,-5 1 0-15,-2-1 0 16,3-1 0-16,5 2 0 16,-6-4 1-16,3 5-1 15,-2-1 0-15,1 3 0 16,1 3 0-16,1-3 0 16,-3 2 0-16,0 1 0 15,1 1 0-15,1-1 0 0,5 0 0 16,-6-1 0-16,1 0 1 15,-2-2-1-15,0 0 0 16,-2 2 0-16,3 1 0 16,3-3 0-16,-5 4 1 15,3 4-1-15,-1-4 0 16,-1 1 0-16,0 2 1 16,-2 1-1-16,2-3 0 15,0 2 0-15,1-3 1 16,-1-1-1-16,-2 0 1 15,-7 3-1-15,7-3 0 16,4 0 0-16,-7 6 0 16,3 0 0-16,0-4 1 15,3 2-1-15,1-1 1 16,3 3-1-16,-11 3 0 16,1-3 0-16,-4 1 0 15,0 2 0-15,-1 0 0 16,2 0 0-16,-4-3 0 15,7-3 0-15,3 0 0 0,0-1 0 16,-7 2 0-16,2-1 0 16,1 3 0-16,-1-2 0 15,7 1 0-15,-5 1 0 16,3-5 0-16,0 1 0 16,0 2 0-16,-4-6 0 15,4 3 0-15,1-1 0 0,-1-3 0 16,3 0 0-1,-3 0 0-15,4 4 0 0,-9-8 0 16,1 4 0-16,4-5 0 16,2 2 0-16,2-1 0 15,-1 4 0-15,1-5 0 16,-1 3 0-16,3 1 0 16,1-3 0-16,-2 4 0 15,0-3 0-15,-1 1 0 16,-2-2 0-16,1 1 0 15,6 3 0-15,2-3 0 16,-4 3 0-16,0 0 0 16,-7 0 0-16,3 0 1 15,-3 3-1-15,-1-3 0 16,-1 0 0-16,2 0 0 16,0-3 0-16,-3 6 0 15,-1 0 0-15,6-1 0 16,0 5 0-16,-2-2 0 0,-9 2 0 15,8 2 0-15,1-1 0 16,3-1 0-16,1 0 0 16,-1 2 0-1,1-6 0-15,-6 9 0 0,1 2 0 16,1-2 0-16,2 0 0 16,-2 1 0-16,1-4 0 15,-2 7 0-15,-3-1 0 16,4 0 0-16,2 3 0 0,0-3 0 15,-5 6 0-15,-1-3 0 16,4 0 0-16,-1 1 0 16,3 1 0-16,-2 1 0 15,0 1 0-15,0 2 0 16,0 4 0-16,-4-3 0 16,1 3 0-16,5-4 0 15,1-2 0-15,-1 6 0 16,0-1 0-16,-2-3 0 15,0 0 0-15,-2 0 0 16,-4-3 0-16,-1-1 1 16,-2-1-1-16,6 0 0 15,-1-5 0-15,1 5 0 16,3 1 0-16,0 3 0 16,0 1 0-16,5-6 0 15,1 3 0-15,-3 3 0 0,-3 0 0 16,4-7 0-1,3 0 0-15,3 1 0 0,-3 0 0 16,7 10 0-16,0 5 0 16,4-9 0-16,-2-7 0 15,-7 5 0-15,1 2 0 16,-3-7 0-16,2-1 0 16,1-1 0-16,-1 1 0 15,-2 1 0-15,2 5 0 16,0-5 0-16,5 2 0 0,-4 9 0 15,6-1 0 1,0-3 0-16,-5-7 0 0,3 11 0 16,-4 6 0-16,6-12 0 15,-2-6 0-15,0 8 0 16,3 1 0-16,1-4 0 16,1-5 0-16,-5 8 0 15,4 0 0-15,-3-4 0 16,0 1 0-16,0-4 0 15,5-3 0-15,-3 8 0 16,1 5 0-16,1-6 0 16,-3-6 0-16,5 1 0 15,0 1 0-15,0-5 0 16,5-5 0-16,-2 10 0 16,4 4 0-16,4 1 0 15,-6-1 0-15,-2-6 0 16,6 0 0-16,-7 10 0 15,0 2 0-15,-1-1 0 16,1-2 0-16,0-2 0 0,1-5 0 16,4 0 0-16,0 1 0 15,-3-6 0-15,8 3 0 16,-5-6 0-16,3-1 0 16,3 1 0-16,2 1 0 15,-1 2 0-15,2-3 0 16,0 3 0-16,-4 3 0 15,4 1 0-15,-2-4 0 0,0 0 0 16,-1 3 0-16,1-3 0 16,0 0 0-16,4 0 0 15,3 4 0-15,-2-4 0 16,0-4 0-16,0 4 0 16,0 0 0-16,-1 4 0 15,3-1 0-15,-2-3 0 16,0 2 0-16,6 3 0 15,-1 4 0-15,-3-6 0 16,-4-3 0-16,4 2 0 16,2-1 0-16,-4-2 0 15,-5-1 0-15,2-3 0 16,-9 0-2-16,2 0 1 16,1-1-72-16,-3 0-4 15,3 1 99-15</inkml:trace>
  <inkml:trace contextRef="#ctx0" brushRef="#br0" timeOffset="81159.5">2629 12003 89 0,'0'0'0'16,"0"0"0"-16,0 0 0 15,0 0 0-15,0 0 0 16,0 23 0-16,0 1 0 16,0 8 0-16,0 11 0 15,0 10 0-15,0 6 0 16,3 8 0-16,-3-4 0 16,2 1 0-16,-2-13 1 15,0-3-1-15,0-14 1 16,2-8 1-16,-2-7 0 15,-2-7-2-15,0-7 0 0,-8-5 0 16,3-12 0-16,-7-8 0 16,7-10 0-16,-9-6 0 15,4-5 0-15,5-7 0 16,-7 4 0-16,4-6 0 16,-1 0 0-16,8 0 0 15,-1 0 0-15,4-1 0 16,0-1 0-16,0 3 1 15,4 1 1-15,3 3-2 16,7 2 0-16,3 7 1 0,8 0 0 16,2 2 0-16,7 5 1 15,-1 4 0-15,5 5 1 16,7 4-1-16,-3 4 1 16,-2 6-2-16,-5 0 1 15,-3 5-1-15,-8 2 0 16,-6 3 0-16,-4 13 0 15,-4 4 0-15,-14 6 1 16,-2 7-1-16,-12 13 0 16,-8 11 0-16,-4 0 0 15,-17 4-1-15,0 14 1 16,-12 10-1-16,10-16 1 16,4-5-1-16,8-10 1 15,6-12-1-15,13-17 1 16,9-14-1-16,1-2 0 0,6-8 0 15,2-2 0-15,5 0 0 16,2-5 0-16,4-2 0 16,4 5 0-16,3 2 0 15,3 9 0-15,1 6 0 16,5 0 1-16,-3 9-1 16,-1 1 1-16,-2 5-1 15,-4 5 0-15,-1 2 0 16,1 3 0-16,-1 1-3 15,0-1 0-15,-4 3-58 0,3-25-4 16,3 3 84-16</inkml:trace>
  <inkml:trace contextRef="#ctx0" brushRef="#br0" timeOffset="81642.19">3102 12511 132 0,'0'12'0'15,"3"11"0"-15,-3 4 1 16,7 12-1-16,0 3 1 16,-2 6-1-16,6 1 1 15,-6 5-1-15,-3-13 0 16,-2-9 0-16,0-6 0 15,0-3 0-15,-2-10 0 0,-9 1 0 16,4-14 0-16,-10-7 0 16,8-1 0-16,-3-11 0 15,-2-9 0-15,7-10-1 16,0-1 1-16,-2-4 0 16,8 0 0-16,-3-1 0 15,8-5 0-15,-1-2 0 16,8-6 0-16,-1 1 0 15,4 3 0-15,4 1 0 0,2 9 1 16,0 11-1-16,-1 2 1 16,5 10-1-16,2 3 0 15,-3 8 0-15,-2 0 0 16,-2 6 0-16,0 0 1 16,1 3-1-16,-3-2 0 15,2-2 0-15,-7 1 0 16,-5 3-66-16,-1-3-4 15,2-3 90-15</inkml:trace>
  <inkml:trace contextRef="#ctx0" brushRef="#br0" timeOffset="82343.99">3129 12700 119 0,'18'0'0'0,"13"0"0"0,-3 0 0 16,2 0 0 0,1 0 0-16,-5 0-3 0,4 0 0 15,-2 0-51-15,-5-5-4 16,3-2 58-16,-2-5 0 16</inkml:trace>
  <inkml:trace contextRef="#ctx0" brushRef="#br0" timeOffset="85589.26">4050 12082 102 0,'2'-5'0'16,"3"-4"0"-16,-5 6 0 16,0 0 1-16,0 3 0 15,0 0 0-15,0 0 1 16,0 0-2-16,0 0 1 16,0 0-1-16,5-9 1 15,2-1-1-15,6-1 1 16,1 1-1-16,-2 2 1 15,7-1-1-15,-2-1 0 16,1 1 0-16,3-6 1 16,3-3 0-16,1 3 0 15,-4 0 1-15,-2-1 0 16,-2 4-1-16,2 4 0 0,-6-3 0 16,-1 3 0-16,2-1-1 15,-2 2 1-15,-3 2-1 16,6-2 1-16,4 2-1 15,-5-5 1-15,6-1-1 16,-3-1 1-16,6-1-1 16,-2 1 1-16,-4 1-1 15,4 1 1-15,-4 1-1 16,3-1 0-16,1 0 0 0,3-2 1 16,4 0-1-16,-7 2 0 15,3 1 0 1,-3 0 0-16,4 3 0 15,-11-3 0-15,3-1 0 0,0-2 0 16,1-2 0-16,-1 2 1 16,1 0-1-16,-1 0 0 15,2 2 0-15,1-2 0 16,0 3 0-16,0-5 1 16,-3 2-1-16,4-1 0 15,7-6 0-15,-9 5 1 16,2 4-1-16,2-4 1 15,-1 0-1-15,5 2 1 16,-7 0-1-16,1 4 1 16,-1-4-1-16,0 1 0 15,0 1 0-15,1 0 1 0,0-2-1 16,1-2 0-16,4 0 0 16,-3 0 1-16,0 1 0 15,-1-1 0 1,5 2-1-16,-7 2 0 0,3 1 0 15,0 1 0-15,1-1 0 16,1 2 0-16,-6-3 0 16,7 1 0-16,5 4 0 15,-8-5 1-15,5 1 0 0,-4-6 0 16,1-2-1-16,-1 1 1 16,-8 4 0-16,10 0 0 15,-3-5 0-15,-4 1 0 16,2 3-1-16,1-1 1 15,5 2-1-15,-5-3 1 16,6 3-1-16,-2 0 0 16,-5 0 0-16,4-4 0 15,6 1 0-15,-6 3 0 16,2 3 0-16,-2-3 0 16,-8 2 0-16,6-4 0 15,5-1 0-15,-7 3 0 16,1 0 0-16,1-4 0 15,5-1 0-15,-5 3 0 16,-1 2 0-16,3 0 0 16,6 0 0-16,-6 0 1 15,-1 4-1-15,2-4 0 16,0-4 0-16,6 4 0 0,-8 0 0 16,2-3 0-16,-3 3 0 15,-2-4 0-15,3-1 0 16,-3 2 1-16,2-1-1 15,0 1 0-15,3 1 0 16,2-2 1-16,-6 3-1 16,3-1 0-16,6-1 0 15,-5 3 1-15,2 0-1 16,-3 1 0-16,2 1 0 16,0 0 1-16,-1-2-1 0,2-2 1 15,-6 0-1-15,-2 0 0 16,0 1 0-16,5-1 0 15,-2 0 0-15,-1 1 0 16,1 1 0-16,-2-4 0 16,-2 4 0-16,7 0 1 15,2 0-1-15,3 0 0 16,-4-3 0-16,2 4 0 16,-4 3 0-16,6-4 0 15,-3-2 0-15,3-5 0 16,-6-3 0-16,-4 5 0 15,0-1 0-15,1 1 0 16,4 0 0-16,-6 0 0 16,1 1 0-16,6 1 0 15,0-6 0-15,1 3 1 16,1-5-1-16,3 4 1 0,-5 1-1 16,8 2 0-1,-2-1 0-15,-1 0 0 0,1 0 0 16,-2-1 1-16,-10 1-1 15,11-8 0-15,-1-13 0 16,4 12 0-16,3 4 0 16,-5-6 0-16,6-1 0 15,-3-2 0-15,5-1 0 0,-3 8 1 16,0 5-1-16,-3-2 0 16,-9-1 0-16,7-2 0 15,1-4 0-15,0 8 0 16,3 3 0-16,-5-2 0 15,2 1 0-15,1-7 0 16,-3-4 0-16,6 10 0 16,0 7 0-16,-4 3 0 15,-1 0 0-15,2-15 1 16,-2-6-1-16,-2 2 0 16,-7-1 0-16,10 5 1 15,2 5-1-15,-3-5 0 16,11-2 0-16,-9 2 0 15,-2-2 0-15,5 6 0 16,4 1 0-16,-9-2 0 16,2 3 0-16,-2-3 0 15,4 2 0-15,-6 4 0 16,-4 1 0-16,9-8 0 16,-3-2 0-16,2 0 0 15,-3-4 0-15,2 6 0 16,5 5 0-16,-4-7 0 0,1 1 0 15,1 1 0-15,-7 0 0 16,3-2 0-16,2 0 0 16,3 0 0-16,4 1 0 15,1 1 1-15,1 3-1 16,-4-3 0-16,9 1 0 16,-7-3 0-16,0-3 0 15,-4 1 0-15,0-2 0 0,-3 3 0 16,2 1 0-16,1 3 0 15,1-3 0-15,4 3 0 16,1 3 0-16,-2-1 0 16,-4 5 0-16,-3-5 0 15,-11 4 0-15,9-2 0 16,2 1 0-16,-3 4 1 16,1 0-2-16,2-3 1 15,0 3 0-15,-1-6 0 16,5 1 0-16,-6 0 0 15,2-2 0-15,3-1 0 16,2-1 0-16,-5-6 0 16,0-9 0-16,2 5 1 15,1 0-1-15,2 2 0 16,6 1 0-16,-3-3 0 16,6-1 0-16,-4 1 0 0,4 2 0 15,10-11 0-15,2-6 0 16,-3 10 0-16,-4 3 0 15,-5 6 0-15,-7 3 0 16,12-11 0-16,5-2 0 16,-15 6 0-16,-6 1 0 15,2 1 0-15,7 0 0 16,9-7 0-16,10-3 0 16,-3 3 0-16,2-4 0 15,-10-3 0-15,1-1 0 0,4 1 0 16,-1-2 0-16,-2-3 0 15,-1 2 0-15,5 4 0 16,-2 5 0-16,-3 1 0 16,0 0 0-16,3-4 0 15,2-5 0-15,-1 3 0 16,6-5 0-16,-5 3 0 16,7-1 0-16,-5 2 0 15,-6 4 0-15,-1-1 0 16,0 8 0-16,0-4 0 15,1-2 0-15,-1 2 0 16,2 0 0-16,-13 6 0 16,-8 3 0-16,5 0 0 15,-2-6 0-15,3 2 0 16,1 4 0-16,12-9 0 16,8 0 0-16,-3 5 0 0,2-2 0 15,-14 9 0-15,-9 0 0 16,2-3 0-16,-2-1 0 15,3 1 0-15,-1-1 0 16,2 4 0-16,1 0 0 16,-1 0 0-16,-1 2 0 15,3 1 0-15,-8-3 0 16,1 4 0-16,-1-4 0 16,-3 1 0-16,-4 3 0 15,4 1 0-15,9 2 0 0,-6-4 0 16,2 2 0-16,2 0 0 15,-2 4 0-15,-2-2 0 16,-3-4 0-16,0-1 0 16,0-4 0-16,-7 7 0 15,-2-2 0-15,4 3 0 16,5-3 0-16,0-1 0 16,3 5 0-16,-5-2 0 15,0-2 0-15,-3 2 0 16,3 2 0-16,-10 2 0 15,-2 3 0-15,-4 1 0 16,-7 6 0-16,-3-3 0 16,-3 4-1-16,-13-1 1 15,-10 2-2-15,-9-4 0 16,-7 3-2-16,-7 4 1 16,2 0-107-16</inkml:trace>
  <inkml:trace contextRef="#ctx0" brushRef="#br0" timeOffset="89560.11">10799 7991 115 0,'4'-4'0'0,"-4"-1"1"15,14-2 1-15,0 2 0 16,3-3 0-16,4-4 0 16,0 3 0-16,0 2-1 15,0 7 1-15,-2 7-1 16,0 2 0-16,-2 4-1 16,-3 3 1-16,2 3 0 15,-7-1 1-15,-7 3-1 16,-4-6 1-16,-2 3-2 0,-11 1 1 15,-5 5-1-15,-9-4 1 16,-1 8 0-16,-8-6 0 16,-1 2-1-16,1-3 1 15,5-8-1-15,0-6 1 16,7-9-1-16,3-11 1 16,0-8-1-16,13-8 0 15,5-5 0-15,-2-2 1 16,0 0-1-16,5-4 1 15,2-3-1-15,3 4 0 16,4 3 0-16,4 3 0 16,-2 9 0-16,10 5 0 15,7 0 0-15,-5 9 0 16,2 6 0-16,1 8 0 16,6 6 0-16,-6 9 0 15,7 2 0-15,-13-2 0 16,-6-4 0-16,-2 9 0 0,-4 0 0 15,-6 4 1-15,0 2 0 16,-7-4 0-16,-7-4 0 16,3-1 0-16,-3 0-1 15,-1-6 1-15,-1 1-1 16,-1-8 1-16,-8 1-1 16,6-6 1-16,0-3-1 15,0-3 1-15,-1-2-1 0,3-13 1 16,1-4-1-16,8 2 0 15,1 1 0-15,7 0 0 16,7 2 0-16,-7 5 0 16,3 0 0-16,4 3 0 15,7 7 0-15,5 7 0 16,4 6 0-16,-1-4 0 16,5-4 0-16,-5 2 0 15,3 2 0-15,-4 2 0 16,-4-1 0-16,-3 1 0 15,-3 1 0-15,-11 6 0 16,-9-1 0-16,-2 2 0 16,-3 4 0-16,-7-2 0 15,-5-1 0-15,7-4 1 16,2-4-1-16,3-1 1 16,0-5-1-16,0-8 0 15,3-8 0-15,1 0 0 16,3-3 0-16,2-9 0 15,3-4 0-15,4 1 0 0,6-4 0 16,-1 2 0-16,6-1 0 16,-1 8 0-16,-2-2 0 15,6 9 0-15,0 6 0 16,-4 2 0-16,5 5 0 16,2 8 0-16,1 0 0 15,-5 3 0-15,-1-2 0 16,-7 3 0-16,-1 4 0 15,-10 3 0-15,-1 2 0 0,-2 2 0 16,-9 3 0-16,-1-6 1 16,1 0-1-16,2-3 0 15,4-8 0-15,-3-2 1 16,8-5-1-16,-2-12 1 16,0-8-1-16,2-5 0 15,3 1 0-15,-1-6 0 16,-4-6 0-16,14-2 0 15,0 0 0-15,-4 7 0 16,4 7 0-16,4 3 0 16,3 6-1-16,-4 6 1 15,6 6 0-15,3 12 0 16,0 6 0-16,-3 9 0 16,-1 10 0-16,-8-4 0 15,-1-3 0-15,-12 1 0 16,-2 1 0-16,-6 2 0 15,-2 1 0-15,4-6 0 16,-2-4 0-16,-3-3 0 0,-1-3 0 16,2-8 0-16,4-1 0 15,0-4 1 1,0-4-1-16,3-4 1 0,-3-7-1 16,5-4 0-16,-7-4 0 15,7-5 0-15,-7-2 0 16,10 3 0-16,1 0 0 15,3 0 0-15,3 2 0 0,6-2 0 16,7 0 0-16,-2 5 0 16,0 5 0-16,1 12 0 15,5 13 0-15,-3 4 0 16,1 9 0-16,-4 0 0 16,-1 0 0-16,-6 4 0 15,2-4 0-15,-4 0 0 16,-5-6 0-16,-3-2 0 15,1-6 0-15,-7 1 0 16,2 1 0-16,-3-7 0 16,0 2 0-16,-4-2 1 15,-7-2-1-15,5 1 0 16,2-4 0-16,5 0 1 16,-1-7-1-16,-1-7 1 15,-3-5-1-15,2-5 0 16,3 0 0-16,9-3 0 15,2-4 0-15,0 10 0 0,1 0 0 16,1 6 0-16,3 3 0 16,0 3 0-1,3 6 0-15,1 12 0 0,5 8 0 16,1 9 0-16,2 1 0 16,-5-1 0-16,-3-1 0 15,-1-1 0-15,-10 1 0 16,0-5 0-16,-7 1 0 15,-2 1 0-15,-3 2 0 16,-2-5 0-16,-3 2 0 0,-1-6 0 16,-3-1 0-16,4-6 1 15,3-3-1-15,-3-6 1 16,-3-4-1-16,5-7 0 16,4-4 0-16,2-5 0 15,8-3 0-15,1-3 0 16,0-4 0-16,10-5 0 15,1-3 0-15,3 3 0 16,5 8 0-16,0 8 0 16,5 4 0-16,4 9 0 15,0 9 0-15,4 3 0 16,2 7 0-16,-11 0 0 16,3 0 0-16,-1 5 0 15,-1 2 0-15,-10-3 0 16,-3-1 0-16,-4 2 0 15,-7 2 0-15,-14 9 0 16,-9 2 0-16,-3 3 0 0,-6 3 0 16,1-5 0-16,-7 2 0 15,3-15 0-15,7-4 0 16,2-7 0-16,8-7 0 16,-1-10 0-16,3-4 0 15,4-5 0-15,2-1 0 16,-1-4 0-1,1-4 0-15,6 1 0 0,1-1 0 16,10-4 0-16,10-5 0 0,1 10 0 16,1 6 0-16,0 6 0 15,2 3 0-15,0 10 0 16,0 9-1-16,3 3 0 16,1 8 0-16,-4-1 1 15,5 5 0-15,-7-6 0 16,-2-3 0-16,-6 6 0 15,-8-3 0-15,-5 8 0 16,-4 3 0-16,-7 1 0 16,-4 4 0-16,-1-4 1 15,1-1-1-15,-4-6 0 16,0-2 0-16,4-7 1 16,1-7-1-16,-1-10 1 15,-1-14-1-15,6-2 0 16,-6-6 0-16,6-3 0 15,7 0 0-15,2-3 0 16,3 4 0-16,3 0 0 16,2-6 0-16,4 1 0 15,1-4 0-15,8 6 0 0,10 4 0 16,-2 7 0-16,0 8 0 16,6 8 0-16,2 5 0 15,-6 3 0-15,0 6 0 16,0 6 0-16,3 9 0 15,-13-5 0-15,-6 2 0 16,-7-3 0-16,-6 5 0 16,-8-1 0-16,2 2 0 0,-11-2 0 15,1 2 0-15,-4-1 0 16,-5-1 0-16,0-6 0 16,1-8 0-16,-4-3 0 15,-1-5 0-15,4-1 0 16,5-3 0-16,2-8 0 15,1 0 0-15,3-10 0 16,2-4 0-16,10-1 0 16,6-6 0-16,4-1 0 15,9-6-1-15,2 8 1 16,3-1 0-16,-2 11 0 16,3 1 0-16,8 11 0 15,3 8 0-15,-5 4 0 16,5 8 0-16,-10 5 0 15,0 9 0-15,-10 2 0 16,0 2 0-16,-6-3 0 16,-7 1 0-16,-6 2 0 15,-8-1 0-15,-5 4 0 0,-7 2 0 16,-4-3 0-16,-1 0 0 16,1-6 0-16,-3-5 0 15,4-4 0 1,1-6 0-16,-5-6 1 0,3-10-1 15,0-1 0-15,8-4 0 16,4-11 0-16,4-2 0 16,7 0 0-16,4-2 0 15,5-4 0-15,6-1 0 0,8-5 0 16,7-2 0-16,-4 8 0 16,0 11 0-16,9 4 0 15,0 11 0-15,0 10 0 16,0 4 0-16,0 6 0 15,-2 7 0-15,-4 1 0 16,-1 1 0-16,-9-2 0 16,1-6 0-16,-6 1 0 15,-7 2 0-15,-4-1 0 16,-12 6 0-16,6-3 0 16,1-5 0-16,-10-4 0 15,2-7 0-15,1-2 0 16,-1 1 0-16,-3-13 0 15,1-3 0-15,3-2 0 16,6-1 0-16,-2-2 0 16,7-4 0-16,3-5 0 15,-2-3 0-15,10-7 0 0,1-7 0 16,8 4 0-16,8-3 0 16,-2 12 0-16,5 2 0 15,-5 9 0-15,0 9-1 16,3 10 1-16,8 9 0 15,-13 8 0-15,0 10-1 16,-2 1 1-16,-3 3-1 16,-8-2 1-16,-6 2 0 15,-6-7 0-15,-8 0 0 0,-3 0 0 16,-4 0 0-16,-9 1 0 16,1 1 0-16,-4-4 0 15,0-1 0-15,1-9 0 16,1-7 0-16,6-1 0 15,8-4 0-15,-1-12 0 16,5-6 0-16,0-7 0 16,6-4 0-16,6-7 0 15,4-4 0-15,8 1 0 16,6 3 0-16,-3 1 0 16,10 8 0-16,-3 4 0 15,2 5 0-15,3 9 0 16,6 6 0-16,2 6 0 15,-4 11 0-15,0 8 0 16,-9 5 0-16,0-2 0 16,-4 0 0-16,-3-2 0 15,-7-3 0-15,-2 1 0 0,-10 1 0 16,0-6 0 0,-6-3 0-16,-3-1 0 0,-5 2 0 15,0-9 0-15,-2-1 0 16,-5-10 0-16,1 0 0 15,4-5 0-15,1-1-6 16,-3 0 0-16,2 2-68 16,-2-6-4-16,2-2 100 15</inkml:trace>
  <inkml:trace contextRef="#ctx0" brushRef="#br0" timeOffset="93605.34">9830 7316 89 0,'0'0'0'0,"0"0"0"15,0 0 1-15,0 0-1 16,0 0 1-16,0 0-1 16,0 0 1-16,0 0 0 15,0 0 0-15,-21-17 0 16,3 7 1-16,-3-1 0 15,-3 1 0-15,-1 2-1 16,-2 1 1-16,4 2-2 16,-3-1 1-16,-2 5-1 15,0 2 1-15,0 5-1 0,2 2 1 16,-4 8-1-16,7-4 1 16,-1 3-1-16,0 4 0 15,1 2 0-15,7 3 1 16,-1 3-1-16,1 0 0 15,-7 10 0-15,-1-1 0 16,-4 0 0-16,-1 0 1 16,6-2-1-16,-3-1 0 15,5-4 0-15,3 0 0 16,6 0 0-16,-2-1 0 16,4 1 0-16,6 8 0 15,4 5 0-15,0 1 0 16,2-1 0-16,0-5 0 15,5-1 0-15,-4-6 0 16,1 3 0-16,10-2 0 16,0 2 0-16,0-9 0 0,3-4 0 15,2 3 1-15,6-6 0 16,-1 3 1-16,2 3-2 16,6-5 1-16,-3 0 0 15,1-8 0-15,5-2 0 16,5-6 0-16,5-4-1 15,0-6 1-15,8-2 1 16,-8-2 0-16,4-7 0 0,-7 2 0 16,0-7-1-16,-4 3 1 15,-5 2 0-15,-1-5 1 16,-6 0-2-16,5-10 1 16,-3-2-1-16,2-9 1 15,-6-5-2-15,4-3 1 16,-7-5 0-16,0-11 0 15,0-10 0-15,-18 7 0 16,-6 0 0-16,-18 8 0 16,-12 6-1-16,-11 15 1 15,-12 11-2-15,-1 8 1 16,-6 12-15-16,18 0 1 16,8 8-43-16,-3-3-5 15,-4 2 80-15</inkml:trace>
  <inkml:trace contextRef="#ctx0" brushRef="#br0" timeOffset="104850.38">13769 8264 85 0,'0'0'0'0,"0"0"1"16,0 0 1-16,0 0 1 15,0 0 0-15,0 0 0 16,0 0 1-16,0 0-2 0,0 0 0 15,0 0 0-15,0 0 0 16,0 0 0-16,0 0 0 16,0 0-1-16,0 0 1 15,0 0-1-15,0 0 1 16,0 0-1-16,0 0 1 16,0 0-1-16,0 0 1 15,0 0-1-15,0 0 1 16,28 3-1-16,-11-1 0 15,4-2-1-15,11-2 1 16,1-1-1-16,-5-6 1 16,3 2-1-16,4-5 1 15,2-3-1-15,3 1 1 16,2 0 0-16,-4 2 0 16,0 4 0-16,1-1 0 15,-4-3-1-15,-4 2 1 16,-7 1-1-16,1 4 1 15,-4 2-1-15,-4-1 1 16,-1 4-1-16,0 0 1 16,-10 0-1-16,1 0 0 0,-3 4 0 15,-4-4 0-15,2 3-1 16,-2-3 1-16,0 0-5 16,0-10 1-16,0 1-91 15</inkml:trace>
  <inkml:trace contextRef="#ctx0" brushRef="#br0" timeOffset="105362.39">14364 7941 125 0,'10'-4'0'15,"6"1"0"-15,-13 6 0 16,-3 6-1-16,0-4 1 16,0 2-1-16,6 0 0 15,2 2 0-15,4-8 1 16,11-2 0-16,-2-3 0 16,5-8 0-16,4 5 0 15,-2 2 0-15,1 2 0 16,-2 1 0-16,4 0 0 15,-1 0 0-15,-4 2 0 16,-5-3 0-16,-2 3 0 16,0 0 0-16,-5 3 1 15,-3 1-1-15,-1 1 1 0,-5 2-1 16,0 2 1-16,1-4-1 16,-10 14 1-16,-1 5 0 15,-2-4 0-15,-3 2-1 16,-3-1 1-16,-2-5-1 15,-6 1 1-15,-5-2 0 0,6-3 0 16,3-2-1 0,-4 2 1-16,0 0-1 0,2-3 1 15,1 0-1-15,10-3 0 16,-3-4-1-16,8-2 1 16,4-2-6-16,13-8 1 15,-1 2-81-15</inkml:trace>
  <inkml:trace contextRef="#ctx0" brushRef="#br0" timeOffset="106127.31">15647 7438 77 0,'-7'7'0'0,"-1"5"0"15,4-19 0-15,-1-10 1 16,3 7 1-16,2-2 1 15,-2 3 1-15,2 0-1 16,-5 8 0-16,-5 2 0 16,-4 11 0-16,-6 12-1 0,3 4 0 15,-2 11-1-15,-4 3 1 16,-3 6-1-16,0 3 1 16,-2 4-1-16,4 2 1 15,-4 4 0-15,0-7 0 16,-7 1 0-16,-5 0 0 15,-4-1 0-15,2-16 0 16,6-12-1-16,-3-5 1 16,6-6-1-16,-2-10 0 15,4-5 0-15,6-12 0 16,-1-8-1-16,11-8 1 16,4-6-1-16,4-2 1 15,2-4-1-15,1 2 1 16,1-1-1-16,6 0 1 15,8 2-1-15,-2 0 0 16,6 4 0-16,3 6 0 16,1 6 0-16,4 6 0 15,6 3 0-15,-4 5 0 0,1 5 0 16,4 7 0-16,4 5 0 16,-4 11 0-16,3 7 0 15,2-1 0-15,2 9 0 16,-1-7 0-16,3 6 0 15,-4-8 0-15,-1-1 0 16,-2 3 0-16,-1 4 0 16,-6-9 0-16,-4 0 0 0,-1-4 0 15,-6-1 0-15,0-7 0 16,2 0 0-16,-7-7 0 16,0 2-1-16,-3-14 1 15,5-3-5-15,-2-18 0 16,3 1-83-16</inkml:trace>
  <inkml:trace contextRef="#ctx0" brushRef="#br0" timeOffset="106492.35">15858 7481 124 0,'4'9'0'0,"10"-1"0"15,-9 8 0-15,5 2-1 16,-3 0 1-16,-1 1-1 16,-3 1 1-16,6 4 0 15,-6 0 0-15,2 4 0 16,2-1 0-16,-3 9 1 15,-2-5 0-15,-1-4 0 16,3-3 0-16,-4-8-1 16,0-2 1-16,0-6-1 15,0-1 1-15,0-3-1 16,0-4 0-16,0 0-1 0,-4-4 0 16,3-4-5-16,-1-4 0 15,-2 1-75-15</inkml:trace>
  <inkml:trace contextRef="#ctx0" brushRef="#br0" timeOffset="106676.85">15745 7749 104 0,'9'1'0'16,"6"1"0"-16,-3 2 1 16,-5-4 1-16,7 0 0 15,4-4 0-15,5-1 1 16,13-2 0-16,-1-1 0 15,3-1-2-15,-8 2 0 16,0-1-4-16,-6-8 1 16,2 4-82-16</inkml:trace>
  <inkml:trace contextRef="#ctx0" brushRef="#br0" timeOffset="124838.65">10487 7254 119 0,'0'0'0'16,"0"0"0"-16,0 0 1 15,0 0 1-15,0 0 1 16,0 0-2-16,0 0 1 15,0 0-1-15,0 0 1 16,-17 24-1-16,8-3 1 16,4 0 0-16,-1 6 1 15,6 6-2-15,0-9 0 16,0-2 1-16,0-10 1 16,0 0 0-16,0-5 0 15,0-2-2-15,0-5 1 0,0 0-1 16,13-24 1-16,11-15-1 15,9-20 1-15,14-18-1 16,16-45 0-16,15-34-1 16,6-7 1-16,5-16-6 15,-2 3 1-15,4-3-71 16,-30-1-4-16,-2 2 101 16</inkml:trace>
  <inkml:trace contextRef="#ctx0" brushRef="#br0" timeOffset="128502.02">8309 7716 66 0,'-11'5'0'16,"4"9"0"-16,2-11 1 15,10-6 0-15,-5 3 1 16,0-3 1-16,-8-4 1 16,-1-2 2-16,-10 2 1 15,-6 2-2-15,-1 0 0 16,4 3-4-16,-12 6 0 15,1 3-1-15,5 10 1 16,-7 7-1-16,6 7 1 16,1 3-1-16,-2 7 0 15,6 4 0-15,5-8 0 0,3 0 0 16,6-1 0-16,4-4 0 16,6-6 0-16,9-5 0 15,0-6 0-15,6-3 0 16,6-3 0-16,9-6 0 15,-4 2 0-15,6-1 0 16,-3-1 1-16,8 2-1 0,-8 2 0 16,-2 2 0-16,-3-1 0 15,0 6 0-15,-6-4 0 16,-8 1 0-16,1-3 0 16,1-3 3-16,-7 2 1 15,-5-2-2-15,0 6 0 16,-5 4-1-16,-7 6 0 15,-2 6 0-15,-9-3 0 16,1 5 0-16,-10-1 0 16,3-3 0-16,-3-1 0 15,-1 1 0-15,5-5 0 16,-7-8-1-16,4 0 1 16,6-3-3-16,4-6 0 15,1-5-57-15,6-10-4 16,1-6 63-16,12-13 0 15</inkml:trace>
  <inkml:trace contextRef="#ctx0" brushRef="#br0" timeOffset="129532.41">8365 8327 60 0,'-11'0'0'0,"-8"-3"0"15,12 6 0-15,7 1 11 16,0-4 0-16,4 3 2 15,-1-1 0-15,-1-2-12 16,-2 0 0-16,5 0 0 16,-5 0 0-16,-5 7-1 0,3-7 1 15,-1 3-1-15,-1 2 1 16,-3 4-1-16,4 1 1 16,1 4-1-16,2-1 0 15,2 5 0-15,5-3 0 16,0 0 0-16,-2-1 0 15,5-3 0-15,-3-3 0 16,4-1 0-16,-3-2 0 16,-1-1 0-16,4-1 0 15,-4 0 0-15,3-1 0 16,-5 2 2-16,1-4 0 16,1 0 2-16,-4 0 0 15,-1-7-2-15,0-2 0 16,-2 1-1-16,0-8 0 15,0 1 0-15,-2-3 0 16,-3 3-1-16,-2 0 1 16,1-1-1-16,-4 4 1 15,-13 0-1-15,9 4 1 16,0 1-1-16,0 2 1 0,6 5-1 16,-3-4 0-16,8 4 0 15,-2 0 0-15,3 0-1 16,2 0 1-16,0 0 0 15,0 0 0-15,5 4 0 16,0 4 0-16,8 8 0 16,-7 1 0-16,5 7 0 15,-11 7 0-15,-2 8 1 0,-7 1 0 16,6 6 0-16,-7 2 0 16,-3 5 0-16,-1 2 1 15,2 0-2-15,2-10 0 16,-6-2-14-16,4-13 1 15,5-6-43-15,-7-1-5 16,2-1 79-16</inkml:trace>
  <inkml:trace contextRef="#ctx0" brushRef="#br0" timeOffset="131379.04">8434 11236 59 0,'-7'0'0'15,"-10"-3"0"-15,10-1 0 0,-5-1 5 16,1-5 0-16,1 1-5 15,-9 1 1-15,-7-1-1 16,-1 6 0-16,-1-3 0 16,-5 6 0-16,-2 6-1 15,-1 4 1-15,-3 4 0 16,3 6 0-16,1 6 0 16,0 3 1-16,7 4-1 0,-3 3 0 15,10 2 1-15,0-2 0 16,4-7 0-16,1 5 1 15,7-5-1-15,4-1 0 16,10-4-1-16,-5-7 1 16,4-3-1-16,3-4 1 15,7-2-1-15,3-6 1 16,0 0-1-16,4-2 1 16,0-2-1-16,7 0 1 15,0-6-1-15,7 1 0 16,-4-2 0-16,-3 6 0 15,2-4 0-15,-4 7 0 16,4 2 1-16,-4 8 0 16,3 6-1-16,-8-3 1 15,-3 1 0-15,-6 2 0 16,2-1 6-16,-12 0 0 16,-2 3-2-16,-2 0 0 15,-5 6 0-15,-5-5 0 0,0 4-4 16,-6-1 1-16,-6 2 0 15,3-7 1-15,-5-3-1 16,-4 0 0-16,-1-1-2 16,4-4 1-16,5 0-1 15,-4-6 1-15,3-1-1 16,2-2 0-16,4 0-2 16,-1-4 1-16,-3-3-16 15,7 1 0-15,4-1-29 0,6-4-5 16,-3 1 66-16</inkml:trace>
  <inkml:trace contextRef="#ctx0" brushRef="#br0" timeOffset="131614.72">8448 11717 101 0,'-1'0'0'15,"-3"0"0"-15,6 3 0 16,1 4-42-16,1 0 0 16,3 3 41-16,-2-5 0 15,0 2-7-15</inkml:trace>
  <inkml:trace contextRef="#ctx0" brushRef="#br0" timeOffset="132219.66">8448 11820 56 0,'0'0'0'15,"4"5"11"-15,-4 8 0 0,0 10-11 16,-4-3 1-16,4 4-1 16,-5-1 0-16,-2-1 0 15,4-3 0-15,1-2 0 16,0-5 0-16,2-7 6 16,-2-1 0-16,1-3-5 15,-1-8 1-15,2-11 1 16,-5 0 1-16,5-2-1 0,0-2 1 15,5-9-4-15,-5 3 1 16,3-1 0-16,3 2 0 16,6-4-1-16,-5 7 0 15,3 3 0-15,-3 2 0 16,5 5 0 0,-1 6 1-16,1 4-1 15,4 8 1-15,3 4-1 0,-5 8 1 16,0 4-1-16,3 1 1 15,-3 3-1-15,0-5 1 16,-3-4 2-16,-1-1 0 16,-6-2 0-16,1 0 0 15,-3 0-1-15,-2 0 0 16,0 2-1-16,0-2 0 16,-2 0 0-16,2-3 0 15,0-3-1-15,0 0 1 16,0-3-1-16,5-15 0 0,2-9 0 15,0-8 0-15,5-10 0 16,8 3 0-16,-3 0 0 16,0 6 0-16,-1 5 0 15,-2 8 0-15,2 5-1 16,-2 6 1-16,-4 6 0 16,1 12 0-16,3 11 0 0,-4 1 0 15,0 7 0 1,-6 3 1-16,-1 7-1 15,-3 2 0-15,0 3 0 0,0-1 0 16,-5-5 0-16,0-4 0 16,-2-9-1-16,-2-6 1 15,2-3-58-15,-1-6 1 16,4-5 55-16,1-20 1 16,-1-1-9-16</inkml:trace>
  <inkml:trace contextRef="#ctx0" brushRef="#br0" timeOffset="132729.04">8991 11137 117 0,'3'1'0'0,"2"6"-1"0,1-3 0 16,-3-1 1-16,1-1 0 16,-4-2-1-16,5 0 1 15,4 1-1-15,-2 1 1 16,7 2-1-16,3 2 1 16,6 3-1-16,-4 0 1 15,5-1-1-15,4 1 1 16,-3 1-1-16,-5-1 1 15,-4-3 0-15,0 3 0 16,-9-4 0-16,-7 12 0 16,0 9 0-16,-7 5 0 15,-11 5 1-15,1 5 0 16,-2 11-1-16,1-9 0 16,-1 0-53-16,2-19-4 15,-1-2 74-15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44813" cy="496888"/>
          </a:xfrm>
          <a:prstGeom prst="rect">
            <a:avLst/>
          </a:prstGeom>
          <a:noFill/>
          <a:ln w="9525">
            <a:noFill/>
            <a:miter lim="800000"/>
            <a:headEnd/>
            <a:tailEnd/>
          </a:ln>
          <a:effectLst/>
        </p:spPr>
        <p:txBody>
          <a:bodyPr vert="horz" wrap="square" lIns="91778" tIns="45890" rIns="91778" bIns="45890" numCol="1" anchor="t" anchorCtr="0" compatLnSpc="1">
            <a:prstTxWarp prst="textNoShape">
              <a:avLst/>
            </a:prstTxWarp>
          </a:bodyPr>
          <a:lstStyle>
            <a:lvl1pPr defTabSz="917575">
              <a:defRPr sz="1200"/>
            </a:lvl1pPr>
          </a:lstStyle>
          <a:p>
            <a:pPr>
              <a:defRPr/>
            </a:pPr>
            <a:endParaRPr lang="es-MX"/>
          </a:p>
        </p:txBody>
      </p:sp>
      <p:sp>
        <p:nvSpPr>
          <p:cNvPr id="17411" name="Rectangle 3"/>
          <p:cNvSpPr>
            <a:spLocks noGrp="1" noChangeArrowheads="1"/>
          </p:cNvSpPr>
          <p:nvPr>
            <p:ph type="dt" idx="1"/>
          </p:nvPr>
        </p:nvSpPr>
        <p:spPr bwMode="auto">
          <a:xfrm>
            <a:off x="3851275" y="0"/>
            <a:ext cx="2944813" cy="496888"/>
          </a:xfrm>
          <a:prstGeom prst="rect">
            <a:avLst/>
          </a:prstGeom>
          <a:noFill/>
          <a:ln w="9525">
            <a:noFill/>
            <a:miter lim="800000"/>
            <a:headEnd/>
            <a:tailEnd/>
          </a:ln>
          <a:effectLst/>
        </p:spPr>
        <p:txBody>
          <a:bodyPr vert="horz" wrap="square" lIns="91778" tIns="45890" rIns="91778" bIns="45890" numCol="1" anchor="t" anchorCtr="0" compatLnSpc="1">
            <a:prstTxWarp prst="textNoShape">
              <a:avLst/>
            </a:prstTxWarp>
          </a:bodyPr>
          <a:lstStyle>
            <a:lvl1pPr algn="r" defTabSz="917575">
              <a:defRPr sz="1200"/>
            </a:lvl1pPr>
          </a:lstStyle>
          <a:p>
            <a:pPr>
              <a:defRPr/>
            </a:pPr>
            <a:endParaRPr lang="es-MX"/>
          </a:p>
        </p:txBody>
      </p:sp>
      <p:sp>
        <p:nvSpPr>
          <p:cNvPr id="7172" name="Rectangle 4"/>
          <p:cNvSpPr>
            <a:spLocks noGrp="1" noRot="1" noChangeAspect="1" noChangeArrowheads="1" noTextEdit="1"/>
          </p:cNvSpPr>
          <p:nvPr>
            <p:ph type="sldImg" idx="2"/>
          </p:nvPr>
        </p:nvSpPr>
        <p:spPr bwMode="auto">
          <a:xfrm>
            <a:off x="915988" y="744538"/>
            <a:ext cx="4965700" cy="3722687"/>
          </a:xfrm>
          <a:prstGeom prst="rect">
            <a:avLst/>
          </a:prstGeom>
          <a:noFill/>
          <a:ln w="9525">
            <a:solidFill>
              <a:srgbClr val="000000"/>
            </a:solidFill>
            <a:miter lim="800000"/>
            <a:headEnd/>
            <a:tailEnd/>
          </a:ln>
        </p:spPr>
      </p:sp>
      <p:sp>
        <p:nvSpPr>
          <p:cNvPr id="17413" name="Rectangle 5"/>
          <p:cNvSpPr>
            <a:spLocks noGrp="1" noChangeArrowheads="1"/>
          </p:cNvSpPr>
          <p:nvPr>
            <p:ph type="body" sz="quarter" idx="3"/>
          </p:nvPr>
        </p:nvSpPr>
        <p:spPr bwMode="auto">
          <a:xfrm>
            <a:off x="679450" y="4716463"/>
            <a:ext cx="5438775" cy="4467225"/>
          </a:xfrm>
          <a:prstGeom prst="rect">
            <a:avLst/>
          </a:prstGeom>
          <a:noFill/>
          <a:ln w="9525">
            <a:noFill/>
            <a:miter lim="800000"/>
            <a:headEnd/>
            <a:tailEnd/>
          </a:ln>
          <a:effectLst/>
        </p:spPr>
        <p:txBody>
          <a:bodyPr vert="horz" wrap="square" lIns="91778" tIns="45890" rIns="91778" bIns="45890" numCol="1" anchor="t" anchorCtr="0" compatLnSpc="1">
            <a:prstTxWarp prst="textNoShape">
              <a:avLst/>
            </a:prstTxWarp>
          </a:bodyPr>
          <a:lstStyle/>
          <a:p>
            <a:pPr lvl="0"/>
            <a:r>
              <a:rPr lang="es-MX" noProof="0"/>
              <a:t>Haga clic para modificar el estilo de texto del patrón</a:t>
            </a:r>
          </a:p>
          <a:p>
            <a:pPr lvl="1"/>
            <a:r>
              <a:rPr lang="es-MX" noProof="0"/>
              <a:t>Segundo nivel</a:t>
            </a:r>
          </a:p>
          <a:p>
            <a:pPr lvl="2"/>
            <a:r>
              <a:rPr lang="es-MX" noProof="0"/>
              <a:t>Tercer nivel</a:t>
            </a:r>
          </a:p>
          <a:p>
            <a:pPr lvl="3"/>
            <a:r>
              <a:rPr lang="es-MX" noProof="0"/>
              <a:t>Cuarto nivel</a:t>
            </a:r>
          </a:p>
          <a:p>
            <a:pPr lvl="4"/>
            <a:r>
              <a:rPr lang="es-MX" noProof="0"/>
              <a:t>Quinto nivel</a:t>
            </a:r>
          </a:p>
        </p:txBody>
      </p:sp>
      <p:sp>
        <p:nvSpPr>
          <p:cNvPr id="17414" name="Rectangle 6"/>
          <p:cNvSpPr>
            <a:spLocks noGrp="1" noChangeArrowheads="1"/>
          </p:cNvSpPr>
          <p:nvPr>
            <p:ph type="ftr" sz="quarter" idx="4"/>
          </p:nvPr>
        </p:nvSpPr>
        <p:spPr bwMode="auto">
          <a:xfrm>
            <a:off x="0" y="9428163"/>
            <a:ext cx="2944813" cy="498475"/>
          </a:xfrm>
          <a:prstGeom prst="rect">
            <a:avLst/>
          </a:prstGeom>
          <a:noFill/>
          <a:ln w="9525">
            <a:noFill/>
            <a:miter lim="800000"/>
            <a:headEnd/>
            <a:tailEnd/>
          </a:ln>
          <a:effectLst/>
        </p:spPr>
        <p:txBody>
          <a:bodyPr vert="horz" wrap="square" lIns="91778" tIns="45890" rIns="91778" bIns="45890" numCol="1" anchor="b" anchorCtr="0" compatLnSpc="1">
            <a:prstTxWarp prst="textNoShape">
              <a:avLst/>
            </a:prstTxWarp>
          </a:bodyPr>
          <a:lstStyle>
            <a:lvl1pPr defTabSz="917575">
              <a:defRPr sz="1200"/>
            </a:lvl1pPr>
          </a:lstStyle>
          <a:p>
            <a:pPr>
              <a:defRPr/>
            </a:pPr>
            <a:endParaRPr lang="es-MX"/>
          </a:p>
        </p:txBody>
      </p:sp>
      <p:sp>
        <p:nvSpPr>
          <p:cNvPr id="17415" name="Rectangle 7"/>
          <p:cNvSpPr>
            <a:spLocks noGrp="1" noChangeArrowheads="1"/>
          </p:cNvSpPr>
          <p:nvPr>
            <p:ph type="sldNum" sz="quarter" idx="5"/>
          </p:nvPr>
        </p:nvSpPr>
        <p:spPr bwMode="auto">
          <a:xfrm>
            <a:off x="3851275" y="9428163"/>
            <a:ext cx="2944813" cy="498475"/>
          </a:xfrm>
          <a:prstGeom prst="rect">
            <a:avLst/>
          </a:prstGeom>
          <a:noFill/>
          <a:ln w="9525">
            <a:noFill/>
            <a:miter lim="800000"/>
            <a:headEnd/>
            <a:tailEnd/>
          </a:ln>
          <a:effectLst/>
        </p:spPr>
        <p:txBody>
          <a:bodyPr vert="horz" wrap="square" lIns="91778" tIns="45890" rIns="91778" bIns="45890" numCol="1" anchor="b" anchorCtr="0" compatLnSpc="1">
            <a:prstTxWarp prst="textNoShape">
              <a:avLst/>
            </a:prstTxWarp>
          </a:bodyPr>
          <a:lstStyle>
            <a:lvl1pPr algn="r" defTabSz="917575">
              <a:defRPr sz="1200"/>
            </a:lvl1pPr>
          </a:lstStyle>
          <a:p>
            <a:pPr>
              <a:defRPr/>
            </a:pPr>
            <a:fld id="{AE6F09CE-013C-4211-9FA6-8249C5FB12D8}" type="slidenum">
              <a:rPr lang="es-MX"/>
              <a:pPr>
                <a:defRPr/>
              </a:pPr>
              <a:t>‹Nº›</a:t>
            </a:fld>
            <a:endParaRPr lang="es-MX"/>
          </a:p>
        </p:txBody>
      </p:sp>
    </p:spTree>
    <p:extLst>
      <p:ext uri="{BB962C8B-B14F-4D97-AF65-F5344CB8AC3E}">
        <p14:creationId xmlns:p14="http://schemas.microsoft.com/office/powerpoint/2010/main" val="3850452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917575" y="744538"/>
            <a:ext cx="4962525" cy="3722687"/>
          </a:xfrm>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pPr>
              <a:defRPr/>
            </a:pPr>
            <a:fld id="{AE6F09CE-013C-4211-9FA6-8249C5FB12D8}" type="slidenum">
              <a:rPr lang="es-MX" smtClean="0"/>
              <a:pPr>
                <a:defRPr/>
              </a:pPr>
              <a:t>37</a:t>
            </a:fld>
            <a:endParaRPr lang="es-MX"/>
          </a:p>
        </p:txBody>
      </p:sp>
    </p:spTree>
    <p:extLst>
      <p:ext uri="{BB962C8B-B14F-4D97-AF65-F5344CB8AC3E}">
        <p14:creationId xmlns:p14="http://schemas.microsoft.com/office/powerpoint/2010/main" val="1307605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917575" y="744538"/>
            <a:ext cx="4962525" cy="3722687"/>
          </a:xfrm>
        </p:spPr>
      </p:sp>
      <p:sp>
        <p:nvSpPr>
          <p:cNvPr id="3" name="2 Marcador de notas"/>
          <p:cNvSpPr>
            <a:spLocks noGrp="1"/>
          </p:cNvSpPr>
          <p:nvPr>
            <p:ph type="body" idx="1"/>
          </p:nvPr>
        </p:nvSpPr>
        <p:spPr/>
        <p:txBody>
          <a:bodyPr>
            <a:normAutofit/>
          </a:bodyPr>
          <a:lstStyle/>
          <a:p>
            <a:endParaRPr lang="es-PE" dirty="0"/>
          </a:p>
        </p:txBody>
      </p:sp>
      <p:sp>
        <p:nvSpPr>
          <p:cNvPr id="4" name="3 Marcador de número de diapositiva"/>
          <p:cNvSpPr>
            <a:spLocks noGrp="1"/>
          </p:cNvSpPr>
          <p:nvPr>
            <p:ph type="sldNum" sz="quarter" idx="10"/>
          </p:nvPr>
        </p:nvSpPr>
        <p:spPr/>
        <p:txBody>
          <a:bodyPr/>
          <a:lstStyle/>
          <a:p>
            <a:pPr>
              <a:defRPr/>
            </a:pPr>
            <a:fld id="{AE6F09CE-013C-4211-9FA6-8249C5FB12D8}" type="slidenum">
              <a:rPr lang="es-MX" smtClean="0"/>
              <a:pPr>
                <a:defRPr/>
              </a:pPr>
              <a:t>42</a:t>
            </a:fld>
            <a:endParaRPr lang="es-MX"/>
          </a:p>
        </p:txBody>
      </p:sp>
    </p:spTree>
    <p:extLst>
      <p:ext uri="{BB962C8B-B14F-4D97-AF65-F5344CB8AC3E}">
        <p14:creationId xmlns:p14="http://schemas.microsoft.com/office/powerpoint/2010/main" val="369355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917575" y="744538"/>
            <a:ext cx="4962525" cy="3722687"/>
          </a:xfrm>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pPr>
              <a:defRPr/>
            </a:pPr>
            <a:fld id="{AE6F09CE-013C-4211-9FA6-8249C5FB12D8}" type="slidenum">
              <a:rPr lang="es-MX" smtClean="0"/>
              <a:pPr>
                <a:defRPr/>
              </a:pPr>
              <a:t>50</a:t>
            </a:fld>
            <a:endParaRPr lang="es-MX"/>
          </a:p>
        </p:txBody>
      </p:sp>
    </p:spTree>
    <p:extLst>
      <p:ext uri="{BB962C8B-B14F-4D97-AF65-F5344CB8AC3E}">
        <p14:creationId xmlns:p14="http://schemas.microsoft.com/office/powerpoint/2010/main" val="1006507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917575" y="744538"/>
            <a:ext cx="4962525" cy="3722687"/>
          </a:xfrm>
        </p:spPr>
      </p:sp>
      <p:sp>
        <p:nvSpPr>
          <p:cNvPr id="3" name="Marcador de notas 2"/>
          <p:cNvSpPr>
            <a:spLocks noGrp="1"/>
          </p:cNvSpPr>
          <p:nvPr>
            <p:ph type="body" idx="1"/>
          </p:nvPr>
        </p:nvSpPr>
        <p:spPr/>
        <p:txBody>
          <a:bodyPr/>
          <a:lstStyle/>
          <a:p>
            <a:r>
              <a:rPr lang="en-US" dirty="0"/>
              <a:t>Lee, who has considerable experience working with a variant of the </a:t>
            </a:r>
            <a:r>
              <a:rPr lang="en-US" dirty="0" err="1"/>
              <a:t>BlackLitterman</a:t>
            </a:r>
            <a:r>
              <a:rPr lang="en-US" dirty="0"/>
              <a:t> model, typically sets the value of the scalar (τ ) between 0.01 and 0.05, and then calibrates the model based on a target level of tracking error. Conversely, Satchell and Scowcroft (2000) say the value of the scalar (τ ) is often set to 1.10 Finally, </a:t>
            </a:r>
            <a:r>
              <a:rPr lang="en-US" dirty="0" err="1"/>
              <a:t>Blamont</a:t>
            </a:r>
            <a:r>
              <a:rPr lang="en-US" dirty="0"/>
              <a:t> and </a:t>
            </a:r>
            <a:r>
              <a:rPr lang="en-US" dirty="0" err="1"/>
              <a:t>Firoozye</a:t>
            </a:r>
            <a:r>
              <a:rPr lang="en-US" dirty="0"/>
              <a:t> (2003) interpret </a:t>
            </a:r>
            <a:r>
              <a:rPr lang="en-US" dirty="0" err="1"/>
              <a:t>τΣ</a:t>
            </a:r>
            <a:r>
              <a:rPr lang="en-US" dirty="0"/>
              <a:t> as the standard error of estimate of the Implied Equilibrium Return Vector (Π ); thus, the scalar (τ ) is approximately 1 divided by the number of observations. </a:t>
            </a:r>
            <a:endParaRPr lang="es-PE" dirty="0"/>
          </a:p>
        </p:txBody>
      </p:sp>
      <p:sp>
        <p:nvSpPr>
          <p:cNvPr id="4" name="Marcador de número de diapositiva 3"/>
          <p:cNvSpPr>
            <a:spLocks noGrp="1"/>
          </p:cNvSpPr>
          <p:nvPr>
            <p:ph type="sldNum" sz="quarter" idx="10"/>
          </p:nvPr>
        </p:nvSpPr>
        <p:spPr/>
        <p:txBody>
          <a:bodyPr/>
          <a:lstStyle/>
          <a:p>
            <a:pPr>
              <a:defRPr/>
            </a:pPr>
            <a:fld id="{AE6F09CE-013C-4211-9FA6-8249C5FB12D8}" type="slidenum">
              <a:rPr lang="es-MX" smtClean="0"/>
              <a:pPr>
                <a:defRPr/>
              </a:pPr>
              <a:t>52</a:t>
            </a:fld>
            <a:endParaRPr lang="es-MX"/>
          </a:p>
        </p:txBody>
      </p:sp>
    </p:spTree>
    <p:extLst>
      <p:ext uri="{BB962C8B-B14F-4D97-AF65-F5344CB8AC3E}">
        <p14:creationId xmlns:p14="http://schemas.microsoft.com/office/powerpoint/2010/main" val="2463324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917575" y="744538"/>
            <a:ext cx="4962525" cy="3722687"/>
          </a:xfrm>
        </p:spPr>
      </p:sp>
      <p:sp>
        <p:nvSpPr>
          <p:cNvPr id="3" name="Marcador de notas 2"/>
          <p:cNvSpPr>
            <a:spLocks noGrp="1"/>
          </p:cNvSpPr>
          <p:nvPr>
            <p:ph type="body" idx="1"/>
          </p:nvPr>
        </p:nvSpPr>
        <p:spPr/>
        <p:txBody>
          <a:bodyPr/>
          <a:lstStyle/>
          <a:p>
            <a:r>
              <a:rPr lang="en-US" dirty="0"/>
              <a:t>Methods for specifying the values of Matrix P vary. </a:t>
            </a:r>
            <a:r>
              <a:rPr lang="en-US" dirty="0" err="1"/>
              <a:t>Litterman</a:t>
            </a:r>
            <a:r>
              <a:rPr lang="en-US" dirty="0"/>
              <a:t> (2003, p. 82) assigns a percentage value to the asset(s) in question. Satchell and Scowcroft (2000) use A STEP-BY-STEP GUIDE TO THE BLACK-LITTERMAN MODEL 12 an equal weighting scheme, which is presented in Row 3 of Formula 6 </a:t>
            </a:r>
            <a:endParaRPr lang="es-PE" dirty="0"/>
          </a:p>
        </p:txBody>
      </p:sp>
      <p:sp>
        <p:nvSpPr>
          <p:cNvPr id="4" name="Marcador de número de diapositiva 3"/>
          <p:cNvSpPr>
            <a:spLocks noGrp="1"/>
          </p:cNvSpPr>
          <p:nvPr>
            <p:ph type="sldNum" sz="quarter" idx="10"/>
          </p:nvPr>
        </p:nvSpPr>
        <p:spPr/>
        <p:txBody>
          <a:bodyPr/>
          <a:lstStyle/>
          <a:p>
            <a:pPr>
              <a:defRPr/>
            </a:pPr>
            <a:fld id="{AE6F09CE-013C-4211-9FA6-8249C5FB12D8}" type="slidenum">
              <a:rPr lang="es-MX" smtClean="0"/>
              <a:pPr>
                <a:defRPr/>
              </a:pPr>
              <a:t>53</a:t>
            </a:fld>
            <a:endParaRPr lang="es-MX"/>
          </a:p>
        </p:txBody>
      </p:sp>
    </p:spTree>
    <p:extLst>
      <p:ext uri="{BB962C8B-B14F-4D97-AF65-F5344CB8AC3E}">
        <p14:creationId xmlns:p14="http://schemas.microsoft.com/office/powerpoint/2010/main" val="1591631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325773" y="6117336"/>
            <a:ext cx="857473" cy="365125"/>
          </a:xfrm>
        </p:spPr>
        <p:txBody>
          <a:bodyPr/>
          <a:lstStyle/>
          <a:p>
            <a:pPr>
              <a:defRPr/>
            </a:pPr>
            <a:endParaRPr lang="es-MX" altLang="en-US"/>
          </a:p>
        </p:txBody>
      </p:sp>
      <p:sp>
        <p:nvSpPr>
          <p:cNvPr id="5" name="Footer Placeholder 4"/>
          <p:cNvSpPr>
            <a:spLocks noGrp="1"/>
          </p:cNvSpPr>
          <p:nvPr>
            <p:ph type="ftr" sz="quarter" idx="11"/>
          </p:nvPr>
        </p:nvSpPr>
        <p:spPr>
          <a:xfrm>
            <a:off x="3623733" y="6117336"/>
            <a:ext cx="3609438" cy="365125"/>
          </a:xfrm>
        </p:spPr>
        <p:txBody>
          <a:bodyPr/>
          <a:lstStyle/>
          <a:p>
            <a:pPr>
              <a:defRPr/>
            </a:pPr>
            <a:endParaRPr lang="es-MX" altLang="en-US"/>
          </a:p>
        </p:txBody>
      </p:sp>
      <p:sp>
        <p:nvSpPr>
          <p:cNvPr id="6" name="Slide Number Placeholder 5"/>
          <p:cNvSpPr>
            <a:spLocks noGrp="1"/>
          </p:cNvSpPr>
          <p:nvPr>
            <p:ph type="sldNum" sz="quarter" idx="12"/>
          </p:nvPr>
        </p:nvSpPr>
        <p:spPr>
          <a:xfrm>
            <a:off x="8275320" y="6117336"/>
            <a:ext cx="411480" cy="365125"/>
          </a:xfrm>
        </p:spPr>
        <p:txBody>
          <a:bodyPr/>
          <a:lstStyle/>
          <a:p>
            <a:pPr>
              <a:defRPr/>
            </a:pPr>
            <a:fld id="{0B3F01AB-D9BC-479F-929F-6CABC34F4DBB}" type="slidenum">
              <a:rPr lang="es-MX" altLang="en-US" smtClean="0"/>
              <a:pPr>
                <a:defRPr/>
              </a:pPr>
              <a:t>‹Nº›</a:t>
            </a:fld>
            <a:endParaRPr lang="es-MX" altLang="en-US" dirty="0"/>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extLst>
      <p:ext uri="{BB962C8B-B14F-4D97-AF65-F5344CB8AC3E}">
        <p14:creationId xmlns:p14="http://schemas.microsoft.com/office/powerpoint/2010/main" val="306022780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a:defRPr/>
            </a:pPr>
            <a:endParaRPr lang="es-MX" altLang="en-US"/>
          </a:p>
        </p:txBody>
      </p:sp>
      <p:sp>
        <p:nvSpPr>
          <p:cNvPr id="6" name="Footer Placeholder 5"/>
          <p:cNvSpPr>
            <a:spLocks noGrp="1"/>
          </p:cNvSpPr>
          <p:nvPr>
            <p:ph type="ftr" sz="quarter" idx="11"/>
          </p:nvPr>
        </p:nvSpPr>
        <p:spPr/>
        <p:txBody>
          <a:bodyPr/>
          <a:lstStyle/>
          <a:p>
            <a:pPr>
              <a:defRPr/>
            </a:pPr>
            <a:endParaRPr lang="es-MX" altLang="en-US"/>
          </a:p>
        </p:txBody>
      </p:sp>
      <p:sp>
        <p:nvSpPr>
          <p:cNvPr id="7" name="Slide Number Placeholder 6"/>
          <p:cNvSpPr>
            <a:spLocks noGrp="1"/>
          </p:cNvSpPr>
          <p:nvPr>
            <p:ph type="sldNum" sz="quarter" idx="12"/>
          </p:nvPr>
        </p:nvSpPr>
        <p:spPr/>
        <p:txBody>
          <a:bodyPr/>
          <a:lstStyle/>
          <a:p>
            <a:pPr>
              <a:defRPr/>
            </a:pPr>
            <a:fld id="{0B3F01AB-D9BC-479F-929F-6CABC34F4DBB}" type="slidenum">
              <a:rPr lang="es-MX" altLang="en-US" smtClean="0"/>
              <a:pPr>
                <a:defRPr/>
              </a:pPr>
              <a:t>‹Nº›</a:t>
            </a:fld>
            <a:endParaRPr lang="es-MX" altLang="en-US" dirty="0"/>
          </a:p>
        </p:txBody>
      </p:sp>
    </p:spTree>
    <p:extLst>
      <p:ext uri="{BB962C8B-B14F-4D97-AF65-F5344CB8AC3E}">
        <p14:creationId xmlns:p14="http://schemas.microsoft.com/office/powerpoint/2010/main" val="215720135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a:defRPr/>
            </a:pPr>
            <a:endParaRPr lang="es-MX" altLang="en-US"/>
          </a:p>
        </p:txBody>
      </p:sp>
      <p:sp>
        <p:nvSpPr>
          <p:cNvPr id="5" name="Footer Placeholder 4"/>
          <p:cNvSpPr>
            <a:spLocks noGrp="1"/>
          </p:cNvSpPr>
          <p:nvPr>
            <p:ph type="ftr" sz="quarter" idx="11"/>
          </p:nvPr>
        </p:nvSpPr>
        <p:spPr/>
        <p:txBody>
          <a:bodyPr/>
          <a:lstStyle/>
          <a:p>
            <a:pPr>
              <a:defRPr/>
            </a:pPr>
            <a:endParaRPr lang="es-MX" altLang="en-US"/>
          </a:p>
        </p:txBody>
      </p:sp>
      <p:sp>
        <p:nvSpPr>
          <p:cNvPr id="6" name="Slide Number Placeholder 5"/>
          <p:cNvSpPr>
            <a:spLocks noGrp="1"/>
          </p:cNvSpPr>
          <p:nvPr>
            <p:ph type="sldNum" sz="quarter" idx="12"/>
          </p:nvPr>
        </p:nvSpPr>
        <p:spPr/>
        <p:txBody>
          <a:bodyPr/>
          <a:lstStyle/>
          <a:p>
            <a:pPr>
              <a:defRPr/>
            </a:pPr>
            <a:fld id="{0B3F01AB-D9BC-479F-929F-6CABC34F4DBB}" type="slidenum">
              <a:rPr lang="es-MX" altLang="en-US" smtClean="0"/>
              <a:pPr>
                <a:defRPr/>
              </a:pPr>
              <a:t>‹Nº›</a:t>
            </a:fld>
            <a:endParaRPr lang="es-MX" altLang="en-US" dirty="0"/>
          </a:p>
        </p:txBody>
      </p:sp>
    </p:spTree>
    <p:extLst>
      <p:ext uri="{BB962C8B-B14F-4D97-AF65-F5344CB8AC3E}">
        <p14:creationId xmlns:p14="http://schemas.microsoft.com/office/powerpoint/2010/main" val="12912454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a:defRPr/>
            </a:pPr>
            <a:endParaRPr lang="es-MX" altLang="en-US"/>
          </a:p>
        </p:txBody>
      </p:sp>
      <p:sp>
        <p:nvSpPr>
          <p:cNvPr id="5" name="Footer Placeholder 4"/>
          <p:cNvSpPr>
            <a:spLocks noGrp="1"/>
          </p:cNvSpPr>
          <p:nvPr>
            <p:ph type="ftr" sz="quarter" idx="11"/>
          </p:nvPr>
        </p:nvSpPr>
        <p:spPr/>
        <p:txBody>
          <a:bodyPr/>
          <a:lstStyle/>
          <a:p>
            <a:pPr>
              <a:defRPr/>
            </a:pPr>
            <a:endParaRPr lang="es-MX" altLang="en-US"/>
          </a:p>
        </p:txBody>
      </p:sp>
      <p:sp>
        <p:nvSpPr>
          <p:cNvPr id="6" name="Slide Number Placeholder 5"/>
          <p:cNvSpPr>
            <a:spLocks noGrp="1"/>
          </p:cNvSpPr>
          <p:nvPr>
            <p:ph type="sldNum" sz="quarter" idx="12"/>
          </p:nvPr>
        </p:nvSpPr>
        <p:spPr/>
        <p:txBody>
          <a:bodyPr/>
          <a:lstStyle/>
          <a:p>
            <a:pPr>
              <a:defRPr/>
            </a:pPr>
            <a:fld id="{0B3F01AB-D9BC-479F-929F-6CABC34F4DBB}" type="slidenum">
              <a:rPr lang="es-MX" altLang="en-US" smtClean="0"/>
              <a:pPr>
                <a:defRPr/>
              </a:pPr>
              <a:t>‹Nº›</a:t>
            </a:fld>
            <a:endParaRPr lang="es-MX" altLang="en-US" dirty="0"/>
          </a:p>
        </p:txBody>
      </p:sp>
    </p:spTree>
    <p:extLst>
      <p:ext uri="{BB962C8B-B14F-4D97-AF65-F5344CB8AC3E}">
        <p14:creationId xmlns:p14="http://schemas.microsoft.com/office/powerpoint/2010/main" val="1322904279"/>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a:defRPr/>
            </a:pPr>
            <a:endParaRPr lang="es-MX" altLang="en-US"/>
          </a:p>
        </p:txBody>
      </p:sp>
      <p:sp>
        <p:nvSpPr>
          <p:cNvPr id="5" name="Footer Placeholder 4"/>
          <p:cNvSpPr>
            <a:spLocks noGrp="1"/>
          </p:cNvSpPr>
          <p:nvPr>
            <p:ph type="ftr" sz="quarter" idx="11"/>
          </p:nvPr>
        </p:nvSpPr>
        <p:spPr/>
        <p:txBody>
          <a:bodyPr/>
          <a:lstStyle/>
          <a:p>
            <a:pPr>
              <a:defRPr/>
            </a:pPr>
            <a:endParaRPr lang="es-MX" altLang="en-US"/>
          </a:p>
        </p:txBody>
      </p:sp>
      <p:sp>
        <p:nvSpPr>
          <p:cNvPr id="6" name="Slide Number Placeholder 5"/>
          <p:cNvSpPr>
            <a:spLocks noGrp="1"/>
          </p:cNvSpPr>
          <p:nvPr>
            <p:ph type="sldNum" sz="quarter" idx="12"/>
          </p:nvPr>
        </p:nvSpPr>
        <p:spPr/>
        <p:txBody>
          <a:bodyPr/>
          <a:lstStyle/>
          <a:p>
            <a:pPr>
              <a:defRPr/>
            </a:pPr>
            <a:fld id="{0B3F01AB-D9BC-479F-929F-6CABC34F4DBB}" type="slidenum">
              <a:rPr lang="es-MX" altLang="en-US" smtClean="0"/>
              <a:pPr>
                <a:defRPr/>
              </a:pPr>
              <a:t>‹Nº›</a:t>
            </a:fld>
            <a:endParaRPr lang="es-MX" altLang="en-US" dirty="0"/>
          </a:p>
        </p:txBody>
      </p:sp>
    </p:spTree>
    <p:extLst>
      <p:ext uri="{BB962C8B-B14F-4D97-AF65-F5344CB8AC3E}">
        <p14:creationId xmlns:p14="http://schemas.microsoft.com/office/powerpoint/2010/main" val="226163408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a:defRPr/>
            </a:pPr>
            <a:endParaRPr lang="es-MX" altLang="en-US"/>
          </a:p>
        </p:txBody>
      </p:sp>
      <p:sp>
        <p:nvSpPr>
          <p:cNvPr id="5" name="Footer Placeholder 4"/>
          <p:cNvSpPr>
            <a:spLocks noGrp="1"/>
          </p:cNvSpPr>
          <p:nvPr>
            <p:ph type="ftr" sz="quarter" idx="11"/>
          </p:nvPr>
        </p:nvSpPr>
        <p:spPr/>
        <p:txBody>
          <a:bodyPr/>
          <a:lstStyle/>
          <a:p>
            <a:pPr>
              <a:defRPr/>
            </a:pPr>
            <a:endParaRPr lang="es-MX" altLang="en-US"/>
          </a:p>
        </p:txBody>
      </p:sp>
      <p:sp>
        <p:nvSpPr>
          <p:cNvPr id="6" name="Slide Number Placeholder 5"/>
          <p:cNvSpPr>
            <a:spLocks noGrp="1"/>
          </p:cNvSpPr>
          <p:nvPr>
            <p:ph type="sldNum" sz="quarter" idx="12"/>
          </p:nvPr>
        </p:nvSpPr>
        <p:spPr/>
        <p:txBody>
          <a:bodyPr/>
          <a:lstStyle/>
          <a:p>
            <a:pPr>
              <a:defRPr/>
            </a:pPr>
            <a:fld id="{0B3F01AB-D9BC-479F-929F-6CABC34F4DBB}" type="slidenum">
              <a:rPr lang="es-MX" altLang="en-US" smtClean="0"/>
              <a:pPr>
                <a:defRPr/>
              </a:pPr>
              <a:t>‹Nº›</a:t>
            </a:fld>
            <a:endParaRPr lang="es-MX" altLang="en-US" dirty="0"/>
          </a:p>
        </p:txBody>
      </p:sp>
    </p:spTree>
    <p:extLst>
      <p:ext uri="{BB962C8B-B14F-4D97-AF65-F5344CB8AC3E}">
        <p14:creationId xmlns:p14="http://schemas.microsoft.com/office/powerpoint/2010/main" val="324130581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a:defRPr/>
            </a:pPr>
            <a:endParaRPr lang="es-MX" altLang="en-US"/>
          </a:p>
        </p:txBody>
      </p:sp>
      <p:sp>
        <p:nvSpPr>
          <p:cNvPr id="5" name="Footer Placeholder 4"/>
          <p:cNvSpPr>
            <a:spLocks noGrp="1"/>
          </p:cNvSpPr>
          <p:nvPr>
            <p:ph type="ftr" sz="quarter" idx="11"/>
          </p:nvPr>
        </p:nvSpPr>
        <p:spPr/>
        <p:txBody>
          <a:bodyPr/>
          <a:lstStyle/>
          <a:p>
            <a:pPr>
              <a:defRPr/>
            </a:pPr>
            <a:endParaRPr lang="es-MX" altLang="en-US"/>
          </a:p>
        </p:txBody>
      </p:sp>
      <p:sp>
        <p:nvSpPr>
          <p:cNvPr id="6" name="Slide Number Placeholder 5"/>
          <p:cNvSpPr>
            <a:spLocks noGrp="1"/>
          </p:cNvSpPr>
          <p:nvPr>
            <p:ph type="sldNum" sz="quarter" idx="12"/>
          </p:nvPr>
        </p:nvSpPr>
        <p:spPr/>
        <p:txBody>
          <a:bodyPr/>
          <a:lstStyle/>
          <a:p>
            <a:pPr>
              <a:defRPr/>
            </a:pPr>
            <a:fld id="{0B3F01AB-D9BC-479F-929F-6CABC34F4DBB}" type="slidenum">
              <a:rPr lang="es-MX" altLang="en-US" smtClean="0"/>
              <a:pPr>
                <a:defRPr/>
              </a:pPr>
              <a:t>‹Nº›</a:t>
            </a:fld>
            <a:endParaRPr lang="es-MX" altLang="en-US" dirty="0"/>
          </a:p>
        </p:txBody>
      </p:sp>
    </p:spTree>
    <p:extLst>
      <p:ext uri="{BB962C8B-B14F-4D97-AF65-F5344CB8AC3E}">
        <p14:creationId xmlns:p14="http://schemas.microsoft.com/office/powerpoint/2010/main" val="2965463761"/>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a:defRPr/>
            </a:pPr>
            <a:endParaRPr lang="es-MX" altLang="en-US"/>
          </a:p>
        </p:txBody>
      </p:sp>
      <p:sp>
        <p:nvSpPr>
          <p:cNvPr id="5" name="Footer Placeholder 4"/>
          <p:cNvSpPr>
            <a:spLocks noGrp="1"/>
          </p:cNvSpPr>
          <p:nvPr>
            <p:ph type="ftr" sz="quarter" idx="11"/>
          </p:nvPr>
        </p:nvSpPr>
        <p:spPr/>
        <p:txBody>
          <a:bodyPr/>
          <a:lstStyle/>
          <a:p>
            <a:pPr>
              <a:defRPr/>
            </a:pPr>
            <a:endParaRPr lang="es-MX" altLang="en-US"/>
          </a:p>
        </p:txBody>
      </p:sp>
      <p:sp>
        <p:nvSpPr>
          <p:cNvPr id="6" name="Slide Number Placeholder 5"/>
          <p:cNvSpPr>
            <a:spLocks noGrp="1"/>
          </p:cNvSpPr>
          <p:nvPr>
            <p:ph type="sldNum" sz="quarter" idx="12"/>
          </p:nvPr>
        </p:nvSpPr>
        <p:spPr/>
        <p:txBody>
          <a:bodyPr/>
          <a:lstStyle/>
          <a:p>
            <a:pPr>
              <a:defRPr/>
            </a:pPr>
            <a:fld id="{95DB9CDC-9815-4D15-B9A5-EA5D46A6A04C}" type="slidenum">
              <a:rPr lang="es-MX" altLang="en-US" smtClean="0"/>
              <a:pPr>
                <a:defRPr/>
              </a:pPr>
              <a:t>‹Nº›</a:t>
            </a:fld>
            <a:endParaRPr lang="es-MX" altLang="en-US" dirty="0"/>
          </a:p>
        </p:txBody>
      </p:sp>
    </p:spTree>
    <p:extLst>
      <p:ext uri="{BB962C8B-B14F-4D97-AF65-F5344CB8AC3E}">
        <p14:creationId xmlns:p14="http://schemas.microsoft.com/office/powerpoint/2010/main" val="27461864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a:defRPr/>
            </a:pPr>
            <a:endParaRPr lang="es-MX" altLang="en-US"/>
          </a:p>
        </p:txBody>
      </p:sp>
      <p:sp>
        <p:nvSpPr>
          <p:cNvPr id="5" name="Footer Placeholder 4"/>
          <p:cNvSpPr>
            <a:spLocks noGrp="1"/>
          </p:cNvSpPr>
          <p:nvPr>
            <p:ph type="ftr" sz="quarter" idx="11"/>
          </p:nvPr>
        </p:nvSpPr>
        <p:spPr/>
        <p:txBody>
          <a:bodyPr/>
          <a:lstStyle/>
          <a:p>
            <a:pPr>
              <a:defRPr/>
            </a:pPr>
            <a:endParaRPr lang="es-MX" altLang="en-US"/>
          </a:p>
        </p:txBody>
      </p:sp>
      <p:sp>
        <p:nvSpPr>
          <p:cNvPr id="6" name="Slide Number Placeholder 5"/>
          <p:cNvSpPr>
            <a:spLocks noGrp="1"/>
          </p:cNvSpPr>
          <p:nvPr>
            <p:ph type="sldNum" sz="quarter" idx="12"/>
          </p:nvPr>
        </p:nvSpPr>
        <p:spPr/>
        <p:txBody>
          <a:bodyPr/>
          <a:lstStyle/>
          <a:p>
            <a:pPr>
              <a:defRPr/>
            </a:pPr>
            <a:fld id="{60A1A3C6-0241-43E6-BAE8-952F74CEB153}" type="slidenum">
              <a:rPr lang="es-MX" altLang="en-US" smtClean="0"/>
              <a:pPr>
                <a:defRPr/>
              </a:pPr>
              <a:t>‹Nº›</a:t>
            </a:fld>
            <a:endParaRPr lang="es-MX" altLang="en-US" dirty="0"/>
          </a:p>
        </p:txBody>
      </p:sp>
    </p:spTree>
    <p:extLst>
      <p:ext uri="{BB962C8B-B14F-4D97-AF65-F5344CB8AC3E}">
        <p14:creationId xmlns:p14="http://schemas.microsoft.com/office/powerpoint/2010/main" val="688324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7344329" y="6108173"/>
            <a:ext cx="857473" cy="365125"/>
          </a:xfrm>
        </p:spPr>
        <p:txBody>
          <a:bodyPr/>
          <a:lstStyle/>
          <a:p>
            <a:pPr>
              <a:defRPr/>
            </a:pPr>
            <a:endParaRPr lang="es-MX" altLang="en-US"/>
          </a:p>
        </p:txBody>
      </p:sp>
      <p:sp>
        <p:nvSpPr>
          <p:cNvPr id="5" name="Footer Placeholder 4"/>
          <p:cNvSpPr>
            <a:spLocks noGrp="1"/>
          </p:cNvSpPr>
          <p:nvPr>
            <p:ph type="ftr" sz="quarter" idx="11"/>
          </p:nvPr>
        </p:nvSpPr>
        <p:spPr>
          <a:xfrm>
            <a:off x="1972647" y="6108173"/>
            <a:ext cx="5314517" cy="365125"/>
          </a:xfrm>
        </p:spPr>
        <p:txBody>
          <a:bodyPr/>
          <a:lstStyle/>
          <a:p>
            <a:pPr>
              <a:defRPr/>
            </a:pPr>
            <a:endParaRPr lang="es-MX" altLang="en-US"/>
          </a:p>
        </p:txBody>
      </p:sp>
      <p:sp>
        <p:nvSpPr>
          <p:cNvPr id="6" name="Slide Number Placeholder 5"/>
          <p:cNvSpPr>
            <a:spLocks noGrp="1"/>
          </p:cNvSpPr>
          <p:nvPr>
            <p:ph type="sldNum" sz="quarter" idx="12"/>
          </p:nvPr>
        </p:nvSpPr>
        <p:spPr>
          <a:xfrm>
            <a:off x="8258967" y="6108173"/>
            <a:ext cx="427833" cy="365125"/>
          </a:xfrm>
        </p:spPr>
        <p:txBody>
          <a:bodyPr/>
          <a:lstStyle/>
          <a:p>
            <a:pPr>
              <a:defRPr/>
            </a:pPr>
            <a:fld id="{2C0A62A9-F1EE-47C6-B5B1-DBB6B4BDC71E}" type="slidenum">
              <a:rPr lang="es-MX" altLang="en-US" smtClean="0"/>
              <a:pPr>
                <a:defRPr/>
              </a:pPr>
              <a:t>‹Nº›</a:t>
            </a:fld>
            <a:endParaRPr lang="es-MX" altLang="en-US" dirty="0"/>
          </a:p>
        </p:txBody>
      </p:sp>
    </p:spTree>
    <p:extLst>
      <p:ext uri="{BB962C8B-B14F-4D97-AF65-F5344CB8AC3E}">
        <p14:creationId xmlns:p14="http://schemas.microsoft.com/office/powerpoint/2010/main" val="2955528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a:defRPr/>
            </a:pPr>
            <a:endParaRPr lang="es-MX" altLang="en-US"/>
          </a:p>
        </p:txBody>
      </p:sp>
      <p:sp>
        <p:nvSpPr>
          <p:cNvPr id="5" name="Footer Placeholder 4"/>
          <p:cNvSpPr>
            <a:spLocks noGrp="1"/>
          </p:cNvSpPr>
          <p:nvPr>
            <p:ph type="ftr" sz="quarter" idx="11"/>
          </p:nvPr>
        </p:nvSpPr>
        <p:spPr/>
        <p:txBody>
          <a:bodyPr/>
          <a:lstStyle/>
          <a:p>
            <a:pPr>
              <a:defRPr/>
            </a:pPr>
            <a:endParaRPr lang="es-MX" altLang="en-US"/>
          </a:p>
        </p:txBody>
      </p:sp>
      <p:sp>
        <p:nvSpPr>
          <p:cNvPr id="6" name="Slide Number Placeholder 5"/>
          <p:cNvSpPr>
            <a:spLocks noGrp="1"/>
          </p:cNvSpPr>
          <p:nvPr>
            <p:ph type="sldNum" sz="quarter" idx="12"/>
          </p:nvPr>
        </p:nvSpPr>
        <p:spPr>
          <a:xfrm>
            <a:off x="8273317" y="6116070"/>
            <a:ext cx="413483" cy="365125"/>
          </a:xfrm>
        </p:spPr>
        <p:txBody>
          <a:bodyPr/>
          <a:lstStyle/>
          <a:p>
            <a:pPr>
              <a:defRPr/>
            </a:pPr>
            <a:fld id="{CFA4C97D-AE4C-49BF-A6EC-C03AF70C9E6B}" type="slidenum">
              <a:rPr lang="es-MX" altLang="en-US" smtClean="0"/>
              <a:pPr>
                <a:defRPr/>
              </a:pPr>
              <a:t>‹Nº›</a:t>
            </a:fld>
            <a:endParaRPr lang="es-MX" altLang="en-US" dirty="0"/>
          </a:p>
        </p:txBody>
      </p:sp>
    </p:spTree>
    <p:extLst>
      <p:ext uri="{BB962C8B-B14F-4D97-AF65-F5344CB8AC3E}">
        <p14:creationId xmlns:p14="http://schemas.microsoft.com/office/powerpoint/2010/main" val="3419364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pPr>
              <a:defRPr/>
            </a:pPr>
            <a:endParaRPr lang="es-MX" altLang="en-US"/>
          </a:p>
        </p:txBody>
      </p:sp>
      <p:sp>
        <p:nvSpPr>
          <p:cNvPr id="6" name="Footer Placeholder 5"/>
          <p:cNvSpPr>
            <a:spLocks noGrp="1"/>
          </p:cNvSpPr>
          <p:nvPr>
            <p:ph type="ftr" sz="quarter" idx="11"/>
          </p:nvPr>
        </p:nvSpPr>
        <p:spPr/>
        <p:txBody>
          <a:bodyPr/>
          <a:lstStyle/>
          <a:p>
            <a:pPr>
              <a:defRPr/>
            </a:pPr>
            <a:endParaRPr lang="es-MX" altLang="en-US"/>
          </a:p>
        </p:txBody>
      </p:sp>
      <p:sp>
        <p:nvSpPr>
          <p:cNvPr id="7" name="Slide Number Placeholder 6"/>
          <p:cNvSpPr>
            <a:spLocks noGrp="1"/>
          </p:cNvSpPr>
          <p:nvPr>
            <p:ph type="sldNum" sz="quarter" idx="12"/>
          </p:nvPr>
        </p:nvSpPr>
        <p:spPr/>
        <p:txBody>
          <a:bodyPr/>
          <a:lstStyle/>
          <a:p>
            <a:pPr>
              <a:defRPr/>
            </a:pPr>
            <a:fld id="{61A420D2-91FE-45F5-A7B0-792525A63BD3}" type="slidenum">
              <a:rPr lang="es-MX" altLang="en-US" smtClean="0"/>
              <a:pPr>
                <a:defRPr/>
              </a:pPr>
              <a:t>‹Nº›</a:t>
            </a:fld>
            <a:endParaRPr lang="es-MX" altLang="en-US" dirty="0"/>
          </a:p>
        </p:txBody>
      </p:sp>
    </p:spTree>
    <p:extLst>
      <p:ext uri="{BB962C8B-B14F-4D97-AF65-F5344CB8AC3E}">
        <p14:creationId xmlns:p14="http://schemas.microsoft.com/office/powerpoint/2010/main" val="4261069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pPr>
              <a:defRPr/>
            </a:pPr>
            <a:endParaRPr lang="es-MX" altLang="en-US"/>
          </a:p>
        </p:txBody>
      </p:sp>
      <p:sp>
        <p:nvSpPr>
          <p:cNvPr id="8" name="Footer Placeholder 7"/>
          <p:cNvSpPr>
            <a:spLocks noGrp="1"/>
          </p:cNvSpPr>
          <p:nvPr>
            <p:ph type="ftr" sz="quarter" idx="11"/>
          </p:nvPr>
        </p:nvSpPr>
        <p:spPr/>
        <p:txBody>
          <a:bodyPr/>
          <a:lstStyle/>
          <a:p>
            <a:pPr>
              <a:defRPr/>
            </a:pPr>
            <a:endParaRPr lang="es-MX" altLang="en-US"/>
          </a:p>
        </p:txBody>
      </p:sp>
      <p:sp>
        <p:nvSpPr>
          <p:cNvPr id="9" name="Slide Number Placeholder 8"/>
          <p:cNvSpPr>
            <a:spLocks noGrp="1"/>
          </p:cNvSpPr>
          <p:nvPr>
            <p:ph type="sldNum" sz="quarter" idx="12"/>
          </p:nvPr>
        </p:nvSpPr>
        <p:spPr/>
        <p:txBody>
          <a:bodyPr/>
          <a:lstStyle/>
          <a:p>
            <a:pPr>
              <a:defRPr/>
            </a:pPr>
            <a:fld id="{53822DBF-9F3F-4BCF-BC47-2C8B7B8F83EA}" type="slidenum">
              <a:rPr lang="es-MX" altLang="en-US" smtClean="0"/>
              <a:pPr>
                <a:defRPr/>
              </a:pPr>
              <a:t>‹Nº›</a:t>
            </a:fld>
            <a:endParaRPr lang="es-MX" altLang="en-US" dirty="0"/>
          </a:p>
        </p:txBody>
      </p:sp>
    </p:spTree>
    <p:extLst>
      <p:ext uri="{BB962C8B-B14F-4D97-AF65-F5344CB8AC3E}">
        <p14:creationId xmlns:p14="http://schemas.microsoft.com/office/powerpoint/2010/main" val="4132947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pPr>
              <a:defRPr/>
            </a:pPr>
            <a:endParaRPr lang="es-MX" altLang="en-US"/>
          </a:p>
        </p:txBody>
      </p:sp>
      <p:sp>
        <p:nvSpPr>
          <p:cNvPr id="4" name="Footer Placeholder 3"/>
          <p:cNvSpPr>
            <a:spLocks noGrp="1"/>
          </p:cNvSpPr>
          <p:nvPr>
            <p:ph type="ftr" sz="quarter" idx="11"/>
          </p:nvPr>
        </p:nvSpPr>
        <p:spPr/>
        <p:txBody>
          <a:bodyPr/>
          <a:lstStyle/>
          <a:p>
            <a:pPr>
              <a:defRPr/>
            </a:pPr>
            <a:endParaRPr lang="es-MX" altLang="en-US"/>
          </a:p>
        </p:txBody>
      </p:sp>
      <p:sp>
        <p:nvSpPr>
          <p:cNvPr id="5" name="Slide Number Placeholder 4"/>
          <p:cNvSpPr>
            <a:spLocks noGrp="1"/>
          </p:cNvSpPr>
          <p:nvPr>
            <p:ph type="sldNum" sz="quarter" idx="12"/>
          </p:nvPr>
        </p:nvSpPr>
        <p:spPr/>
        <p:txBody>
          <a:bodyPr/>
          <a:lstStyle/>
          <a:p>
            <a:pPr>
              <a:defRPr/>
            </a:pPr>
            <a:fld id="{0B3F01AB-D9BC-479F-929F-6CABC34F4DBB}" type="slidenum">
              <a:rPr lang="es-MX" altLang="en-US" smtClean="0"/>
              <a:pPr>
                <a:defRPr/>
              </a:pPr>
              <a:t>‹Nº›</a:t>
            </a:fld>
            <a:endParaRPr lang="es-MX" altLang="en-US" dirty="0"/>
          </a:p>
        </p:txBody>
      </p:sp>
    </p:spTree>
    <p:extLst>
      <p:ext uri="{BB962C8B-B14F-4D97-AF65-F5344CB8AC3E}">
        <p14:creationId xmlns:p14="http://schemas.microsoft.com/office/powerpoint/2010/main" val="35254670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s-MX" altLang="en-US"/>
          </a:p>
        </p:txBody>
      </p:sp>
      <p:sp>
        <p:nvSpPr>
          <p:cNvPr id="3" name="Footer Placeholder 2"/>
          <p:cNvSpPr>
            <a:spLocks noGrp="1"/>
          </p:cNvSpPr>
          <p:nvPr>
            <p:ph type="ftr" sz="quarter" idx="11"/>
          </p:nvPr>
        </p:nvSpPr>
        <p:spPr/>
        <p:txBody>
          <a:bodyPr/>
          <a:lstStyle/>
          <a:p>
            <a:pPr>
              <a:defRPr/>
            </a:pPr>
            <a:endParaRPr lang="es-MX" altLang="en-US"/>
          </a:p>
        </p:txBody>
      </p:sp>
      <p:sp>
        <p:nvSpPr>
          <p:cNvPr id="4" name="Slide Number Placeholder 3"/>
          <p:cNvSpPr>
            <a:spLocks noGrp="1"/>
          </p:cNvSpPr>
          <p:nvPr>
            <p:ph type="sldNum" sz="quarter" idx="12"/>
          </p:nvPr>
        </p:nvSpPr>
        <p:spPr/>
        <p:txBody>
          <a:bodyPr/>
          <a:lstStyle/>
          <a:p>
            <a:pPr>
              <a:defRPr/>
            </a:pPr>
            <a:fld id="{6D970182-C152-4A92-9A09-424F35333AD3}" type="slidenum">
              <a:rPr lang="es-MX" altLang="en-US" smtClean="0"/>
              <a:pPr>
                <a:defRPr/>
              </a:pPr>
              <a:t>‹Nº›</a:t>
            </a:fld>
            <a:endParaRPr lang="es-MX" altLang="en-US" dirty="0"/>
          </a:p>
        </p:txBody>
      </p:sp>
    </p:spTree>
    <p:extLst>
      <p:ext uri="{BB962C8B-B14F-4D97-AF65-F5344CB8AC3E}">
        <p14:creationId xmlns:p14="http://schemas.microsoft.com/office/powerpoint/2010/main" val="3474093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a:defRPr/>
            </a:pPr>
            <a:endParaRPr lang="es-MX" altLang="en-US"/>
          </a:p>
        </p:txBody>
      </p:sp>
      <p:sp>
        <p:nvSpPr>
          <p:cNvPr id="6" name="Footer Placeholder 5"/>
          <p:cNvSpPr>
            <a:spLocks noGrp="1"/>
          </p:cNvSpPr>
          <p:nvPr>
            <p:ph type="ftr" sz="quarter" idx="11"/>
          </p:nvPr>
        </p:nvSpPr>
        <p:spPr/>
        <p:txBody>
          <a:bodyPr/>
          <a:lstStyle/>
          <a:p>
            <a:pPr>
              <a:defRPr/>
            </a:pPr>
            <a:endParaRPr lang="es-MX" altLang="en-US"/>
          </a:p>
        </p:txBody>
      </p:sp>
      <p:sp>
        <p:nvSpPr>
          <p:cNvPr id="7" name="Slide Number Placeholder 6"/>
          <p:cNvSpPr>
            <a:spLocks noGrp="1"/>
          </p:cNvSpPr>
          <p:nvPr>
            <p:ph type="sldNum" sz="quarter" idx="12"/>
          </p:nvPr>
        </p:nvSpPr>
        <p:spPr/>
        <p:txBody>
          <a:bodyPr/>
          <a:lstStyle/>
          <a:p>
            <a:pPr>
              <a:defRPr/>
            </a:pPr>
            <a:fld id="{5204B44E-C093-4F91-A66E-E73C6E22452C}" type="slidenum">
              <a:rPr lang="es-MX" altLang="en-US" smtClean="0"/>
              <a:pPr>
                <a:defRPr/>
              </a:pPr>
              <a:t>‹Nº›</a:t>
            </a:fld>
            <a:endParaRPr lang="es-MX" altLang="en-US" dirty="0"/>
          </a:p>
        </p:txBody>
      </p:sp>
    </p:spTree>
    <p:extLst>
      <p:ext uri="{BB962C8B-B14F-4D97-AF65-F5344CB8AC3E}">
        <p14:creationId xmlns:p14="http://schemas.microsoft.com/office/powerpoint/2010/main" val="2797799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a:defRPr/>
            </a:pPr>
            <a:endParaRPr lang="es-MX" altLang="en-US"/>
          </a:p>
        </p:txBody>
      </p:sp>
      <p:sp>
        <p:nvSpPr>
          <p:cNvPr id="6" name="Footer Placeholder 5"/>
          <p:cNvSpPr>
            <a:spLocks noGrp="1"/>
          </p:cNvSpPr>
          <p:nvPr>
            <p:ph type="ftr" sz="quarter" idx="11"/>
          </p:nvPr>
        </p:nvSpPr>
        <p:spPr/>
        <p:txBody>
          <a:bodyPr/>
          <a:lstStyle/>
          <a:p>
            <a:pPr>
              <a:defRPr/>
            </a:pPr>
            <a:endParaRPr lang="es-MX" altLang="en-US"/>
          </a:p>
        </p:txBody>
      </p:sp>
      <p:sp>
        <p:nvSpPr>
          <p:cNvPr id="7" name="Slide Number Placeholder 6"/>
          <p:cNvSpPr>
            <a:spLocks noGrp="1"/>
          </p:cNvSpPr>
          <p:nvPr>
            <p:ph type="sldNum" sz="quarter" idx="12"/>
          </p:nvPr>
        </p:nvSpPr>
        <p:spPr/>
        <p:txBody>
          <a:bodyPr/>
          <a:lstStyle/>
          <a:p>
            <a:pPr>
              <a:defRPr/>
            </a:pPr>
            <a:fld id="{FB7AA45B-0AF0-44CA-BBED-5AE5D340D6DF}" type="slidenum">
              <a:rPr lang="es-MX" altLang="en-US" smtClean="0"/>
              <a:pPr>
                <a:defRPr/>
              </a:pPr>
              <a:t>‹Nº›</a:t>
            </a:fld>
            <a:endParaRPr lang="es-MX" altLang="en-US" dirty="0"/>
          </a:p>
        </p:txBody>
      </p:sp>
    </p:spTree>
    <p:extLst>
      <p:ext uri="{BB962C8B-B14F-4D97-AF65-F5344CB8AC3E}">
        <p14:creationId xmlns:p14="http://schemas.microsoft.com/office/powerpoint/2010/main" val="4283755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endParaRPr lang="es-MX" alt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a:defRPr/>
            </a:pPr>
            <a:endParaRPr lang="es-MX" altLang="en-US"/>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fld id="{0B3F01AB-D9BC-479F-929F-6CABC34F4DBB}" type="slidenum">
              <a:rPr lang="es-MX" altLang="en-US" smtClean="0"/>
              <a:pPr>
                <a:defRPr/>
              </a:pPr>
              <a:t>‹Nº›</a:t>
            </a:fld>
            <a:endParaRPr lang="es-MX" altLang="en-US" dirty="0"/>
          </a:p>
        </p:txBody>
      </p:sp>
    </p:spTree>
    <p:extLst>
      <p:ext uri="{BB962C8B-B14F-4D97-AF65-F5344CB8AC3E}">
        <p14:creationId xmlns:p14="http://schemas.microsoft.com/office/powerpoint/2010/main" val="3346774566"/>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Lst>
  <p:hf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4.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5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54.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402271" y="1901127"/>
            <a:ext cx="7772400" cy="1470025"/>
          </a:xfrm>
        </p:spPr>
        <p:txBody>
          <a:bodyPr>
            <a:normAutofit fontScale="90000"/>
          </a:bodyPr>
          <a:lstStyle/>
          <a:p>
            <a:r>
              <a:rPr lang="es-PE" dirty="0"/>
              <a:t>Teoría y Gestión de Portafolio</a:t>
            </a:r>
          </a:p>
        </p:txBody>
      </p:sp>
      <p:sp>
        <p:nvSpPr>
          <p:cNvPr id="3" name="2 Subtítulo"/>
          <p:cNvSpPr>
            <a:spLocks noGrp="1"/>
          </p:cNvSpPr>
          <p:nvPr>
            <p:ph type="subTitle" idx="1"/>
          </p:nvPr>
        </p:nvSpPr>
        <p:spPr>
          <a:xfrm>
            <a:off x="2267744" y="3371152"/>
            <a:ext cx="6419056" cy="1895476"/>
          </a:xfrm>
        </p:spPr>
        <p:txBody>
          <a:bodyPr>
            <a:normAutofit fontScale="92500" lnSpcReduction="20000"/>
          </a:bodyPr>
          <a:lstStyle/>
          <a:p>
            <a:pPr algn="l"/>
            <a:endParaRPr lang="es-PE" sz="2000" dirty="0"/>
          </a:p>
          <a:p>
            <a:pPr algn="l"/>
            <a:endParaRPr lang="es-PE" sz="2000" dirty="0"/>
          </a:p>
          <a:p>
            <a:pPr algn="l"/>
            <a:r>
              <a:rPr lang="es-PE" sz="2000" dirty="0"/>
              <a:t>Jeferson Carbajal Zapata</a:t>
            </a:r>
          </a:p>
          <a:p>
            <a:pPr algn="l"/>
            <a:r>
              <a:rPr lang="es-PE" sz="2000" dirty="0"/>
              <a:t>Jefe del </a:t>
            </a:r>
            <a:r>
              <a:rPr lang="es-PE" sz="2000" dirty="0" err="1"/>
              <a:t>Dpto</a:t>
            </a:r>
            <a:r>
              <a:rPr lang="es-PE" sz="2000" dirty="0"/>
              <a:t> de Análisis Táctico de Inversiones </a:t>
            </a:r>
            <a:r>
              <a:rPr lang="es-PE" sz="2000" dirty="0" err="1"/>
              <a:t>Int</a:t>
            </a:r>
            <a:r>
              <a:rPr lang="es-PE" sz="2000" dirty="0"/>
              <a:t>, BCRP</a:t>
            </a:r>
          </a:p>
          <a:p>
            <a:pPr algn="l"/>
            <a:r>
              <a:rPr lang="es-PE" sz="2000" dirty="0" err="1"/>
              <a:t>Msc.</a:t>
            </a:r>
            <a:r>
              <a:rPr lang="es-PE" sz="2000" dirty="0"/>
              <a:t> in </a:t>
            </a:r>
            <a:r>
              <a:rPr lang="es-PE" sz="2000" dirty="0" err="1"/>
              <a:t>Finance</a:t>
            </a:r>
            <a:r>
              <a:rPr lang="es-PE" sz="2000" dirty="0"/>
              <a:t>, London Business </a:t>
            </a:r>
            <a:r>
              <a:rPr lang="es-PE" sz="2000" dirty="0" err="1"/>
              <a:t>School</a:t>
            </a:r>
            <a:endParaRPr lang="es-PE" sz="2000" dirty="0"/>
          </a:p>
          <a:p>
            <a:pPr algn="l"/>
            <a:endParaRPr lang="es-PE" sz="1400" dirty="0"/>
          </a:p>
          <a:p>
            <a:endParaRPr lang="es-PE" dirty="0"/>
          </a:p>
        </p:txBody>
      </p:sp>
      <p:sp>
        <p:nvSpPr>
          <p:cNvPr id="4" name="3 Marcador de número de diapositiva"/>
          <p:cNvSpPr>
            <a:spLocks noGrp="1"/>
          </p:cNvSpPr>
          <p:nvPr>
            <p:ph type="sldNum" sz="quarter" idx="12"/>
          </p:nvPr>
        </p:nvSpPr>
        <p:spPr/>
        <p:txBody>
          <a:bodyPr/>
          <a:lstStyle/>
          <a:p>
            <a:fld id="{B766074A-770D-47D8-BFBD-334BF2CE933E}" type="slidenum">
              <a:rPr lang="es-PE" smtClean="0"/>
              <a:pPr/>
              <a:t>1</a:t>
            </a:fld>
            <a:endParaRPr lang="es-PE"/>
          </a:p>
        </p:txBody>
      </p:sp>
    </p:spTree>
    <p:extLst>
      <p:ext uri="{BB962C8B-B14F-4D97-AF65-F5344CB8AC3E}">
        <p14:creationId xmlns:p14="http://schemas.microsoft.com/office/powerpoint/2010/main" val="1925137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Construcción del portafolio</a:t>
            </a:r>
            <a:endParaRPr lang="en-US" dirty="0"/>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p:txBody>
              <a:bodyPr/>
              <a:lstStyle/>
              <a:p>
                <a:r>
                  <a:rPr lang="es-ES" dirty="0"/>
                  <a:t>El retorno de un instrumento que ha sido analizado y en el cual se observa una anomalía viene dado por: </a:t>
                </a:r>
              </a:p>
              <a:p>
                <a:pPr marL="0" indent="0">
                  <a:buNone/>
                </a:pPr>
                <a14:m>
                  <m:oMathPara xmlns:m="http://schemas.openxmlformats.org/officeDocument/2006/math">
                    <m:oMathParaPr>
                      <m:jc m:val="centerGroup"/>
                    </m:oMathParaPr>
                    <m:oMath xmlns:m="http://schemas.openxmlformats.org/officeDocument/2006/math">
                      <m:sSub>
                        <m:sSubPr>
                          <m:ctrlPr>
                            <a:rPr lang="es-ES" i="1">
                              <a:latin typeface="Cambria Math" panose="02040503050406030204" pitchFamily="18" charset="0"/>
                            </a:rPr>
                          </m:ctrlPr>
                        </m:sSubPr>
                        <m:e>
                          <m:r>
                            <a:rPr lang="es-PE" i="1">
                              <a:latin typeface="Cambria Math"/>
                            </a:rPr>
                            <m:t>𝑟</m:t>
                          </m:r>
                        </m:e>
                        <m:sub>
                          <m:r>
                            <a:rPr lang="es-PE" b="0" i="1" smtClean="0">
                              <a:latin typeface="Cambria Math"/>
                            </a:rPr>
                            <m:t>𝑘</m:t>
                          </m:r>
                        </m:sub>
                      </m:sSub>
                      <m:r>
                        <a:rPr lang="es-PE" i="1">
                          <a:latin typeface="Cambria Math"/>
                        </a:rPr>
                        <m:t>=</m:t>
                      </m:r>
                      <m:sSub>
                        <m:sSubPr>
                          <m:ctrlPr>
                            <a:rPr lang="es-ES" i="1">
                              <a:latin typeface="Cambria Math" panose="02040503050406030204" pitchFamily="18" charset="0"/>
                            </a:rPr>
                          </m:ctrlPr>
                        </m:sSubPr>
                        <m:e>
                          <m:r>
                            <a:rPr lang="es-PE" i="1">
                              <a:latin typeface="Cambria Math"/>
                            </a:rPr>
                            <m:t>𝑟</m:t>
                          </m:r>
                        </m:e>
                        <m:sub>
                          <m:r>
                            <a:rPr lang="es-PE" i="1">
                              <a:latin typeface="Cambria Math"/>
                            </a:rPr>
                            <m:t>𝑓</m:t>
                          </m:r>
                        </m:sub>
                      </m:sSub>
                      <m:r>
                        <a:rPr lang="es-PE" i="1">
                          <a:latin typeface="Cambria Math"/>
                        </a:rPr>
                        <m:t>+</m:t>
                      </m:r>
                      <m:sSub>
                        <m:sSubPr>
                          <m:ctrlPr>
                            <a:rPr lang="es-ES" i="1">
                              <a:latin typeface="Cambria Math" panose="02040503050406030204" pitchFamily="18" charset="0"/>
                            </a:rPr>
                          </m:ctrlPr>
                        </m:sSubPr>
                        <m:e>
                          <m:r>
                            <a:rPr lang="es-PE" i="1">
                              <a:latin typeface="Cambria Math"/>
                              <a:ea typeface="Cambria Math"/>
                            </a:rPr>
                            <m:t>𝛽</m:t>
                          </m:r>
                        </m:e>
                        <m:sub>
                          <m:r>
                            <a:rPr lang="es-PE" b="0" i="1" smtClean="0">
                              <a:latin typeface="Cambria Math"/>
                            </a:rPr>
                            <m:t>𝑘</m:t>
                          </m:r>
                        </m:sub>
                      </m:sSub>
                      <m:d>
                        <m:dPr>
                          <m:ctrlPr>
                            <a:rPr lang="es-PE" i="1">
                              <a:latin typeface="Cambria Math" panose="02040503050406030204" pitchFamily="18" charset="0"/>
                            </a:rPr>
                          </m:ctrlPr>
                        </m:dPr>
                        <m:e>
                          <m:sSub>
                            <m:sSubPr>
                              <m:ctrlPr>
                                <a:rPr lang="es-ES" i="1">
                                  <a:latin typeface="Cambria Math" panose="02040503050406030204" pitchFamily="18" charset="0"/>
                                </a:rPr>
                              </m:ctrlPr>
                            </m:sSubPr>
                            <m:e>
                              <m:r>
                                <a:rPr lang="es-PE" i="1">
                                  <a:latin typeface="Cambria Math"/>
                                </a:rPr>
                                <m:t>𝑟</m:t>
                              </m:r>
                            </m:e>
                            <m:sub>
                              <m:r>
                                <a:rPr lang="es-PE" i="1">
                                  <a:latin typeface="Cambria Math"/>
                                </a:rPr>
                                <m:t>𝑀</m:t>
                              </m:r>
                            </m:sub>
                          </m:sSub>
                          <m:r>
                            <a:rPr lang="es-PE" i="1">
                              <a:latin typeface="Cambria Math"/>
                            </a:rPr>
                            <m:t>−</m:t>
                          </m:r>
                          <m:sSub>
                            <m:sSubPr>
                              <m:ctrlPr>
                                <a:rPr lang="es-ES" i="1">
                                  <a:latin typeface="Cambria Math" panose="02040503050406030204" pitchFamily="18" charset="0"/>
                                </a:rPr>
                              </m:ctrlPr>
                            </m:sSubPr>
                            <m:e>
                              <m:r>
                                <a:rPr lang="es-PE" i="1">
                                  <a:latin typeface="Cambria Math"/>
                                </a:rPr>
                                <m:t>𝑟</m:t>
                              </m:r>
                            </m:e>
                            <m:sub>
                              <m:r>
                                <a:rPr lang="es-PE" i="1">
                                  <a:latin typeface="Cambria Math"/>
                                </a:rPr>
                                <m:t>𝑓</m:t>
                              </m:r>
                            </m:sub>
                          </m:sSub>
                        </m:e>
                      </m:d>
                      <m:r>
                        <a:rPr lang="es-PE" i="1">
                          <a:latin typeface="Cambria Math"/>
                        </a:rPr>
                        <m:t>+</m:t>
                      </m:r>
                      <m:sSub>
                        <m:sSubPr>
                          <m:ctrlPr>
                            <a:rPr lang="es-ES" i="1">
                              <a:latin typeface="Cambria Math" panose="02040503050406030204" pitchFamily="18" charset="0"/>
                            </a:rPr>
                          </m:ctrlPr>
                        </m:sSubPr>
                        <m:e>
                          <m:r>
                            <a:rPr lang="es-PE" i="1">
                              <a:latin typeface="Cambria Math"/>
                            </a:rPr>
                            <m:t>𝑒</m:t>
                          </m:r>
                        </m:e>
                        <m:sub>
                          <m:r>
                            <a:rPr lang="es-PE" b="0" i="1" smtClean="0">
                              <a:latin typeface="Cambria Math"/>
                            </a:rPr>
                            <m:t>𝑘</m:t>
                          </m:r>
                        </m:sub>
                      </m:sSub>
                      <m:r>
                        <a:rPr lang="es-PE" b="0" i="1" smtClean="0">
                          <a:latin typeface="Cambria Math"/>
                        </a:rPr>
                        <m:t>+</m:t>
                      </m:r>
                      <m:sSub>
                        <m:sSubPr>
                          <m:ctrlPr>
                            <a:rPr lang="es-PE" b="0" i="1" smtClean="0">
                              <a:latin typeface="Cambria Math" panose="02040503050406030204" pitchFamily="18" charset="0"/>
                            </a:rPr>
                          </m:ctrlPr>
                        </m:sSubPr>
                        <m:e>
                          <m:r>
                            <a:rPr lang="es-PE" b="0" i="1" smtClean="0">
                              <a:latin typeface="Cambria Math"/>
                              <a:ea typeface="Cambria Math"/>
                            </a:rPr>
                            <m:t>𝛼</m:t>
                          </m:r>
                        </m:e>
                        <m:sub>
                          <m:r>
                            <a:rPr lang="es-PE" b="0" i="1" smtClean="0">
                              <a:latin typeface="Cambria Math"/>
                            </a:rPr>
                            <m:t>𝑘</m:t>
                          </m:r>
                        </m:sub>
                      </m:sSub>
                    </m:oMath>
                  </m:oMathPara>
                </a14:m>
                <a:endParaRPr lang="es-PE" b="0" dirty="0"/>
              </a:p>
              <a:p>
                <a:r>
                  <a:rPr lang="el-GR" dirty="0">
                    <a:latin typeface="Calibri"/>
                    <a:cs typeface="Calibri"/>
                  </a:rPr>
                  <a:t>α</a:t>
                </a:r>
                <a:r>
                  <a:rPr lang="es-PE" baseline="-25000" dirty="0">
                    <a:latin typeface="Calibri"/>
                    <a:cs typeface="Calibri"/>
                  </a:rPr>
                  <a:t>k</a:t>
                </a:r>
                <a:r>
                  <a:rPr lang="es-PE" dirty="0">
                    <a:latin typeface="Calibri"/>
                    <a:cs typeface="Calibri"/>
                  </a:rPr>
                  <a:t> representa el exceso de retorno «anormal», atribuible a la anomalía en el precio del instrumento.</a:t>
                </a:r>
                <a:endParaRPr lang="en-US"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blipFill rotWithShape="1">
                <a:blip r:embed="rId2"/>
                <a:stretch>
                  <a:fillRect l="-1630" t="-1752" r="-2815"/>
                </a:stretch>
              </a:blipFill>
            </p:spPr>
            <p:txBody>
              <a:bodyPr/>
              <a:lstStyle/>
              <a:p>
                <a:r>
                  <a:rPr lang="es-PE">
                    <a:noFill/>
                  </a:rPr>
                  <a:t> </a:t>
                </a:r>
              </a:p>
            </p:txBody>
          </p:sp>
        </mc:Fallback>
      </mc:AlternateContent>
      <p:sp>
        <p:nvSpPr>
          <p:cNvPr id="4" name="3 Rectángulo"/>
          <p:cNvSpPr/>
          <p:nvPr/>
        </p:nvSpPr>
        <p:spPr>
          <a:xfrm>
            <a:off x="6660232" y="2996952"/>
            <a:ext cx="576064" cy="504056"/>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s-PE"/>
          </a:p>
        </p:txBody>
      </p:sp>
      <p:sp>
        <p:nvSpPr>
          <p:cNvPr id="5" name="4 Rectángulo"/>
          <p:cNvSpPr/>
          <p:nvPr/>
        </p:nvSpPr>
        <p:spPr>
          <a:xfrm>
            <a:off x="827584" y="3645024"/>
            <a:ext cx="432048" cy="36004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s-PE"/>
          </a:p>
        </p:txBody>
      </p:sp>
    </p:spTree>
    <p:extLst>
      <p:ext uri="{BB962C8B-B14F-4D97-AF65-F5344CB8AC3E}">
        <p14:creationId xmlns:p14="http://schemas.microsoft.com/office/powerpoint/2010/main" val="3121399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Construcción del portafolio</a:t>
            </a:r>
            <a:endParaRPr lang="es-PE" dirty="0"/>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467544" y="908720"/>
                <a:ext cx="8229600" cy="4143375"/>
              </a:xfrm>
            </p:spPr>
            <p:txBody>
              <a:bodyPr/>
              <a:lstStyle/>
              <a:p>
                <a:r>
                  <a:rPr lang="es-PE" dirty="0"/>
                  <a:t>La idea es formar un portafolio activo «A» con los activos que tienen exceso de retornos (</a:t>
                </a:r>
                <a:r>
                  <a:rPr lang="el-GR" dirty="0">
                    <a:latin typeface="Calibri"/>
                    <a:cs typeface="Calibri"/>
                  </a:rPr>
                  <a:t>α </a:t>
                </a:r>
                <a:r>
                  <a:rPr lang="es-PE" dirty="0">
                    <a:latin typeface="Calibri"/>
                    <a:cs typeface="Calibri"/>
                  </a:rPr>
                  <a:t>)</a:t>
                </a:r>
              </a:p>
              <a:p>
                <a:r>
                  <a:rPr lang="es-PE" dirty="0"/>
                  <a:t>El portafolio activo «A» tiene los parámetros </a:t>
                </a:r>
                <a:r>
                  <a:rPr lang="el-GR" dirty="0">
                    <a:latin typeface="Calibri"/>
                    <a:cs typeface="Calibri"/>
                  </a:rPr>
                  <a:t>α</a:t>
                </a:r>
                <a:r>
                  <a:rPr lang="es-PE" baseline="-25000" dirty="0">
                    <a:latin typeface="Calibri"/>
                    <a:cs typeface="Calibri"/>
                  </a:rPr>
                  <a:t>A</a:t>
                </a:r>
                <a:r>
                  <a:rPr lang="es-PE" dirty="0">
                    <a:latin typeface="Calibri"/>
                    <a:cs typeface="Calibri"/>
                  </a:rPr>
                  <a:t>, </a:t>
                </a:r>
                <a:r>
                  <a:rPr lang="el-GR" dirty="0">
                    <a:latin typeface="Calibri"/>
                    <a:cs typeface="Calibri"/>
                  </a:rPr>
                  <a:t>β</a:t>
                </a:r>
                <a:r>
                  <a:rPr lang="es-PE" baseline="-25000" dirty="0">
                    <a:latin typeface="Calibri"/>
                    <a:cs typeface="Calibri"/>
                  </a:rPr>
                  <a:t>A</a:t>
                </a:r>
                <a:r>
                  <a:rPr lang="es-PE" dirty="0">
                    <a:latin typeface="Calibri"/>
                    <a:cs typeface="Calibri"/>
                  </a:rPr>
                  <a:t>, y </a:t>
                </a:r>
                <a:r>
                  <a:rPr lang="el-GR" dirty="0">
                    <a:latin typeface="Calibri"/>
                    <a:cs typeface="Calibri"/>
                  </a:rPr>
                  <a:t>σ</a:t>
                </a:r>
                <a:r>
                  <a:rPr lang="es-PE" dirty="0">
                    <a:latin typeface="Calibri"/>
                    <a:cs typeface="Calibri"/>
                  </a:rPr>
                  <a:t>²(</a:t>
                </a:r>
                <a:r>
                  <a:rPr lang="es-PE" dirty="0" err="1">
                    <a:latin typeface="Calibri"/>
                    <a:cs typeface="Calibri"/>
                  </a:rPr>
                  <a:t>e</a:t>
                </a:r>
                <a:r>
                  <a:rPr lang="es-PE" baseline="-25000" dirty="0" err="1">
                    <a:latin typeface="Calibri"/>
                    <a:cs typeface="Calibri"/>
                  </a:rPr>
                  <a:t>A</a:t>
                </a:r>
                <a:r>
                  <a:rPr lang="es-PE" dirty="0">
                    <a:latin typeface="Calibri"/>
                    <a:cs typeface="Calibri"/>
                  </a:rPr>
                  <a:t>)</a:t>
                </a:r>
              </a:p>
              <a:p>
                <a:r>
                  <a:rPr lang="es-PE" dirty="0">
                    <a:latin typeface="Calibri"/>
                    <a:cs typeface="Calibri"/>
                  </a:rPr>
                  <a:t>La varianza total es la suma de la varianza sistemática más su varianza no-sistemática:</a:t>
                </a:r>
              </a:p>
              <a:p>
                <a:pPr marL="0" indent="0">
                  <a:buNone/>
                </a:pPr>
                <a14:m>
                  <m:oMathPara xmlns:m="http://schemas.openxmlformats.org/officeDocument/2006/math">
                    <m:oMathParaPr>
                      <m:jc m:val="centerGroup"/>
                    </m:oMathParaPr>
                    <m:oMath xmlns:m="http://schemas.openxmlformats.org/officeDocument/2006/math">
                      <m:r>
                        <a:rPr lang="es-PE" b="0" i="1" smtClean="0">
                          <a:latin typeface="Cambria Math"/>
                        </a:rPr>
                        <m:t>𝑉𝑎𝑟</m:t>
                      </m:r>
                      <m:d>
                        <m:dPr>
                          <m:ctrlPr>
                            <a:rPr lang="es-PE" b="0" i="1" smtClean="0">
                              <a:latin typeface="Cambria Math" panose="02040503050406030204" pitchFamily="18" charset="0"/>
                            </a:rPr>
                          </m:ctrlPr>
                        </m:dPr>
                        <m:e>
                          <m:r>
                            <a:rPr lang="es-PE" b="0" i="1" smtClean="0">
                              <a:latin typeface="Cambria Math"/>
                            </a:rPr>
                            <m:t>𝐴</m:t>
                          </m:r>
                        </m:e>
                      </m:d>
                      <m:r>
                        <a:rPr lang="es-PE" b="0" i="1" smtClean="0">
                          <a:latin typeface="Cambria Math"/>
                        </a:rPr>
                        <m:t>=</m:t>
                      </m:r>
                      <m:sSubSup>
                        <m:sSubSupPr>
                          <m:ctrlPr>
                            <a:rPr lang="es-PE" b="0" i="1" smtClean="0">
                              <a:latin typeface="Cambria Math" panose="02040503050406030204" pitchFamily="18" charset="0"/>
                              <a:ea typeface="Cambria Math"/>
                            </a:rPr>
                          </m:ctrlPr>
                        </m:sSubSupPr>
                        <m:e>
                          <m:r>
                            <a:rPr lang="es-PE" i="1">
                              <a:latin typeface="Cambria Math"/>
                              <a:ea typeface="Cambria Math"/>
                            </a:rPr>
                            <m:t>𝛽</m:t>
                          </m:r>
                        </m:e>
                        <m:sub>
                          <m:r>
                            <a:rPr lang="es-PE" i="1">
                              <a:latin typeface="Cambria Math"/>
                            </a:rPr>
                            <m:t>𝐴</m:t>
                          </m:r>
                        </m:sub>
                        <m:sup>
                          <m:r>
                            <a:rPr lang="es-PE" b="0" i="1" smtClean="0">
                              <a:latin typeface="Cambria Math"/>
                            </a:rPr>
                            <m:t>2</m:t>
                          </m:r>
                        </m:sup>
                      </m:sSubSup>
                      <m:sSubSup>
                        <m:sSubSupPr>
                          <m:ctrlPr>
                            <a:rPr lang="es-PE" b="0" i="1">
                              <a:latin typeface="Cambria Math" panose="02040503050406030204" pitchFamily="18" charset="0"/>
                              <a:ea typeface="Cambria Math"/>
                            </a:rPr>
                          </m:ctrlPr>
                        </m:sSubSupPr>
                        <m:e>
                          <m:r>
                            <a:rPr lang="es-PE" i="1" smtClean="0">
                              <a:latin typeface="Cambria Math"/>
                              <a:ea typeface="Cambria Math"/>
                            </a:rPr>
                            <m:t>𝜎</m:t>
                          </m:r>
                        </m:e>
                        <m:sub>
                          <m:r>
                            <a:rPr lang="es-PE" i="1">
                              <a:latin typeface="Cambria Math"/>
                            </a:rPr>
                            <m:t>𝐴</m:t>
                          </m:r>
                        </m:sub>
                        <m:sup>
                          <m:r>
                            <a:rPr lang="es-PE" b="0" i="1" smtClean="0">
                              <a:latin typeface="Cambria Math"/>
                            </a:rPr>
                            <m:t>2</m:t>
                          </m:r>
                        </m:sup>
                      </m:sSubSup>
                      <m:r>
                        <a:rPr lang="es-PE" b="0" i="1" smtClean="0">
                          <a:latin typeface="Cambria Math"/>
                        </a:rPr>
                        <m:t>+</m:t>
                      </m:r>
                      <m:sSup>
                        <m:sSupPr>
                          <m:ctrlPr>
                            <a:rPr lang="es-PE" b="0" i="1" smtClean="0">
                              <a:latin typeface="Cambria Math" panose="02040503050406030204" pitchFamily="18" charset="0"/>
                              <a:ea typeface="Cambria Math"/>
                            </a:rPr>
                          </m:ctrlPr>
                        </m:sSupPr>
                        <m:e>
                          <m:r>
                            <a:rPr lang="es-PE" b="0" i="1" smtClean="0">
                              <a:latin typeface="Cambria Math"/>
                              <a:ea typeface="Cambria Math"/>
                            </a:rPr>
                            <m:t>𝜎</m:t>
                          </m:r>
                        </m:e>
                        <m:sup>
                          <m:r>
                            <a:rPr lang="es-PE" b="0" i="1" smtClean="0">
                              <a:latin typeface="Cambria Math"/>
                            </a:rPr>
                            <m:t>2</m:t>
                          </m:r>
                        </m:sup>
                      </m:sSup>
                      <m:d>
                        <m:dPr>
                          <m:ctrlPr>
                            <a:rPr lang="es-PE" b="0" i="1" smtClean="0">
                              <a:latin typeface="Cambria Math" panose="02040503050406030204" pitchFamily="18" charset="0"/>
                              <a:ea typeface="Cambria Math"/>
                            </a:rPr>
                          </m:ctrlPr>
                        </m:dPr>
                        <m:e>
                          <m:sSub>
                            <m:sSubPr>
                              <m:ctrlPr>
                                <a:rPr lang="es-PE" b="0" i="1" smtClean="0">
                                  <a:latin typeface="Cambria Math" panose="02040503050406030204" pitchFamily="18" charset="0"/>
                                  <a:ea typeface="Cambria Math"/>
                                </a:rPr>
                              </m:ctrlPr>
                            </m:sSubPr>
                            <m:e>
                              <m:r>
                                <a:rPr lang="es-PE" b="0" i="1" smtClean="0">
                                  <a:latin typeface="Cambria Math"/>
                                </a:rPr>
                                <m:t>𝑒</m:t>
                              </m:r>
                            </m:e>
                            <m:sub>
                              <m:r>
                                <a:rPr lang="es-PE" b="0" i="1" smtClean="0">
                                  <a:latin typeface="Cambria Math"/>
                                </a:rPr>
                                <m:t>𝐴</m:t>
                              </m:r>
                            </m:sub>
                          </m:sSub>
                        </m:e>
                      </m:d>
                    </m:oMath>
                  </m:oMathPara>
                </a14:m>
                <a:endParaRPr lang="es-PE" b="0" dirty="0"/>
              </a:p>
              <a:p>
                <a:r>
                  <a:rPr lang="es-PE" dirty="0">
                    <a:cs typeface="Calibri"/>
                  </a:rPr>
                  <a:t>Su covarianza viene dada por:</a:t>
                </a:r>
                <a:endParaRPr lang="es-PE" b="0" i="1" dirty="0">
                  <a:latin typeface="Cambria Math"/>
                </a:endParaRPr>
              </a:p>
              <a:p>
                <a:pPr marL="0" indent="0">
                  <a:buNone/>
                </a:pPr>
                <a14:m>
                  <m:oMathPara xmlns:m="http://schemas.openxmlformats.org/officeDocument/2006/math">
                    <m:oMathParaPr>
                      <m:jc m:val="centerGroup"/>
                    </m:oMathParaPr>
                    <m:oMath xmlns:m="http://schemas.openxmlformats.org/officeDocument/2006/math">
                      <m:r>
                        <a:rPr lang="es-PE" b="0" i="1" smtClean="0">
                          <a:latin typeface="Cambria Math"/>
                        </a:rPr>
                        <m:t>𝐶𝑜𝑣</m:t>
                      </m:r>
                      <m:d>
                        <m:dPr>
                          <m:ctrlPr>
                            <a:rPr lang="es-PE" b="0" i="1" smtClean="0">
                              <a:latin typeface="Cambria Math" panose="02040503050406030204" pitchFamily="18" charset="0"/>
                            </a:rPr>
                          </m:ctrlPr>
                        </m:dPr>
                        <m:e>
                          <m:sSub>
                            <m:sSubPr>
                              <m:ctrlPr>
                                <a:rPr lang="es-PE" b="0" i="1" smtClean="0">
                                  <a:latin typeface="Cambria Math" panose="02040503050406030204" pitchFamily="18" charset="0"/>
                                </a:rPr>
                              </m:ctrlPr>
                            </m:sSubPr>
                            <m:e>
                              <m:r>
                                <a:rPr lang="es-PE" b="0" i="1" smtClean="0">
                                  <a:latin typeface="Cambria Math"/>
                                </a:rPr>
                                <m:t>𝑟</m:t>
                              </m:r>
                            </m:e>
                            <m:sub>
                              <m:r>
                                <a:rPr lang="es-PE" b="0" i="1" smtClean="0">
                                  <a:latin typeface="Cambria Math"/>
                                </a:rPr>
                                <m:t>𝐴</m:t>
                              </m:r>
                            </m:sub>
                          </m:sSub>
                          <m:r>
                            <a:rPr lang="es-PE" b="0" i="1" smtClean="0">
                              <a:latin typeface="Cambria Math"/>
                            </a:rPr>
                            <m:t>,</m:t>
                          </m:r>
                          <m:sSub>
                            <m:sSubPr>
                              <m:ctrlPr>
                                <a:rPr lang="es-PE" b="0" i="1" smtClean="0">
                                  <a:latin typeface="Cambria Math" panose="02040503050406030204" pitchFamily="18" charset="0"/>
                                </a:rPr>
                              </m:ctrlPr>
                            </m:sSubPr>
                            <m:e>
                              <m:r>
                                <a:rPr lang="es-PE" b="0" i="1" smtClean="0">
                                  <a:latin typeface="Cambria Math"/>
                                </a:rPr>
                                <m:t>𝑟</m:t>
                              </m:r>
                            </m:e>
                            <m:sub>
                              <m:r>
                                <a:rPr lang="es-PE" b="0" i="1" smtClean="0">
                                  <a:latin typeface="Cambria Math"/>
                                </a:rPr>
                                <m:t>𝑀</m:t>
                              </m:r>
                            </m:sub>
                          </m:sSub>
                        </m:e>
                      </m:d>
                      <m:r>
                        <a:rPr lang="es-PE" b="0" i="1" smtClean="0">
                          <a:latin typeface="Cambria Math"/>
                        </a:rPr>
                        <m:t>=</m:t>
                      </m:r>
                      <m:sSub>
                        <m:sSubPr>
                          <m:ctrlPr>
                            <a:rPr lang="es-PE" b="0" i="1" smtClean="0">
                              <a:latin typeface="Cambria Math" panose="02040503050406030204" pitchFamily="18" charset="0"/>
                            </a:rPr>
                          </m:ctrlPr>
                        </m:sSubPr>
                        <m:e>
                          <m:r>
                            <a:rPr lang="es-PE" b="0" i="1" smtClean="0">
                              <a:latin typeface="Cambria Math"/>
                              <a:ea typeface="Cambria Math"/>
                            </a:rPr>
                            <m:t>𝛽</m:t>
                          </m:r>
                        </m:e>
                        <m:sub>
                          <m:r>
                            <a:rPr lang="es-PE" b="0" i="1" smtClean="0">
                              <a:latin typeface="Cambria Math"/>
                            </a:rPr>
                            <m:t>𝐴</m:t>
                          </m:r>
                        </m:sub>
                      </m:sSub>
                      <m:sSubSup>
                        <m:sSubSupPr>
                          <m:ctrlPr>
                            <a:rPr lang="es-PE" b="0" i="1" smtClean="0">
                              <a:latin typeface="Cambria Math" panose="02040503050406030204" pitchFamily="18" charset="0"/>
                            </a:rPr>
                          </m:ctrlPr>
                        </m:sSubSupPr>
                        <m:e>
                          <m:r>
                            <a:rPr lang="es-PE" b="0" i="1" smtClean="0">
                              <a:latin typeface="Cambria Math"/>
                              <a:ea typeface="Cambria Math"/>
                            </a:rPr>
                            <m:t>𝜎</m:t>
                          </m:r>
                        </m:e>
                        <m:sub>
                          <m:r>
                            <a:rPr lang="es-PE" b="0" i="1" smtClean="0">
                              <a:latin typeface="Cambria Math"/>
                            </a:rPr>
                            <m:t>𝑀</m:t>
                          </m:r>
                        </m:sub>
                        <m:sup>
                          <m:r>
                            <a:rPr lang="es-PE" b="0" i="1" smtClean="0">
                              <a:latin typeface="Cambria Math"/>
                            </a:rPr>
                            <m:t>2</m:t>
                          </m:r>
                        </m:sup>
                      </m:sSubSup>
                    </m:oMath>
                  </m:oMathPara>
                </a14:m>
                <a:endParaRPr lang="es-PE" b="0"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467544" y="908720"/>
                <a:ext cx="8229600" cy="4143375"/>
              </a:xfrm>
              <a:blipFill rotWithShape="1">
                <a:blip r:embed="rId2"/>
                <a:stretch>
                  <a:fillRect l="-667" t="-1912" b="-18382"/>
                </a:stretch>
              </a:blipFill>
            </p:spPr>
            <p:txBody>
              <a:bodyPr/>
              <a:lstStyle/>
              <a:p>
                <a:r>
                  <a:rPr lang="es-PE">
                    <a:noFill/>
                  </a:rPr>
                  <a:t> </a:t>
                </a:r>
              </a:p>
            </p:txBody>
          </p:sp>
        </mc:Fallback>
      </mc:AlternateContent>
    </p:spTree>
    <p:extLst>
      <p:ext uri="{BB962C8B-B14F-4D97-AF65-F5344CB8AC3E}">
        <p14:creationId xmlns:p14="http://schemas.microsoft.com/office/powerpoint/2010/main" val="3127109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Construcción del portafolio</a:t>
            </a:r>
            <a:endParaRPr lang="es-PE" dirty="0"/>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p:txBody>
              <a:bodyPr>
                <a:normAutofit lnSpcReduction="10000"/>
              </a:bodyPr>
              <a:lstStyle/>
              <a:p>
                <a:r>
                  <a:rPr lang="es-PE" dirty="0"/>
                  <a:t>El portafolio tiene un valor de alfa positivo, que hace que se ubique por encima de la CML</a:t>
                </a:r>
              </a:p>
              <a:p>
                <a:pPr marL="0" indent="0">
                  <a:buNone/>
                </a:pPr>
                <a14:m>
                  <m:oMathPara xmlns:m="http://schemas.openxmlformats.org/officeDocument/2006/math">
                    <m:oMathParaPr>
                      <m:jc m:val="centerGroup"/>
                    </m:oMathParaPr>
                    <m:oMath xmlns:m="http://schemas.openxmlformats.org/officeDocument/2006/math">
                      <m:r>
                        <a:rPr lang="es-PE" b="0" i="1" smtClean="0">
                          <a:latin typeface="Cambria Math"/>
                        </a:rPr>
                        <m:t>𝐸</m:t>
                      </m:r>
                      <m:d>
                        <m:dPr>
                          <m:ctrlPr>
                            <a:rPr lang="es-PE" b="0" i="1" smtClean="0">
                              <a:latin typeface="Cambria Math" panose="02040503050406030204" pitchFamily="18" charset="0"/>
                            </a:rPr>
                          </m:ctrlPr>
                        </m:dPr>
                        <m:e>
                          <m:sSub>
                            <m:sSubPr>
                              <m:ctrlPr>
                                <a:rPr lang="es-PE" b="0" i="1" smtClean="0">
                                  <a:latin typeface="Cambria Math" panose="02040503050406030204" pitchFamily="18" charset="0"/>
                                </a:rPr>
                              </m:ctrlPr>
                            </m:sSubPr>
                            <m:e>
                              <m:r>
                                <a:rPr lang="es-PE" b="0" i="1" smtClean="0">
                                  <a:latin typeface="Cambria Math"/>
                                </a:rPr>
                                <m:t>𝑟</m:t>
                              </m:r>
                            </m:e>
                            <m:sub>
                              <m:r>
                                <a:rPr lang="es-PE" b="0" i="1" smtClean="0">
                                  <a:latin typeface="Cambria Math"/>
                                </a:rPr>
                                <m:t>𝐴</m:t>
                              </m:r>
                            </m:sub>
                          </m:sSub>
                        </m:e>
                      </m:d>
                      <m:r>
                        <a:rPr lang="es-PE" b="0" i="1" smtClean="0">
                          <a:latin typeface="Cambria Math"/>
                        </a:rPr>
                        <m:t>=</m:t>
                      </m:r>
                      <m:sSub>
                        <m:sSubPr>
                          <m:ctrlPr>
                            <a:rPr lang="es-PE" b="0" i="1" smtClean="0">
                              <a:latin typeface="Cambria Math" panose="02040503050406030204" pitchFamily="18" charset="0"/>
                              <a:ea typeface="Cambria Math"/>
                            </a:rPr>
                          </m:ctrlPr>
                        </m:sSubPr>
                        <m:e>
                          <m:r>
                            <a:rPr lang="es-PE" b="0" i="1" smtClean="0">
                              <a:latin typeface="Cambria Math"/>
                              <a:ea typeface="Cambria Math"/>
                            </a:rPr>
                            <m:t>𝛼</m:t>
                          </m:r>
                        </m:e>
                        <m:sub>
                          <m:r>
                            <a:rPr lang="es-PE" b="0" i="1" smtClean="0">
                              <a:latin typeface="Cambria Math"/>
                              <a:ea typeface="Cambria Math"/>
                            </a:rPr>
                            <m:t>𝐴</m:t>
                          </m:r>
                        </m:sub>
                      </m:sSub>
                      <m:r>
                        <a:rPr lang="es-PE" b="0" i="1" smtClean="0">
                          <a:latin typeface="Cambria Math"/>
                          <a:ea typeface="Cambria Math"/>
                        </a:rPr>
                        <m:t>+</m:t>
                      </m:r>
                      <m:sSub>
                        <m:sSubPr>
                          <m:ctrlPr>
                            <a:rPr lang="es-PE" b="0" i="1" smtClean="0">
                              <a:latin typeface="Cambria Math" panose="02040503050406030204" pitchFamily="18" charset="0"/>
                              <a:ea typeface="Cambria Math"/>
                            </a:rPr>
                          </m:ctrlPr>
                        </m:sSubPr>
                        <m:e>
                          <m:r>
                            <a:rPr lang="es-PE" b="0" i="1" smtClean="0">
                              <a:latin typeface="Cambria Math"/>
                              <a:ea typeface="Cambria Math"/>
                            </a:rPr>
                            <m:t>𝑟</m:t>
                          </m:r>
                        </m:e>
                        <m:sub>
                          <m:r>
                            <a:rPr lang="es-PE" b="0" i="1" smtClean="0">
                              <a:latin typeface="Cambria Math"/>
                              <a:ea typeface="Cambria Math"/>
                            </a:rPr>
                            <m:t>𝑓</m:t>
                          </m:r>
                        </m:sub>
                      </m:sSub>
                      <m:r>
                        <a:rPr lang="es-PE" b="0" i="1" smtClean="0">
                          <a:latin typeface="Cambria Math"/>
                          <a:ea typeface="Cambria Math"/>
                        </a:rPr>
                        <m:t>+</m:t>
                      </m:r>
                      <m:sSub>
                        <m:sSubPr>
                          <m:ctrlPr>
                            <a:rPr lang="es-PE" b="0" i="1" smtClean="0">
                              <a:latin typeface="Cambria Math" panose="02040503050406030204" pitchFamily="18" charset="0"/>
                              <a:ea typeface="Cambria Math"/>
                            </a:rPr>
                          </m:ctrlPr>
                        </m:sSubPr>
                        <m:e>
                          <m:r>
                            <a:rPr lang="es-PE" b="0" i="1" smtClean="0">
                              <a:latin typeface="Cambria Math"/>
                              <a:ea typeface="Cambria Math"/>
                            </a:rPr>
                            <m:t>𝛽</m:t>
                          </m:r>
                        </m:e>
                        <m:sub>
                          <m:r>
                            <a:rPr lang="es-PE" b="0" i="1" smtClean="0">
                              <a:latin typeface="Cambria Math"/>
                              <a:ea typeface="Cambria Math"/>
                            </a:rPr>
                            <m:t>𝐴</m:t>
                          </m:r>
                        </m:sub>
                      </m:sSub>
                      <m:d>
                        <m:dPr>
                          <m:begChr m:val="["/>
                          <m:endChr m:val="]"/>
                          <m:ctrlPr>
                            <a:rPr lang="es-PE" b="0" i="1" smtClean="0">
                              <a:latin typeface="Cambria Math" panose="02040503050406030204" pitchFamily="18" charset="0"/>
                              <a:ea typeface="Cambria Math"/>
                            </a:rPr>
                          </m:ctrlPr>
                        </m:dPr>
                        <m:e>
                          <m:r>
                            <a:rPr lang="es-PE" b="0" i="1" smtClean="0">
                              <a:latin typeface="Cambria Math"/>
                              <a:ea typeface="Cambria Math"/>
                            </a:rPr>
                            <m:t>𝐸</m:t>
                          </m:r>
                          <m:d>
                            <m:dPr>
                              <m:ctrlPr>
                                <a:rPr lang="es-PE" b="0" i="1" smtClean="0">
                                  <a:latin typeface="Cambria Math" panose="02040503050406030204" pitchFamily="18" charset="0"/>
                                  <a:ea typeface="Cambria Math"/>
                                </a:rPr>
                              </m:ctrlPr>
                            </m:dPr>
                            <m:e>
                              <m:sSub>
                                <m:sSubPr>
                                  <m:ctrlPr>
                                    <a:rPr lang="es-PE" b="0" i="1" smtClean="0">
                                      <a:latin typeface="Cambria Math" panose="02040503050406030204" pitchFamily="18" charset="0"/>
                                      <a:ea typeface="Cambria Math"/>
                                    </a:rPr>
                                  </m:ctrlPr>
                                </m:sSubPr>
                                <m:e>
                                  <m:r>
                                    <a:rPr lang="es-PE" b="0" i="1" smtClean="0">
                                      <a:latin typeface="Cambria Math"/>
                                      <a:ea typeface="Cambria Math"/>
                                    </a:rPr>
                                    <m:t>𝑟</m:t>
                                  </m:r>
                                </m:e>
                                <m:sub>
                                  <m:r>
                                    <a:rPr lang="es-PE" b="0" i="1" smtClean="0">
                                      <a:latin typeface="Cambria Math"/>
                                      <a:ea typeface="Cambria Math"/>
                                    </a:rPr>
                                    <m:t>𝑀</m:t>
                                  </m:r>
                                </m:sub>
                              </m:sSub>
                            </m:e>
                          </m:d>
                          <m:r>
                            <a:rPr lang="es-PE" b="0" i="1" smtClean="0">
                              <a:latin typeface="Cambria Math"/>
                              <a:ea typeface="Cambria Math"/>
                            </a:rPr>
                            <m:t>−</m:t>
                          </m:r>
                          <m:sSub>
                            <m:sSubPr>
                              <m:ctrlPr>
                                <a:rPr lang="es-PE" b="0" i="1" smtClean="0">
                                  <a:latin typeface="Cambria Math" panose="02040503050406030204" pitchFamily="18" charset="0"/>
                                  <a:ea typeface="Cambria Math"/>
                                </a:rPr>
                              </m:ctrlPr>
                            </m:sSubPr>
                            <m:e>
                              <m:r>
                                <a:rPr lang="es-PE" b="0" i="1" smtClean="0">
                                  <a:latin typeface="Cambria Math"/>
                                  <a:ea typeface="Cambria Math"/>
                                </a:rPr>
                                <m:t>𝑟</m:t>
                              </m:r>
                            </m:e>
                            <m:sub>
                              <m:r>
                                <a:rPr lang="es-PE" b="0" i="1" smtClean="0">
                                  <a:latin typeface="Cambria Math"/>
                                  <a:ea typeface="Cambria Math"/>
                                </a:rPr>
                                <m:t>𝑓</m:t>
                              </m:r>
                            </m:sub>
                          </m:sSub>
                        </m:e>
                      </m:d>
                    </m:oMath>
                  </m:oMathPara>
                </a14:m>
                <a:endParaRPr lang="es-PE" b="0" dirty="0">
                  <a:ea typeface="Cambria Math"/>
                </a:endParaRPr>
              </a:p>
              <a:p>
                <a:r>
                  <a:rPr lang="es-PE" dirty="0"/>
                  <a:t>El portafolio activo A no es el portafolio eficiente en el cual invertir, sino que debe combinarse con el portafolio pasivo de mercado para alcanzar la diversificación óptima.</a:t>
                </a:r>
              </a:p>
              <a:p>
                <a:pPr marL="0" indent="0">
                  <a:buNone/>
                </a:pPr>
                <a14:m>
                  <m:oMathPara xmlns:m="http://schemas.openxmlformats.org/officeDocument/2006/math">
                    <m:oMathParaPr>
                      <m:jc m:val="centerGroup"/>
                    </m:oMathParaPr>
                    <m:oMath xmlns:m="http://schemas.openxmlformats.org/officeDocument/2006/math">
                      <m:sSub>
                        <m:sSubPr>
                          <m:ctrlPr>
                            <a:rPr lang="es-PE" b="0" i="1" smtClean="0">
                              <a:latin typeface="Cambria Math" panose="02040503050406030204" pitchFamily="18" charset="0"/>
                            </a:rPr>
                          </m:ctrlPr>
                        </m:sSubPr>
                        <m:e>
                          <m:r>
                            <a:rPr lang="es-PE" b="0" i="1" smtClean="0">
                              <a:latin typeface="Cambria Math"/>
                            </a:rPr>
                            <m:t>𝑟</m:t>
                          </m:r>
                        </m:e>
                        <m:sub>
                          <m:r>
                            <a:rPr lang="es-PE" b="0" i="1" smtClean="0">
                              <a:latin typeface="Cambria Math"/>
                            </a:rPr>
                            <m:t>𝑝</m:t>
                          </m:r>
                        </m:sub>
                      </m:sSub>
                      <m:r>
                        <a:rPr lang="es-PE" b="0" i="1" smtClean="0">
                          <a:latin typeface="Cambria Math"/>
                        </a:rPr>
                        <m:t>=</m:t>
                      </m:r>
                      <m:r>
                        <a:rPr lang="es-PE" b="0" i="1" smtClean="0">
                          <a:latin typeface="Cambria Math"/>
                        </a:rPr>
                        <m:t>𝑤</m:t>
                      </m:r>
                      <m:sSub>
                        <m:sSubPr>
                          <m:ctrlPr>
                            <a:rPr lang="es-PE" b="0" i="1" smtClean="0">
                              <a:latin typeface="Cambria Math" panose="02040503050406030204" pitchFamily="18" charset="0"/>
                            </a:rPr>
                          </m:ctrlPr>
                        </m:sSubPr>
                        <m:e>
                          <m:r>
                            <a:rPr lang="es-PE" b="0" i="1" smtClean="0">
                              <a:latin typeface="Cambria Math"/>
                            </a:rPr>
                            <m:t>𝑟</m:t>
                          </m:r>
                        </m:e>
                        <m:sub>
                          <m:r>
                            <a:rPr lang="es-PE" b="0" i="1" smtClean="0">
                              <a:latin typeface="Cambria Math"/>
                            </a:rPr>
                            <m:t>𝐴</m:t>
                          </m:r>
                        </m:sub>
                      </m:sSub>
                      <m:r>
                        <a:rPr lang="es-PE" b="0" i="1" smtClean="0">
                          <a:latin typeface="Cambria Math"/>
                        </a:rPr>
                        <m:t>+</m:t>
                      </m:r>
                      <m:d>
                        <m:dPr>
                          <m:ctrlPr>
                            <a:rPr lang="es-PE" b="0" i="1" smtClean="0">
                              <a:latin typeface="Cambria Math" panose="02040503050406030204" pitchFamily="18" charset="0"/>
                            </a:rPr>
                          </m:ctrlPr>
                        </m:dPr>
                        <m:e>
                          <m:r>
                            <a:rPr lang="es-PE" b="0" i="1" smtClean="0">
                              <a:latin typeface="Cambria Math"/>
                            </a:rPr>
                            <m:t>1−</m:t>
                          </m:r>
                          <m:r>
                            <a:rPr lang="es-PE" b="0" i="1" smtClean="0">
                              <a:latin typeface="Cambria Math"/>
                            </a:rPr>
                            <m:t>𝑤</m:t>
                          </m:r>
                        </m:e>
                      </m:d>
                      <m:sSub>
                        <m:sSubPr>
                          <m:ctrlPr>
                            <a:rPr lang="es-PE" b="0" i="1" smtClean="0">
                              <a:latin typeface="Cambria Math" panose="02040503050406030204" pitchFamily="18" charset="0"/>
                            </a:rPr>
                          </m:ctrlPr>
                        </m:sSubPr>
                        <m:e>
                          <m:r>
                            <a:rPr lang="es-PE" b="0" i="1" smtClean="0">
                              <a:latin typeface="Cambria Math"/>
                            </a:rPr>
                            <m:t>𝑟</m:t>
                          </m:r>
                        </m:e>
                        <m:sub>
                          <m:r>
                            <a:rPr lang="es-PE" b="0" i="1" smtClean="0">
                              <a:latin typeface="Cambria Math"/>
                            </a:rPr>
                            <m:t>𝑀</m:t>
                          </m:r>
                        </m:sub>
                      </m:sSub>
                    </m:oMath>
                  </m:oMathPara>
                </a14:m>
                <a:endParaRPr lang="es-PE"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blipFill rotWithShape="0">
                <a:blip r:embed="rId2"/>
                <a:stretch>
                  <a:fillRect l="-1978" t="-5861"/>
                </a:stretch>
              </a:blipFill>
            </p:spPr>
            <p:txBody>
              <a:bodyPr/>
              <a:lstStyle/>
              <a:p>
                <a:r>
                  <a:rPr lang="es-PE">
                    <a:noFill/>
                  </a:rPr>
                  <a:t> </a:t>
                </a:r>
              </a:p>
            </p:txBody>
          </p:sp>
        </mc:Fallback>
      </mc:AlternateContent>
    </p:spTree>
    <p:extLst>
      <p:ext uri="{BB962C8B-B14F-4D97-AF65-F5344CB8AC3E}">
        <p14:creationId xmlns:p14="http://schemas.microsoft.com/office/powerpoint/2010/main" val="844713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l"/>
            <a:r>
              <a:rPr lang="es-PE" sz="3600" b="1" dirty="0"/>
              <a:t>Modelo de </a:t>
            </a:r>
            <a:r>
              <a:rPr lang="es-PE" sz="3600" b="1" dirty="0" err="1"/>
              <a:t>Treynor</a:t>
            </a:r>
            <a:r>
              <a:rPr lang="es-PE" sz="3600" b="1" dirty="0"/>
              <a:t> Black</a:t>
            </a:r>
          </a:p>
        </p:txBody>
      </p:sp>
      <p:sp>
        <p:nvSpPr>
          <p:cNvPr id="3" name="2 Marcador de contenido"/>
          <p:cNvSpPr>
            <a:spLocks noGrp="1"/>
          </p:cNvSpPr>
          <p:nvPr>
            <p:ph idx="1"/>
          </p:nvPr>
        </p:nvSpPr>
        <p:spPr/>
        <p:txBody>
          <a:bodyPr>
            <a:normAutofit fontScale="85000" lnSpcReduction="10000"/>
          </a:bodyPr>
          <a:lstStyle/>
          <a:p>
            <a:endParaRPr lang="es-PE" sz="1800" dirty="0"/>
          </a:p>
          <a:p>
            <a:pPr algn="just"/>
            <a:r>
              <a:rPr lang="es-PE" sz="2000" dirty="0"/>
              <a:t>Desarrollado por </a:t>
            </a:r>
            <a:r>
              <a:rPr lang="es-PE" sz="2000" dirty="0" err="1"/>
              <a:t>Treynor</a:t>
            </a:r>
            <a:r>
              <a:rPr lang="es-PE" sz="2000" dirty="0"/>
              <a:t> y Black en 1973</a:t>
            </a:r>
          </a:p>
          <a:p>
            <a:pPr algn="just"/>
            <a:r>
              <a:rPr lang="es-PE" sz="2000" dirty="0"/>
              <a:t>Asume que los mercados son casi eficientes y que existe un grupo de activos limitados que se desvían del equilibrio y que los inversionistas los siguen de cerca.</a:t>
            </a:r>
          </a:p>
          <a:p>
            <a:pPr algn="just"/>
            <a:r>
              <a:rPr lang="es-PE" sz="2000" dirty="0"/>
              <a:t>Dada la limitación de estos activos y el riesgo no sistemático que acarrean, el optimo (P) es alguna combinación de un portafolio pasivo  (M) y un portafolio activo (A).</a:t>
            </a:r>
          </a:p>
          <a:p>
            <a:pPr algn="just"/>
            <a:r>
              <a:rPr lang="es-PE" sz="2000" dirty="0"/>
              <a:t>El portafolio optimo se podrá combinar con la tasa libre de riesgo de acuerdo a la aversión al riesgo de cada inversionistas.   Se puede alcanzar un óptimo en la línea CAL superior a que si solamente se contara con un portafolio pasivo.</a:t>
            </a:r>
          </a:p>
        </p:txBody>
      </p:sp>
    </p:spTree>
    <p:extLst>
      <p:ext uri="{BB962C8B-B14F-4D97-AF65-F5344CB8AC3E}">
        <p14:creationId xmlns:p14="http://schemas.microsoft.com/office/powerpoint/2010/main" val="2363416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l"/>
            <a:r>
              <a:rPr lang="es-PE" b="1" dirty="0"/>
              <a:t>Supuestos</a:t>
            </a:r>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p:txBody>
              <a:bodyPr>
                <a:normAutofit fontScale="92500" lnSpcReduction="10000"/>
              </a:bodyPr>
              <a:lstStyle/>
              <a:p>
                <a14:m>
                  <m:oMath xmlns:m="http://schemas.openxmlformats.org/officeDocument/2006/math">
                    <m:r>
                      <a:rPr lang="es-PE" b="0" i="1" smtClean="0">
                        <a:latin typeface="Cambria Math"/>
                      </a:rPr>
                      <m:t>𝑅</m:t>
                    </m:r>
                    <m:r>
                      <a:rPr lang="es-PE" b="0" i="1" baseline="-25000" smtClean="0">
                        <a:latin typeface="Cambria Math"/>
                      </a:rPr>
                      <m:t>𝑎</m:t>
                    </m:r>
                    <m:r>
                      <a:rPr lang="es-PE" b="0" i="1" smtClean="0">
                        <a:latin typeface="Cambria Math"/>
                      </a:rPr>
                      <m:t>= ∝+ </m:t>
                    </m:r>
                    <m:sSub>
                      <m:sSubPr>
                        <m:ctrlPr>
                          <a:rPr lang="es-PE" b="0" i="1" smtClean="0">
                            <a:latin typeface="Cambria Math" panose="02040503050406030204" pitchFamily="18" charset="0"/>
                            <a:ea typeface="Cambria Math"/>
                          </a:rPr>
                        </m:ctrlPr>
                      </m:sSubPr>
                      <m:e>
                        <m:r>
                          <a:rPr lang="es-PE" b="0" i="1" smtClean="0">
                            <a:latin typeface="Cambria Math"/>
                            <a:ea typeface="Cambria Math"/>
                          </a:rPr>
                          <m:t>𝛽</m:t>
                        </m:r>
                      </m:e>
                      <m:sub>
                        <m:r>
                          <a:rPr lang="es-PE" b="0" i="1" smtClean="0">
                            <a:latin typeface="Cambria Math"/>
                            <a:ea typeface="Cambria Math"/>
                          </a:rPr>
                          <m:t>𝑎</m:t>
                        </m:r>
                      </m:sub>
                    </m:sSub>
                    <m:r>
                      <a:rPr lang="es-PE" b="0" i="1" smtClean="0">
                        <a:latin typeface="Cambria Math"/>
                        <a:ea typeface="Cambria Math"/>
                      </a:rPr>
                      <m:t>𝑅</m:t>
                    </m:r>
                    <m:r>
                      <a:rPr lang="es-PE" b="0" i="1" baseline="-25000" smtClean="0">
                        <a:latin typeface="Cambria Math"/>
                        <a:ea typeface="Cambria Math"/>
                      </a:rPr>
                      <m:t>𝑚</m:t>
                    </m:r>
                    <m:r>
                      <a:rPr lang="es-PE" b="0" i="1" smtClean="0">
                        <a:latin typeface="Cambria Math"/>
                        <a:ea typeface="Cambria Math"/>
                      </a:rPr>
                      <m:t>+</m:t>
                    </m:r>
                    <m:r>
                      <a:rPr lang="es-PE" b="0" i="1" smtClean="0">
                        <a:latin typeface="Cambria Math"/>
                        <a:ea typeface="Cambria Math"/>
                      </a:rPr>
                      <m:t>𝑒</m:t>
                    </m:r>
                  </m:oMath>
                </a14:m>
                <a:endParaRPr lang="es-PE" b="0" dirty="0">
                  <a:ea typeface="Cambria Math"/>
                </a:endParaRPr>
              </a:p>
              <a:p>
                <a14:m>
                  <m:oMath xmlns:m="http://schemas.openxmlformats.org/officeDocument/2006/math">
                    <m:sSubSup>
                      <m:sSubSupPr>
                        <m:ctrlPr>
                          <a:rPr lang="es-PE" b="0" i="1" smtClean="0">
                            <a:latin typeface="Cambria Math" panose="02040503050406030204" pitchFamily="18" charset="0"/>
                            <a:ea typeface="Cambria Math"/>
                          </a:rPr>
                        </m:ctrlPr>
                      </m:sSubSupPr>
                      <m:e>
                        <m:r>
                          <a:rPr lang="es-PE" b="0" i="1" smtClean="0">
                            <a:latin typeface="Cambria Math"/>
                            <a:ea typeface="Cambria Math"/>
                          </a:rPr>
                          <m:t>𝜎</m:t>
                        </m:r>
                      </m:e>
                      <m:sub/>
                      <m:sup>
                        <m:r>
                          <a:rPr lang="es-PE" b="0" i="1" smtClean="0">
                            <a:latin typeface="Cambria Math"/>
                            <a:ea typeface="Cambria Math"/>
                          </a:rPr>
                          <m:t>2</m:t>
                        </m:r>
                      </m:sup>
                    </m:sSubSup>
                    <m:r>
                      <a:rPr lang="es-PE" b="0" i="1" baseline="-25000" smtClean="0">
                        <a:latin typeface="Cambria Math"/>
                        <a:ea typeface="Cambria Math"/>
                      </a:rPr>
                      <m:t>𝑎𝑚</m:t>
                    </m:r>
                    <m:r>
                      <a:rPr lang="es-PE" b="0" i="1" smtClean="0">
                        <a:latin typeface="Cambria Math"/>
                        <a:ea typeface="Cambria Math"/>
                      </a:rPr>
                      <m:t>=</m:t>
                    </m:r>
                    <m:sSub>
                      <m:sSubPr>
                        <m:ctrlPr>
                          <a:rPr lang="es-PE" b="0" i="1" smtClean="0">
                            <a:latin typeface="Cambria Math" panose="02040503050406030204" pitchFamily="18" charset="0"/>
                            <a:ea typeface="Cambria Math"/>
                          </a:rPr>
                        </m:ctrlPr>
                      </m:sSubPr>
                      <m:e>
                        <m:r>
                          <a:rPr lang="es-PE" b="0" i="1" smtClean="0">
                            <a:latin typeface="Cambria Math"/>
                            <a:ea typeface="Cambria Math"/>
                          </a:rPr>
                          <m:t>𝛽</m:t>
                        </m:r>
                      </m:e>
                      <m:sub>
                        <m:r>
                          <a:rPr lang="es-PE" b="0" i="1" smtClean="0">
                            <a:latin typeface="Cambria Math"/>
                            <a:ea typeface="Cambria Math"/>
                          </a:rPr>
                          <m:t>𝑚</m:t>
                        </m:r>
                      </m:sub>
                    </m:sSub>
                    <m:sSub>
                      <m:sSubPr>
                        <m:ctrlPr>
                          <a:rPr lang="es-PE" b="0" i="1" smtClean="0">
                            <a:latin typeface="Cambria Math" panose="02040503050406030204" pitchFamily="18" charset="0"/>
                            <a:ea typeface="Cambria Math"/>
                          </a:rPr>
                        </m:ctrlPr>
                      </m:sSubPr>
                      <m:e>
                        <m:r>
                          <a:rPr lang="es-PE" b="0" i="1" smtClean="0">
                            <a:latin typeface="Cambria Math"/>
                            <a:ea typeface="Cambria Math"/>
                          </a:rPr>
                          <m:t>𝛽</m:t>
                        </m:r>
                      </m:e>
                      <m:sub>
                        <m:r>
                          <a:rPr lang="es-PE" b="0" i="1" smtClean="0">
                            <a:latin typeface="Cambria Math"/>
                            <a:ea typeface="Cambria Math"/>
                          </a:rPr>
                          <m:t>𝑎</m:t>
                        </m:r>
                      </m:sub>
                    </m:sSub>
                    <m:sSubSup>
                      <m:sSubSupPr>
                        <m:ctrlPr>
                          <a:rPr lang="es-PE" b="0" i="1" smtClean="0">
                            <a:latin typeface="Cambria Math" panose="02040503050406030204" pitchFamily="18" charset="0"/>
                            <a:ea typeface="Cambria Math"/>
                          </a:rPr>
                        </m:ctrlPr>
                      </m:sSubSupPr>
                      <m:e>
                        <m:r>
                          <a:rPr lang="es-PE" b="0" i="1" smtClean="0">
                            <a:latin typeface="Cambria Math"/>
                            <a:ea typeface="Cambria Math"/>
                          </a:rPr>
                          <m:t>𝜎</m:t>
                        </m:r>
                      </m:e>
                      <m:sub/>
                      <m:sup>
                        <m:r>
                          <a:rPr lang="es-PE" b="0" i="1" smtClean="0">
                            <a:latin typeface="Cambria Math"/>
                            <a:ea typeface="Cambria Math"/>
                          </a:rPr>
                          <m:t>2</m:t>
                        </m:r>
                      </m:sup>
                    </m:sSubSup>
                    <m:r>
                      <a:rPr lang="es-PE" b="0" i="1" baseline="-25000" smtClean="0">
                        <a:latin typeface="Cambria Math"/>
                        <a:ea typeface="Cambria Math"/>
                      </a:rPr>
                      <m:t>𝑚</m:t>
                    </m:r>
                    <m:r>
                      <a:rPr lang="es-PE" b="0" i="1" smtClean="0">
                        <a:latin typeface="Cambria Math"/>
                        <a:ea typeface="Cambria Math"/>
                      </a:rPr>
                      <m:t>=</m:t>
                    </m:r>
                    <m:sSub>
                      <m:sSubPr>
                        <m:ctrlPr>
                          <a:rPr lang="es-PE" b="0" i="1" smtClean="0">
                            <a:latin typeface="Cambria Math" panose="02040503050406030204" pitchFamily="18" charset="0"/>
                            <a:ea typeface="Cambria Math"/>
                          </a:rPr>
                        </m:ctrlPr>
                      </m:sSubPr>
                      <m:e>
                        <m:r>
                          <a:rPr lang="es-PE" b="0" i="1" smtClean="0">
                            <a:latin typeface="Cambria Math"/>
                            <a:ea typeface="Cambria Math"/>
                          </a:rPr>
                          <m:t>𝛽</m:t>
                        </m:r>
                      </m:e>
                      <m:sub>
                        <m:r>
                          <a:rPr lang="es-PE" b="0" i="1" smtClean="0">
                            <a:latin typeface="Cambria Math"/>
                            <a:ea typeface="Cambria Math"/>
                          </a:rPr>
                          <m:t>𝑎</m:t>
                        </m:r>
                      </m:sub>
                    </m:sSub>
                    <m:sSubSup>
                      <m:sSubSupPr>
                        <m:ctrlPr>
                          <a:rPr lang="es-PE" b="0" i="1" smtClean="0">
                            <a:latin typeface="Cambria Math" panose="02040503050406030204" pitchFamily="18" charset="0"/>
                            <a:ea typeface="Cambria Math"/>
                          </a:rPr>
                        </m:ctrlPr>
                      </m:sSubSupPr>
                      <m:e>
                        <m:r>
                          <a:rPr lang="es-PE" b="0" i="1" smtClean="0">
                            <a:latin typeface="Cambria Math"/>
                            <a:ea typeface="Cambria Math"/>
                          </a:rPr>
                          <m:t>𝜎</m:t>
                        </m:r>
                      </m:e>
                      <m:sub/>
                      <m:sup>
                        <m:r>
                          <a:rPr lang="es-PE" b="0" i="1" smtClean="0">
                            <a:latin typeface="Cambria Math"/>
                            <a:ea typeface="Cambria Math"/>
                          </a:rPr>
                          <m:t>2</m:t>
                        </m:r>
                      </m:sup>
                    </m:sSubSup>
                    <m:r>
                      <a:rPr lang="es-PE" b="0" i="1" baseline="-25000" smtClean="0">
                        <a:latin typeface="Cambria Math"/>
                        <a:ea typeface="Cambria Math"/>
                      </a:rPr>
                      <m:t>𝑚</m:t>
                    </m:r>
                  </m:oMath>
                </a14:m>
                <a:endParaRPr lang="es-PE" b="0" baseline="-25000" dirty="0">
                  <a:ea typeface="Cambria Math"/>
                </a:endParaRPr>
              </a:p>
              <a:p>
                <a14:m>
                  <m:oMath xmlns:m="http://schemas.openxmlformats.org/officeDocument/2006/math">
                    <m:sSubSup>
                      <m:sSubSupPr>
                        <m:ctrlPr>
                          <a:rPr lang="es-PE" b="0" i="1" smtClean="0">
                            <a:latin typeface="Cambria Math" panose="02040503050406030204" pitchFamily="18" charset="0"/>
                            <a:ea typeface="Cambria Math"/>
                          </a:rPr>
                        </m:ctrlPr>
                      </m:sSubSupPr>
                      <m:e>
                        <m:r>
                          <a:rPr lang="es-PE" b="0" i="1" smtClean="0">
                            <a:latin typeface="Cambria Math"/>
                            <a:ea typeface="Cambria Math"/>
                          </a:rPr>
                          <m:t>𝜎</m:t>
                        </m:r>
                      </m:e>
                      <m:sub/>
                      <m:sup>
                        <m:r>
                          <a:rPr lang="es-PE" b="0" i="1" smtClean="0">
                            <a:latin typeface="Cambria Math"/>
                            <a:ea typeface="Cambria Math"/>
                          </a:rPr>
                          <m:t>2</m:t>
                        </m:r>
                      </m:sup>
                    </m:sSubSup>
                    <m:r>
                      <a:rPr lang="es-PE" b="0" i="1" baseline="-25000" smtClean="0">
                        <a:latin typeface="Cambria Math"/>
                        <a:ea typeface="Cambria Math"/>
                      </a:rPr>
                      <m:t>𝑎</m:t>
                    </m:r>
                    <m:r>
                      <a:rPr lang="es-PE" b="0" i="1" smtClean="0">
                        <a:latin typeface="Cambria Math"/>
                        <a:ea typeface="Cambria Math"/>
                      </a:rPr>
                      <m:t>=</m:t>
                    </m:r>
                    <m:sSubSup>
                      <m:sSubSupPr>
                        <m:ctrlPr>
                          <a:rPr lang="es-PE" b="0" i="1" smtClean="0">
                            <a:latin typeface="Cambria Math" panose="02040503050406030204" pitchFamily="18" charset="0"/>
                            <a:ea typeface="Cambria Math"/>
                          </a:rPr>
                        </m:ctrlPr>
                      </m:sSubSupPr>
                      <m:e>
                        <m:r>
                          <a:rPr lang="es-PE" b="0" i="1" smtClean="0">
                            <a:latin typeface="Cambria Math"/>
                            <a:ea typeface="Cambria Math"/>
                          </a:rPr>
                          <m:t>𝛽</m:t>
                        </m:r>
                      </m:e>
                      <m:sub/>
                      <m:sup>
                        <m:r>
                          <a:rPr lang="es-PE" b="0" i="1" smtClean="0">
                            <a:latin typeface="Cambria Math"/>
                            <a:ea typeface="Cambria Math"/>
                          </a:rPr>
                          <m:t>2</m:t>
                        </m:r>
                      </m:sup>
                    </m:sSubSup>
                    <m:r>
                      <a:rPr lang="es-PE" b="0" i="1" baseline="-25000" smtClean="0">
                        <a:latin typeface="Cambria Math"/>
                        <a:ea typeface="Cambria Math"/>
                      </a:rPr>
                      <m:t>𝑎</m:t>
                    </m:r>
                    <m:r>
                      <a:rPr lang="es-PE" b="0" i="1" smtClean="0">
                        <a:latin typeface="Cambria Math"/>
                        <a:ea typeface="Cambria Math"/>
                      </a:rPr>
                      <m:t>∗</m:t>
                    </m:r>
                    <m:sSup>
                      <m:sSupPr>
                        <m:ctrlPr>
                          <a:rPr lang="es-PE" b="0" i="1" smtClean="0">
                            <a:latin typeface="Cambria Math" panose="02040503050406030204" pitchFamily="18" charset="0"/>
                            <a:ea typeface="Cambria Math"/>
                          </a:rPr>
                        </m:ctrlPr>
                      </m:sSupPr>
                      <m:e>
                        <m:r>
                          <a:rPr lang="es-PE" b="0" i="1" smtClean="0">
                            <a:latin typeface="Cambria Math"/>
                            <a:ea typeface="Cambria Math"/>
                          </a:rPr>
                          <m:t>𝜎</m:t>
                        </m:r>
                      </m:e>
                      <m:sup>
                        <m:r>
                          <a:rPr lang="es-PE" b="0" i="1" smtClean="0">
                            <a:latin typeface="Cambria Math"/>
                            <a:ea typeface="Cambria Math"/>
                          </a:rPr>
                          <m:t>2</m:t>
                        </m:r>
                      </m:sup>
                    </m:sSup>
                    <m:r>
                      <a:rPr lang="es-PE" b="0" i="1" baseline="-25000" smtClean="0">
                        <a:latin typeface="Cambria Math"/>
                        <a:ea typeface="Cambria Math"/>
                      </a:rPr>
                      <m:t>𝑚</m:t>
                    </m:r>
                    <m:r>
                      <a:rPr lang="es-PE" b="0" i="1" smtClean="0">
                        <a:latin typeface="Cambria Math"/>
                        <a:ea typeface="Cambria Math"/>
                      </a:rPr>
                      <m:t>+</m:t>
                    </m:r>
                    <m:sSup>
                      <m:sSupPr>
                        <m:ctrlPr>
                          <a:rPr lang="es-PE" b="0" i="1" smtClean="0">
                            <a:latin typeface="Cambria Math" panose="02040503050406030204" pitchFamily="18" charset="0"/>
                            <a:ea typeface="Cambria Math"/>
                          </a:rPr>
                        </m:ctrlPr>
                      </m:sSupPr>
                      <m:e>
                        <m:r>
                          <a:rPr lang="es-PE" b="0" i="1" smtClean="0">
                            <a:latin typeface="Cambria Math"/>
                            <a:ea typeface="Cambria Math"/>
                          </a:rPr>
                          <m:t>𝜎</m:t>
                        </m:r>
                      </m:e>
                      <m:sup>
                        <m:r>
                          <a:rPr lang="es-PE" b="0" i="1" smtClean="0">
                            <a:latin typeface="Cambria Math"/>
                            <a:ea typeface="Cambria Math"/>
                          </a:rPr>
                          <m:t>2</m:t>
                        </m:r>
                      </m:sup>
                    </m:sSup>
                    <m:r>
                      <a:rPr lang="es-PE" b="0" i="1" baseline="-25000" smtClean="0">
                        <a:latin typeface="Cambria Math"/>
                        <a:ea typeface="Cambria Math"/>
                      </a:rPr>
                      <m:t>𝑒</m:t>
                    </m:r>
                  </m:oMath>
                </a14:m>
                <a:endParaRPr lang="es-PE" b="0" baseline="-25000" dirty="0">
                  <a:ea typeface="Cambria Math"/>
                </a:endParaRPr>
              </a:p>
              <a:p>
                <a:r>
                  <a:rPr lang="es-PE" sz="2800" b="0" dirty="0">
                    <a:ea typeface="Cambria Math"/>
                  </a:rPr>
                  <a:t> Se asume que los “e” no están correlaciones entre los activos</a:t>
                </a:r>
              </a:p>
              <a:p>
                <a:r>
                  <a:rPr lang="es-PE" sz="2800" dirty="0">
                    <a:ea typeface="Cambria Math"/>
                  </a:rPr>
                  <a:t>Ra y </a:t>
                </a:r>
                <a:r>
                  <a:rPr lang="es-PE" sz="2800" dirty="0" err="1">
                    <a:ea typeface="Cambria Math"/>
                  </a:rPr>
                  <a:t>Rm</a:t>
                </a:r>
                <a:r>
                  <a:rPr lang="es-PE" sz="2800" dirty="0">
                    <a:ea typeface="Cambria Math"/>
                  </a:rPr>
                  <a:t> son retornos en exceso con respecto a la tasa libre de riesgo.</a:t>
                </a:r>
                <a:endParaRPr lang="es-PE" sz="2800" b="0" dirty="0">
                  <a:ea typeface="Cambria Math"/>
                </a:endParaRPr>
              </a:p>
              <a:p>
                <a:endParaRPr lang="es-PE" b="0" dirty="0">
                  <a:ea typeface="Cambria Math"/>
                </a:endParaRPr>
              </a:p>
              <a:p>
                <a:endParaRPr lang="es-PE"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blipFill rotWithShape="0">
                <a:blip r:embed="rId2"/>
                <a:stretch>
                  <a:fillRect l="-2373" t="-16667"/>
                </a:stretch>
              </a:blipFill>
            </p:spPr>
            <p:txBody>
              <a:bodyPr/>
              <a:lstStyle/>
              <a:p>
                <a:r>
                  <a:rPr lang="es-PE">
                    <a:noFill/>
                  </a:rPr>
                  <a:t> </a:t>
                </a:r>
              </a:p>
            </p:txBody>
          </p:sp>
        </mc:Fallback>
      </mc:AlternateContent>
    </p:spTree>
    <p:extLst>
      <p:ext uri="{BB962C8B-B14F-4D97-AF65-F5344CB8AC3E}">
        <p14:creationId xmlns:p14="http://schemas.microsoft.com/office/powerpoint/2010/main" val="3673239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l"/>
            <a:r>
              <a:rPr lang="es-PE" b="1" dirty="0"/>
              <a:t>Problema de optimización</a:t>
            </a:r>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p:txBody>
              <a:bodyPr/>
              <a:lstStyle/>
              <a:p>
                <a14:m>
                  <m:oMath xmlns:m="http://schemas.openxmlformats.org/officeDocument/2006/math">
                    <m:r>
                      <a:rPr lang="es-PE" b="0" i="1" smtClean="0">
                        <a:latin typeface="Cambria Math"/>
                      </a:rPr>
                      <m:t>𝑀𝑎𝑥</m:t>
                    </m:r>
                    <m:r>
                      <a:rPr lang="es-PE" b="0" i="1" smtClean="0">
                        <a:latin typeface="Cambria Math"/>
                      </a:rPr>
                      <m:t> </m:t>
                    </m:r>
                    <m:f>
                      <m:fPr>
                        <m:ctrlPr>
                          <a:rPr lang="es-PE" b="0" i="1" smtClean="0">
                            <a:latin typeface="Cambria Math" panose="02040503050406030204" pitchFamily="18" charset="0"/>
                          </a:rPr>
                        </m:ctrlPr>
                      </m:fPr>
                      <m:num>
                        <m:sSub>
                          <m:sSubPr>
                            <m:ctrlPr>
                              <a:rPr lang="es-PE" b="0" i="1" smtClean="0">
                                <a:latin typeface="Cambria Math" panose="02040503050406030204" pitchFamily="18" charset="0"/>
                              </a:rPr>
                            </m:ctrlPr>
                          </m:sSubPr>
                          <m:e>
                            <m:r>
                              <a:rPr lang="es-PE" b="0" i="1" smtClean="0">
                                <a:latin typeface="Cambria Math"/>
                              </a:rPr>
                              <m:t>𝑅</m:t>
                            </m:r>
                          </m:e>
                          <m:sub>
                            <m:r>
                              <a:rPr lang="es-PE" b="0" i="1" smtClean="0">
                                <a:latin typeface="Cambria Math"/>
                              </a:rPr>
                              <m:t>𝑝</m:t>
                            </m:r>
                          </m:sub>
                        </m:sSub>
                      </m:num>
                      <m:den>
                        <m:sSup>
                          <m:sSupPr>
                            <m:ctrlPr>
                              <a:rPr lang="es-PE" b="0" i="1" smtClean="0">
                                <a:latin typeface="Cambria Math" panose="02040503050406030204" pitchFamily="18" charset="0"/>
                              </a:rPr>
                            </m:ctrlPr>
                          </m:sSupPr>
                          <m:e>
                            <m:r>
                              <a:rPr lang="es-PE" b="0" i="1" smtClean="0">
                                <a:latin typeface="Cambria Math"/>
                                <a:ea typeface="Cambria Math"/>
                              </a:rPr>
                              <m:t>𝜎</m:t>
                            </m:r>
                          </m:e>
                          <m:sup>
                            <m:r>
                              <a:rPr lang="es-PE" b="0" i="1" smtClean="0">
                                <a:latin typeface="Cambria Math"/>
                              </a:rPr>
                              <m:t>2</m:t>
                            </m:r>
                          </m:sup>
                        </m:sSup>
                        <m:r>
                          <a:rPr lang="es-PE" b="0" i="1" smtClean="0">
                            <a:latin typeface="Cambria Math"/>
                          </a:rPr>
                          <m:t>𝑝</m:t>
                        </m:r>
                      </m:den>
                    </m:f>
                    <m:r>
                      <a:rPr lang="es-PE" b="0" i="1" smtClean="0">
                        <a:latin typeface="Cambria Math"/>
                      </a:rPr>
                      <m:t>    </m:t>
                    </m:r>
                    <m:sSub>
                      <m:sSubPr>
                        <m:ctrlPr>
                          <a:rPr lang="es-PE" b="0" i="1" smtClean="0">
                            <a:latin typeface="Cambria Math" panose="02040503050406030204" pitchFamily="18" charset="0"/>
                          </a:rPr>
                        </m:ctrlPr>
                      </m:sSubPr>
                      <m:e>
                        <m:r>
                          <a:rPr lang="es-PE" b="0" i="1" smtClean="0">
                            <a:latin typeface="Cambria Math"/>
                          </a:rPr>
                          <m:t>𝑤</m:t>
                        </m:r>
                      </m:e>
                      <m:sub>
                        <m:r>
                          <a:rPr lang="es-PE" b="0" i="1" smtClean="0">
                            <a:latin typeface="Cambria Math"/>
                          </a:rPr>
                          <m:t>𝑎</m:t>
                        </m:r>
                      </m:sub>
                    </m:sSub>
                    <m:r>
                      <a:rPr lang="es-PE" b="0" i="0" smtClean="0">
                        <a:latin typeface="Cambria Math"/>
                      </a:rPr>
                      <m:t>, </m:t>
                    </m:r>
                    <m:sSub>
                      <m:sSubPr>
                        <m:ctrlPr>
                          <a:rPr lang="es-PE" b="0" i="1" smtClean="0">
                            <a:latin typeface="Cambria Math" panose="02040503050406030204" pitchFamily="18" charset="0"/>
                          </a:rPr>
                        </m:ctrlPr>
                      </m:sSubPr>
                      <m:e>
                        <m:r>
                          <a:rPr lang="es-PE" b="0" i="1" smtClean="0">
                            <a:latin typeface="Cambria Math"/>
                          </a:rPr>
                          <m:t>𝑤</m:t>
                        </m:r>
                      </m:e>
                      <m:sub>
                        <m:r>
                          <a:rPr lang="es-PE" b="0" i="1" smtClean="0">
                            <a:latin typeface="Cambria Math"/>
                          </a:rPr>
                          <m:t>𝑚</m:t>
                        </m:r>
                      </m:sub>
                    </m:sSub>
                    <m:r>
                      <a:rPr lang="es-PE" b="0" i="1" smtClean="0">
                        <a:latin typeface="Cambria Math"/>
                      </a:rPr>
                      <m:t>=1−</m:t>
                    </m:r>
                    <m:sSub>
                      <m:sSubPr>
                        <m:ctrlPr>
                          <a:rPr lang="es-PE" b="0" i="1" smtClean="0">
                            <a:latin typeface="Cambria Math" panose="02040503050406030204" pitchFamily="18" charset="0"/>
                          </a:rPr>
                        </m:ctrlPr>
                      </m:sSubPr>
                      <m:e>
                        <m:r>
                          <a:rPr lang="es-PE" b="0" i="1" smtClean="0">
                            <a:latin typeface="Cambria Math"/>
                          </a:rPr>
                          <m:t>𝑤</m:t>
                        </m:r>
                      </m:e>
                      <m:sub>
                        <m:r>
                          <a:rPr lang="es-PE" b="0" i="1" smtClean="0">
                            <a:latin typeface="Cambria Math"/>
                          </a:rPr>
                          <m:t>𝑎</m:t>
                        </m:r>
                      </m:sub>
                    </m:sSub>
                  </m:oMath>
                </a14:m>
                <a:endParaRPr lang="es-PE" b="0" dirty="0"/>
              </a:p>
              <a:p>
                <a14:m>
                  <m:oMath xmlns:m="http://schemas.openxmlformats.org/officeDocument/2006/math">
                    <m:sSub>
                      <m:sSubPr>
                        <m:ctrlPr>
                          <a:rPr lang="es-PE" b="0" i="1" smtClean="0">
                            <a:latin typeface="Cambria Math" panose="02040503050406030204" pitchFamily="18" charset="0"/>
                          </a:rPr>
                        </m:ctrlPr>
                      </m:sSubPr>
                      <m:e>
                        <m:r>
                          <a:rPr lang="es-PE" b="0" i="1" smtClean="0">
                            <a:latin typeface="Cambria Math"/>
                          </a:rPr>
                          <m:t>𝑤</m:t>
                        </m:r>
                      </m:e>
                      <m:sub>
                        <m:r>
                          <a:rPr lang="es-PE" b="0" i="1" smtClean="0">
                            <a:latin typeface="Cambria Math"/>
                          </a:rPr>
                          <m:t>𝑎</m:t>
                        </m:r>
                      </m:sub>
                    </m:sSub>
                  </m:oMath>
                </a14:m>
                <a:r>
                  <a:rPr lang="es-PE" dirty="0"/>
                  <a:t> </a:t>
                </a:r>
                <a:r>
                  <a:rPr lang="es-PE" sz="2400" dirty="0"/>
                  <a:t>peso asignado al portafolio activo</a:t>
                </a:r>
              </a:p>
              <a:p>
                <a14:m>
                  <m:oMath xmlns:m="http://schemas.openxmlformats.org/officeDocument/2006/math">
                    <m:sSub>
                      <m:sSubPr>
                        <m:ctrlPr>
                          <a:rPr lang="es-PE" b="0" i="1" smtClean="0">
                            <a:latin typeface="Cambria Math" panose="02040503050406030204" pitchFamily="18" charset="0"/>
                          </a:rPr>
                        </m:ctrlPr>
                      </m:sSubPr>
                      <m:e>
                        <m:r>
                          <a:rPr lang="es-PE" b="0" i="1" smtClean="0">
                            <a:latin typeface="Cambria Math"/>
                          </a:rPr>
                          <m:t>𝑤</m:t>
                        </m:r>
                      </m:e>
                      <m:sub>
                        <m:r>
                          <a:rPr lang="es-PE" b="0" i="1" smtClean="0">
                            <a:latin typeface="Cambria Math"/>
                          </a:rPr>
                          <m:t>𝑚</m:t>
                        </m:r>
                      </m:sub>
                    </m:sSub>
                  </m:oMath>
                </a14:m>
                <a:r>
                  <a:rPr lang="es-PE" dirty="0"/>
                  <a:t> </a:t>
                </a:r>
                <a:r>
                  <a:rPr lang="es-PE" sz="2400" dirty="0"/>
                  <a:t>peso asignado al portfolio pasivo, portafolio de mercado</a:t>
                </a:r>
              </a:p>
              <a:p>
                <a:endParaRPr lang="es-PE" dirty="0"/>
              </a:p>
              <a:p>
                <a:endParaRPr lang="es-PE"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blipFill rotWithShape="1">
                <a:blip r:embed="rId2"/>
                <a:stretch>
                  <a:fillRect/>
                </a:stretch>
              </a:blipFill>
            </p:spPr>
            <p:txBody>
              <a:bodyPr/>
              <a:lstStyle/>
              <a:p>
                <a:r>
                  <a:rPr lang="es-PE">
                    <a:noFill/>
                  </a:rPr>
                  <a:t> </a:t>
                </a:r>
              </a:p>
            </p:txBody>
          </p:sp>
        </mc:Fallback>
      </mc:AlternateContent>
    </p:spTree>
    <p:extLst>
      <p:ext uri="{BB962C8B-B14F-4D97-AF65-F5344CB8AC3E}">
        <p14:creationId xmlns:p14="http://schemas.microsoft.com/office/powerpoint/2010/main" val="2053361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l"/>
            <a:r>
              <a:rPr lang="es-PE" b="1" dirty="0"/>
              <a:t>Pesos en el portafolio Activo</a:t>
            </a:r>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p:txBody>
              <a:bodyPr/>
              <a:lstStyle/>
              <a:p>
                <a:pPr marL="0" indent="0">
                  <a:buNone/>
                </a:pPr>
                <a:r>
                  <a:rPr lang="es-PE" dirty="0"/>
                  <a:t>Los pesos óptimos del portafolio A se determinan:</a:t>
                </a:r>
              </a:p>
              <a:p>
                <a:pPr marL="0" indent="0">
                  <a:buNone/>
                </a:pPr>
                <a14:m>
                  <m:oMathPara xmlns:m="http://schemas.openxmlformats.org/officeDocument/2006/math">
                    <m:oMathParaPr>
                      <m:jc m:val="centerGroup"/>
                    </m:oMathParaPr>
                    <m:oMath xmlns:m="http://schemas.openxmlformats.org/officeDocument/2006/math">
                      <m:sSub>
                        <m:sSubPr>
                          <m:ctrlPr>
                            <a:rPr lang="es-PE" i="1" smtClean="0">
                              <a:latin typeface="Cambria Math" panose="02040503050406030204" pitchFamily="18" charset="0"/>
                            </a:rPr>
                          </m:ctrlPr>
                        </m:sSubPr>
                        <m:e>
                          <m:r>
                            <a:rPr lang="es-PE" b="0" i="1" smtClean="0">
                              <a:latin typeface="Cambria Math"/>
                            </a:rPr>
                            <m:t>𝑤</m:t>
                          </m:r>
                        </m:e>
                        <m:sub>
                          <m:r>
                            <a:rPr lang="es-PE" b="0" i="1" smtClean="0">
                              <a:latin typeface="Cambria Math"/>
                            </a:rPr>
                            <m:t>𝑖</m:t>
                          </m:r>
                        </m:sub>
                      </m:sSub>
                      <m:r>
                        <a:rPr lang="es-PE" b="0" i="1" smtClean="0">
                          <a:latin typeface="Cambria Math"/>
                        </a:rPr>
                        <m:t>=</m:t>
                      </m:r>
                      <m:f>
                        <m:fPr>
                          <m:ctrlPr>
                            <a:rPr lang="es-PE" b="0" i="1" smtClean="0">
                              <a:latin typeface="Cambria Math" panose="02040503050406030204" pitchFamily="18" charset="0"/>
                            </a:rPr>
                          </m:ctrlPr>
                        </m:fPr>
                        <m:num>
                          <m:f>
                            <m:fPr>
                              <m:ctrlPr>
                                <a:rPr lang="es-PE" b="0" i="1" smtClean="0">
                                  <a:latin typeface="Cambria Math" panose="02040503050406030204" pitchFamily="18" charset="0"/>
                                </a:rPr>
                              </m:ctrlPr>
                            </m:fPr>
                            <m:num>
                              <m:sSub>
                                <m:sSubPr>
                                  <m:ctrlPr>
                                    <a:rPr lang="es-PE" b="0" i="1" smtClean="0">
                                      <a:latin typeface="Cambria Math" panose="02040503050406030204" pitchFamily="18" charset="0"/>
                                    </a:rPr>
                                  </m:ctrlPr>
                                </m:sSubPr>
                                <m:e>
                                  <m:r>
                                    <a:rPr lang="es-PE" b="0" i="1" smtClean="0">
                                      <a:latin typeface="Cambria Math"/>
                                      <a:ea typeface="Cambria Math"/>
                                    </a:rPr>
                                    <m:t>∝</m:t>
                                  </m:r>
                                </m:e>
                                <m:sub>
                                  <m:r>
                                    <a:rPr lang="es-PE" b="0" i="1" smtClean="0">
                                      <a:latin typeface="Cambria Math"/>
                                    </a:rPr>
                                    <m:t>𝑖</m:t>
                                  </m:r>
                                </m:sub>
                              </m:sSub>
                            </m:num>
                            <m:den>
                              <m:sSup>
                                <m:sSupPr>
                                  <m:ctrlPr>
                                    <a:rPr lang="es-PE" b="0" i="1" smtClean="0">
                                      <a:latin typeface="Cambria Math" panose="02040503050406030204" pitchFamily="18" charset="0"/>
                                    </a:rPr>
                                  </m:ctrlPr>
                                </m:sSupPr>
                                <m:e>
                                  <m:r>
                                    <a:rPr lang="es-PE" b="0" i="1" smtClean="0">
                                      <a:latin typeface="Cambria Math"/>
                                      <a:ea typeface="Cambria Math"/>
                                    </a:rPr>
                                    <m:t>𝜎</m:t>
                                  </m:r>
                                </m:e>
                                <m:sup>
                                  <m:r>
                                    <a:rPr lang="es-PE" b="0" i="1" smtClean="0">
                                      <a:latin typeface="Cambria Math"/>
                                    </a:rPr>
                                    <m:t>2</m:t>
                                  </m:r>
                                </m:sup>
                              </m:sSup>
                              <m:r>
                                <a:rPr lang="es-PE" b="0" i="1" smtClean="0">
                                  <a:latin typeface="Cambria Math"/>
                                </a:rPr>
                                <m:t>𝑖</m:t>
                              </m:r>
                            </m:den>
                          </m:f>
                        </m:num>
                        <m:den>
                          <m:nary>
                            <m:naryPr>
                              <m:chr m:val="∑"/>
                              <m:ctrlPr>
                                <a:rPr lang="es-PE" b="0" i="1" smtClean="0">
                                  <a:latin typeface="Cambria Math" panose="02040503050406030204" pitchFamily="18" charset="0"/>
                                </a:rPr>
                              </m:ctrlPr>
                            </m:naryPr>
                            <m:sub>
                              <m:r>
                                <m:rPr>
                                  <m:brk m:alnAt="23"/>
                                </m:rPr>
                                <a:rPr lang="es-PE" b="0" i="1" smtClean="0">
                                  <a:latin typeface="Cambria Math"/>
                                </a:rPr>
                                <m:t>𝑗</m:t>
                              </m:r>
                              <m:r>
                                <a:rPr lang="es-PE" b="0" i="1" smtClean="0">
                                  <a:latin typeface="Cambria Math"/>
                                </a:rPr>
                                <m:t>=1</m:t>
                              </m:r>
                            </m:sub>
                            <m:sup>
                              <m:r>
                                <a:rPr lang="es-PE" b="0" i="1" smtClean="0">
                                  <a:latin typeface="Cambria Math"/>
                                </a:rPr>
                                <m:t>𝑛</m:t>
                              </m:r>
                            </m:sup>
                            <m:e>
                              <m:f>
                                <m:fPr>
                                  <m:ctrlPr>
                                    <a:rPr lang="es-PE" b="0" i="1" smtClean="0">
                                      <a:latin typeface="Cambria Math" panose="02040503050406030204" pitchFamily="18" charset="0"/>
                                    </a:rPr>
                                  </m:ctrlPr>
                                </m:fPr>
                                <m:num>
                                  <m:sSub>
                                    <m:sSubPr>
                                      <m:ctrlPr>
                                        <a:rPr lang="es-PE" b="0" i="1" smtClean="0">
                                          <a:latin typeface="Cambria Math" panose="02040503050406030204" pitchFamily="18" charset="0"/>
                                        </a:rPr>
                                      </m:ctrlPr>
                                    </m:sSubPr>
                                    <m:e>
                                      <m:r>
                                        <a:rPr lang="es-PE" b="0" i="1" smtClean="0">
                                          <a:latin typeface="Cambria Math"/>
                                          <a:ea typeface="Cambria Math"/>
                                        </a:rPr>
                                        <m:t>∝</m:t>
                                      </m:r>
                                    </m:e>
                                    <m:sub>
                                      <m:r>
                                        <a:rPr lang="es-PE" b="0" i="1" smtClean="0">
                                          <a:latin typeface="Cambria Math"/>
                                        </a:rPr>
                                        <m:t>𝑗</m:t>
                                      </m:r>
                                    </m:sub>
                                  </m:sSub>
                                </m:num>
                                <m:den>
                                  <m:sSup>
                                    <m:sSupPr>
                                      <m:ctrlPr>
                                        <a:rPr lang="es-PE" b="0" i="1" smtClean="0">
                                          <a:latin typeface="Cambria Math" panose="02040503050406030204" pitchFamily="18" charset="0"/>
                                        </a:rPr>
                                      </m:ctrlPr>
                                    </m:sSupPr>
                                    <m:e>
                                      <m:r>
                                        <a:rPr lang="es-PE" b="0" i="1" smtClean="0">
                                          <a:latin typeface="Cambria Math"/>
                                          <a:ea typeface="Cambria Math"/>
                                        </a:rPr>
                                        <m:t>𝜎</m:t>
                                      </m:r>
                                    </m:e>
                                    <m:sup>
                                      <m:r>
                                        <a:rPr lang="es-PE" b="0" i="1" smtClean="0">
                                          <a:latin typeface="Cambria Math"/>
                                        </a:rPr>
                                        <m:t>2</m:t>
                                      </m:r>
                                    </m:sup>
                                  </m:sSup>
                                  <m:r>
                                    <a:rPr lang="es-PE" b="0" i="1" smtClean="0">
                                      <a:latin typeface="Cambria Math"/>
                                    </a:rPr>
                                    <m:t>𝑗</m:t>
                                  </m:r>
                                </m:den>
                              </m:f>
                            </m:e>
                          </m:nary>
                        </m:den>
                      </m:f>
                    </m:oMath>
                  </m:oMathPara>
                </a14:m>
                <a:endParaRPr lang="es-PE" dirty="0"/>
              </a:p>
              <a:p>
                <a:r>
                  <a:rPr lang="es-PE" dirty="0"/>
                  <a:t>Estos pesos garantizan que el </a:t>
                </a:r>
                <a:r>
                  <a:rPr lang="es-PE" dirty="0" err="1"/>
                  <a:t>appraisal</a:t>
                </a:r>
                <a:r>
                  <a:rPr lang="es-PE" dirty="0"/>
                  <a:t> ratio </a:t>
                </a:r>
                <a14:m>
                  <m:oMath xmlns:m="http://schemas.openxmlformats.org/officeDocument/2006/math">
                    <m:f>
                      <m:fPr>
                        <m:ctrlPr>
                          <a:rPr lang="es-PE" i="1" smtClean="0">
                            <a:latin typeface="Cambria Math" panose="02040503050406030204" pitchFamily="18" charset="0"/>
                          </a:rPr>
                        </m:ctrlPr>
                      </m:fPr>
                      <m:num>
                        <m:sSub>
                          <m:sSubPr>
                            <m:ctrlPr>
                              <a:rPr lang="es-PE" i="1" smtClean="0">
                                <a:latin typeface="Cambria Math" panose="02040503050406030204" pitchFamily="18" charset="0"/>
                              </a:rPr>
                            </m:ctrlPr>
                          </m:sSubPr>
                          <m:e>
                            <m:r>
                              <a:rPr lang="es-PE" i="1" smtClean="0">
                                <a:latin typeface="Cambria Math"/>
                                <a:ea typeface="Cambria Math"/>
                              </a:rPr>
                              <m:t>∝</m:t>
                            </m:r>
                          </m:e>
                          <m:sub>
                            <m:r>
                              <a:rPr lang="es-PE" b="0" i="1" smtClean="0">
                                <a:latin typeface="Cambria Math"/>
                              </a:rPr>
                              <m:t>𝑖</m:t>
                            </m:r>
                          </m:sub>
                        </m:sSub>
                      </m:num>
                      <m:den>
                        <m:sSup>
                          <m:sSupPr>
                            <m:ctrlPr>
                              <a:rPr lang="es-PE" i="1" smtClean="0">
                                <a:latin typeface="Cambria Math" panose="02040503050406030204" pitchFamily="18" charset="0"/>
                              </a:rPr>
                            </m:ctrlPr>
                          </m:sSupPr>
                          <m:e>
                            <m:r>
                              <a:rPr lang="es-PE" i="1" smtClean="0">
                                <a:latin typeface="Cambria Math"/>
                                <a:ea typeface="Cambria Math"/>
                              </a:rPr>
                              <m:t>𝜎</m:t>
                            </m:r>
                          </m:e>
                          <m:sup>
                            <m:r>
                              <a:rPr lang="es-PE" b="0" i="1" smtClean="0">
                                <a:latin typeface="Cambria Math"/>
                              </a:rPr>
                              <m:t>2</m:t>
                            </m:r>
                          </m:sup>
                        </m:sSup>
                        <m:r>
                          <a:rPr lang="es-PE" b="0" i="1" smtClean="0">
                            <a:latin typeface="Cambria Math"/>
                          </a:rPr>
                          <m:t>𝑖</m:t>
                        </m:r>
                      </m:den>
                    </m:f>
                    <m:r>
                      <a:rPr lang="es-PE" b="0" i="1" smtClean="0">
                        <a:latin typeface="Cambria Math"/>
                      </a:rPr>
                      <m:t> </m:t>
                    </m:r>
                  </m:oMath>
                </a14:m>
                <a:r>
                  <a:rPr lang="es-PE" dirty="0"/>
                  <a:t> sea máximo.</a:t>
                </a:r>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blipFill rotWithShape="1">
                <a:blip r:embed="rId2"/>
                <a:stretch>
                  <a:fillRect l="-1852" t="-1752"/>
                </a:stretch>
              </a:blipFill>
            </p:spPr>
            <p:txBody>
              <a:bodyPr/>
              <a:lstStyle/>
              <a:p>
                <a:r>
                  <a:rPr lang="es-PE">
                    <a:noFill/>
                  </a:rPr>
                  <a:t> </a:t>
                </a:r>
              </a:p>
            </p:txBody>
          </p:sp>
        </mc:Fallback>
      </mc:AlternateContent>
    </p:spTree>
    <p:extLst>
      <p:ext uri="{BB962C8B-B14F-4D97-AF65-F5344CB8AC3E}">
        <p14:creationId xmlns:p14="http://schemas.microsoft.com/office/powerpoint/2010/main" val="878099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l"/>
            <a:r>
              <a:rPr lang="es-PE" b="1" dirty="0" err="1"/>
              <a:t>Sharpe</a:t>
            </a:r>
            <a:r>
              <a:rPr lang="es-PE" b="1" dirty="0"/>
              <a:t> Ratio del portafolio P</a:t>
            </a:r>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p:txBody>
              <a:bodyPr/>
              <a:lstStyle/>
              <a:p>
                <a14:m>
                  <m:oMath xmlns:m="http://schemas.openxmlformats.org/officeDocument/2006/math">
                    <m:sSup>
                      <m:sSupPr>
                        <m:ctrlPr>
                          <a:rPr lang="es-PE" i="1" smtClean="0">
                            <a:latin typeface="Cambria Math" panose="02040503050406030204" pitchFamily="18" charset="0"/>
                          </a:rPr>
                        </m:ctrlPr>
                      </m:sSupPr>
                      <m:e>
                        <m:r>
                          <a:rPr lang="es-PE" b="0" i="1" smtClean="0">
                            <a:latin typeface="Cambria Math"/>
                          </a:rPr>
                          <m:t>𝑆</m:t>
                        </m:r>
                      </m:e>
                      <m:sup>
                        <m:r>
                          <a:rPr lang="es-PE" b="0" i="1" smtClean="0">
                            <a:latin typeface="Cambria Math"/>
                          </a:rPr>
                          <m:t>2</m:t>
                        </m:r>
                      </m:sup>
                    </m:sSup>
                    <m:r>
                      <a:rPr lang="es-PE" b="0" i="1" smtClean="0">
                        <a:latin typeface="Cambria Math"/>
                      </a:rPr>
                      <m:t>𝑝</m:t>
                    </m:r>
                    <m:r>
                      <a:rPr lang="es-PE" b="0" i="1" smtClean="0">
                        <a:latin typeface="Cambria Math"/>
                      </a:rPr>
                      <m:t>=</m:t>
                    </m:r>
                    <m:sSup>
                      <m:sSupPr>
                        <m:ctrlPr>
                          <a:rPr lang="es-PE" b="0" i="1" smtClean="0">
                            <a:latin typeface="Cambria Math" panose="02040503050406030204" pitchFamily="18" charset="0"/>
                          </a:rPr>
                        </m:ctrlPr>
                      </m:sSupPr>
                      <m:e>
                        <m:r>
                          <a:rPr lang="es-PE" b="0" i="1" smtClean="0">
                            <a:latin typeface="Cambria Math"/>
                          </a:rPr>
                          <m:t>𝑆</m:t>
                        </m:r>
                      </m:e>
                      <m:sup>
                        <m:r>
                          <a:rPr lang="es-PE" b="0" i="1" smtClean="0">
                            <a:latin typeface="Cambria Math"/>
                          </a:rPr>
                          <m:t>2</m:t>
                        </m:r>
                      </m:sup>
                    </m:sSup>
                    <m:r>
                      <a:rPr lang="es-PE" b="0" i="1" smtClean="0">
                        <a:latin typeface="Cambria Math"/>
                      </a:rPr>
                      <m:t>𝑚</m:t>
                    </m:r>
                    <m:r>
                      <a:rPr lang="es-PE" b="0" i="1" smtClean="0">
                        <a:latin typeface="Cambria Math"/>
                      </a:rPr>
                      <m:t>+</m:t>
                    </m:r>
                    <m:f>
                      <m:fPr>
                        <m:ctrlPr>
                          <a:rPr lang="es-PE" b="0" i="1" smtClean="0">
                            <a:latin typeface="Cambria Math" panose="02040503050406030204" pitchFamily="18" charset="0"/>
                          </a:rPr>
                        </m:ctrlPr>
                      </m:fPr>
                      <m:num>
                        <m:sSup>
                          <m:sSupPr>
                            <m:ctrlPr>
                              <a:rPr lang="es-PE" b="0" i="1" smtClean="0">
                                <a:latin typeface="Cambria Math" panose="02040503050406030204" pitchFamily="18" charset="0"/>
                              </a:rPr>
                            </m:ctrlPr>
                          </m:sSupPr>
                          <m:e>
                            <m:r>
                              <a:rPr lang="es-PE" b="0" i="1" smtClean="0">
                                <a:latin typeface="Cambria Math"/>
                                <a:ea typeface="Cambria Math"/>
                              </a:rPr>
                              <m:t>∝</m:t>
                            </m:r>
                          </m:e>
                          <m:sup>
                            <m:r>
                              <a:rPr lang="es-PE" b="0" i="1" smtClean="0">
                                <a:latin typeface="Cambria Math"/>
                              </a:rPr>
                              <m:t>2</m:t>
                            </m:r>
                          </m:sup>
                        </m:sSup>
                        <m:r>
                          <a:rPr lang="es-PE" b="0" i="1" smtClean="0">
                            <a:latin typeface="Cambria Math"/>
                          </a:rPr>
                          <m:t>𝑎</m:t>
                        </m:r>
                      </m:num>
                      <m:den>
                        <m:sSup>
                          <m:sSupPr>
                            <m:ctrlPr>
                              <a:rPr lang="es-PE" b="0" i="1" smtClean="0">
                                <a:latin typeface="Cambria Math" panose="02040503050406030204" pitchFamily="18" charset="0"/>
                              </a:rPr>
                            </m:ctrlPr>
                          </m:sSupPr>
                          <m:e>
                            <m:r>
                              <a:rPr lang="es-PE" b="0" i="1" smtClean="0">
                                <a:latin typeface="Cambria Math"/>
                                <a:ea typeface="Cambria Math"/>
                              </a:rPr>
                              <m:t>𝜎</m:t>
                            </m:r>
                          </m:e>
                          <m:sup>
                            <m:r>
                              <a:rPr lang="es-PE" b="0" i="1" smtClean="0">
                                <a:latin typeface="Cambria Math"/>
                              </a:rPr>
                              <m:t>2</m:t>
                            </m:r>
                          </m:sup>
                        </m:sSup>
                        <m:r>
                          <a:rPr lang="es-PE" b="0" i="1" smtClean="0">
                            <a:latin typeface="Cambria Math"/>
                          </a:rPr>
                          <m:t>𝑎</m:t>
                        </m:r>
                      </m:den>
                    </m:f>
                  </m:oMath>
                </a14:m>
                <a:r>
                  <a:rPr lang="es-PE" dirty="0"/>
                  <a:t> </a:t>
                </a:r>
              </a:p>
              <a:p>
                <a:r>
                  <a:rPr lang="es-PE" dirty="0"/>
                  <a:t>La contribución marginal del portafolio activo al </a:t>
                </a:r>
                <a:r>
                  <a:rPr lang="es-PE" dirty="0" err="1"/>
                  <a:t>sharpe</a:t>
                </a:r>
                <a:r>
                  <a:rPr lang="es-PE" dirty="0"/>
                  <a:t> del portafolio total esta dado por la capacidad de generar alfa por cada unidad de riesgo no </a:t>
                </a:r>
                <a:r>
                  <a:rPr lang="es-PE" dirty="0" err="1"/>
                  <a:t>sistematico</a:t>
                </a:r>
                <a:r>
                  <a:rPr lang="es-PE" dirty="0"/>
                  <a:t>. </a:t>
                </a:r>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blipFill rotWithShape="1">
                <a:blip r:embed="rId2"/>
                <a:stretch>
                  <a:fillRect l="-1630" r="-519"/>
                </a:stretch>
              </a:blipFill>
            </p:spPr>
            <p:txBody>
              <a:bodyPr/>
              <a:lstStyle/>
              <a:p>
                <a:r>
                  <a:rPr lang="es-PE">
                    <a:noFill/>
                  </a:rPr>
                  <a:t> </a:t>
                </a:r>
              </a:p>
            </p:txBody>
          </p:sp>
        </mc:Fallback>
      </mc:AlternateContent>
    </p:spTree>
    <p:extLst>
      <p:ext uri="{BB962C8B-B14F-4D97-AF65-F5344CB8AC3E}">
        <p14:creationId xmlns:p14="http://schemas.microsoft.com/office/powerpoint/2010/main" val="32307434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Construcción del portafolio</a:t>
            </a:r>
            <a:endParaRPr lang="es-PE" dirty="0"/>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p:txBody>
              <a:bodyPr/>
              <a:lstStyle/>
              <a:p>
                <a:r>
                  <a:rPr lang="es-PE" dirty="0"/>
                  <a:t>El peso óptimo del portafolio activo viene dado por:</a:t>
                </a:r>
              </a:p>
              <a:p>
                <a:pPr marL="0" indent="0">
                  <a:buNone/>
                </a:pPr>
                <a14:m>
                  <m:oMathPara xmlns:m="http://schemas.openxmlformats.org/officeDocument/2006/math">
                    <m:oMathParaPr>
                      <m:jc m:val="centerGroup"/>
                    </m:oMathParaPr>
                    <m:oMath xmlns:m="http://schemas.openxmlformats.org/officeDocument/2006/math">
                      <m:sSup>
                        <m:sSupPr>
                          <m:ctrlPr>
                            <a:rPr lang="es-PE" b="0" i="1" smtClean="0">
                              <a:latin typeface="Cambria Math" panose="02040503050406030204" pitchFamily="18" charset="0"/>
                            </a:rPr>
                          </m:ctrlPr>
                        </m:sSupPr>
                        <m:e>
                          <m:r>
                            <a:rPr lang="es-PE" b="0" i="1" smtClean="0">
                              <a:latin typeface="Cambria Math"/>
                            </a:rPr>
                            <m:t>𝑤</m:t>
                          </m:r>
                        </m:e>
                        <m:sup>
                          <m:r>
                            <a:rPr lang="es-PE" b="0" i="1" smtClean="0">
                              <a:latin typeface="Cambria Math"/>
                            </a:rPr>
                            <m:t>∗</m:t>
                          </m:r>
                        </m:sup>
                      </m:sSup>
                      <m:r>
                        <a:rPr lang="es-PE" b="0" i="1" smtClean="0">
                          <a:latin typeface="Cambria Math"/>
                        </a:rPr>
                        <m:t>=</m:t>
                      </m:r>
                      <m:f>
                        <m:fPr>
                          <m:ctrlPr>
                            <a:rPr lang="es-PE" b="0" i="1" smtClean="0">
                              <a:latin typeface="Cambria Math" panose="02040503050406030204" pitchFamily="18" charset="0"/>
                            </a:rPr>
                          </m:ctrlPr>
                        </m:fPr>
                        <m:num>
                          <m:sSub>
                            <m:sSubPr>
                              <m:ctrlPr>
                                <a:rPr lang="es-PE" b="0" i="1" smtClean="0">
                                  <a:latin typeface="Cambria Math" panose="02040503050406030204" pitchFamily="18" charset="0"/>
                                  <a:ea typeface="Cambria Math"/>
                                </a:rPr>
                              </m:ctrlPr>
                            </m:sSubPr>
                            <m:e>
                              <m:r>
                                <a:rPr lang="es-PE" b="0" i="1" smtClean="0">
                                  <a:latin typeface="Cambria Math"/>
                                  <a:ea typeface="Cambria Math"/>
                                </a:rPr>
                                <m:t>𝛼</m:t>
                              </m:r>
                            </m:e>
                            <m:sub>
                              <m:r>
                                <a:rPr lang="es-PE" b="0" i="1" smtClean="0">
                                  <a:latin typeface="Cambria Math"/>
                                  <a:ea typeface="Cambria Math"/>
                                </a:rPr>
                                <m:t>𝐴</m:t>
                              </m:r>
                            </m:sub>
                          </m:sSub>
                        </m:num>
                        <m:den>
                          <m:sSub>
                            <m:sSubPr>
                              <m:ctrlPr>
                                <a:rPr lang="es-PE" b="0" i="1" smtClean="0">
                                  <a:latin typeface="Cambria Math" panose="02040503050406030204" pitchFamily="18" charset="0"/>
                                  <a:ea typeface="Cambria Math"/>
                                </a:rPr>
                              </m:ctrlPr>
                            </m:sSubPr>
                            <m:e>
                              <m:r>
                                <a:rPr lang="es-PE" b="0" i="1" smtClean="0">
                                  <a:latin typeface="Cambria Math"/>
                                  <a:ea typeface="Cambria Math"/>
                                </a:rPr>
                                <m:t>𝛼</m:t>
                              </m:r>
                            </m:e>
                            <m:sub>
                              <m:r>
                                <a:rPr lang="es-PE" b="0" i="1" smtClean="0">
                                  <a:latin typeface="Cambria Math"/>
                                  <a:ea typeface="Cambria Math"/>
                                </a:rPr>
                                <m:t>𝐴</m:t>
                              </m:r>
                            </m:sub>
                          </m:sSub>
                          <m:d>
                            <m:dPr>
                              <m:ctrlPr>
                                <a:rPr lang="es-PE" b="0" i="1" smtClean="0">
                                  <a:latin typeface="Cambria Math" panose="02040503050406030204" pitchFamily="18" charset="0"/>
                                  <a:ea typeface="Cambria Math"/>
                                </a:rPr>
                              </m:ctrlPr>
                            </m:dPr>
                            <m:e>
                              <m:r>
                                <a:rPr lang="es-PE" b="0" i="1" smtClean="0">
                                  <a:latin typeface="Cambria Math"/>
                                  <a:ea typeface="Cambria Math"/>
                                </a:rPr>
                                <m:t>1−</m:t>
                              </m:r>
                              <m:sSub>
                                <m:sSubPr>
                                  <m:ctrlPr>
                                    <a:rPr lang="es-PE" b="0" i="1" smtClean="0">
                                      <a:latin typeface="Cambria Math" panose="02040503050406030204" pitchFamily="18" charset="0"/>
                                      <a:ea typeface="Cambria Math"/>
                                    </a:rPr>
                                  </m:ctrlPr>
                                </m:sSubPr>
                                <m:e>
                                  <m:r>
                                    <a:rPr lang="es-PE" b="0" i="1" smtClean="0">
                                      <a:latin typeface="Cambria Math"/>
                                      <a:ea typeface="Cambria Math"/>
                                    </a:rPr>
                                    <m:t>𝛽</m:t>
                                  </m:r>
                                </m:e>
                                <m:sub>
                                  <m:r>
                                    <a:rPr lang="es-PE" b="0" i="1" smtClean="0">
                                      <a:latin typeface="Cambria Math"/>
                                      <a:ea typeface="Cambria Math"/>
                                    </a:rPr>
                                    <m:t>𝐴</m:t>
                                  </m:r>
                                </m:sub>
                              </m:sSub>
                            </m:e>
                          </m:d>
                          <m:r>
                            <a:rPr lang="es-PE" b="0" i="1" smtClean="0">
                              <a:latin typeface="Cambria Math"/>
                              <a:ea typeface="Cambria Math"/>
                            </a:rPr>
                            <m:t>+</m:t>
                          </m:r>
                          <m:sSub>
                            <m:sSubPr>
                              <m:ctrlPr>
                                <a:rPr lang="es-PE" b="0" i="1" smtClean="0">
                                  <a:latin typeface="Cambria Math" panose="02040503050406030204" pitchFamily="18" charset="0"/>
                                  <a:ea typeface="Cambria Math"/>
                                </a:rPr>
                              </m:ctrlPr>
                            </m:sSubPr>
                            <m:e>
                              <m:r>
                                <a:rPr lang="es-PE" b="0" i="1" smtClean="0">
                                  <a:latin typeface="Cambria Math"/>
                                  <a:ea typeface="Cambria Math"/>
                                </a:rPr>
                                <m:t>𝑅</m:t>
                              </m:r>
                            </m:e>
                            <m:sub>
                              <m:r>
                                <a:rPr lang="es-PE" b="0" i="1" smtClean="0">
                                  <a:latin typeface="Cambria Math"/>
                                  <a:ea typeface="Cambria Math"/>
                                </a:rPr>
                                <m:t>𝑀</m:t>
                              </m:r>
                            </m:sub>
                          </m:sSub>
                          <m:f>
                            <m:fPr>
                              <m:ctrlPr>
                                <a:rPr lang="es-PE" b="0" i="1" smtClean="0">
                                  <a:latin typeface="Cambria Math" panose="02040503050406030204" pitchFamily="18" charset="0"/>
                                  <a:ea typeface="Cambria Math"/>
                                </a:rPr>
                              </m:ctrlPr>
                            </m:fPr>
                            <m:num>
                              <m:sSup>
                                <m:sSupPr>
                                  <m:ctrlPr>
                                    <a:rPr lang="es-PE" b="0" i="1" smtClean="0">
                                      <a:latin typeface="Cambria Math" panose="02040503050406030204" pitchFamily="18" charset="0"/>
                                      <a:ea typeface="Cambria Math"/>
                                    </a:rPr>
                                  </m:ctrlPr>
                                </m:sSupPr>
                                <m:e>
                                  <m:r>
                                    <a:rPr lang="es-PE" b="0" i="1" smtClean="0">
                                      <a:latin typeface="Cambria Math"/>
                                      <a:ea typeface="Cambria Math"/>
                                    </a:rPr>
                                    <m:t>𝜎</m:t>
                                  </m:r>
                                </m:e>
                                <m:sup>
                                  <m:r>
                                    <a:rPr lang="es-PE" b="0" i="1" smtClean="0">
                                      <a:latin typeface="Cambria Math"/>
                                      <a:ea typeface="Cambria Math"/>
                                    </a:rPr>
                                    <m:t>2</m:t>
                                  </m:r>
                                </m:sup>
                              </m:sSup>
                              <m:r>
                                <a:rPr lang="es-PE" b="0" i="1" smtClean="0">
                                  <a:latin typeface="Cambria Math"/>
                                  <a:ea typeface="Cambria Math"/>
                                </a:rPr>
                                <m:t>(</m:t>
                              </m:r>
                              <m:sSub>
                                <m:sSubPr>
                                  <m:ctrlPr>
                                    <a:rPr lang="es-PE" b="0" i="1" smtClean="0">
                                      <a:latin typeface="Cambria Math" panose="02040503050406030204" pitchFamily="18" charset="0"/>
                                      <a:ea typeface="Cambria Math"/>
                                    </a:rPr>
                                  </m:ctrlPr>
                                </m:sSubPr>
                                <m:e>
                                  <m:r>
                                    <a:rPr lang="es-PE" b="0" i="1" smtClean="0">
                                      <a:latin typeface="Cambria Math"/>
                                      <a:ea typeface="Cambria Math"/>
                                    </a:rPr>
                                    <m:t>𝑒</m:t>
                                  </m:r>
                                </m:e>
                                <m:sub>
                                  <m:r>
                                    <a:rPr lang="es-PE" b="0" i="1" smtClean="0">
                                      <a:latin typeface="Cambria Math"/>
                                      <a:ea typeface="Cambria Math"/>
                                    </a:rPr>
                                    <m:t>𝐴</m:t>
                                  </m:r>
                                </m:sub>
                              </m:sSub>
                              <m:r>
                                <a:rPr lang="es-PE" b="0" i="1" smtClean="0">
                                  <a:latin typeface="Cambria Math"/>
                                  <a:ea typeface="Cambria Math"/>
                                </a:rPr>
                                <m:t>)</m:t>
                              </m:r>
                            </m:num>
                            <m:den>
                              <m:sSubSup>
                                <m:sSubSupPr>
                                  <m:ctrlPr>
                                    <a:rPr lang="es-PE" b="0" i="1" smtClean="0">
                                      <a:latin typeface="Cambria Math" panose="02040503050406030204" pitchFamily="18" charset="0"/>
                                      <a:ea typeface="Cambria Math"/>
                                    </a:rPr>
                                  </m:ctrlPr>
                                </m:sSubSupPr>
                                <m:e>
                                  <m:r>
                                    <a:rPr lang="es-PE" b="0" i="1" smtClean="0">
                                      <a:latin typeface="Cambria Math"/>
                                      <a:ea typeface="Cambria Math"/>
                                    </a:rPr>
                                    <m:t>𝜎</m:t>
                                  </m:r>
                                </m:e>
                                <m:sub>
                                  <m:r>
                                    <a:rPr lang="es-PE" b="0" i="1" smtClean="0">
                                      <a:latin typeface="Cambria Math"/>
                                      <a:ea typeface="Cambria Math"/>
                                    </a:rPr>
                                    <m:t>𝐴</m:t>
                                  </m:r>
                                </m:sub>
                                <m:sup>
                                  <m:r>
                                    <a:rPr lang="es-PE" b="0" i="1" smtClean="0">
                                      <a:latin typeface="Cambria Math"/>
                                      <a:ea typeface="Cambria Math"/>
                                    </a:rPr>
                                    <m:t>2</m:t>
                                  </m:r>
                                </m:sup>
                              </m:sSubSup>
                            </m:den>
                          </m:f>
                        </m:den>
                      </m:f>
                    </m:oMath>
                  </m:oMathPara>
                </a14:m>
                <a:endParaRPr lang="es-PE"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blipFill rotWithShape="1">
                <a:blip r:embed="rId2"/>
                <a:stretch>
                  <a:fillRect l="-1630" t="-1752"/>
                </a:stretch>
              </a:blipFill>
            </p:spPr>
            <p:txBody>
              <a:bodyPr/>
              <a:lstStyle/>
              <a:p>
                <a:r>
                  <a:rPr lang="es-PE">
                    <a:noFill/>
                  </a:rPr>
                  <a:t> </a:t>
                </a:r>
              </a:p>
            </p:txBody>
          </p:sp>
        </mc:Fallback>
      </mc:AlternateContent>
    </p:spTree>
    <p:extLst>
      <p:ext uri="{BB962C8B-B14F-4D97-AF65-F5344CB8AC3E}">
        <p14:creationId xmlns:p14="http://schemas.microsoft.com/office/powerpoint/2010/main" val="27420133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a:t>Sintesis</a:t>
            </a:r>
            <a:r>
              <a:rPr lang="es-PE" dirty="0"/>
              <a:t> del procedimiento</a:t>
            </a:r>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p:txBody>
              <a:bodyPr/>
              <a:lstStyle/>
              <a:p>
                <a:r>
                  <a:rPr lang="es-PE" dirty="0"/>
                  <a:t>Calcular la posición inicial de cada activo en el portafolio</a:t>
                </a:r>
              </a:p>
              <a:p>
                <a:pPr marL="0" indent="0">
                  <a:buNone/>
                </a:pPr>
                <a14:m>
                  <m:oMathPara xmlns:m="http://schemas.openxmlformats.org/officeDocument/2006/math">
                    <m:oMathParaPr>
                      <m:jc m:val="centerGroup"/>
                    </m:oMathParaPr>
                    <m:oMath xmlns:m="http://schemas.openxmlformats.org/officeDocument/2006/math">
                      <m:sSubSup>
                        <m:sSubSupPr>
                          <m:ctrlPr>
                            <a:rPr lang="es-PE" b="0" i="1" smtClean="0">
                              <a:latin typeface="Cambria Math" panose="02040503050406030204" pitchFamily="18" charset="0"/>
                            </a:rPr>
                          </m:ctrlPr>
                        </m:sSubSupPr>
                        <m:e>
                          <m:r>
                            <a:rPr lang="es-PE" i="1" smtClean="0">
                              <a:latin typeface="Cambria Math"/>
                            </a:rPr>
                            <m:t>𝑤</m:t>
                          </m:r>
                          <m:r>
                            <a:rPr lang="es-PE" b="0" i="1" baseline="30000" smtClean="0">
                              <a:latin typeface="Cambria Math"/>
                            </a:rPr>
                            <m:t>0</m:t>
                          </m:r>
                        </m:e>
                        <m:sub>
                          <m:r>
                            <a:rPr lang="es-PE" b="0" i="1" smtClean="0">
                              <a:latin typeface="Cambria Math"/>
                            </a:rPr>
                            <m:t>𝑖</m:t>
                          </m:r>
                        </m:sub>
                        <m:sup/>
                      </m:sSubSup>
                      <m:r>
                        <a:rPr lang="es-PE" b="0" i="1" smtClean="0">
                          <a:latin typeface="Cambria Math"/>
                        </a:rPr>
                        <m:t>=</m:t>
                      </m:r>
                      <m:f>
                        <m:fPr>
                          <m:ctrlPr>
                            <a:rPr lang="es-PE" i="1">
                              <a:latin typeface="Cambria Math" panose="02040503050406030204" pitchFamily="18" charset="0"/>
                            </a:rPr>
                          </m:ctrlPr>
                        </m:fPr>
                        <m:num>
                          <m:sSub>
                            <m:sSubPr>
                              <m:ctrlPr>
                                <a:rPr lang="es-PE" i="1">
                                  <a:latin typeface="Cambria Math" panose="02040503050406030204" pitchFamily="18" charset="0"/>
                                </a:rPr>
                              </m:ctrlPr>
                            </m:sSubPr>
                            <m:e>
                              <m:r>
                                <a:rPr lang="es-PE" i="1">
                                  <a:latin typeface="Cambria Math"/>
                                  <a:ea typeface="Cambria Math"/>
                                </a:rPr>
                                <m:t>∝</m:t>
                              </m:r>
                            </m:e>
                            <m:sub>
                              <m:r>
                                <a:rPr lang="es-PE" i="1">
                                  <a:latin typeface="Cambria Math"/>
                                </a:rPr>
                                <m:t>𝑖</m:t>
                              </m:r>
                            </m:sub>
                          </m:sSub>
                        </m:num>
                        <m:den>
                          <m:sSup>
                            <m:sSupPr>
                              <m:ctrlPr>
                                <a:rPr lang="es-PE" i="1">
                                  <a:latin typeface="Cambria Math" panose="02040503050406030204" pitchFamily="18" charset="0"/>
                                </a:rPr>
                              </m:ctrlPr>
                            </m:sSupPr>
                            <m:e>
                              <m:r>
                                <a:rPr lang="es-PE" i="1">
                                  <a:latin typeface="Cambria Math"/>
                                  <a:ea typeface="Cambria Math"/>
                                </a:rPr>
                                <m:t>𝜎</m:t>
                              </m:r>
                            </m:e>
                            <m:sup>
                              <m:r>
                                <a:rPr lang="es-PE" i="1">
                                  <a:latin typeface="Cambria Math"/>
                                </a:rPr>
                                <m:t>2</m:t>
                              </m:r>
                            </m:sup>
                          </m:sSup>
                          <m:r>
                            <a:rPr lang="es-PE" b="0" i="1" smtClean="0">
                              <a:latin typeface="Cambria Math"/>
                            </a:rPr>
                            <m:t>𝑒</m:t>
                          </m:r>
                          <m:r>
                            <a:rPr lang="es-PE" i="1" baseline="-25000">
                              <a:latin typeface="Cambria Math"/>
                            </a:rPr>
                            <m:t>𝑖</m:t>
                          </m:r>
                        </m:den>
                      </m:f>
                    </m:oMath>
                  </m:oMathPara>
                </a14:m>
                <a:endParaRPr lang="es-PE" dirty="0"/>
              </a:p>
              <a:p>
                <a:r>
                  <a:rPr lang="es-PE" dirty="0"/>
                  <a:t>Recalcular los pesos para que sumen 1</a:t>
                </a:r>
              </a:p>
              <a:p>
                <a:pPr marL="0" indent="0">
                  <a:buNone/>
                </a:pPr>
                <a14:m>
                  <m:oMathPara xmlns:m="http://schemas.openxmlformats.org/officeDocument/2006/math">
                    <m:oMathParaPr>
                      <m:jc m:val="centerGroup"/>
                    </m:oMathParaPr>
                    <m:oMath xmlns:m="http://schemas.openxmlformats.org/officeDocument/2006/math">
                      <m:sSub>
                        <m:sSubPr>
                          <m:ctrlPr>
                            <a:rPr lang="es-PE" i="1">
                              <a:latin typeface="Cambria Math" panose="02040503050406030204" pitchFamily="18" charset="0"/>
                            </a:rPr>
                          </m:ctrlPr>
                        </m:sSubPr>
                        <m:e>
                          <m:r>
                            <a:rPr lang="es-PE" i="1">
                              <a:latin typeface="Cambria Math"/>
                            </a:rPr>
                            <m:t>𝑤</m:t>
                          </m:r>
                        </m:e>
                        <m:sub>
                          <m:r>
                            <a:rPr lang="es-PE" i="1">
                              <a:latin typeface="Cambria Math"/>
                            </a:rPr>
                            <m:t>𝑖</m:t>
                          </m:r>
                        </m:sub>
                      </m:sSub>
                      <m:r>
                        <a:rPr lang="es-PE" i="1">
                          <a:latin typeface="Cambria Math"/>
                        </a:rPr>
                        <m:t>=</m:t>
                      </m:r>
                      <m:f>
                        <m:fPr>
                          <m:ctrlPr>
                            <a:rPr lang="es-PE" i="1">
                              <a:latin typeface="Cambria Math" panose="02040503050406030204" pitchFamily="18" charset="0"/>
                            </a:rPr>
                          </m:ctrlPr>
                        </m:fPr>
                        <m:num>
                          <m:sSubSup>
                            <m:sSubSupPr>
                              <m:ctrlPr>
                                <a:rPr lang="es-PE" i="1">
                                  <a:latin typeface="Cambria Math" panose="02040503050406030204" pitchFamily="18" charset="0"/>
                                </a:rPr>
                              </m:ctrlPr>
                            </m:sSubSupPr>
                            <m:e>
                              <m:r>
                                <a:rPr lang="es-PE" i="1">
                                  <a:latin typeface="Cambria Math"/>
                                </a:rPr>
                                <m:t>𝑤</m:t>
                              </m:r>
                              <m:r>
                                <a:rPr lang="es-PE" i="1" baseline="30000">
                                  <a:latin typeface="Cambria Math"/>
                                </a:rPr>
                                <m:t>0</m:t>
                              </m:r>
                            </m:e>
                            <m:sub>
                              <m:r>
                                <a:rPr lang="es-PE" i="1">
                                  <a:latin typeface="Cambria Math"/>
                                </a:rPr>
                                <m:t>𝑖</m:t>
                              </m:r>
                            </m:sub>
                            <m:sup/>
                          </m:sSubSup>
                        </m:num>
                        <m:den>
                          <m:sSubSup>
                            <m:sSubSupPr>
                              <m:ctrlPr>
                                <a:rPr lang="es-PE" i="1">
                                  <a:latin typeface="Cambria Math" panose="02040503050406030204" pitchFamily="18" charset="0"/>
                                </a:rPr>
                              </m:ctrlPr>
                            </m:sSubSupPr>
                            <m:e>
                              <m:nary>
                                <m:naryPr>
                                  <m:chr m:val="∑"/>
                                  <m:subHide m:val="on"/>
                                  <m:supHide m:val="on"/>
                                  <m:ctrlPr>
                                    <a:rPr lang="es-PE" i="1" smtClean="0">
                                      <a:latin typeface="Cambria Math" panose="02040503050406030204" pitchFamily="18" charset="0"/>
                                    </a:rPr>
                                  </m:ctrlPr>
                                </m:naryPr>
                                <m:sub/>
                                <m:sup/>
                                <m:e>
                                  <m:sSubSup>
                                    <m:sSubSupPr>
                                      <m:ctrlPr>
                                        <a:rPr lang="es-PE" i="1">
                                          <a:latin typeface="Cambria Math" panose="02040503050406030204" pitchFamily="18" charset="0"/>
                                        </a:rPr>
                                      </m:ctrlPr>
                                    </m:sSubSupPr>
                                    <m:e>
                                      <m:r>
                                        <a:rPr lang="es-PE" i="1">
                                          <a:latin typeface="Cambria Math"/>
                                        </a:rPr>
                                        <m:t>𝑤</m:t>
                                      </m:r>
                                      <m:r>
                                        <a:rPr lang="es-PE" i="1" baseline="30000">
                                          <a:latin typeface="Cambria Math"/>
                                        </a:rPr>
                                        <m:t>0</m:t>
                                      </m:r>
                                    </m:e>
                                    <m:sub>
                                      <m:r>
                                        <a:rPr lang="es-PE" i="1">
                                          <a:latin typeface="Cambria Math"/>
                                        </a:rPr>
                                        <m:t>𝑖</m:t>
                                      </m:r>
                                    </m:sub>
                                    <m:sup/>
                                  </m:sSubSup>
                                </m:e>
                              </m:nary>
                            </m:e>
                            <m:sub/>
                            <m:sup/>
                          </m:sSubSup>
                        </m:den>
                      </m:f>
                    </m:oMath>
                  </m:oMathPara>
                </a14:m>
                <a:endParaRPr lang="es-PE"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blipFill rotWithShape="1">
                <a:blip r:embed="rId2"/>
                <a:stretch>
                  <a:fillRect l="-593" t="-1912"/>
                </a:stretch>
              </a:blipFill>
            </p:spPr>
            <p:txBody>
              <a:bodyPr/>
              <a:lstStyle/>
              <a:p>
                <a:r>
                  <a:rPr lang="es-PE">
                    <a:noFill/>
                  </a:rPr>
                  <a:t> </a:t>
                </a:r>
              </a:p>
            </p:txBody>
          </p:sp>
        </mc:Fallback>
      </mc:AlternateContent>
      <p:sp>
        <p:nvSpPr>
          <p:cNvPr id="4" name="3 Marcador de número de diapositiva"/>
          <p:cNvSpPr>
            <a:spLocks noGrp="1"/>
          </p:cNvSpPr>
          <p:nvPr>
            <p:ph type="sldNum" sz="quarter" idx="10"/>
          </p:nvPr>
        </p:nvSpPr>
        <p:spPr/>
        <p:txBody>
          <a:bodyPr/>
          <a:lstStyle/>
          <a:p>
            <a:pPr>
              <a:defRPr/>
            </a:pPr>
            <a:fld id="{2C0A62A9-F1EE-47C6-B5B1-DBB6B4BDC71E}" type="slidenum">
              <a:rPr lang="es-MX" altLang="en-US" smtClean="0"/>
              <a:pPr>
                <a:defRPr/>
              </a:pPr>
              <a:t>19</a:t>
            </a:fld>
            <a:endParaRPr lang="es-MX" altLang="en-US" dirty="0"/>
          </a:p>
        </p:txBody>
      </p:sp>
    </p:spTree>
    <p:extLst>
      <p:ext uri="{BB962C8B-B14F-4D97-AF65-F5344CB8AC3E}">
        <p14:creationId xmlns:p14="http://schemas.microsoft.com/office/powerpoint/2010/main" val="2707646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ES" dirty="0"/>
              <a:t>Modelo de </a:t>
            </a:r>
            <a:r>
              <a:rPr lang="es-ES" dirty="0" err="1"/>
              <a:t>Treynor</a:t>
            </a:r>
            <a:r>
              <a:rPr lang="es-ES" dirty="0"/>
              <a:t>-Black</a:t>
            </a:r>
            <a:endParaRPr lang="en-US" dirty="0"/>
          </a:p>
        </p:txBody>
      </p:sp>
      <p:sp>
        <p:nvSpPr>
          <p:cNvPr id="5" name="4 Marcador de contenido"/>
          <p:cNvSpPr>
            <a:spLocks noGrp="1"/>
          </p:cNvSpPr>
          <p:nvPr>
            <p:ph idx="1"/>
          </p:nvPr>
        </p:nvSpPr>
        <p:spPr/>
        <p:txBody>
          <a:bodyPr/>
          <a:lstStyle/>
          <a:p>
            <a:r>
              <a:rPr lang="es-ES" dirty="0"/>
              <a:t>El análisis de instrumentos es una forma de manejo activo.</a:t>
            </a:r>
          </a:p>
          <a:p>
            <a:r>
              <a:rPr lang="es-ES" dirty="0"/>
              <a:t>Los analistas son capaces de identificar instrumentos cuyo precio no refleja su valor.</a:t>
            </a:r>
          </a:p>
          <a:p>
            <a:r>
              <a:rPr lang="es-ES" dirty="0"/>
              <a:t>Estos instrumentos pueden generar excesos de retorno.</a:t>
            </a:r>
            <a:endParaRPr lang="en-US" dirty="0"/>
          </a:p>
        </p:txBody>
      </p:sp>
    </p:spTree>
    <p:extLst>
      <p:ext uri="{BB962C8B-B14F-4D97-AF65-F5344CB8AC3E}">
        <p14:creationId xmlns:p14="http://schemas.microsoft.com/office/powerpoint/2010/main" val="20566177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457200" y="332656"/>
                <a:ext cx="8229600" cy="5310907"/>
              </a:xfrm>
            </p:spPr>
            <p:txBody>
              <a:bodyPr/>
              <a:lstStyle/>
              <a:p>
                <a:r>
                  <a:rPr lang="es-PE" dirty="0"/>
                  <a:t>Calcular el alfa del portafolio activo</a:t>
                </a:r>
              </a:p>
              <a:p>
                <a:endParaRPr lang="es-PE" dirty="0"/>
              </a:p>
              <a:p>
                <a:r>
                  <a:rPr lang="es-PE" dirty="0"/>
                  <a:t>Calcular la varianza residual del portafolio</a:t>
                </a:r>
              </a:p>
              <a:p>
                <a:endParaRPr lang="es-PE" dirty="0"/>
              </a:p>
              <a:p>
                <a:r>
                  <a:rPr lang="es-PE" dirty="0"/>
                  <a:t>Calcular el peso inicial en el portafolio activo</a:t>
                </a:r>
              </a:p>
              <a:p>
                <a:endParaRPr lang="es-PE" dirty="0"/>
              </a:p>
              <a:p>
                <a:endParaRPr lang="es-PE" dirty="0"/>
              </a:p>
              <a:p>
                <a:r>
                  <a:rPr lang="es-PE" dirty="0"/>
                  <a:t>Calcular el beta del portafolio activo</a:t>
                </a:r>
              </a:p>
              <a:p>
                <a:pPr marL="0" indent="0" algn="ctr">
                  <a:buNone/>
                </a:pPr>
                <a14:m>
                  <m:oMath xmlns:m="http://schemas.openxmlformats.org/officeDocument/2006/math">
                    <m:r>
                      <m:rPr>
                        <m:sty m:val="p"/>
                      </m:rPr>
                      <a:rPr lang="el-GR" i="1" smtClean="0">
                        <a:latin typeface="Cambria Math"/>
                      </a:rPr>
                      <m:t>β</m:t>
                    </m:r>
                    <m:r>
                      <a:rPr lang="es-PE" b="0" i="1" baseline="-25000" smtClean="0">
                        <a:latin typeface="Cambria Math"/>
                      </a:rPr>
                      <m:t>𝑎</m:t>
                    </m:r>
                  </m:oMath>
                </a14:m>
                <a:r>
                  <a:rPr lang="es-PE" baseline="-25000" dirty="0"/>
                  <a:t>= </a:t>
                </a:r>
                <a14:m>
                  <m:oMath xmlns:m="http://schemas.openxmlformats.org/officeDocument/2006/math">
                    <m:nary>
                      <m:naryPr>
                        <m:chr m:val="∑"/>
                        <m:limLoc m:val="subSup"/>
                        <m:ctrlPr>
                          <a:rPr lang="es-PE" i="1">
                            <a:latin typeface="Cambria Math" panose="02040503050406030204" pitchFamily="18" charset="0"/>
                          </a:rPr>
                        </m:ctrlPr>
                      </m:naryPr>
                      <m:sub>
                        <m:r>
                          <m:rPr>
                            <m:brk m:alnAt="25"/>
                          </m:rPr>
                          <a:rPr lang="es-PE" i="1">
                            <a:latin typeface="Cambria Math"/>
                          </a:rPr>
                          <m:t>𝑖</m:t>
                        </m:r>
                        <m:r>
                          <a:rPr lang="es-PE" i="1">
                            <a:latin typeface="Cambria Math"/>
                          </a:rPr>
                          <m:t>=1</m:t>
                        </m:r>
                      </m:sub>
                      <m:sup>
                        <m:r>
                          <a:rPr lang="es-PE" i="1">
                            <a:latin typeface="Cambria Math"/>
                          </a:rPr>
                          <m:t>𝑛</m:t>
                        </m:r>
                      </m:sup>
                      <m:e>
                        <m:sSub>
                          <m:sSubPr>
                            <m:ctrlPr>
                              <a:rPr lang="es-PE" i="1">
                                <a:latin typeface="Cambria Math" panose="02040503050406030204" pitchFamily="18" charset="0"/>
                              </a:rPr>
                            </m:ctrlPr>
                          </m:sSubPr>
                          <m:e>
                            <m:r>
                              <a:rPr lang="es-PE" i="1">
                                <a:latin typeface="Cambria Math"/>
                              </a:rPr>
                              <m:t>𝑤</m:t>
                            </m:r>
                          </m:e>
                          <m:sub>
                            <m:r>
                              <a:rPr lang="es-PE" i="1">
                                <a:latin typeface="Cambria Math"/>
                              </a:rPr>
                              <m:t>𝑖</m:t>
                            </m:r>
                          </m:sub>
                        </m:sSub>
                        <m:sSub>
                          <m:sSubPr>
                            <m:ctrlPr>
                              <a:rPr lang="es-PE" i="1">
                                <a:latin typeface="Cambria Math" panose="02040503050406030204" pitchFamily="18" charset="0"/>
                              </a:rPr>
                            </m:ctrlPr>
                          </m:sSubPr>
                          <m:e>
                            <m:r>
                              <m:rPr>
                                <m:sty m:val="p"/>
                              </m:rPr>
                              <a:rPr lang="el-GR" i="1" smtClean="0">
                                <a:latin typeface="Cambria Math"/>
                              </a:rPr>
                              <m:t>β</m:t>
                            </m:r>
                          </m:e>
                          <m:sub>
                            <m:r>
                              <a:rPr lang="es-PE" i="1">
                                <a:latin typeface="Cambria Math"/>
                              </a:rPr>
                              <m:t>𝑖</m:t>
                            </m:r>
                          </m:sub>
                        </m:sSub>
                      </m:e>
                    </m:nary>
                  </m:oMath>
                </a14:m>
                <a:endParaRPr lang="es-PE" baseline="-25000"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457200" y="332656"/>
                <a:ext cx="8229600" cy="5310907"/>
              </a:xfrm>
              <a:blipFill rotWithShape="1">
                <a:blip r:embed="rId2"/>
                <a:stretch>
                  <a:fillRect l="-593" t="-1493"/>
                </a:stretch>
              </a:blipFill>
            </p:spPr>
            <p:txBody>
              <a:bodyPr/>
              <a:lstStyle/>
              <a:p>
                <a:r>
                  <a:rPr lang="es-PE">
                    <a:noFill/>
                  </a:rPr>
                  <a:t> </a:t>
                </a:r>
              </a:p>
            </p:txBody>
          </p:sp>
        </mc:Fallback>
      </mc:AlternateContent>
      <p:sp>
        <p:nvSpPr>
          <p:cNvPr id="4" name="3 Marcador de número de diapositiva"/>
          <p:cNvSpPr>
            <a:spLocks noGrp="1"/>
          </p:cNvSpPr>
          <p:nvPr>
            <p:ph type="sldNum" sz="quarter" idx="10"/>
          </p:nvPr>
        </p:nvSpPr>
        <p:spPr/>
        <p:txBody>
          <a:bodyPr/>
          <a:lstStyle/>
          <a:p>
            <a:pPr>
              <a:defRPr/>
            </a:pPr>
            <a:fld id="{2C0A62A9-F1EE-47C6-B5B1-DBB6B4BDC71E}" type="slidenum">
              <a:rPr lang="es-MX" altLang="en-US" smtClean="0"/>
              <a:pPr>
                <a:defRPr/>
              </a:pPr>
              <a:t>20</a:t>
            </a:fld>
            <a:endParaRPr lang="es-MX" altLang="en-US" dirty="0"/>
          </a:p>
        </p:txBody>
      </p:sp>
      <mc:AlternateContent xmlns:mc="http://schemas.openxmlformats.org/markup-compatibility/2006" xmlns:a14="http://schemas.microsoft.com/office/drawing/2010/main">
        <mc:Choice Requires="a14">
          <p:sp>
            <p:nvSpPr>
              <p:cNvPr id="5" name="4 CuadroTexto"/>
              <p:cNvSpPr txBox="1"/>
              <p:nvPr/>
            </p:nvSpPr>
            <p:spPr>
              <a:xfrm>
                <a:off x="3491880" y="1130487"/>
                <a:ext cx="1889171" cy="63658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l-GR" i="1" smtClean="0">
                              <a:latin typeface="Cambria Math" panose="02040503050406030204" pitchFamily="18" charset="0"/>
                            </a:rPr>
                          </m:ctrlPr>
                        </m:sSubPr>
                        <m:e>
                          <m:r>
                            <m:rPr>
                              <m:sty m:val="p"/>
                            </m:rPr>
                            <a:rPr lang="el-GR" i="1" smtClean="0">
                              <a:latin typeface="Cambria Math"/>
                            </a:rPr>
                            <m:t>α</m:t>
                          </m:r>
                        </m:e>
                        <m:sub>
                          <m:r>
                            <a:rPr lang="es-PE" b="0" i="1" smtClean="0">
                              <a:latin typeface="Cambria Math"/>
                            </a:rPr>
                            <m:t>𝑎</m:t>
                          </m:r>
                        </m:sub>
                      </m:sSub>
                      <m:r>
                        <a:rPr lang="es-PE" b="0" i="1" smtClean="0">
                          <a:latin typeface="Cambria Math"/>
                        </a:rPr>
                        <m:t>= </m:t>
                      </m:r>
                      <m:nary>
                        <m:naryPr>
                          <m:chr m:val="∑"/>
                          <m:limLoc m:val="subSup"/>
                          <m:ctrlPr>
                            <a:rPr lang="es-PE" b="0" i="1" smtClean="0">
                              <a:latin typeface="Cambria Math" panose="02040503050406030204" pitchFamily="18" charset="0"/>
                            </a:rPr>
                          </m:ctrlPr>
                        </m:naryPr>
                        <m:sub>
                          <m:r>
                            <m:rPr>
                              <m:brk m:alnAt="25"/>
                            </m:rPr>
                            <a:rPr lang="es-PE" b="0" i="1" smtClean="0">
                              <a:latin typeface="Cambria Math"/>
                            </a:rPr>
                            <m:t>𝑖</m:t>
                          </m:r>
                          <m:r>
                            <a:rPr lang="es-PE" b="0" i="1" smtClean="0">
                              <a:latin typeface="Cambria Math"/>
                            </a:rPr>
                            <m:t>=1</m:t>
                          </m:r>
                        </m:sub>
                        <m:sup>
                          <m:r>
                            <a:rPr lang="es-PE" b="0" i="1" smtClean="0">
                              <a:latin typeface="Cambria Math"/>
                            </a:rPr>
                            <m:t>𝑛</m:t>
                          </m:r>
                        </m:sup>
                        <m:e>
                          <m:sSub>
                            <m:sSubPr>
                              <m:ctrlPr>
                                <a:rPr lang="es-PE" b="0" i="1" smtClean="0">
                                  <a:latin typeface="Cambria Math" panose="02040503050406030204" pitchFamily="18" charset="0"/>
                                </a:rPr>
                              </m:ctrlPr>
                            </m:sSubPr>
                            <m:e>
                              <m:r>
                                <a:rPr lang="es-PE" b="0" i="1" smtClean="0">
                                  <a:latin typeface="Cambria Math"/>
                                </a:rPr>
                                <m:t>𝑤</m:t>
                              </m:r>
                            </m:e>
                            <m:sub>
                              <m:r>
                                <a:rPr lang="es-PE" b="0" i="1" smtClean="0">
                                  <a:latin typeface="Cambria Math"/>
                                </a:rPr>
                                <m:t>𝑖</m:t>
                              </m:r>
                            </m:sub>
                          </m:sSub>
                          <m:sSub>
                            <m:sSubPr>
                              <m:ctrlPr>
                                <a:rPr lang="es-PE" b="0" i="1" smtClean="0">
                                  <a:latin typeface="Cambria Math" panose="02040503050406030204" pitchFamily="18" charset="0"/>
                                </a:rPr>
                              </m:ctrlPr>
                            </m:sSubPr>
                            <m:e>
                              <m:r>
                                <m:rPr>
                                  <m:sty m:val="p"/>
                                </m:rPr>
                                <a:rPr lang="el-GR" i="1">
                                  <a:latin typeface="Cambria Math"/>
                                </a:rPr>
                                <m:t>α</m:t>
                              </m:r>
                            </m:e>
                            <m:sub>
                              <m:r>
                                <a:rPr lang="es-PE" b="0" i="1" smtClean="0">
                                  <a:latin typeface="Cambria Math"/>
                                </a:rPr>
                                <m:t>𝑖</m:t>
                              </m:r>
                            </m:sub>
                          </m:sSub>
                        </m:e>
                      </m:nary>
                    </m:oMath>
                  </m:oMathPara>
                </a14:m>
                <a:endParaRPr lang="es-PE" dirty="0"/>
              </a:p>
            </p:txBody>
          </p:sp>
        </mc:Choice>
        <mc:Fallback xmlns="">
          <p:sp>
            <p:nvSpPr>
              <p:cNvPr id="5" name="4 CuadroTexto"/>
              <p:cNvSpPr txBox="1">
                <a:spLocks noRot="1" noChangeAspect="1" noMove="1" noResize="1" noEditPoints="1" noAdjustHandles="1" noChangeArrowheads="1" noChangeShapeType="1" noTextEdit="1"/>
              </p:cNvSpPr>
              <p:nvPr/>
            </p:nvSpPr>
            <p:spPr>
              <a:xfrm>
                <a:off x="3491880" y="1130487"/>
                <a:ext cx="1889171" cy="636585"/>
              </a:xfrm>
              <a:prstGeom prst="rect">
                <a:avLst/>
              </a:prstGeom>
              <a:blipFill rotWithShape="0">
                <a:blip r:embed="rId3"/>
                <a:stretch>
                  <a:fillRect/>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6" name="5 CuadroTexto"/>
              <p:cNvSpPr txBox="1"/>
              <p:nvPr/>
            </p:nvSpPr>
            <p:spPr>
              <a:xfrm>
                <a:off x="3275856" y="2099723"/>
                <a:ext cx="2835776" cy="63658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l-GR" i="1" smtClean="0">
                              <a:latin typeface="Cambria Math" panose="02040503050406030204" pitchFamily="18" charset="0"/>
                            </a:rPr>
                          </m:ctrlPr>
                        </m:sSupPr>
                        <m:e>
                          <m:r>
                            <m:rPr>
                              <m:sty m:val="p"/>
                            </m:rPr>
                            <a:rPr lang="el-GR" i="1" smtClean="0">
                              <a:latin typeface="Cambria Math"/>
                            </a:rPr>
                            <m:t>σ</m:t>
                          </m:r>
                        </m:e>
                        <m:sup>
                          <m:r>
                            <a:rPr lang="es-PE" b="0" i="1" smtClean="0">
                              <a:latin typeface="Cambria Math"/>
                            </a:rPr>
                            <m:t>2</m:t>
                          </m:r>
                        </m:sup>
                      </m:sSup>
                      <m:sSub>
                        <m:sSubPr>
                          <m:ctrlPr>
                            <a:rPr lang="el-GR" i="1" smtClean="0">
                              <a:latin typeface="Cambria Math" panose="02040503050406030204" pitchFamily="18" charset="0"/>
                            </a:rPr>
                          </m:ctrlPr>
                        </m:sSubPr>
                        <m:e>
                          <m:r>
                            <a:rPr lang="es-PE" b="0" i="1" smtClean="0">
                              <a:latin typeface="Cambria Math"/>
                            </a:rPr>
                            <m:t>(</m:t>
                          </m:r>
                          <m:r>
                            <a:rPr lang="es-PE" b="0" i="1" smtClean="0">
                              <a:latin typeface="Cambria Math"/>
                            </a:rPr>
                            <m:t>𝑒</m:t>
                          </m:r>
                        </m:e>
                        <m:sub>
                          <m:r>
                            <a:rPr lang="es-PE" b="0" i="1" smtClean="0">
                              <a:latin typeface="Cambria Math"/>
                            </a:rPr>
                            <m:t>𝑎</m:t>
                          </m:r>
                        </m:sub>
                      </m:sSub>
                      <m:r>
                        <a:rPr lang="es-PE" b="0" i="1" smtClean="0">
                          <a:latin typeface="Cambria Math"/>
                        </a:rPr>
                        <m:t>)= </m:t>
                      </m:r>
                      <m:nary>
                        <m:naryPr>
                          <m:chr m:val="∑"/>
                          <m:limLoc m:val="subSup"/>
                          <m:ctrlPr>
                            <a:rPr lang="es-PE" b="0" i="1" smtClean="0">
                              <a:latin typeface="Cambria Math" panose="02040503050406030204" pitchFamily="18" charset="0"/>
                            </a:rPr>
                          </m:ctrlPr>
                        </m:naryPr>
                        <m:sub>
                          <m:r>
                            <m:rPr>
                              <m:brk m:alnAt="25"/>
                            </m:rPr>
                            <a:rPr lang="es-PE" b="0" i="1" smtClean="0">
                              <a:latin typeface="Cambria Math"/>
                            </a:rPr>
                            <m:t>𝑖</m:t>
                          </m:r>
                          <m:r>
                            <a:rPr lang="es-PE" b="0" i="1" smtClean="0">
                              <a:latin typeface="Cambria Math"/>
                            </a:rPr>
                            <m:t>=1</m:t>
                          </m:r>
                        </m:sub>
                        <m:sup>
                          <m:r>
                            <a:rPr lang="es-PE" b="0" i="1" smtClean="0">
                              <a:latin typeface="Cambria Math"/>
                            </a:rPr>
                            <m:t>𝑛</m:t>
                          </m:r>
                        </m:sup>
                        <m:e>
                          <m:sSub>
                            <m:sSubPr>
                              <m:ctrlPr>
                                <a:rPr lang="es-PE" b="0" i="1" smtClean="0">
                                  <a:latin typeface="Cambria Math" panose="02040503050406030204" pitchFamily="18" charset="0"/>
                                </a:rPr>
                              </m:ctrlPr>
                            </m:sSubPr>
                            <m:e>
                              <m:r>
                                <a:rPr lang="es-PE" b="0" i="1" smtClean="0">
                                  <a:latin typeface="Cambria Math"/>
                                </a:rPr>
                                <m:t>𝑤</m:t>
                              </m:r>
                            </m:e>
                            <m:sub>
                              <m:r>
                                <a:rPr lang="es-PE" b="0" i="1" smtClean="0">
                                  <a:latin typeface="Cambria Math"/>
                                </a:rPr>
                                <m:t>𝑖</m:t>
                              </m:r>
                            </m:sub>
                          </m:sSub>
                          <m:r>
                            <a:rPr lang="es-PE" b="0" i="1" baseline="30000" smtClean="0">
                              <a:latin typeface="Cambria Math"/>
                            </a:rPr>
                            <m:t>2</m:t>
                          </m:r>
                          <m:sSup>
                            <m:sSupPr>
                              <m:ctrlPr>
                                <a:rPr lang="el-GR" i="1">
                                  <a:latin typeface="Cambria Math" panose="02040503050406030204" pitchFamily="18" charset="0"/>
                                </a:rPr>
                              </m:ctrlPr>
                            </m:sSupPr>
                            <m:e>
                              <m:r>
                                <m:rPr>
                                  <m:sty m:val="p"/>
                                </m:rPr>
                                <a:rPr lang="el-GR" i="1">
                                  <a:latin typeface="Cambria Math"/>
                                </a:rPr>
                                <m:t>σ</m:t>
                              </m:r>
                            </m:e>
                            <m:sup>
                              <m:r>
                                <a:rPr lang="es-PE" i="1">
                                  <a:latin typeface="Cambria Math"/>
                                </a:rPr>
                                <m:t>2</m:t>
                              </m:r>
                            </m:sup>
                          </m:sSup>
                          <m:sSub>
                            <m:sSubPr>
                              <m:ctrlPr>
                                <a:rPr lang="el-GR" i="1">
                                  <a:latin typeface="Cambria Math" panose="02040503050406030204" pitchFamily="18" charset="0"/>
                                </a:rPr>
                              </m:ctrlPr>
                            </m:sSubPr>
                            <m:e>
                              <m:r>
                                <a:rPr lang="es-PE" i="1">
                                  <a:latin typeface="Cambria Math"/>
                                </a:rPr>
                                <m:t>(</m:t>
                              </m:r>
                              <m:r>
                                <a:rPr lang="es-PE" i="1">
                                  <a:latin typeface="Cambria Math"/>
                                </a:rPr>
                                <m:t>𝑒</m:t>
                              </m:r>
                            </m:e>
                            <m:sub>
                              <m:r>
                                <a:rPr lang="es-PE" b="0" i="1" smtClean="0">
                                  <a:latin typeface="Cambria Math"/>
                                </a:rPr>
                                <m:t>𝑖</m:t>
                              </m:r>
                            </m:sub>
                          </m:sSub>
                          <m:r>
                            <a:rPr lang="es-PE" i="1">
                              <a:latin typeface="Cambria Math"/>
                            </a:rPr>
                            <m:t>)</m:t>
                          </m:r>
                          <m:r>
                            <a:rPr lang="es-PE" i="1" smtClean="0">
                              <a:latin typeface="Cambria Math"/>
                            </a:rPr>
                            <m:t> </m:t>
                          </m:r>
                        </m:e>
                      </m:nary>
                    </m:oMath>
                  </m:oMathPara>
                </a14:m>
                <a:endParaRPr lang="es-PE" dirty="0"/>
              </a:p>
            </p:txBody>
          </p:sp>
        </mc:Choice>
        <mc:Fallback xmlns="">
          <p:sp>
            <p:nvSpPr>
              <p:cNvPr id="6" name="5 CuadroTexto"/>
              <p:cNvSpPr txBox="1">
                <a:spLocks noRot="1" noChangeAspect="1" noMove="1" noResize="1" noEditPoints="1" noAdjustHandles="1" noChangeArrowheads="1" noChangeShapeType="1" noTextEdit="1"/>
              </p:cNvSpPr>
              <p:nvPr/>
            </p:nvSpPr>
            <p:spPr>
              <a:xfrm>
                <a:off x="3275856" y="2099723"/>
                <a:ext cx="2835776" cy="636585"/>
              </a:xfrm>
              <a:prstGeom prst="rect">
                <a:avLst/>
              </a:prstGeom>
              <a:blipFill rotWithShape="0">
                <a:blip r:embed="rId4"/>
                <a:stretch>
                  <a:fillRect/>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7" name="6 CuadroTexto"/>
              <p:cNvSpPr txBox="1"/>
              <p:nvPr/>
            </p:nvSpPr>
            <p:spPr>
              <a:xfrm>
                <a:off x="3119438" y="3212976"/>
                <a:ext cx="2634054" cy="111280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l-GR" i="1" smtClean="0">
                              <a:latin typeface="Cambria Math" panose="02040503050406030204" pitchFamily="18" charset="0"/>
                            </a:rPr>
                          </m:ctrlPr>
                        </m:sSupPr>
                        <m:e>
                          <m:r>
                            <a:rPr lang="es-PE" b="0" i="1" smtClean="0">
                              <a:latin typeface="Cambria Math"/>
                            </a:rPr>
                            <m:t>𝑤</m:t>
                          </m:r>
                        </m:e>
                        <m:sup>
                          <m:r>
                            <a:rPr lang="es-PE" b="0" i="1" smtClean="0">
                              <a:latin typeface="Cambria Math"/>
                            </a:rPr>
                            <m:t>0</m:t>
                          </m:r>
                        </m:sup>
                      </m:sSup>
                      <m:r>
                        <a:rPr lang="es-PE" b="0" i="1" baseline="-25000" smtClean="0">
                          <a:latin typeface="Cambria Math"/>
                        </a:rPr>
                        <m:t>𝑎</m:t>
                      </m:r>
                      <m:r>
                        <a:rPr lang="es-PE" b="0" i="1" smtClean="0">
                          <a:latin typeface="Cambria Math"/>
                        </a:rPr>
                        <m:t>= </m:t>
                      </m:r>
                      <m:d>
                        <m:dPr>
                          <m:begChr m:val="["/>
                          <m:endChr m:val="]"/>
                          <m:ctrlPr>
                            <a:rPr lang="es-PE" b="0" i="1" smtClean="0">
                              <a:latin typeface="Cambria Math" panose="02040503050406030204" pitchFamily="18" charset="0"/>
                            </a:rPr>
                          </m:ctrlPr>
                        </m:dPr>
                        <m:e>
                          <m:f>
                            <m:fPr>
                              <m:ctrlPr>
                                <a:rPr lang="es-PE" b="0" i="1" smtClean="0">
                                  <a:latin typeface="Cambria Math" panose="02040503050406030204" pitchFamily="18" charset="0"/>
                                </a:rPr>
                              </m:ctrlPr>
                            </m:fPr>
                            <m:num>
                              <m:f>
                                <m:fPr>
                                  <m:type m:val="skw"/>
                                  <m:ctrlPr>
                                    <a:rPr lang="es-PE" b="0" i="1" smtClean="0">
                                      <a:latin typeface="Cambria Math" panose="02040503050406030204" pitchFamily="18" charset="0"/>
                                    </a:rPr>
                                  </m:ctrlPr>
                                </m:fPr>
                                <m:num>
                                  <m:sSub>
                                    <m:sSubPr>
                                      <m:ctrlPr>
                                        <a:rPr lang="el-GR" i="1">
                                          <a:latin typeface="Cambria Math" panose="02040503050406030204" pitchFamily="18" charset="0"/>
                                        </a:rPr>
                                      </m:ctrlPr>
                                    </m:sSubPr>
                                    <m:e>
                                      <m:r>
                                        <m:rPr>
                                          <m:sty m:val="p"/>
                                        </m:rPr>
                                        <a:rPr lang="el-GR" i="1">
                                          <a:latin typeface="Cambria Math"/>
                                        </a:rPr>
                                        <m:t>α</m:t>
                                      </m:r>
                                    </m:e>
                                    <m:sub>
                                      <m:r>
                                        <a:rPr lang="es-PE" i="1">
                                          <a:latin typeface="Cambria Math"/>
                                        </a:rPr>
                                        <m:t>𝑎</m:t>
                                      </m:r>
                                    </m:sub>
                                  </m:sSub>
                                </m:num>
                                <m:den>
                                  <m:sSup>
                                    <m:sSupPr>
                                      <m:ctrlPr>
                                        <a:rPr lang="el-GR" i="1">
                                          <a:latin typeface="Cambria Math" panose="02040503050406030204" pitchFamily="18" charset="0"/>
                                        </a:rPr>
                                      </m:ctrlPr>
                                    </m:sSupPr>
                                    <m:e>
                                      <m:r>
                                        <m:rPr>
                                          <m:sty m:val="p"/>
                                        </m:rPr>
                                        <a:rPr lang="el-GR" i="1">
                                          <a:latin typeface="Cambria Math"/>
                                        </a:rPr>
                                        <m:t>σ</m:t>
                                      </m:r>
                                    </m:e>
                                    <m:sup>
                                      <m:r>
                                        <a:rPr lang="es-PE" i="1">
                                          <a:latin typeface="Cambria Math"/>
                                        </a:rPr>
                                        <m:t>2</m:t>
                                      </m:r>
                                    </m:sup>
                                  </m:sSup>
                                  <m:sSub>
                                    <m:sSubPr>
                                      <m:ctrlPr>
                                        <a:rPr lang="el-GR" i="1">
                                          <a:latin typeface="Cambria Math" panose="02040503050406030204" pitchFamily="18" charset="0"/>
                                        </a:rPr>
                                      </m:ctrlPr>
                                    </m:sSubPr>
                                    <m:e>
                                      <m:r>
                                        <a:rPr lang="es-PE" i="1">
                                          <a:latin typeface="Cambria Math"/>
                                        </a:rPr>
                                        <m:t>(</m:t>
                                      </m:r>
                                      <m:r>
                                        <a:rPr lang="es-PE" i="1">
                                          <a:latin typeface="Cambria Math"/>
                                        </a:rPr>
                                        <m:t>𝑒</m:t>
                                      </m:r>
                                    </m:e>
                                    <m:sub>
                                      <m:r>
                                        <a:rPr lang="es-PE" i="1">
                                          <a:latin typeface="Cambria Math"/>
                                        </a:rPr>
                                        <m:t>𝑎</m:t>
                                      </m:r>
                                    </m:sub>
                                  </m:sSub>
                                  <m:r>
                                    <a:rPr lang="es-PE" i="1">
                                      <a:latin typeface="Cambria Math"/>
                                    </a:rPr>
                                    <m:t>)</m:t>
                                  </m:r>
                                </m:den>
                              </m:f>
                            </m:num>
                            <m:den>
                              <m:f>
                                <m:fPr>
                                  <m:type m:val="skw"/>
                                  <m:ctrlPr>
                                    <a:rPr lang="es-PE" b="0" i="1" smtClean="0">
                                      <a:latin typeface="Cambria Math" panose="02040503050406030204" pitchFamily="18" charset="0"/>
                                    </a:rPr>
                                  </m:ctrlPr>
                                </m:fPr>
                                <m:num>
                                  <m:r>
                                    <a:rPr lang="es-PE" b="0" i="1" smtClean="0">
                                      <a:latin typeface="Cambria Math"/>
                                    </a:rPr>
                                    <m:t>𝐸</m:t>
                                  </m:r>
                                  <m:r>
                                    <a:rPr lang="es-PE" b="0" i="1" smtClean="0">
                                      <a:latin typeface="Cambria Math"/>
                                    </a:rPr>
                                    <m:t>(</m:t>
                                  </m:r>
                                  <m:r>
                                    <a:rPr lang="es-PE" b="0" i="1" smtClean="0">
                                      <a:latin typeface="Cambria Math"/>
                                    </a:rPr>
                                    <m:t>𝑅𝑀</m:t>
                                  </m:r>
                                  <m:r>
                                    <a:rPr lang="es-PE" b="0" i="1" smtClean="0">
                                      <a:latin typeface="Cambria Math"/>
                                    </a:rPr>
                                    <m:t>)</m:t>
                                  </m:r>
                                </m:num>
                                <m:den>
                                  <m:sSup>
                                    <m:sSupPr>
                                      <m:ctrlPr>
                                        <a:rPr lang="el-GR" i="1">
                                          <a:latin typeface="Cambria Math" panose="02040503050406030204" pitchFamily="18" charset="0"/>
                                        </a:rPr>
                                      </m:ctrlPr>
                                    </m:sSupPr>
                                    <m:e>
                                      <m:r>
                                        <m:rPr>
                                          <m:sty m:val="p"/>
                                        </m:rPr>
                                        <a:rPr lang="el-GR" i="1">
                                          <a:latin typeface="Cambria Math"/>
                                        </a:rPr>
                                        <m:t>σ</m:t>
                                      </m:r>
                                    </m:e>
                                    <m:sup>
                                      <m:r>
                                        <a:rPr lang="es-PE" i="1">
                                          <a:latin typeface="Cambria Math"/>
                                        </a:rPr>
                                        <m:t>2</m:t>
                                      </m:r>
                                    </m:sup>
                                  </m:sSup>
                                  <m:sSub>
                                    <m:sSubPr>
                                      <m:ctrlPr>
                                        <a:rPr lang="el-GR" i="1">
                                          <a:latin typeface="Cambria Math" panose="02040503050406030204" pitchFamily="18" charset="0"/>
                                        </a:rPr>
                                      </m:ctrlPr>
                                    </m:sSubPr>
                                    <m:e>
                                      <m:r>
                                        <a:rPr lang="es-PE" i="1">
                                          <a:latin typeface="Cambria Math"/>
                                        </a:rPr>
                                        <m:t>(</m:t>
                                      </m:r>
                                      <m:r>
                                        <a:rPr lang="es-PE" b="0" i="1" smtClean="0">
                                          <a:latin typeface="Cambria Math"/>
                                        </a:rPr>
                                        <m:t>𝑅</m:t>
                                      </m:r>
                                    </m:e>
                                    <m:sub>
                                      <m:r>
                                        <a:rPr lang="es-PE" b="0" i="1" smtClean="0">
                                          <a:latin typeface="Cambria Math"/>
                                        </a:rPr>
                                        <m:t>𝑀</m:t>
                                      </m:r>
                                    </m:sub>
                                  </m:sSub>
                                  <m:r>
                                    <a:rPr lang="es-PE" i="1">
                                      <a:latin typeface="Cambria Math"/>
                                    </a:rPr>
                                    <m:t>)</m:t>
                                  </m:r>
                                </m:den>
                              </m:f>
                            </m:den>
                          </m:f>
                        </m:e>
                      </m:d>
                    </m:oMath>
                  </m:oMathPara>
                </a14:m>
                <a:endParaRPr lang="es-PE" dirty="0"/>
              </a:p>
            </p:txBody>
          </p:sp>
        </mc:Choice>
        <mc:Fallback xmlns="">
          <p:sp>
            <p:nvSpPr>
              <p:cNvPr id="7" name="6 CuadroTexto"/>
              <p:cNvSpPr txBox="1">
                <a:spLocks noRot="1" noChangeAspect="1" noMove="1" noResize="1" noEditPoints="1" noAdjustHandles="1" noChangeArrowheads="1" noChangeShapeType="1" noTextEdit="1"/>
              </p:cNvSpPr>
              <p:nvPr/>
            </p:nvSpPr>
            <p:spPr>
              <a:xfrm>
                <a:off x="3119438" y="3212976"/>
                <a:ext cx="2634054" cy="1112805"/>
              </a:xfrm>
              <a:prstGeom prst="rect">
                <a:avLst/>
              </a:prstGeom>
              <a:blipFill rotWithShape="0">
                <a:blip r:embed="rId5"/>
                <a:stretch>
                  <a:fillRect/>
                </a:stretch>
              </a:blipFill>
            </p:spPr>
            <p:txBody>
              <a:bodyPr/>
              <a:lstStyle/>
              <a:p>
                <a:r>
                  <a:rPr lang="es-PE">
                    <a:noFill/>
                  </a:rPr>
                  <a:t> </a:t>
                </a:r>
              </a:p>
            </p:txBody>
          </p:sp>
        </mc:Fallback>
      </mc:AlternateContent>
    </p:spTree>
    <p:extLst>
      <p:ext uri="{BB962C8B-B14F-4D97-AF65-F5344CB8AC3E}">
        <p14:creationId xmlns:p14="http://schemas.microsoft.com/office/powerpoint/2010/main" val="4002850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404664"/>
            <a:ext cx="8229600" cy="5238899"/>
          </a:xfrm>
        </p:spPr>
        <p:txBody>
          <a:bodyPr/>
          <a:lstStyle/>
          <a:p>
            <a:r>
              <a:rPr lang="es-PE" dirty="0"/>
              <a:t>Ajuste de la posición inicial en el portafolio activo</a:t>
            </a:r>
          </a:p>
          <a:p>
            <a:pPr marL="0" indent="0">
              <a:buNone/>
            </a:pPr>
            <a:r>
              <a:rPr lang="es-PE" dirty="0"/>
              <a:t> </a:t>
            </a:r>
          </a:p>
          <a:p>
            <a:r>
              <a:rPr lang="es-PE" dirty="0"/>
              <a:t>Por último, el nuevo portafolio óptimo se compone: </a:t>
            </a:r>
          </a:p>
          <a:p>
            <a:pPr marL="0" indent="0">
              <a:buNone/>
            </a:pPr>
            <a:r>
              <a:rPr lang="es-PE" dirty="0"/>
              <a:t>w*</a:t>
            </a:r>
            <a:r>
              <a:rPr lang="es-PE" baseline="-25000" dirty="0"/>
              <a:t>M</a:t>
            </a:r>
            <a:r>
              <a:rPr lang="es-PE" dirty="0"/>
              <a:t> = 1-w*</a:t>
            </a:r>
            <a:r>
              <a:rPr lang="es-PE" baseline="-25000" dirty="0"/>
              <a:t>a</a:t>
            </a:r>
            <a:r>
              <a:rPr lang="es-PE" dirty="0"/>
              <a:t>; w*</a:t>
            </a:r>
            <a:r>
              <a:rPr lang="es-PE" baseline="-25000" dirty="0"/>
              <a:t>i</a:t>
            </a:r>
            <a:r>
              <a:rPr lang="es-PE" dirty="0"/>
              <a:t> = w*</a:t>
            </a:r>
            <a:r>
              <a:rPr lang="es-PE" baseline="-25000" dirty="0" err="1"/>
              <a:t>a</a:t>
            </a:r>
            <a:r>
              <a:rPr lang="es-PE" dirty="0" err="1"/>
              <a:t>w</a:t>
            </a:r>
            <a:r>
              <a:rPr lang="es-PE" baseline="-25000" dirty="0" err="1"/>
              <a:t>i</a:t>
            </a:r>
            <a:endParaRPr lang="es-PE" baseline="-25000" dirty="0"/>
          </a:p>
        </p:txBody>
      </p:sp>
      <p:sp>
        <p:nvSpPr>
          <p:cNvPr id="4" name="3 Marcador de número de diapositiva"/>
          <p:cNvSpPr>
            <a:spLocks noGrp="1"/>
          </p:cNvSpPr>
          <p:nvPr>
            <p:ph type="sldNum" sz="quarter" idx="10"/>
          </p:nvPr>
        </p:nvSpPr>
        <p:spPr/>
        <p:txBody>
          <a:bodyPr/>
          <a:lstStyle/>
          <a:p>
            <a:pPr>
              <a:defRPr/>
            </a:pPr>
            <a:fld id="{2C0A62A9-F1EE-47C6-B5B1-DBB6B4BDC71E}" type="slidenum">
              <a:rPr lang="es-MX" altLang="en-US" smtClean="0"/>
              <a:pPr>
                <a:defRPr/>
              </a:pPr>
              <a:t>21</a:t>
            </a:fld>
            <a:endParaRPr lang="es-MX" altLang="en-US" dirty="0"/>
          </a:p>
        </p:txBody>
      </p:sp>
      <mc:AlternateContent xmlns:mc="http://schemas.openxmlformats.org/markup-compatibility/2006" xmlns:a14="http://schemas.microsoft.com/office/drawing/2010/main">
        <mc:Choice Requires="a14">
          <p:sp>
            <p:nvSpPr>
              <p:cNvPr id="5" name="4 CuadroTexto"/>
              <p:cNvSpPr txBox="1"/>
              <p:nvPr/>
            </p:nvSpPr>
            <p:spPr>
              <a:xfrm>
                <a:off x="3131840" y="1354033"/>
                <a:ext cx="2676502" cy="69730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PE" b="0" i="1" smtClean="0">
                          <a:latin typeface="Cambria Math"/>
                        </a:rPr>
                        <m:t>𝑤</m:t>
                      </m:r>
                      <m:r>
                        <a:rPr lang="es-PE" b="0" i="1" smtClean="0">
                          <a:latin typeface="Cambria Math"/>
                        </a:rPr>
                        <m:t>∗</m:t>
                      </m:r>
                      <m:r>
                        <a:rPr lang="es-PE" b="0" i="1" baseline="-25000" smtClean="0">
                          <a:latin typeface="Cambria Math"/>
                        </a:rPr>
                        <m:t>𝑎</m:t>
                      </m:r>
                      <m:r>
                        <a:rPr lang="es-PE" b="0" i="1" smtClean="0">
                          <a:latin typeface="Cambria Math"/>
                        </a:rPr>
                        <m:t>=</m:t>
                      </m:r>
                      <m:f>
                        <m:fPr>
                          <m:ctrlPr>
                            <a:rPr lang="es-PE" b="0" i="1" smtClean="0">
                              <a:latin typeface="Cambria Math" panose="02040503050406030204" pitchFamily="18" charset="0"/>
                            </a:rPr>
                          </m:ctrlPr>
                        </m:fPr>
                        <m:num>
                          <m:sSup>
                            <m:sSupPr>
                              <m:ctrlPr>
                                <a:rPr lang="el-GR" i="1">
                                  <a:latin typeface="Cambria Math" panose="02040503050406030204" pitchFamily="18" charset="0"/>
                                </a:rPr>
                              </m:ctrlPr>
                            </m:sSupPr>
                            <m:e>
                              <m:r>
                                <a:rPr lang="es-PE" i="1">
                                  <a:latin typeface="Cambria Math"/>
                                </a:rPr>
                                <m:t>𝑤</m:t>
                              </m:r>
                            </m:e>
                            <m:sup>
                              <m:r>
                                <a:rPr lang="es-PE" i="1">
                                  <a:latin typeface="Cambria Math"/>
                                </a:rPr>
                                <m:t>0</m:t>
                              </m:r>
                            </m:sup>
                          </m:sSup>
                          <m:r>
                            <a:rPr lang="es-PE" i="1" baseline="-25000">
                              <a:latin typeface="Cambria Math"/>
                            </a:rPr>
                            <m:t>𝑎</m:t>
                          </m:r>
                        </m:num>
                        <m:den>
                          <m:r>
                            <a:rPr lang="es-PE" b="0" i="1" smtClean="0">
                              <a:latin typeface="Cambria Math"/>
                            </a:rPr>
                            <m:t>1+(1−</m:t>
                          </m:r>
                          <m:r>
                            <m:rPr>
                              <m:sty m:val="p"/>
                            </m:rPr>
                            <a:rPr lang="el-GR" b="0" i="1" smtClean="0">
                              <a:latin typeface="Cambria Math"/>
                            </a:rPr>
                            <m:t>β</m:t>
                          </m:r>
                          <m:r>
                            <a:rPr lang="es-PE" b="0" i="1" smtClean="0">
                              <a:latin typeface="Cambria Math"/>
                            </a:rPr>
                            <m:t>𝑎</m:t>
                          </m:r>
                          <m:r>
                            <a:rPr lang="es-PE" b="0" i="1" smtClean="0">
                              <a:latin typeface="Cambria Math"/>
                            </a:rPr>
                            <m:t>)</m:t>
                          </m:r>
                          <m:sSup>
                            <m:sSupPr>
                              <m:ctrlPr>
                                <a:rPr lang="el-GR" i="1">
                                  <a:latin typeface="Cambria Math" panose="02040503050406030204" pitchFamily="18" charset="0"/>
                                </a:rPr>
                              </m:ctrlPr>
                            </m:sSupPr>
                            <m:e>
                              <m:r>
                                <a:rPr lang="es-PE" i="1">
                                  <a:latin typeface="Cambria Math"/>
                                </a:rPr>
                                <m:t>𝑤</m:t>
                              </m:r>
                            </m:e>
                            <m:sup>
                              <m:r>
                                <a:rPr lang="es-PE" i="1">
                                  <a:latin typeface="Cambria Math"/>
                                </a:rPr>
                                <m:t>0</m:t>
                              </m:r>
                            </m:sup>
                          </m:sSup>
                          <m:r>
                            <a:rPr lang="es-PE" i="1" baseline="-25000">
                              <a:latin typeface="Cambria Math"/>
                            </a:rPr>
                            <m:t>𝑎</m:t>
                          </m:r>
                        </m:den>
                      </m:f>
                    </m:oMath>
                  </m:oMathPara>
                </a14:m>
                <a:endParaRPr lang="es-PE" dirty="0"/>
              </a:p>
            </p:txBody>
          </p:sp>
        </mc:Choice>
        <mc:Fallback xmlns="">
          <p:sp>
            <p:nvSpPr>
              <p:cNvPr id="5" name="4 CuadroTexto"/>
              <p:cNvSpPr txBox="1">
                <a:spLocks noRot="1" noChangeAspect="1" noMove="1" noResize="1" noEditPoints="1" noAdjustHandles="1" noChangeArrowheads="1" noChangeShapeType="1" noTextEdit="1"/>
              </p:cNvSpPr>
              <p:nvPr/>
            </p:nvSpPr>
            <p:spPr>
              <a:xfrm>
                <a:off x="3131840" y="1354033"/>
                <a:ext cx="2676502" cy="697307"/>
              </a:xfrm>
              <a:prstGeom prst="rect">
                <a:avLst/>
              </a:prstGeom>
              <a:blipFill rotWithShape="1">
                <a:blip r:embed="rId2"/>
                <a:stretch>
                  <a:fillRect/>
                </a:stretch>
              </a:blipFill>
            </p:spPr>
            <p:txBody>
              <a:bodyPr/>
              <a:lstStyle/>
              <a:p>
                <a:r>
                  <a:rPr lang="es-PE">
                    <a:noFill/>
                  </a:rPr>
                  <a:t> </a:t>
                </a:r>
              </a:p>
            </p:txBody>
          </p:sp>
        </mc:Fallback>
      </mc:AlternateContent>
    </p:spTree>
    <p:extLst>
      <p:ext uri="{BB962C8B-B14F-4D97-AF65-F5344CB8AC3E}">
        <p14:creationId xmlns:p14="http://schemas.microsoft.com/office/powerpoint/2010/main" val="32703950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1296194" y="188640"/>
            <a:ext cx="5541962"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2800" b="1" dirty="0"/>
              <a:t>Combining </a:t>
            </a:r>
            <a:r>
              <a:rPr lang="en-US" sz="2800" b="1" i="1" dirty="0"/>
              <a:t>Active</a:t>
            </a:r>
            <a:r>
              <a:rPr lang="en-US" sz="2800" b="1" dirty="0"/>
              <a:t> Portfolio with</a:t>
            </a:r>
          </a:p>
          <a:p>
            <a:r>
              <a:rPr lang="en-US" sz="2800" b="1" dirty="0"/>
              <a:t>Market Portfolio (</a:t>
            </a:r>
            <a:r>
              <a:rPr lang="en-US" sz="2800" b="1" i="1" dirty="0"/>
              <a:t>passive</a:t>
            </a:r>
            <a:r>
              <a:rPr lang="en-US" sz="2800" b="1" dirty="0"/>
              <a:t> portfolio)</a:t>
            </a:r>
          </a:p>
        </p:txBody>
      </p:sp>
      <p:sp>
        <p:nvSpPr>
          <p:cNvPr id="13315" name="Line 3"/>
          <p:cNvSpPr>
            <a:spLocks noChangeShapeType="1"/>
          </p:cNvSpPr>
          <p:nvPr/>
        </p:nvSpPr>
        <p:spPr bwMode="auto">
          <a:xfrm>
            <a:off x="1423988" y="2020888"/>
            <a:ext cx="0" cy="2847975"/>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13316" name="Line 4"/>
          <p:cNvSpPr>
            <a:spLocks noChangeShapeType="1"/>
          </p:cNvSpPr>
          <p:nvPr/>
        </p:nvSpPr>
        <p:spPr bwMode="auto">
          <a:xfrm>
            <a:off x="1431925" y="4873625"/>
            <a:ext cx="5978525"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13317" name="Arc 5"/>
          <p:cNvSpPr>
            <a:spLocks/>
          </p:cNvSpPr>
          <p:nvPr/>
        </p:nvSpPr>
        <p:spPr bwMode="auto">
          <a:xfrm>
            <a:off x="3365500" y="3679825"/>
            <a:ext cx="701675" cy="566738"/>
          </a:xfrm>
          <a:custGeom>
            <a:avLst/>
            <a:gdLst>
              <a:gd name="G0" fmla="+- 21600 0 0"/>
              <a:gd name="G1" fmla="+- 21600 0 0"/>
              <a:gd name="G2" fmla="+- 21600 0 0"/>
              <a:gd name="T0" fmla="*/ 0 w 21600"/>
              <a:gd name="T1" fmla="*/ 21600 h 21600"/>
              <a:gd name="T2" fmla="*/ 21535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96"/>
                  <a:pt x="9631" y="35"/>
                  <a:pt x="21535" y="0"/>
                </a:cubicBezTo>
              </a:path>
              <a:path w="21600" h="21600" stroke="0" extrusionOk="0">
                <a:moveTo>
                  <a:pt x="0" y="21600"/>
                </a:moveTo>
                <a:cubicBezTo>
                  <a:pt x="0" y="9696"/>
                  <a:pt x="9631" y="35"/>
                  <a:pt x="21535" y="0"/>
                </a:cubicBezTo>
                <a:lnTo>
                  <a:pt x="21600" y="21600"/>
                </a:lnTo>
                <a:close/>
              </a:path>
            </a:pathLst>
          </a:custGeom>
          <a:noFill/>
          <a:ln w="12700" cap="rnd">
            <a:solidFill>
              <a:schemeClr val="tx1"/>
            </a:solidFill>
            <a:prstDash val="lg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13318" name="Arc 6"/>
          <p:cNvSpPr>
            <a:spLocks/>
          </p:cNvSpPr>
          <p:nvPr/>
        </p:nvSpPr>
        <p:spPr bwMode="auto">
          <a:xfrm>
            <a:off x="4065588" y="3679825"/>
            <a:ext cx="804862" cy="16668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tx1"/>
            </a:solidFill>
            <a:prstDash val="lg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13319" name="Rectangle 7"/>
          <p:cNvSpPr>
            <a:spLocks noChangeArrowheads="1"/>
          </p:cNvSpPr>
          <p:nvPr/>
        </p:nvSpPr>
        <p:spPr bwMode="auto">
          <a:xfrm>
            <a:off x="4546600" y="2800350"/>
            <a:ext cx="401638"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t>A</a:t>
            </a:r>
          </a:p>
        </p:txBody>
      </p:sp>
      <p:sp>
        <p:nvSpPr>
          <p:cNvPr id="13320" name="Arc 8"/>
          <p:cNvSpPr>
            <a:spLocks/>
          </p:cNvSpPr>
          <p:nvPr/>
        </p:nvSpPr>
        <p:spPr bwMode="auto">
          <a:xfrm>
            <a:off x="3873500" y="2708275"/>
            <a:ext cx="1209675" cy="280988"/>
          </a:xfrm>
          <a:custGeom>
            <a:avLst/>
            <a:gdLst>
              <a:gd name="G0" fmla="+- 21600 0 0"/>
              <a:gd name="G1" fmla="+- 21600 0 0"/>
              <a:gd name="G2" fmla="+- 21600 0 0"/>
              <a:gd name="T0" fmla="*/ 0 w 21600"/>
              <a:gd name="T1" fmla="*/ 21600 h 21600"/>
              <a:gd name="T2" fmla="*/ 21562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85"/>
                  <a:pt x="9647" y="20"/>
                  <a:pt x="21562" y="0"/>
                </a:cubicBezTo>
              </a:path>
              <a:path w="21600" h="21600" stroke="0" extrusionOk="0">
                <a:moveTo>
                  <a:pt x="0" y="21600"/>
                </a:moveTo>
                <a:cubicBezTo>
                  <a:pt x="0" y="9685"/>
                  <a:pt x="9647" y="20"/>
                  <a:pt x="21562" y="0"/>
                </a:cubicBezTo>
                <a:lnTo>
                  <a:pt x="21600" y="2160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13321" name="Arc 9"/>
          <p:cNvSpPr>
            <a:spLocks/>
          </p:cNvSpPr>
          <p:nvPr/>
        </p:nvSpPr>
        <p:spPr bwMode="auto">
          <a:xfrm>
            <a:off x="3568700" y="2879725"/>
            <a:ext cx="498475" cy="966788"/>
          </a:xfrm>
          <a:custGeom>
            <a:avLst/>
            <a:gdLst>
              <a:gd name="G0" fmla="+- 21600 0 0"/>
              <a:gd name="G1" fmla="+- 21600 0 0"/>
              <a:gd name="G2" fmla="+- 21600 0 0"/>
              <a:gd name="T0" fmla="*/ 0 w 21600"/>
              <a:gd name="T1" fmla="*/ 21600 h 21600"/>
              <a:gd name="T2" fmla="*/ 21508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706"/>
                  <a:pt x="9614" y="50"/>
                  <a:pt x="21508" y="0"/>
                </a:cubicBezTo>
              </a:path>
              <a:path w="21600" h="21600" stroke="0" extrusionOk="0">
                <a:moveTo>
                  <a:pt x="0" y="21600"/>
                </a:moveTo>
                <a:cubicBezTo>
                  <a:pt x="0" y="9706"/>
                  <a:pt x="9614" y="50"/>
                  <a:pt x="21508" y="0"/>
                </a:cubicBezTo>
                <a:lnTo>
                  <a:pt x="21600" y="21600"/>
                </a:lnTo>
                <a:close/>
              </a:path>
            </a:pathLst>
          </a:custGeom>
          <a:noFill/>
          <a:ln w="12700" cap="rnd">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13322" name="Rectangle 10"/>
          <p:cNvSpPr>
            <a:spLocks noChangeArrowheads="1"/>
          </p:cNvSpPr>
          <p:nvPr/>
        </p:nvSpPr>
        <p:spPr bwMode="auto">
          <a:xfrm>
            <a:off x="3733800" y="2686050"/>
            <a:ext cx="25717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t>.</a:t>
            </a:r>
          </a:p>
        </p:txBody>
      </p:sp>
      <p:sp>
        <p:nvSpPr>
          <p:cNvPr id="13323" name="Rectangle 11"/>
          <p:cNvSpPr>
            <a:spLocks noChangeArrowheads="1"/>
          </p:cNvSpPr>
          <p:nvPr/>
        </p:nvSpPr>
        <p:spPr bwMode="auto">
          <a:xfrm>
            <a:off x="3632200" y="3829050"/>
            <a:ext cx="452438"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t>M</a:t>
            </a:r>
          </a:p>
        </p:txBody>
      </p:sp>
      <p:sp>
        <p:nvSpPr>
          <p:cNvPr id="13324" name="Line 12"/>
          <p:cNvSpPr>
            <a:spLocks noChangeShapeType="1"/>
          </p:cNvSpPr>
          <p:nvPr/>
        </p:nvSpPr>
        <p:spPr bwMode="auto">
          <a:xfrm>
            <a:off x="3608388" y="3816350"/>
            <a:ext cx="0" cy="5715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13325" name="Line 13"/>
          <p:cNvSpPr>
            <a:spLocks noChangeShapeType="1"/>
          </p:cNvSpPr>
          <p:nvPr/>
        </p:nvSpPr>
        <p:spPr bwMode="auto">
          <a:xfrm flipV="1">
            <a:off x="1431925" y="3325813"/>
            <a:ext cx="3743325" cy="1038225"/>
          </a:xfrm>
          <a:prstGeom prst="line">
            <a:avLst/>
          </a:prstGeom>
          <a:noFill/>
          <a:ln w="12700">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13326" name="Line 14"/>
          <p:cNvSpPr>
            <a:spLocks noChangeShapeType="1"/>
          </p:cNvSpPr>
          <p:nvPr/>
        </p:nvSpPr>
        <p:spPr bwMode="auto">
          <a:xfrm flipV="1">
            <a:off x="1431925" y="1897063"/>
            <a:ext cx="4149725" cy="24669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13327" name="Line 15"/>
          <p:cNvSpPr>
            <a:spLocks noChangeShapeType="1"/>
          </p:cNvSpPr>
          <p:nvPr/>
        </p:nvSpPr>
        <p:spPr bwMode="auto">
          <a:xfrm>
            <a:off x="4776788" y="2649538"/>
            <a:ext cx="0" cy="1619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13328" name="Rectangle 16"/>
          <p:cNvSpPr>
            <a:spLocks noChangeArrowheads="1"/>
          </p:cNvSpPr>
          <p:nvPr/>
        </p:nvSpPr>
        <p:spPr bwMode="auto">
          <a:xfrm>
            <a:off x="3327400" y="2571750"/>
            <a:ext cx="33337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t>p</a:t>
            </a:r>
          </a:p>
        </p:txBody>
      </p:sp>
      <p:sp>
        <p:nvSpPr>
          <p:cNvPr id="13329" name="Rectangle 17"/>
          <p:cNvSpPr>
            <a:spLocks noChangeArrowheads="1"/>
          </p:cNvSpPr>
          <p:nvPr/>
        </p:nvSpPr>
        <p:spPr bwMode="auto">
          <a:xfrm>
            <a:off x="5359400" y="3028950"/>
            <a:ext cx="84137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t>CML</a:t>
            </a:r>
          </a:p>
        </p:txBody>
      </p:sp>
      <p:sp>
        <p:nvSpPr>
          <p:cNvPr id="13330" name="Rectangle 18"/>
          <p:cNvSpPr>
            <a:spLocks noChangeArrowheads="1"/>
          </p:cNvSpPr>
          <p:nvPr/>
        </p:nvSpPr>
        <p:spPr bwMode="auto">
          <a:xfrm>
            <a:off x="5765800" y="1828800"/>
            <a:ext cx="1443038"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t>New CAL</a:t>
            </a:r>
          </a:p>
        </p:txBody>
      </p:sp>
      <p:sp>
        <p:nvSpPr>
          <p:cNvPr id="13331" name="Rectangle 19"/>
          <p:cNvSpPr>
            <a:spLocks noChangeArrowheads="1"/>
          </p:cNvSpPr>
          <p:nvPr/>
        </p:nvSpPr>
        <p:spPr bwMode="auto">
          <a:xfrm>
            <a:off x="1498600" y="1657350"/>
            <a:ext cx="1112838"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b="1"/>
              <a:t>Return</a:t>
            </a:r>
          </a:p>
        </p:txBody>
      </p:sp>
      <p:sp>
        <p:nvSpPr>
          <p:cNvPr id="13332" name="Rectangle 20"/>
          <p:cNvSpPr>
            <a:spLocks noChangeArrowheads="1"/>
          </p:cNvSpPr>
          <p:nvPr/>
        </p:nvSpPr>
        <p:spPr bwMode="auto">
          <a:xfrm>
            <a:off x="6477000" y="5029200"/>
            <a:ext cx="7747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b="1"/>
              <a:t>Risk</a:t>
            </a:r>
          </a:p>
        </p:txBody>
      </p:sp>
      <p:sp>
        <p:nvSpPr>
          <p:cNvPr id="13333" name="Rectangle 21"/>
          <p:cNvSpPr>
            <a:spLocks noChangeArrowheads="1"/>
          </p:cNvSpPr>
          <p:nvPr/>
        </p:nvSpPr>
        <p:spPr bwMode="auto">
          <a:xfrm>
            <a:off x="1389062" y="5179219"/>
            <a:ext cx="3089275" cy="51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2800" dirty="0" err="1"/>
              <a:t>r</a:t>
            </a:r>
            <a:r>
              <a:rPr lang="en-US" sz="2800" baseline="-25000" dirty="0" err="1"/>
              <a:t>A</a:t>
            </a:r>
            <a:r>
              <a:rPr lang="en-US" sz="2800" dirty="0"/>
              <a:t>=</a:t>
            </a:r>
            <a:r>
              <a:rPr lang="en-US" sz="2800" dirty="0" err="1"/>
              <a:t>a</a:t>
            </a:r>
            <a:r>
              <a:rPr lang="en-US" sz="2800" baseline="-25000" dirty="0" err="1"/>
              <a:t>A</a:t>
            </a:r>
            <a:r>
              <a:rPr lang="en-US" sz="2800" dirty="0"/>
              <a:t> + </a:t>
            </a:r>
            <a:r>
              <a:rPr lang="en-US" sz="2800" dirty="0" err="1"/>
              <a:t>r</a:t>
            </a:r>
            <a:r>
              <a:rPr lang="en-US" sz="2800" baseline="-25000" dirty="0" err="1"/>
              <a:t>f</a:t>
            </a:r>
            <a:r>
              <a:rPr lang="en-US" sz="2800" dirty="0"/>
              <a:t> +</a:t>
            </a:r>
            <a:r>
              <a:rPr lang="en-US" sz="2800" dirty="0" err="1"/>
              <a:t>b</a:t>
            </a:r>
            <a:r>
              <a:rPr lang="en-US" sz="2800" baseline="-25000" dirty="0" err="1"/>
              <a:t>A</a:t>
            </a:r>
            <a:r>
              <a:rPr lang="en-US" sz="2800" dirty="0"/>
              <a:t>(</a:t>
            </a:r>
            <a:r>
              <a:rPr lang="en-US" sz="2800" dirty="0" err="1"/>
              <a:t>r</a:t>
            </a:r>
            <a:r>
              <a:rPr lang="en-US" sz="2800" baseline="-25000" dirty="0" err="1"/>
              <a:t>m</a:t>
            </a:r>
            <a:r>
              <a:rPr lang="en-US" sz="2800" dirty="0" err="1"/>
              <a:t>-r</a:t>
            </a:r>
            <a:r>
              <a:rPr lang="en-US" sz="2800" baseline="-25000" dirty="0" err="1"/>
              <a:t>f</a:t>
            </a:r>
            <a:r>
              <a:rPr lang="en-US" sz="2800" dirty="0"/>
              <a:t>)</a:t>
            </a:r>
          </a:p>
        </p:txBody>
      </p:sp>
      <mc:AlternateContent xmlns:mc="http://schemas.openxmlformats.org/markup-compatibility/2006">
        <mc:Choice xmlns:p14="http://schemas.microsoft.com/office/powerpoint/2010/main" Requires="p14">
          <p:contentPart p14:bwMode="auto" r:id="rId2">
            <p14:nvContentPartPr>
              <p14:cNvPr id="2" name="Entrada de lápiz 1">
                <a:extLst>
                  <a:ext uri="{FF2B5EF4-FFF2-40B4-BE49-F238E27FC236}">
                    <a16:creationId xmlns:a16="http://schemas.microsoft.com/office/drawing/2014/main" id="{43E70ABC-7C36-4BD6-9E69-F41A47932B5D}"/>
                  </a:ext>
                </a:extLst>
              </p14:cNvPr>
              <p14:cNvContentPartPr/>
              <p14:nvPr/>
            </p14:nvContentPartPr>
            <p14:xfrm>
              <a:off x="906120" y="1810800"/>
              <a:ext cx="4974480" cy="2853000"/>
            </p14:xfrm>
          </p:contentPart>
        </mc:Choice>
        <mc:Fallback>
          <p:pic>
            <p:nvPicPr>
              <p:cNvPr id="2" name="Entrada de lápiz 1">
                <a:extLst>
                  <a:ext uri="{FF2B5EF4-FFF2-40B4-BE49-F238E27FC236}">
                    <a16:creationId xmlns:a16="http://schemas.microsoft.com/office/drawing/2014/main" id="{43E70ABC-7C36-4BD6-9E69-F41A47932B5D}"/>
                  </a:ext>
                </a:extLst>
              </p:cNvPr>
              <p:cNvPicPr/>
              <p:nvPr/>
            </p:nvPicPr>
            <p:blipFill>
              <a:blip r:embed="rId3"/>
              <a:stretch>
                <a:fillRect/>
              </a:stretch>
            </p:blipFill>
            <p:spPr>
              <a:xfrm>
                <a:off x="896760" y="1801440"/>
                <a:ext cx="4993200" cy="2871720"/>
              </a:xfrm>
              <a:prstGeom prst="rect">
                <a:avLst/>
              </a:prstGeom>
            </p:spPr>
          </p:pic>
        </mc:Fallback>
      </mc:AlternateContent>
    </p:spTree>
    <p:extLst>
      <p:ext uri="{BB962C8B-B14F-4D97-AF65-F5344CB8AC3E}">
        <p14:creationId xmlns:p14="http://schemas.microsoft.com/office/powerpoint/2010/main" val="378935942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a:t>Críticas al modelo media-varianza</a:t>
            </a:r>
          </a:p>
        </p:txBody>
      </p:sp>
      <p:sp>
        <p:nvSpPr>
          <p:cNvPr id="3" name="2 Marcador de texto"/>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pPr>
              <a:defRPr/>
            </a:pPr>
            <a:fld id="{CFA4C97D-AE4C-49BF-A6EC-C03AF70C9E6B}" type="slidenum">
              <a:rPr lang="es-MX" altLang="en-US" smtClean="0"/>
              <a:pPr>
                <a:defRPr/>
              </a:pPr>
              <a:t>23</a:t>
            </a:fld>
            <a:endParaRPr lang="es-MX" altLang="en-US" dirty="0"/>
          </a:p>
        </p:txBody>
      </p:sp>
    </p:spTree>
    <p:extLst>
      <p:ext uri="{BB962C8B-B14F-4D97-AF65-F5344CB8AC3E}">
        <p14:creationId xmlns:p14="http://schemas.microsoft.com/office/powerpoint/2010/main" val="19553652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9552" y="1772816"/>
            <a:ext cx="8229600" cy="1139825"/>
          </a:xfrm>
        </p:spPr>
        <p:txBody>
          <a:bodyPr>
            <a:normAutofit fontScale="90000"/>
          </a:bodyPr>
          <a:lstStyle/>
          <a:p>
            <a:pPr algn="ctr"/>
            <a:r>
              <a:rPr lang="es-ES" dirty="0"/>
              <a:t>¿Qué serie de retornos uso?</a:t>
            </a:r>
            <a:br>
              <a:rPr lang="es-ES" dirty="0"/>
            </a:br>
            <a:r>
              <a:rPr lang="es-ES" dirty="0"/>
              <a:t>¿Qué medida de riesgo es la ideal?</a:t>
            </a:r>
            <a:br>
              <a:rPr lang="es-ES" dirty="0"/>
            </a:br>
            <a:r>
              <a:rPr lang="es-ES" dirty="0"/>
              <a:t>¿Qué metodología de optimización es mejor?</a:t>
            </a:r>
            <a:endParaRPr lang="en-US" dirty="0"/>
          </a:p>
        </p:txBody>
      </p:sp>
      <p:sp>
        <p:nvSpPr>
          <p:cNvPr id="4" name="3 Marcador de número de diapositiva"/>
          <p:cNvSpPr>
            <a:spLocks noGrp="1"/>
          </p:cNvSpPr>
          <p:nvPr>
            <p:ph type="sldNum" sz="quarter" idx="10"/>
          </p:nvPr>
        </p:nvSpPr>
        <p:spPr/>
        <p:txBody>
          <a:bodyPr/>
          <a:lstStyle/>
          <a:p>
            <a:pPr>
              <a:defRPr/>
            </a:pPr>
            <a:fld id="{2C0A62A9-F1EE-47C6-B5B1-DBB6B4BDC71E}" type="slidenum">
              <a:rPr lang="es-MX" altLang="en-US" smtClean="0"/>
              <a:pPr>
                <a:defRPr/>
              </a:pPr>
              <a:t>24</a:t>
            </a:fld>
            <a:endParaRPr lang="es-MX" altLang="en-US" dirty="0"/>
          </a:p>
        </p:txBody>
      </p:sp>
    </p:spTree>
    <p:extLst>
      <p:ext uri="{BB962C8B-B14F-4D97-AF65-F5344CB8AC3E}">
        <p14:creationId xmlns:p14="http://schemas.microsoft.com/office/powerpoint/2010/main" val="23021983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sz="2800" dirty="0" err="1"/>
              <a:t>Problemas</a:t>
            </a:r>
            <a:r>
              <a:rPr lang="en-US" sz="2800" dirty="0"/>
              <a:t> de la </a:t>
            </a:r>
            <a:r>
              <a:rPr lang="en-US" sz="2800" dirty="0" err="1"/>
              <a:t>optimización</a:t>
            </a:r>
            <a:r>
              <a:rPr lang="en-US" sz="2800" dirty="0"/>
              <a:t> de Markowitz</a:t>
            </a:r>
          </a:p>
        </p:txBody>
      </p:sp>
      <p:sp>
        <p:nvSpPr>
          <p:cNvPr id="122883" name="Rectangle 3"/>
          <p:cNvSpPr>
            <a:spLocks noGrp="1" noChangeArrowheads="1"/>
          </p:cNvSpPr>
          <p:nvPr>
            <p:ph type="body" idx="1"/>
          </p:nvPr>
        </p:nvSpPr>
        <p:spPr/>
        <p:txBody>
          <a:bodyPr>
            <a:normAutofit fontScale="70000" lnSpcReduction="20000"/>
          </a:bodyPr>
          <a:lstStyle/>
          <a:p>
            <a:pPr>
              <a:lnSpc>
                <a:spcPct val="80000"/>
              </a:lnSpc>
            </a:pPr>
            <a:r>
              <a:rPr lang="en-US" sz="2400">
                <a:cs typeface="Arial" pitchFamily="34" charset="0"/>
              </a:rPr>
              <a:t>Highly-concentrated portfolios</a:t>
            </a:r>
          </a:p>
          <a:p>
            <a:pPr lvl="1">
              <a:lnSpc>
                <a:spcPct val="80000"/>
              </a:lnSpc>
            </a:pPr>
            <a:r>
              <a:rPr lang="en-US" sz="2000">
                <a:cs typeface="Arial" pitchFamily="34" charset="0"/>
              </a:rPr>
              <a:t>Extreme portfolios</a:t>
            </a:r>
          </a:p>
          <a:p>
            <a:pPr lvl="1">
              <a:lnSpc>
                <a:spcPct val="80000"/>
              </a:lnSpc>
            </a:pPr>
            <a:endParaRPr lang="en-US" sz="2000">
              <a:cs typeface="Arial" pitchFamily="34" charset="0"/>
            </a:endParaRPr>
          </a:p>
          <a:p>
            <a:pPr>
              <a:lnSpc>
                <a:spcPct val="80000"/>
              </a:lnSpc>
            </a:pPr>
            <a:r>
              <a:rPr lang="en-US" sz="2400">
                <a:cs typeface="Arial" pitchFamily="34" charset="0"/>
              </a:rPr>
              <a:t>Input-sensitivity</a:t>
            </a:r>
          </a:p>
          <a:p>
            <a:pPr lvl="1">
              <a:lnSpc>
                <a:spcPct val="80000"/>
              </a:lnSpc>
            </a:pPr>
            <a:r>
              <a:rPr lang="en-US" sz="2000">
                <a:cs typeface="Arial" pitchFamily="34" charset="0"/>
              </a:rPr>
              <a:t>unstable</a:t>
            </a:r>
          </a:p>
          <a:p>
            <a:pPr lvl="1">
              <a:lnSpc>
                <a:spcPct val="80000"/>
              </a:lnSpc>
            </a:pPr>
            <a:r>
              <a:rPr lang="en-US" sz="2000">
                <a:cs typeface="Arial" pitchFamily="34" charset="0"/>
              </a:rPr>
              <a:t>Estimation error maximization</a:t>
            </a:r>
          </a:p>
          <a:p>
            <a:pPr lvl="1">
              <a:lnSpc>
                <a:spcPct val="80000"/>
              </a:lnSpc>
            </a:pPr>
            <a:endParaRPr lang="en-US" sz="2000">
              <a:cs typeface="Arial" pitchFamily="34" charset="0"/>
            </a:endParaRPr>
          </a:p>
          <a:p>
            <a:pPr>
              <a:lnSpc>
                <a:spcPct val="80000"/>
              </a:lnSpc>
            </a:pPr>
            <a:r>
              <a:rPr lang="en-US" sz="2400">
                <a:cs typeface="Arial" pitchFamily="34" charset="0"/>
              </a:rPr>
              <a:t>Unintuitive </a:t>
            </a:r>
          </a:p>
          <a:p>
            <a:pPr lvl="1">
              <a:lnSpc>
                <a:spcPct val="80000"/>
              </a:lnSpc>
            </a:pPr>
            <a:r>
              <a:rPr lang="en-US" sz="2000">
                <a:cs typeface="Arial" pitchFamily="34" charset="0"/>
              </a:rPr>
              <a:t>No way to incorporate investor’s view </a:t>
            </a:r>
          </a:p>
          <a:p>
            <a:pPr lvl="1">
              <a:lnSpc>
                <a:spcPct val="80000"/>
              </a:lnSpc>
            </a:pPr>
            <a:r>
              <a:rPr lang="en-US" sz="2000">
                <a:cs typeface="Arial" pitchFamily="34" charset="0"/>
              </a:rPr>
              <a:t>No way to incorporate confidence level</a:t>
            </a:r>
          </a:p>
          <a:p>
            <a:pPr lvl="1">
              <a:lnSpc>
                <a:spcPct val="80000"/>
              </a:lnSpc>
            </a:pPr>
            <a:r>
              <a:rPr lang="en-US" sz="2000">
                <a:cs typeface="Arial" pitchFamily="34" charset="0"/>
              </a:rPr>
              <a:t>No intuitive starting point for expected return.</a:t>
            </a:r>
          </a:p>
          <a:p>
            <a:pPr lvl="1">
              <a:lnSpc>
                <a:spcPct val="80000"/>
              </a:lnSpc>
            </a:pPr>
            <a:r>
              <a:rPr lang="en-US" sz="2000">
                <a:cs typeface="Arial" pitchFamily="34" charset="0"/>
              </a:rPr>
              <a:t>Complete set of expected return is required.</a:t>
            </a:r>
          </a:p>
          <a:p>
            <a:pPr>
              <a:lnSpc>
                <a:spcPct val="80000"/>
              </a:lnSpc>
            </a:pPr>
            <a:endParaRPr lang="el-GR" sz="2400">
              <a:cs typeface="Arial" pitchFamily="34" charset="0"/>
            </a:endParaRPr>
          </a:p>
        </p:txBody>
      </p:sp>
    </p:spTree>
    <p:extLst>
      <p:ext uri="{BB962C8B-B14F-4D97-AF65-F5344CB8AC3E}">
        <p14:creationId xmlns:p14="http://schemas.microsoft.com/office/powerpoint/2010/main" val="2596216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Normalidad de Retornos</a:t>
            </a:r>
            <a:endParaRPr lang="en-US" dirty="0"/>
          </a:p>
        </p:txBody>
      </p:sp>
      <p:sp>
        <p:nvSpPr>
          <p:cNvPr id="3" name="2 Marcador de contenido"/>
          <p:cNvSpPr>
            <a:spLocks noGrp="1"/>
          </p:cNvSpPr>
          <p:nvPr>
            <p:ph idx="1"/>
          </p:nvPr>
        </p:nvSpPr>
        <p:spPr/>
        <p:txBody>
          <a:bodyPr/>
          <a:lstStyle/>
          <a:p>
            <a:r>
              <a:rPr lang="es-ES" dirty="0"/>
              <a:t>Correlación serial en los retornos</a:t>
            </a:r>
          </a:p>
          <a:p>
            <a:r>
              <a:rPr lang="es-ES" dirty="0"/>
              <a:t>Sesgo negativo y </a:t>
            </a:r>
            <a:r>
              <a:rPr lang="es-ES" dirty="0" err="1"/>
              <a:t>leptocurtosis</a:t>
            </a:r>
            <a:endParaRPr lang="es-ES" dirty="0"/>
          </a:p>
          <a:p>
            <a:r>
              <a:rPr lang="es-ES" dirty="0"/>
              <a:t>Ruptura del supuesto de dependencia lineal: “correlaciones dinámicas”</a:t>
            </a:r>
          </a:p>
        </p:txBody>
      </p:sp>
      <p:sp>
        <p:nvSpPr>
          <p:cNvPr id="4" name="3 Marcador de número de diapositiva"/>
          <p:cNvSpPr>
            <a:spLocks noGrp="1"/>
          </p:cNvSpPr>
          <p:nvPr>
            <p:ph type="sldNum" sz="quarter" idx="10"/>
          </p:nvPr>
        </p:nvSpPr>
        <p:spPr/>
        <p:txBody>
          <a:bodyPr/>
          <a:lstStyle/>
          <a:p>
            <a:pPr>
              <a:defRPr/>
            </a:pPr>
            <a:fld id="{2C0A62A9-F1EE-47C6-B5B1-DBB6B4BDC71E}" type="slidenum">
              <a:rPr lang="es-MX" altLang="en-US" smtClean="0"/>
              <a:pPr>
                <a:defRPr/>
              </a:pPr>
              <a:t>26</a:t>
            </a:fld>
            <a:endParaRPr lang="es-MX" altLang="en-US" dirty="0"/>
          </a:p>
        </p:txBody>
      </p:sp>
    </p:spTree>
    <p:extLst>
      <p:ext uri="{BB962C8B-B14F-4D97-AF65-F5344CB8AC3E}">
        <p14:creationId xmlns:p14="http://schemas.microsoft.com/office/powerpoint/2010/main" val="36623068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“Maximización de Errores”</a:t>
            </a:r>
            <a:endParaRPr lang="en-US" dirty="0"/>
          </a:p>
        </p:txBody>
      </p:sp>
      <p:sp>
        <p:nvSpPr>
          <p:cNvPr id="3" name="2 Marcador de contenido"/>
          <p:cNvSpPr>
            <a:spLocks noGrp="1"/>
          </p:cNvSpPr>
          <p:nvPr>
            <p:ph idx="1"/>
          </p:nvPr>
        </p:nvSpPr>
        <p:spPr>
          <a:xfrm>
            <a:off x="395536" y="1124744"/>
            <a:ext cx="8229600" cy="4143375"/>
          </a:xfrm>
        </p:spPr>
        <p:txBody>
          <a:bodyPr/>
          <a:lstStyle/>
          <a:p>
            <a:r>
              <a:rPr lang="es-PE" dirty="0"/>
              <a:t>Los estimadores clásicos no son robustos en el sentido que pueden ser fuertemente afectados por la presencia de </a:t>
            </a:r>
            <a:r>
              <a:rPr lang="es-PE" dirty="0" err="1"/>
              <a:t>outliers</a:t>
            </a:r>
            <a:r>
              <a:rPr lang="es-PE" dirty="0"/>
              <a:t> o errores en los supuestos de las distribuciones:</a:t>
            </a:r>
          </a:p>
          <a:p>
            <a:pPr lvl="1"/>
            <a:r>
              <a:rPr lang="es-PE" dirty="0"/>
              <a:t>Media </a:t>
            </a:r>
            <a:r>
              <a:rPr lang="es-PE" dirty="0" err="1"/>
              <a:t>muestral</a:t>
            </a:r>
            <a:r>
              <a:rPr lang="es-PE" dirty="0"/>
              <a:t>  en “colas anchas”</a:t>
            </a:r>
          </a:p>
          <a:p>
            <a:pPr lvl="1"/>
            <a:r>
              <a:rPr lang="es-PE" dirty="0"/>
              <a:t>La matriz de covarianzas </a:t>
            </a:r>
            <a:r>
              <a:rPr lang="es-PE" dirty="0" err="1"/>
              <a:t>muestral</a:t>
            </a:r>
            <a:endParaRPr lang="es-PE" dirty="0"/>
          </a:p>
          <a:p>
            <a:r>
              <a:rPr lang="es-PE" dirty="0"/>
              <a:t>La optimización de media varianza toma los inputs como “ciertos”, es decir, no sujetos a error de estimación.</a:t>
            </a:r>
            <a:endParaRPr lang="es-ES" dirty="0"/>
          </a:p>
        </p:txBody>
      </p:sp>
      <p:sp>
        <p:nvSpPr>
          <p:cNvPr id="4" name="3 Marcador de número de diapositiva"/>
          <p:cNvSpPr>
            <a:spLocks noGrp="1"/>
          </p:cNvSpPr>
          <p:nvPr>
            <p:ph type="sldNum" sz="quarter" idx="10"/>
          </p:nvPr>
        </p:nvSpPr>
        <p:spPr/>
        <p:txBody>
          <a:bodyPr/>
          <a:lstStyle/>
          <a:p>
            <a:pPr>
              <a:defRPr/>
            </a:pPr>
            <a:fld id="{2C0A62A9-F1EE-47C6-B5B1-DBB6B4BDC71E}" type="slidenum">
              <a:rPr lang="es-MX" altLang="en-US" smtClean="0"/>
              <a:pPr>
                <a:defRPr/>
              </a:pPr>
              <a:t>27</a:t>
            </a:fld>
            <a:endParaRPr lang="es-MX" altLang="en-US" dirty="0"/>
          </a:p>
        </p:txBody>
      </p:sp>
    </p:spTree>
    <p:extLst>
      <p:ext uri="{BB962C8B-B14F-4D97-AF65-F5344CB8AC3E}">
        <p14:creationId xmlns:p14="http://schemas.microsoft.com/office/powerpoint/2010/main" val="20196370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Medidas de Riesgo</a:t>
            </a:r>
            <a:endParaRPr lang="en-US" dirty="0"/>
          </a:p>
        </p:txBody>
      </p:sp>
      <p:sp>
        <p:nvSpPr>
          <p:cNvPr id="3" name="2 Marcador de contenido"/>
          <p:cNvSpPr>
            <a:spLocks noGrp="1"/>
          </p:cNvSpPr>
          <p:nvPr>
            <p:ph idx="1"/>
          </p:nvPr>
        </p:nvSpPr>
        <p:spPr/>
        <p:txBody>
          <a:bodyPr/>
          <a:lstStyle/>
          <a:p>
            <a:r>
              <a:rPr lang="es-ES" dirty="0"/>
              <a:t>¿La desviación estándar describe adecuadamente el riesgo de inversión?</a:t>
            </a:r>
          </a:p>
          <a:p>
            <a:r>
              <a:rPr lang="es-ES" dirty="0"/>
              <a:t>Si los retornos no son normales, ¿necesitamos de una medida de dispersión simétrica?</a:t>
            </a:r>
          </a:p>
        </p:txBody>
      </p:sp>
      <p:sp>
        <p:nvSpPr>
          <p:cNvPr id="4" name="3 Marcador de número de diapositiva"/>
          <p:cNvSpPr>
            <a:spLocks noGrp="1"/>
          </p:cNvSpPr>
          <p:nvPr>
            <p:ph type="sldNum" sz="quarter" idx="10"/>
          </p:nvPr>
        </p:nvSpPr>
        <p:spPr/>
        <p:txBody>
          <a:bodyPr/>
          <a:lstStyle/>
          <a:p>
            <a:pPr>
              <a:defRPr/>
            </a:pPr>
            <a:fld id="{2C0A62A9-F1EE-47C6-B5B1-DBB6B4BDC71E}" type="slidenum">
              <a:rPr lang="es-MX" altLang="en-US" smtClean="0"/>
              <a:pPr>
                <a:defRPr/>
              </a:pPr>
              <a:t>28</a:t>
            </a:fld>
            <a:endParaRPr lang="es-MX" altLang="en-US" dirty="0"/>
          </a:p>
        </p:txBody>
      </p:sp>
    </p:spTree>
    <p:extLst>
      <p:ext uri="{BB962C8B-B14F-4D97-AF65-F5344CB8AC3E}">
        <p14:creationId xmlns:p14="http://schemas.microsoft.com/office/powerpoint/2010/main" val="17103784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Maximización de Utilidad</a:t>
            </a:r>
            <a:endParaRPr lang="en-US" dirty="0"/>
          </a:p>
        </p:txBody>
      </p:sp>
      <p:sp>
        <p:nvSpPr>
          <p:cNvPr id="3" name="2 Marcador de contenido"/>
          <p:cNvSpPr>
            <a:spLocks noGrp="1"/>
          </p:cNvSpPr>
          <p:nvPr>
            <p:ph idx="1"/>
          </p:nvPr>
        </p:nvSpPr>
        <p:spPr/>
        <p:txBody>
          <a:bodyPr/>
          <a:lstStyle/>
          <a:p>
            <a:r>
              <a:rPr lang="es-PE" dirty="0"/>
              <a:t>La optimización clásica es estrictamente consistente con maximización de la utilidad esperada solo en dos escenarios:</a:t>
            </a:r>
          </a:p>
          <a:p>
            <a:pPr lvl="1"/>
            <a:r>
              <a:rPr lang="es-PE" dirty="0"/>
              <a:t>Distribución conjunta de los retornos de los activos representada por una distribución normal </a:t>
            </a:r>
            <a:r>
              <a:rPr lang="es-PE" dirty="0" err="1"/>
              <a:t>multivariada</a:t>
            </a:r>
            <a:r>
              <a:rPr lang="es-PE" dirty="0"/>
              <a:t>.</a:t>
            </a:r>
          </a:p>
          <a:p>
            <a:pPr lvl="1"/>
            <a:r>
              <a:rPr lang="es-PE" dirty="0"/>
              <a:t>Función de utilidad cuadrática.</a:t>
            </a:r>
            <a:endParaRPr lang="es-ES" dirty="0"/>
          </a:p>
        </p:txBody>
      </p:sp>
      <p:sp>
        <p:nvSpPr>
          <p:cNvPr id="4" name="3 Marcador de número de diapositiva"/>
          <p:cNvSpPr>
            <a:spLocks noGrp="1"/>
          </p:cNvSpPr>
          <p:nvPr>
            <p:ph type="sldNum" sz="quarter" idx="10"/>
          </p:nvPr>
        </p:nvSpPr>
        <p:spPr/>
        <p:txBody>
          <a:bodyPr/>
          <a:lstStyle/>
          <a:p>
            <a:pPr>
              <a:defRPr/>
            </a:pPr>
            <a:fld id="{2C0A62A9-F1EE-47C6-B5B1-DBB6B4BDC71E}" type="slidenum">
              <a:rPr lang="es-MX" altLang="en-US" smtClean="0"/>
              <a:pPr>
                <a:defRPr/>
              </a:pPr>
              <a:t>29</a:t>
            </a:fld>
            <a:endParaRPr lang="es-MX" altLang="en-US" dirty="0"/>
          </a:p>
        </p:txBody>
      </p:sp>
    </p:spTree>
    <p:extLst>
      <p:ext uri="{BB962C8B-B14F-4D97-AF65-F5344CB8AC3E}">
        <p14:creationId xmlns:p14="http://schemas.microsoft.com/office/powerpoint/2010/main" val="3553451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Modelo de </a:t>
            </a:r>
            <a:r>
              <a:rPr lang="es-ES" dirty="0" err="1"/>
              <a:t>Treynor</a:t>
            </a:r>
            <a:r>
              <a:rPr lang="es-ES" dirty="0"/>
              <a:t>-Black</a:t>
            </a:r>
            <a:endParaRPr lang="en-US" dirty="0"/>
          </a:p>
        </p:txBody>
      </p:sp>
      <p:sp>
        <p:nvSpPr>
          <p:cNvPr id="3" name="2 Marcador de contenido"/>
          <p:cNvSpPr>
            <a:spLocks noGrp="1"/>
          </p:cNvSpPr>
          <p:nvPr>
            <p:ph idx="1"/>
          </p:nvPr>
        </p:nvSpPr>
        <p:spPr/>
        <p:txBody>
          <a:bodyPr/>
          <a:lstStyle/>
          <a:p>
            <a:r>
              <a:rPr lang="es-ES" dirty="0"/>
              <a:t>Concentrar el portafolio en estos instrumentos mal valorizados conlleva un costo y un riesgo específico de las compañías.</a:t>
            </a:r>
          </a:p>
          <a:p>
            <a:r>
              <a:rPr lang="es-ES" dirty="0"/>
              <a:t>Este riesgo podría reducirse diversificando ampliamente el portafolio.</a:t>
            </a:r>
          </a:p>
          <a:p>
            <a:r>
              <a:rPr lang="es-ES" dirty="0"/>
              <a:t>Es necesario buscar un equilibrio entre la explotación agresiva de las anomalías y la diversificación amplia.</a:t>
            </a:r>
            <a:endParaRPr lang="en-US" dirty="0"/>
          </a:p>
        </p:txBody>
      </p:sp>
    </p:spTree>
    <p:extLst>
      <p:ext uri="{BB962C8B-B14F-4D97-AF65-F5344CB8AC3E}">
        <p14:creationId xmlns:p14="http://schemas.microsoft.com/office/powerpoint/2010/main" val="37016007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Horizonte de Inversión</a:t>
            </a:r>
            <a:endParaRPr lang="en-US" dirty="0"/>
          </a:p>
        </p:txBody>
      </p:sp>
      <p:sp>
        <p:nvSpPr>
          <p:cNvPr id="3" name="2 Marcador de contenido"/>
          <p:cNvSpPr>
            <a:spLocks noGrp="1"/>
          </p:cNvSpPr>
          <p:nvPr>
            <p:ph idx="1"/>
          </p:nvPr>
        </p:nvSpPr>
        <p:spPr>
          <a:xfrm>
            <a:off x="467544" y="1196752"/>
            <a:ext cx="8229600" cy="4143375"/>
          </a:xfrm>
        </p:spPr>
        <p:txBody>
          <a:bodyPr/>
          <a:lstStyle/>
          <a:p>
            <a:r>
              <a:rPr lang="es-PE" dirty="0"/>
              <a:t>Caso de inversores con horizontes largos de inversión:</a:t>
            </a:r>
          </a:p>
          <a:p>
            <a:pPr lvl="1"/>
            <a:r>
              <a:rPr lang="es-PE" dirty="0"/>
              <a:t>La utilización de inputs con frecuencia equivalente al horizonte de inversión puede generar una reducción importante del número de periodos independientes en la data histórica lo cual disminuye la significancia estadística de los estimadores utilizados.</a:t>
            </a:r>
          </a:p>
          <a:p>
            <a:r>
              <a:rPr lang="es-PE" dirty="0"/>
              <a:t>Incorporación de visiones de largo plazo sobre el comportamiento de los activos </a:t>
            </a:r>
          </a:p>
        </p:txBody>
      </p:sp>
      <p:sp>
        <p:nvSpPr>
          <p:cNvPr id="4" name="3 Marcador de número de diapositiva"/>
          <p:cNvSpPr>
            <a:spLocks noGrp="1"/>
          </p:cNvSpPr>
          <p:nvPr>
            <p:ph type="sldNum" sz="quarter" idx="10"/>
          </p:nvPr>
        </p:nvSpPr>
        <p:spPr/>
        <p:txBody>
          <a:bodyPr/>
          <a:lstStyle/>
          <a:p>
            <a:pPr>
              <a:defRPr/>
            </a:pPr>
            <a:fld id="{2C0A62A9-F1EE-47C6-B5B1-DBB6B4BDC71E}" type="slidenum">
              <a:rPr lang="es-MX" altLang="en-US" smtClean="0"/>
              <a:pPr>
                <a:defRPr/>
              </a:pPr>
              <a:t>30</a:t>
            </a:fld>
            <a:endParaRPr lang="es-MX" altLang="en-US" dirty="0"/>
          </a:p>
        </p:txBody>
      </p:sp>
    </p:spTree>
    <p:extLst>
      <p:ext uri="{BB962C8B-B14F-4D97-AF65-F5344CB8AC3E}">
        <p14:creationId xmlns:p14="http://schemas.microsoft.com/office/powerpoint/2010/main" val="16317473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a:t>resampling</a:t>
            </a:r>
            <a:endParaRPr lang="es-PE" dirty="0"/>
          </a:p>
        </p:txBody>
      </p:sp>
      <p:sp>
        <p:nvSpPr>
          <p:cNvPr id="3" name="2 Marcador de texto"/>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pPr>
              <a:defRPr/>
            </a:pPr>
            <a:fld id="{CFA4C97D-AE4C-49BF-A6EC-C03AF70C9E6B}" type="slidenum">
              <a:rPr lang="es-MX" altLang="en-US" smtClean="0"/>
              <a:pPr>
                <a:defRPr/>
              </a:pPr>
              <a:t>31</a:t>
            </a:fld>
            <a:endParaRPr lang="es-MX" altLang="en-US" dirty="0"/>
          </a:p>
        </p:txBody>
      </p:sp>
    </p:spTree>
    <p:extLst>
      <p:ext uri="{BB962C8B-B14F-4D97-AF65-F5344CB8AC3E}">
        <p14:creationId xmlns:p14="http://schemas.microsoft.com/office/powerpoint/2010/main" val="41077978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a:t>resampling</a:t>
            </a:r>
            <a:endParaRPr lang="es-PE" dirty="0"/>
          </a:p>
        </p:txBody>
      </p:sp>
      <p:sp>
        <p:nvSpPr>
          <p:cNvPr id="3" name="2 Marcador de texto"/>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pPr>
              <a:defRPr/>
            </a:pPr>
            <a:fld id="{CFA4C97D-AE4C-49BF-A6EC-C03AF70C9E6B}" type="slidenum">
              <a:rPr lang="es-MX" altLang="en-US" smtClean="0"/>
              <a:pPr>
                <a:defRPr/>
              </a:pPr>
              <a:t>32</a:t>
            </a:fld>
            <a:endParaRPr lang="es-MX" altLang="en-US" dirty="0"/>
          </a:p>
        </p:txBody>
      </p:sp>
      <p:pic>
        <p:nvPicPr>
          <p:cNvPr id="7" name="Picture 2"/>
          <p:cNvPicPr>
            <a:picLocks noChangeAspect="1" noChangeArrowheads="1"/>
          </p:cNvPicPr>
          <p:nvPr/>
        </p:nvPicPr>
        <p:blipFill>
          <a:blip r:embed="rId2" cstate="print"/>
          <a:srcRect l="24215" t="43469" r="10226" b="2666"/>
          <a:stretch>
            <a:fillRect/>
          </a:stretch>
        </p:blipFill>
        <p:spPr bwMode="auto">
          <a:xfrm>
            <a:off x="471334" y="908720"/>
            <a:ext cx="8133114" cy="4176464"/>
          </a:xfrm>
          <a:prstGeom prst="rect">
            <a:avLst/>
          </a:prstGeom>
          <a:noFill/>
          <a:ln w="9525">
            <a:noFill/>
            <a:miter lim="800000"/>
            <a:headEnd/>
            <a:tailEnd/>
          </a:ln>
        </p:spPr>
      </p:pic>
    </p:spTree>
    <p:extLst>
      <p:ext uri="{BB962C8B-B14F-4D97-AF65-F5344CB8AC3E}">
        <p14:creationId xmlns:p14="http://schemas.microsoft.com/office/powerpoint/2010/main" val="4499073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sp>
        <p:nvSpPr>
          <p:cNvPr id="3" name="Marcador de texto 2"/>
          <p:cNvSpPr>
            <a:spLocks noGrp="1"/>
          </p:cNvSpPr>
          <p:nvPr>
            <p:ph type="body" idx="1"/>
          </p:nvPr>
        </p:nvSpPr>
        <p:spPr/>
        <p:txBody>
          <a:bodyPr/>
          <a:lstStyle/>
          <a:p>
            <a:endParaRPr lang="es-PE"/>
          </a:p>
        </p:txBody>
      </p:sp>
      <p:sp>
        <p:nvSpPr>
          <p:cNvPr id="4" name="Marcador de número de diapositiva 3"/>
          <p:cNvSpPr>
            <a:spLocks noGrp="1"/>
          </p:cNvSpPr>
          <p:nvPr>
            <p:ph type="sldNum" sz="quarter" idx="10"/>
          </p:nvPr>
        </p:nvSpPr>
        <p:spPr/>
        <p:txBody>
          <a:bodyPr/>
          <a:lstStyle/>
          <a:p>
            <a:pPr>
              <a:defRPr/>
            </a:pPr>
            <a:fld id="{CFA4C97D-AE4C-49BF-A6EC-C03AF70C9E6B}" type="slidenum">
              <a:rPr lang="es-MX" altLang="en-US" smtClean="0"/>
              <a:pPr>
                <a:defRPr/>
              </a:pPr>
              <a:t>33</a:t>
            </a:fld>
            <a:endParaRPr lang="es-MX" altLang="en-US" dirty="0"/>
          </a:p>
        </p:txBody>
      </p:sp>
      <p:pic>
        <p:nvPicPr>
          <p:cNvPr id="5" name="Imagen 4"/>
          <p:cNvPicPr>
            <a:picLocks noChangeAspect="1"/>
          </p:cNvPicPr>
          <p:nvPr/>
        </p:nvPicPr>
        <p:blipFill>
          <a:blip r:embed="rId2"/>
          <a:stretch>
            <a:fillRect/>
          </a:stretch>
        </p:blipFill>
        <p:spPr>
          <a:xfrm>
            <a:off x="336550" y="1211263"/>
            <a:ext cx="8543925" cy="3390900"/>
          </a:xfrm>
          <a:prstGeom prst="rect">
            <a:avLst/>
          </a:prstGeom>
        </p:spPr>
      </p:pic>
    </p:spTree>
    <p:extLst>
      <p:ext uri="{BB962C8B-B14F-4D97-AF65-F5344CB8AC3E}">
        <p14:creationId xmlns:p14="http://schemas.microsoft.com/office/powerpoint/2010/main" val="27155455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a:t>Ventajas del enfoque de </a:t>
            </a:r>
            <a:r>
              <a:rPr lang="es-PE" dirty="0" err="1"/>
              <a:t>resampling</a:t>
            </a:r>
            <a:endParaRPr lang="es-PE" dirty="0"/>
          </a:p>
        </p:txBody>
      </p:sp>
      <p:sp>
        <p:nvSpPr>
          <p:cNvPr id="3" name="2 Marcador de contenido"/>
          <p:cNvSpPr>
            <a:spLocks noGrp="1"/>
          </p:cNvSpPr>
          <p:nvPr>
            <p:ph idx="1"/>
          </p:nvPr>
        </p:nvSpPr>
        <p:spPr/>
        <p:txBody>
          <a:bodyPr>
            <a:normAutofit fontScale="92500" lnSpcReduction="20000"/>
          </a:bodyPr>
          <a:lstStyle/>
          <a:p>
            <a:pPr algn="just"/>
            <a:r>
              <a:rPr lang="es-PE" sz="2600" dirty="0"/>
              <a:t>Produce portafolios altamente diversificados, evitando de esta manera soluciones de esquina.</a:t>
            </a:r>
          </a:p>
          <a:p>
            <a:pPr algn="just"/>
            <a:r>
              <a:rPr lang="es-PE" sz="2600" dirty="0"/>
              <a:t> Usa la data disponible para producir asignaciones de activos más intuitivas y menos sensibles a perturbaciones en los insumos.</a:t>
            </a:r>
          </a:p>
          <a:p>
            <a:pPr algn="just"/>
            <a:r>
              <a:rPr lang="es-PE" sz="2600" dirty="0"/>
              <a:t> Estabilidad en los pesos de los activos a lo largo del tiempo (menores costos de transacción).</a:t>
            </a:r>
          </a:p>
          <a:p>
            <a:pPr algn="just"/>
            <a:r>
              <a:rPr lang="es-PE" sz="2600" dirty="0"/>
              <a:t> Es flexible, se puede combinar con otras metodologías (por ejemplo, Black-</a:t>
            </a:r>
            <a:r>
              <a:rPr lang="es-PE" sz="2600" dirty="0" err="1"/>
              <a:t>Litterman</a:t>
            </a:r>
            <a:r>
              <a:rPr lang="es-PE" sz="2600" dirty="0"/>
              <a:t>).</a:t>
            </a:r>
          </a:p>
        </p:txBody>
      </p:sp>
      <p:sp>
        <p:nvSpPr>
          <p:cNvPr id="4" name="3 Marcador de número de diapositiva"/>
          <p:cNvSpPr>
            <a:spLocks noGrp="1"/>
          </p:cNvSpPr>
          <p:nvPr>
            <p:ph type="sldNum" sz="quarter" idx="10"/>
          </p:nvPr>
        </p:nvSpPr>
        <p:spPr/>
        <p:txBody>
          <a:bodyPr/>
          <a:lstStyle/>
          <a:p>
            <a:pPr>
              <a:defRPr/>
            </a:pPr>
            <a:fld id="{2C0A62A9-F1EE-47C6-B5B1-DBB6B4BDC71E}" type="slidenum">
              <a:rPr lang="es-MX" altLang="en-US" smtClean="0"/>
              <a:pPr>
                <a:defRPr/>
              </a:pPr>
              <a:t>34</a:t>
            </a:fld>
            <a:endParaRPr lang="es-MX" altLang="en-US" dirty="0"/>
          </a:p>
        </p:txBody>
      </p:sp>
    </p:spTree>
    <p:extLst>
      <p:ext uri="{BB962C8B-B14F-4D97-AF65-F5344CB8AC3E}">
        <p14:creationId xmlns:p14="http://schemas.microsoft.com/office/powerpoint/2010/main" val="23353004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a:t>Desventajas del enfoque de </a:t>
            </a:r>
            <a:r>
              <a:rPr lang="es-PE" dirty="0" err="1"/>
              <a:t>resampling</a:t>
            </a:r>
            <a:endParaRPr lang="es-PE" dirty="0"/>
          </a:p>
        </p:txBody>
      </p:sp>
      <p:sp>
        <p:nvSpPr>
          <p:cNvPr id="3" name="2 Marcador de contenido"/>
          <p:cNvSpPr>
            <a:spLocks noGrp="1"/>
          </p:cNvSpPr>
          <p:nvPr>
            <p:ph idx="1"/>
          </p:nvPr>
        </p:nvSpPr>
        <p:spPr/>
        <p:txBody>
          <a:bodyPr>
            <a:normAutofit fontScale="92500" lnSpcReduction="20000"/>
          </a:bodyPr>
          <a:lstStyle/>
          <a:p>
            <a:pPr algn="just"/>
            <a:r>
              <a:rPr lang="es-PE" sz="2400" dirty="0"/>
              <a:t>No existe una justificación económica que se derive del comportamiento optimizador de los agentes racionales que apoye esta metodología.</a:t>
            </a:r>
          </a:p>
          <a:p>
            <a:pPr algn="just"/>
            <a:r>
              <a:rPr lang="es-PE" sz="2400" dirty="0"/>
              <a:t> Es muy demandante en términos computacionales.</a:t>
            </a:r>
          </a:p>
          <a:p>
            <a:pPr algn="just"/>
            <a:r>
              <a:rPr lang="es-PE" sz="2400" dirty="0"/>
              <a:t> Al tratarse de una frontera eficiente promedio:</a:t>
            </a:r>
          </a:p>
          <a:p>
            <a:pPr lvl="1" algn="just"/>
            <a:r>
              <a:rPr lang="es-PE" sz="2400" dirty="0"/>
              <a:t>Es muy probable que todos los activos o clases de activos tengan pesos distintos a cero (</a:t>
            </a:r>
            <a:r>
              <a:rPr lang="es-PE" sz="2400" dirty="0" err="1"/>
              <a:t>sobrediversificacion</a:t>
            </a:r>
            <a:r>
              <a:rPr lang="es-PE" sz="2400" dirty="0"/>
              <a:t>).</a:t>
            </a:r>
          </a:p>
          <a:p>
            <a:pPr lvl="1" algn="just"/>
            <a:r>
              <a:rPr lang="es-PE" sz="2400" dirty="0"/>
              <a:t>La frontera eficiente resultante puede presentar partes convexas.</a:t>
            </a:r>
          </a:p>
        </p:txBody>
      </p:sp>
      <p:sp>
        <p:nvSpPr>
          <p:cNvPr id="4" name="3 Marcador de número de diapositiva"/>
          <p:cNvSpPr>
            <a:spLocks noGrp="1"/>
          </p:cNvSpPr>
          <p:nvPr>
            <p:ph type="sldNum" sz="quarter" idx="10"/>
          </p:nvPr>
        </p:nvSpPr>
        <p:spPr/>
        <p:txBody>
          <a:bodyPr/>
          <a:lstStyle/>
          <a:p>
            <a:pPr>
              <a:defRPr/>
            </a:pPr>
            <a:fld id="{2C0A62A9-F1EE-47C6-B5B1-DBB6B4BDC71E}" type="slidenum">
              <a:rPr lang="es-MX" altLang="en-US" smtClean="0"/>
              <a:pPr>
                <a:defRPr/>
              </a:pPr>
              <a:t>35</a:t>
            </a:fld>
            <a:endParaRPr lang="es-MX" altLang="en-US" dirty="0"/>
          </a:p>
        </p:txBody>
      </p:sp>
    </p:spTree>
    <p:extLst>
      <p:ext uri="{BB962C8B-B14F-4D97-AF65-F5344CB8AC3E}">
        <p14:creationId xmlns:p14="http://schemas.microsoft.com/office/powerpoint/2010/main" val="25511040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PE" dirty="0"/>
              <a:t>Modelo de </a:t>
            </a:r>
            <a:r>
              <a:rPr lang="es-PE" dirty="0" err="1"/>
              <a:t>black-litterman</a:t>
            </a:r>
            <a:endParaRPr lang="es-PE" dirty="0"/>
          </a:p>
        </p:txBody>
      </p:sp>
      <p:sp>
        <p:nvSpPr>
          <p:cNvPr id="5" name="4 Marcador de texto"/>
          <p:cNvSpPr>
            <a:spLocks noGrp="1"/>
          </p:cNvSpPr>
          <p:nvPr>
            <p:ph type="body" idx="1"/>
          </p:nvPr>
        </p:nvSpPr>
        <p:spPr/>
        <p:txBody>
          <a:bodyPr/>
          <a:lstStyle/>
          <a:p>
            <a:endParaRPr lang="es-PE"/>
          </a:p>
        </p:txBody>
      </p:sp>
      <p:sp>
        <p:nvSpPr>
          <p:cNvPr id="6" name="5 Marcador de número de diapositiva"/>
          <p:cNvSpPr>
            <a:spLocks noGrp="1"/>
          </p:cNvSpPr>
          <p:nvPr>
            <p:ph type="sldNum" sz="quarter" idx="10"/>
          </p:nvPr>
        </p:nvSpPr>
        <p:spPr/>
        <p:txBody>
          <a:bodyPr/>
          <a:lstStyle/>
          <a:p>
            <a:pPr>
              <a:defRPr/>
            </a:pPr>
            <a:fld id="{CFA4C97D-AE4C-49BF-A6EC-C03AF70C9E6B}" type="slidenum">
              <a:rPr lang="es-MX" altLang="en-US" smtClean="0"/>
              <a:pPr>
                <a:defRPr/>
              </a:pPr>
              <a:t>36</a:t>
            </a:fld>
            <a:endParaRPr lang="es-MX" altLang="en-US" dirty="0"/>
          </a:p>
        </p:txBody>
      </p:sp>
    </p:spTree>
    <p:extLst>
      <p:ext uri="{BB962C8B-B14F-4D97-AF65-F5344CB8AC3E}">
        <p14:creationId xmlns:p14="http://schemas.microsoft.com/office/powerpoint/2010/main" val="37385151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0"/>
          </p:nvPr>
        </p:nvSpPr>
        <p:spPr/>
        <p:txBody>
          <a:bodyPr/>
          <a:lstStyle/>
          <a:p>
            <a:pPr>
              <a:defRPr/>
            </a:pPr>
            <a:fld id="{CFA4C97D-AE4C-49BF-A6EC-C03AF70C9E6B}" type="slidenum">
              <a:rPr lang="es-MX" altLang="en-US" smtClean="0"/>
              <a:pPr>
                <a:defRPr/>
              </a:pPr>
              <a:t>37</a:t>
            </a:fld>
            <a:endParaRPr lang="es-MX" altLang="en-US" dirty="0"/>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4747" t="26767" r="46936" b="40042"/>
          <a:stretch/>
        </p:blipFill>
        <p:spPr bwMode="auto">
          <a:xfrm>
            <a:off x="179512" y="836712"/>
            <a:ext cx="8906796" cy="4176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3921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a:t>Enfoque de Black-</a:t>
            </a:r>
            <a:r>
              <a:rPr lang="es-PE" dirty="0" err="1"/>
              <a:t>Litterman</a:t>
            </a:r>
            <a:endParaRPr lang="es-PE" dirty="0"/>
          </a:p>
        </p:txBody>
      </p:sp>
      <p:sp>
        <p:nvSpPr>
          <p:cNvPr id="3" name="2 Marcador de contenido"/>
          <p:cNvSpPr>
            <a:spLocks noGrp="1"/>
          </p:cNvSpPr>
          <p:nvPr>
            <p:ph idx="1"/>
          </p:nvPr>
        </p:nvSpPr>
        <p:spPr>
          <a:xfrm>
            <a:off x="467544" y="1268760"/>
            <a:ext cx="8229600" cy="4143375"/>
          </a:xfrm>
        </p:spPr>
        <p:txBody>
          <a:bodyPr/>
          <a:lstStyle/>
          <a:p>
            <a:r>
              <a:rPr lang="es-PE" dirty="0"/>
              <a:t>Modelo para hacer frente al problema del error de estimación respecto a los retornos esperados.</a:t>
            </a:r>
          </a:p>
          <a:p>
            <a:r>
              <a:rPr lang="es-PE" dirty="0"/>
              <a:t>Enfoque bayesiano para combinar “</a:t>
            </a:r>
            <a:r>
              <a:rPr lang="es-PE" dirty="0" err="1"/>
              <a:t>views</a:t>
            </a:r>
            <a:r>
              <a:rPr lang="es-PE" dirty="0"/>
              <a:t>” subjetivos con el vector de retornos esperados por el mercado.</a:t>
            </a:r>
          </a:p>
          <a:p>
            <a:r>
              <a:rPr lang="es-PE" dirty="0"/>
              <a:t>Existen dos versiones:</a:t>
            </a:r>
          </a:p>
          <a:p>
            <a:pPr lvl="1"/>
            <a:r>
              <a:rPr lang="es-PE" dirty="0"/>
              <a:t>Modelo Black-</a:t>
            </a:r>
            <a:r>
              <a:rPr lang="es-PE" dirty="0" err="1"/>
              <a:t>Litterman</a:t>
            </a:r>
            <a:r>
              <a:rPr lang="es-PE" dirty="0"/>
              <a:t> sin restricciones</a:t>
            </a:r>
          </a:p>
          <a:p>
            <a:pPr lvl="1"/>
            <a:r>
              <a:rPr lang="es-PE" dirty="0"/>
              <a:t>Modelo Black-</a:t>
            </a:r>
            <a:r>
              <a:rPr lang="es-PE" dirty="0" err="1"/>
              <a:t>Litterman</a:t>
            </a:r>
            <a:r>
              <a:rPr lang="es-PE" dirty="0"/>
              <a:t> </a:t>
            </a:r>
          </a:p>
        </p:txBody>
      </p:sp>
      <p:sp>
        <p:nvSpPr>
          <p:cNvPr id="4" name="3 Marcador de número de diapositiva"/>
          <p:cNvSpPr>
            <a:spLocks noGrp="1"/>
          </p:cNvSpPr>
          <p:nvPr>
            <p:ph type="sldNum" sz="quarter" idx="10"/>
          </p:nvPr>
        </p:nvSpPr>
        <p:spPr/>
        <p:txBody>
          <a:bodyPr/>
          <a:lstStyle/>
          <a:p>
            <a:pPr>
              <a:defRPr/>
            </a:pPr>
            <a:fld id="{2C0A62A9-F1EE-47C6-B5B1-DBB6B4BDC71E}" type="slidenum">
              <a:rPr lang="es-MX" altLang="en-US" smtClean="0"/>
              <a:pPr>
                <a:defRPr/>
              </a:pPr>
              <a:t>38</a:t>
            </a:fld>
            <a:endParaRPr lang="es-MX" altLang="en-US" dirty="0"/>
          </a:p>
        </p:txBody>
      </p:sp>
    </p:spTree>
    <p:extLst>
      <p:ext uri="{BB962C8B-B14F-4D97-AF65-F5344CB8AC3E}">
        <p14:creationId xmlns:p14="http://schemas.microsoft.com/office/powerpoint/2010/main" val="14398480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PE" dirty="0"/>
              <a:t>Modelo Black-</a:t>
            </a:r>
            <a:r>
              <a:rPr lang="es-PE" dirty="0" err="1"/>
              <a:t>Litterman</a:t>
            </a:r>
            <a:r>
              <a:rPr lang="es-PE" dirty="0"/>
              <a:t> sin restricciones</a:t>
            </a:r>
          </a:p>
        </p:txBody>
      </p:sp>
      <p:sp>
        <p:nvSpPr>
          <p:cNvPr id="3" name="2 Marcador de contenido"/>
          <p:cNvSpPr>
            <a:spLocks noGrp="1"/>
          </p:cNvSpPr>
          <p:nvPr>
            <p:ph idx="1"/>
          </p:nvPr>
        </p:nvSpPr>
        <p:spPr/>
        <p:txBody>
          <a:bodyPr/>
          <a:lstStyle/>
          <a:p>
            <a:r>
              <a:rPr lang="es-PE" dirty="0"/>
              <a:t>Toma los pesos de los diferentes tipos de activos en un </a:t>
            </a:r>
            <a:r>
              <a:rPr lang="es-PE" dirty="0" err="1"/>
              <a:t>benchmark</a:t>
            </a:r>
            <a:r>
              <a:rPr lang="es-PE" dirty="0"/>
              <a:t> global como el punto de partida neutral.</a:t>
            </a:r>
          </a:p>
          <a:p>
            <a:r>
              <a:rPr lang="es-PE" dirty="0"/>
              <a:t>Los pesos de los activos son ajustados para reflejar el punto de vista del inversionista respecto a los retornos esperados, considerando la confiabilidad de este punto de vista</a:t>
            </a:r>
          </a:p>
        </p:txBody>
      </p:sp>
      <p:sp>
        <p:nvSpPr>
          <p:cNvPr id="4" name="3 Marcador de número de diapositiva"/>
          <p:cNvSpPr>
            <a:spLocks noGrp="1"/>
          </p:cNvSpPr>
          <p:nvPr>
            <p:ph type="sldNum" sz="quarter" idx="10"/>
          </p:nvPr>
        </p:nvSpPr>
        <p:spPr/>
        <p:txBody>
          <a:bodyPr/>
          <a:lstStyle/>
          <a:p>
            <a:pPr>
              <a:defRPr/>
            </a:pPr>
            <a:fld id="{2C0A62A9-F1EE-47C6-B5B1-DBB6B4BDC71E}" type="slidenum">
              <a:rPr lang="es-MX" altLang="en-US" smtClean="0"/>
              <a:pPr>
                <a:defRPr/>
              </a:pPr>
              <a:t>39</a:t>
            </a:fld>
            <a:endParaRPr lang="es-MX" altLang="en-US" dirty="0"/>
          </a:p>
        </p:txBody>
      </p:sp>
    </p:spTree>
    <p:extLst>
      <p:ext uri="{BB962C8B-B14F-4D97-AF65-F5344CB8AC3E}">
        <p14:creationId xmlns:p14="http://schemas.microsoft.com/office/powerpoint/2010/main" val="2908347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Modelo de </a:t>
            </a:r>
            <a:r>
              <a:rPr lang="es-ES" dirty="0" err="1"/>
              <a:t>Treynor</a:t>
            </a:r>
            <a:r>
              <a:rPr lang="es-ES" dirty="0"/>
              <a:t>-Black</a:t>
            </a:r>
            <a:endParaRPr lang="en-US" dirty="0"/>
          </a:p>
        </p:txBody>
      </p:sp>
      <p:sp>
        <p:nvSpPr>
          <p:cNvPr id="3" name="2 Marcador de contenido"/>
          <p:cNvSpPr>
            <a:spLocks noGrp="1"/>
          </p:cNvSpPr>
          <p:nvPr>
            <p:ph idx="1"/>
          </p:nvPr>
        </p:nvSpPr>
        <p:spPr/>
        <p:txBody>
          <a:bodyPr/>
          <a:lstStyle/>
          <a:p>
            <a:r>
              <a:rPr lang="es-ES" dirty="0"/>
              <a:t>Jack </a:t>
            </a:r>
            <a:r>
              <a:rPr lang="es-ES" dirty="0" err="1"/>
              <a:t>Treynor</a:t>
            </a:r>
            <a:r>
              <a:rPr lang="es-ES" dirty="0"/>
              <a:t> y Fischer Black desarrollaron un modelo de optimización para administradores de portafolios que utilizan el análisis de instrumentos.</a:t>
            </a:r>
          </a:p>
          <a:p>
            <a:r>
              <a:rPr lang="es-ES" dirty="0"/>
              <a:t>Este modelo asume mercados de capitales </a:t>
            </a:r>
            <a:r>
              <a:rPr lang="es-ES" i="1" dirty="0"/>
              <a:t>casi </a:t>
            </a:r>
            <a:r>
              <a:rPr lang="es-ES" dirty="0"/>
              <a:t>eficientes.</a:t>
            </a:r>
            <a:endParaRPr lang="en-US" dirty="0"/>
          </a:p>
        </p:txBody>
      </p:sp>
    </p:spTree>
    <p:extLst>
      <p:ext uri="{BB962C8B-B14F-4D97-AF65-F5344CB8AC3E}">
        <p14:creationId xmlns:p14="http://schemas.microsoft.com/office/powerpoint/2010/main" val="27969999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a:t>Intiución</a:t>
            </a:r>
            <a:endParaRPr lang="es-PE" dirty="0"/>
          </a:p>
        </p:txBody>
      </p:sp>
      <p:sp>
        <p:nvSpPr>
          <p:cNvPr id="3" name="2 Marcador de contenido"/>
          <p:cNvSpPr>
            <a:spLocks noGrp="1"/>
          </p:cNvSpPr>
          <p:nvPr>
            <p:ph idx="1"/>
          </p:nvPr>
        </p:nvSpPr>
        <p:spPr/>
        <p:txBody>
          <a:bodyPr/>
          <a:lstStyle/>
          <a:p>
            <a:r>
              <a:rPr lang="es-PE" dirty="0"/>
              <a:t>Si no tienes </a:t>
            </a:r>
            <a:r>
              <a:rPr lang="es-PE" dirty="0" err="1"/>
              <a:t>views</a:t>
            </a:r>
            <a:r>
              <a:rPr lang="es-PE" dirty="0"/>
              <a:t> particulares, tienes el portafolio de mercado (el </a:t>
            </a:r>
            <a:r>
              <a:rPr lang="es-PE" dirty="0" err="1"/>
              <a:t>benchmark</a:t>
            </a:r>
            <a:r>
              <a:rPr lang="es-PE" dirty="0"/>
              <a:t>).</a:t>
            </a:r>
          </a:p>
          <a:p>
            <a:r>
              <a:rPr lang="es-PE" dirty="0"/>
              <a:t>Los expectativas harán que la solución final se desvíe de la mercado en la medida en cuan seguros estemos acerca de los </a:t>
            </a:r>
            <a:r>
              <a:rPr lang="es-PE" dirty="0" err="1"/>
              <a:t>views</a:t>
            </a:r>
            <a:r>
              <a:rPr lang="es-PE" dirty="0"/>
              <a:t>. </a:t>
            </a:r>
          </a:p>
        </p:txBody>
      </p:sp>
      <p:sp>
        <p:nvSpPr>
          <p:cNvPr id="4" name="3 Marcador de número de diapositiva"/>
          <p:cNvSpPr>
            <a:spLocks noGrp="1"/>
          </p:cNvSpPr>
          <p:nvPr>
            <p:ph type="sldNum" sz="quarter" idx="10"/>
          </p:nvPr>
        </p:nvSpPr>
        <p:spPr/>
        <p:txBody>
          <a:bodyPr/>
          <a:lstStyle/>
          <a:p>
            <a:pPr>
              <a:defRPr/>
            </a:pPr>
            <a:fld id="{2C0A62A9-F1EE-47C6-B5B1-DBB6B4BDC71E}" type="slidenum">
              <a:rPr lang="es-MX" altLang="en-US" smtClean="0"/>
              <a:pPr>
                <a:defRPr/>
              </a:pPr>
              <a:t>40</a:t>
            </a:fld>
            <a:endParaRPr lang="es-MX" altLang="en-US" dirty="0"/>
          </a:p>
        </p:txBody>
      </p:sp>
    </p:spTree>
    <p:extLst>
      <p:ext uri="{BB962C8B-B14F-4D97-AF65-F5344CB8AC3E}">
        <p14:creationId xmlns:p14="http://schemas.microsoft.com/office/powerpoint/2010/main" val="41334138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PE" dirty="0"/>
              <a:t>Modelo Black-</a:t>
            </a:r>
            <a:r>
              <a:rPr lang="es-PE" dirty="0" err="1"/>
              <a:t>Litterman</a:t>
            </a:r>
            <a:endParaRPr lang="es-PE" dirty="0"/>
          </a:p>
        </p:txBody>
      </p:sp>
      <p:sp>
        <p:nvSpPr>
          <p:cNvPr id="3" name="2 Marcador de contenido"/>
          <p:cNvSpPr>
            <a:spLocks noGrp="1"/>
          </p:cNvSpPr>
          <p:nvPr>
            <p:ph idx="1"/>
          </p:nvPr>
        </p:nvSpPr>
        <p:spPr/>
        <p:txBody>
          <a:bodyPr/>
          <a:lstStyle/>
          <a:p>
            <a:r>
              <a:rPr lang="es-PE" dirty="0"/>
              <a:t>Este procedimiento hace ingeniería inversa (u optimización inversa) para obtener los retornos esperados implícitos a partir de los pesos en un portafolio diversificado de mercado.</a:t>
            </a:r>
          </a:p>
          <a:p>
            <a:r>
              <a:rPr lang="es-PE" dirty="0"/>
              <a:t>Ajusta los retornos implícitos combinándolos con el punto de vista del inversionista.</a:t>
            </a:r>
          </a:p>
        </p:txBody>
      </p:sp>
      <p:sp>
        <p:nvSpPr>
          <p:cNvPr id="4" name="3 Marcador de número de diapositiva"/>
          <p:cNvSpPr>
            <a:spLocks noGrp="1"/>
          </p:cNvSpPr>
          <p:nvPr>
            <p:ph type="sldNum" sz="quarter" idx="10"/>
          </p:nvPr>
        </p:nvSpPr>
        <p:spPr/>
        <p:txBody>
          <a:bodyPr/>
          <a:lstStyle/>
          <a:p>
            <a:pPr>
              <a:defRPr/>
            </a:pPr>
            <a:fld id="{2C0A62A9-F1EE-47C6-B5B1-DBB6B4BDC71E}" type="slidenum">
              <a:rPr lang="es-MX" altLang="en-US" smtClean="0"/>
              <a:pPr>
                <a:defRPr/>
              </a:pPr>
              <a:t>41</a:t>
            </a:fld>
            <a:endParaRPr lang="es-MX" altLang="en-US" dirty="0"/>
          </a:p>
        </p:txBody>
      </p:sp>
    </p:spTree>
    <p:extLst>
      <p:ext uri="{BB962C8B-B14F-4D97-AF65-F5344CB8AC3E}">
        <p14:creationId xmlns:p14="http://schemas.microsoft.com/office/powerpoint/2010/main" val="12146346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PE" dirty="0"/>
              <a:t>Modelo Black-</a:t>
            </a:r>
            <a:r>
              <a:rPr lang="es-PE" dirty="0" err="1"/>
              <a:t>Litterman</a:t>
            </a:r>
            <a:endParaRPr lang="es-PE" dirty="0"/>
          </a:p>
        </p:txBody>
      </p:sp>
      <p:sp>
        <p:nvSpPr>
          <p:cNvPr id="3" name="2 Marcador de contenido"/>
          <p:cNvSpPr>
            <a:spLocks noGrp="1"/>
          </p:cNvSpPr>
          <p:nvPr>
            <p:ph idx="1"/>
          </p:nvPr>
        </p:nvSpPr>
        <p:spPr/>
        <p:txBody>
          <a:bodyPr/>
          <a:lstStyle/>
          <a:p>
            <a:r>
              <a:rPr lang="es-PE" dirty="0"/>
              <a:t>Los retornos esperados ajustados se utilizan en una nueva optimización media-varianza incluyendo restricciones contra pesos negativos y de otro tipo.</a:t>
            </a:r>
          </a:p>
        </p:txBody>
      </p:sp>
      <p:sp>
        <p:nvSpPr>
          <p:cNvPr id="4" name="3 Marcador de número de diapositiva"/>
          <p:cNvSpPr>
            <a:spLocks noGrp="1"/>
          </p:cNvSpPr>
          <p:nvPr>
            <p:ph type="sldNum" sz="quarter" idx="10"/>
          </p:nvPr>
        </p:nvSpPr>
        <p:spPr/>
        <p:txBody>
          <a:bodyPr/>
          <a:lstStyle/>
          <a:p>
            <a:pPr>
              <a:defRPr/>
            </a:pPr>
            <a:fld id="{2C0A62A9-F1EE-47C6-B5B1-DBB6B4BDC71E}" type="slidenum">
              <a:rPr lang="es-MX" altLang="en-US" smtClean="0"/>
              <a:pPr>
                <a:defRPr/>
              </a:pPr>
              <a:t>42</a:t>
            </a:fld>
            <a:endParaRPr lang="es-MX" altLang="en-US" dirty="0"/>
          </a:p>
        </p:txBody>
      </p:sp>
    </p:spTree>
    <p:extLst>
      <p:ext uri="{BB962C8B-B14F-4D97-AF65-F5344CB8AC3E}">
        <p14:creationId xmlns:p14="http://schemas.microsoft.com/office/powerpoint/2010/main" val="15100468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a:t>Ventajas del enfoque de BL</a:t>
            </a:r>
          </a:p>
        </p:txBody>
      </p:sp>
      <p:sp>
        <p:nvSpPr>
          <p:cNvPr id="3" name="2 Marcador de contenido"/>
          <p:cNvSpPr>
            <a:spLocks noGrp="1"/>
          </p:cNvSpPr>
          <p:nvPr>
            <p:ph idx="1"/>
          </p:nvPr>
        </p:nvSpPr>
        <p:spPr/>
        <p:txBody>
          <a:bodyPr/>
          <a:lstStyle/>
          <a:p>
            <a:r>
              <a:rPr lang="es-PE" dirty="0"/>
              <a:t>Este proceso de asignación de activos tiene dos cualidades deseables:</a:t>
            </a:r>
          </a:p>
          <a:p>
            <a:pPr lvl="1"/>
            <a:r>
              <a:rPr lang="es-PE" dirty="0"/>
              <a:t>La asignación de activos resultante está apropiadamente diversificada.</a:t>
            </a:r>
          </a:p>
          <a:p>
            <a:pPr lvl="1"/>
            <a:r>
              <a:rPr lang="es-PE" dirty="0"/>
              <a:t>La asignación de activos resultante incorpora el punto de vista del inversionista así como la confiabilidad de este punto de vista.</a:t>
            </a:r>
          </a:p>
        </p:txBody>
      </p:sp>
      <p:sp>
        <p:nvSpPr>
          <p:cNvPr id="4" name="3 Marcador de número de diapositiva"/>
          <p:cNvSpPr>
            <a:spLocks noGrp="1"/>
          </p:cNvSpPr>
          <p:nvPr>
            <p:ph type="sldNum" sz="quarter" idx="10"/>
          </p:nvPr>
        </p:nvSpPr>
        <p:spPr/>
        <p:txBody>
          <a:bodyPr/>
          <a:lstStyle/>
          <a:p>
            <a:pPr>
              <a:defRPr/>
            </a:pPr>
            <a:fld id="{2C0A62A9-F1EE-47C6-B5B1-DBB6B4BDC71E}" type="slidenum">
              <a:rPr lang="es-MX" altLang="en-US" smtClean="0"/>
              <a:pPr>
                <a:defRPr/>
              </a:pPr>
              <a:t>43</a:t>
            </a:fld>
            <a:endParaRPr lang="es-MX" altLang="en-US" dirty="0"/>
          </a:p>
        </p:txBody>
      </p:sp>
    </p:spTree>
    <p:extLst>
      <p:ext uri="{BB962C8B-B14F-4D97-AF65-F5344CB8AC3E}">
        <p14:creationId xmlns:p14="http://schemas.microsoft.com/office/powerpoint/2010/main" val="38304464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a:t>Desventajas del enfoque de BL</a:t>
            </a:r>
          </a:p>
        </p:txBody>
      </p:sp>
      <p:sp>
        <p:nvSpPr>
          <p:cNvPr id="3" name="2 Marcador de contenido"/>
          <p:cNvSpPr>
            <a:spLocks noGrp="1"/>
          </p:cNvSpPr>
          <p:nvPr>
            <p:ph idx="1"/>
          </p:nvPr>
        </p:nvSpPr>
        <p:spPr/>
        <p:txBody>
          <a:bodyPr/>
          <a:lstStyle/>
          <a:p>
            <a:r>
              <a:rPr lang="es-PE" dirty="0"/>
              <a:t>Este proceso de asignación de activos tiene ciertas dificultades:</a:t>
            </a:r>
          </a:p>
          <a:p>
            <a:pPr lvl="1"/>
            <a:r>
              <a:rPr lang="es-PE" dirty="0"/>
              <a:t>Grado de subjetividad: confiabilidad de los pronósticos del inversionista.</a:t>
            </a:r>
          </a:p>
          <a:p>
            <a:pPr lvl="1"/>
            <a:r>
              <a:rPr lang="es-PE" dirty="0"/>
              <a:t>Si los pronósticos son altamente sesgados, la asignación lo será: “profecía </a:t>
            </a:r>
            <a:r>
              <a:rPr lang="es-PE" dirty="0" err="1"/>
              <a:t>autocumplida</a:t>
            </a:r>
            <a:r>
              <a:rPr lang="es-PE" dirty="0"/>
              <a:t>”.</a:t>
            </a:r>
          </a:p>
        </p:txBody>
      </p:sp>
      <p:sp>
        <p:nvSpPr>
          <p:cNvPr id="4" name="3 Marcador de número de diapositiva"/>
          <p:cNvSpPr>
            <a:spLocks noGrp="1"/>
          </p:cNvSpPr>
          <p:nvPr>
            <p:ph type="sldNum" sz="quarter" idx="10"/>
          </p:nvPr>
        </p:nvSpPr>
        <p:spPr/>
        <p:txBody>
          <a:bodyPr/>
          <a:lstStyle/>
          <a:p>
            <a:pPr>
              <a:defRPr/>
            </a:pPr>
            <a:fld id="{2C0A62A9-F1EE-47C6-B5B1-DBB6B4BDC71E}" type="slidenum">
              <a:rPr lang="es-MX" altLang="en-US" smtClean="0"/>
              <a:pPr>
                <a:defRPr/>
              </a:pPr>
              <a:t>44</a:t>
            </a:fld>
            <a:endParaRPr lang="es-MX" altLang="en-US" dirty="0"/>
          </a:p>
        </p:txBody>
      </p:sp>
    </p:spTree>
    <p:extLst>
      <p:ext uri="{BB962C8B-B14F-4D97-AF65-F5344CB8AC3E}">
        <p14:creationId xmlns:p14="http://schemas.microsoft.com/office/powerpoint/2010/main" val="4767098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a:t>Versión de </a:t>
            </a:r>
            <a:r>
              <a:rPr lang="es-PE" dirty="0" err="1"/>
              <a:t>Satchel</a:t>
            </a:r>
            <a:r>
              <a:rPr lang="es-PE" dirty="0"/>
              <a:t> y </a:t>
            </a:r>
            <a:r>
              <a:rPr lang="es-PE" dirty="0" err="1"/>
              <a:t>Scowcroft</a:t>
            </a:r>
            <a:r>
              <a:rPr lang="es-PE" dirty="0"/>
              <a:t> (2000)</a:t>
            </a:r>
          </a:p>
        </p:txBody>
      </p:sp>
      <p:sp>
        <p:nvSpPr>
          <p:cNvPr id="3" name="2 Marcador de contenido"/>
          <p:cNvSpPr>
            <a:spLocks noGrp="1"/>
          </p:cNvSpPr>
          <p:nvPr>
            <p:ph idx="1"/>
          </p:nvPr>
        </p:nvSpPr>
        <p:spPr/>
        <p:txBody>
          <a:bodyPr/>
          <a:lstStyle/>
          <a:p>
            <a:r>
              <a:rPr lang="es-PE" dirty="0"/>
              <a:t>Nuevo enfoque no bayesiano. Usa estimados puntuales para los </a:t>
            </a:r>
            <a:r>
              <a:rPr lang="es-PE" dirty="0" err="1"/>
              <a:t>views</a:t>
            </a:r>
            <a:r>
              <a:rPr lang="es-PE" dirty="0"/>
              <a:t>.</a:t>
            </a:r>
          </a:p>
          <a:p>
            <a:r>
              <a:rPr lang="es-PE" dirty="0"/>
              <a:t>No incluye ninguna estimación del estimado de la precisión. </a:t>
            </a:r>
          </a:p>
        </p:txBody>
      </p:sp>
      <p:sp>
        <p:nvSpPr>
          <p:cNvPr id="4" name="3 Marcador de número de diapositiva"/>
          <p:cNvSpPr>
            <a:spLocks noGrp="1"/>
          </p:cNvSpPr>
          <p:nvPr>
            <p:ph type="sldNum" sz="quarter" idx="10"/>
          </p:nvPr>
        </p:nvSpPr>
        <p:spPr/>
        <p:txBody>
          <a:bodyPr/>
          <a:lstStyle/>
          <a:p>
            <a:pPr>
              <a:defRPr/>
            </a:pPr>
            <a:fld id="{2C0A62A9-F1EE-47C6-B5B1-DBB6B4BDC71E}" type="slidenum">
              <a:rPr lang="es-MX" altLang="en-US" smtClean="0"/>
              <a:pPr>
                <a:defRPr/>
              </a:pPr>
              <a:t>45</a:t>
            </a:fld>
            <a:endParaRPr lang="es-MX" altLang="en-US" dirty="0"/>
          </a:p>
        </p:txBody>
      </p:sp>
    </p:spTree>
    <p:extLst>
      <p:ext uri="{BB962C8B-B14F-4D97-AF65-F5344CB8AC3E}">
        <p14:creationId xmlns:p14="http://schemas.microsoft.com/office/powerpoint/2010/main" val="25576345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a:t>Procedimiento </a:t>
            </a:r>
          </a:p>
        </p:txBody>
      </p:sp>
      <p:sp>
        <p:nvSpPr>
          <p:cNvPr id="3" name="2 Marcador de contenido"/>
          <p:cNvSpPr>
            <a:spLocks noGrp="1"/>
          </p:cNvSpPr>
          <p:nvPr>
            <p:ph idx="1"/>
          </p:nvPr>
        </p:nvSpPr>
        <p:spPr/>
        <p:txBody>
          <a:bodyPr>
            <a:normAutofit lnSpcReduction="10000"/>
          </a:bodyPr>
          <a:lstStyle/>
          <a:p>
            <a:pPr marL="514350" indent="-514350">
              <a:buFont typeface="+mj-lt"/>
              <a:buAutoNum type="arabicPeriod"/>
            </a:pPr>
            <a:r>
              <a:rPr lang="es-PE" dirty="0"/>
              <a:t>Definir los pesos de equilibrio del mercado y la matriz de covarianzas de los activos.</a:t>
            </a:r>
          </a:p>
          <a:p>
            <a:pPr marL="514350" indent="-514350">
              <a:buFont typeface="+mj-lt"/>
              <a:buAutoNum type="arabicPeriod"/>
            </a:pPr>
            <a:r>
              <a:rPr lang="es-PE" dirty="0"/>
              <a:t>Calcular los retornos esperados de equilibrio implícitos en los pesos.</a:t>
            </a:r>
          </a:p>
          <a:p>
            <a:pPr marL="514350" indent="-514350">
              <a:buFont typeface="+mj-lt"/>
              <a:buAutoNum type="arabicPeriod"/>
            </a:pPr>
            <a:r>
              <a:rPr lang="es-PE" dirty="0"/>
              <a:t>Expresar los puntos de vista y el nivel de confianza de éstos.</a:t>
            </a:r>
          </a:p>
          <a:p>
            <a:pPr marL="514350" indent="-514350">
              <a:buFont typeface="+mj-lt"/>
              <a:buAutoNum type="arabicPeriod"/>
            </a:pPr>
            <a:r>
              <a:rPr lang="es-PE" dirty="0"/>
              <a:t>Calcular los retornos de equilibrio ajustados.</a:t>
            </a:r>
          </a:p>
          <a:p>
            <a:pPr marL="514350" indent="-514350">
              <a:buFont typeface="+mj-lt"/>
              <a:buAutoNum type="arabicPeriod"/>
            </a:pPr>
            <a:r>
              <a:rPr lang="es-PE" dirty="0"/>
              <a:t>Correr la optimización de media-varianza.</a:t>
            </a:r>
          </a:p>
        </p:txBody>
      </p:sp>
      <p:sp>
        <p:nvSpPr>
          <p:cNvPr id="4" name="3 Marcador de número de diapositiva"/>
          <p:cNvSpPr>
            <a:spLocks noGrp="1"/>
          </p:cNvSpPr>
          <p:nvPr>
            <p:ph type="sldNum" sz="quarter" idx="10"/>
          </p:nvPr>
        </p:nvSpPr>
        <p:spPr/>
        <p:txBody>
          <a:bodyPr/>
          <a:lstStyle/>
          <a:p>
            <a:pPr>
              <a:defRPr/>
            </a:pPr>
            <a:fld id="{2C0A62A9-F1EE-47C6-B5B1-DBB6B4BDC71E}" type="slidenum">
              <a:rPr lang="es-MX" altLang="en-US" smtClean="0"/>
              <a:pPr>
                <a:defRPr/>
              </a:pPr>
              <a:t>46</a:t>
            </a:fld>
            <a:endParaRPr lang="es-MX" altLang="en-US" dirty="0"/>
          </a:p>
        </p:txBody>
      </p:sp>
    </p:spTree>
    <p:extLst>
      <p:ext uri="{BB962C8B-B14F-4D97-AF65-F5344CB8AC3E}">
        <p14:creationId xmlns:p14="http://schemas.microsoft.com/office/powerpoint/2010/main" val="676897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a:t>Derivando la optimización inversa</a:t>
            </a:r>
          </a:p>
        </p:txBody>
      </p:sp>
      <p:sp>
        <p:nvSpPr>
          <p:cNvPr id="3" name="2 Marcador de contenido"/>
          <p:cNvSpPr>
            <a:spLocks noGrp="1"/>
          </p:cNvSpPr>
          <p:nvPr>
            <p:ph idx="1"/>
          </p:nvPr>
        </p:nvSpPr>
        <p:spPr>
          <a:xfrm>
            <a:off x="539552" y="2247521"/>
            <a:ext cx="8147248" cy="3396042"/>
          </a:xfrm>
        </p:spPr>
        <p:txBody>
          <a:bodyPr/>
          <a:lstStyle/>
          <a:p>
            <a:r>
              <a:rPr lang="es-PE" dirty="0"/>
              <a:t>Donde:</a:t>
            </a:r>
          </a:p>
          <a:p>
            <a:pPr lvl="1"/>
            <a:r>
              <a:rPr lang="es-PE" dirty="0"/>
              <a:t>U: Utilidad del </a:t>
            </a:r>
            <a:r>
              <a:rPr lang="es-PE" dirty="0" err="1"/>
              <a:t>Inversonista</a:t>
            </a:r>
            <a:endParaRPr lang="es-PE" dirty="0"/>
          </a:p>
          <a:p>
            <a:pPr lvl="1"/>
            <a:r>
              <a:rPr lang="es-PE" dirty="0"/>
              <a:t>W: Vector de pesos de activos</a:t>
            </a:r>
          </a:p>
          <a:p>
            <a:pPr lvl="1"/>
            <a:r>
              <a:rPr lang="es-PE" dirty="0"/>
              <a:t>Π : Vector de retornos de equilibrio</a:t>
            </a:r>
          </a:p>
          <a:p>
            <a:pPr lvl="1"/>
            <a:r>
              <a:rPr lang="el-GR" dirty="0"/>
              <a:t>δ</a:t>
            </a:r>
            <a:r>
              <a:rPr lang="es-PE" dirty="0"/>
              <a:t> : </a:t>
            </a:r>
            <a:r>
              <a:rPr lang="es-PE" dirty="0" err="1"/>
              <a:t>Risk</a:t>
            </a:r>
            <a:r>
              <a:rPr lang="es-PE" dirty="0"/>
              <a:t> </a:t>
            </a:r>
            <a:r>
              <a:rPr lang="es-PE" dirty="0" err="1"/>
              <a:t>aversion</a:t>
            </a:r>
            <a:r>
              <a:rPr lang="es-PE" dirty="0"/>
              <a:t> </a:t>
            </a:r>
            <a:r>
              <a:rPr lang="es-PE" dirty="0" err="1"/>
              <a:t>parameter</a:t>
            </a:r>
            <a:endParaRPr lang="es-PE" dirty="0"/>
          </a:p>
          <a:p>
            <a:pPr lvl="1"/>
            <a:r>
              <a:rPr lang="el-GR" dirty="0"/>
              <a:t>Σ</a:t>
            </a:r>
            <a:r>
              <a:rPr lang="es-PE" dirty="0"/>
              <a:t> : </a:t>
            </a:r>
            <a:r>
              <a:rPr lang="es-PE" dirty="0" err="1"/>
              <a:t>Covariance</a:t>
            </a:r>
            <a:r>
              <a:rPr lang="es-PE" dirty="0"/>
              <a:t> </a:t>
            </a:r>
            <a:r>
              <a:rPr lang="es-PE" dirty="0" err="1"/>
              <a:t>matrix</a:t>
            </a:r>
            <a:r>
              <a:rPr lang="es-PE" dirty="0"/>
              <a:t> </a:t>
            </a:r>
          </a:p>
        </p:txBody>
      </p:sp>
      <p:sp>
        <p:nvSpPr>
          <p:cNvPr id="4" name="3 Marcador de número de diapositiva"/>
          <p:cNvSpPr>
            <a:spLocks noGrp="1"/>
          </p:cNvSpPr>
          <p:nvPr>
            <p:ph type="sldNum" sz="quarter" idx="10"/>
          </p:nvPr>
        </p:nvSpPr>
        <p:spPr/>
        <p:txBody>
          <a:bodyPr/>
          <a:lstStyle/>
          <a:p>
            <a:pPr>
              <a:defRPr/>
            </a:pPr>
            <a:fld id="{2C0A62A9-F1EE-47C6-B5B1-DBB6B4BDC71E}" type="slidenum">
              <a:rPr lang="es-MX" altLang="en-US" smtClean="0"/>
              <a:pPr>
                <a:defRPr/>
              </a:pPr>
              <a:t>47</a:t>
            </a:fld>
            <a:endParaRPr lang="es-MX" altLang="en-US" dirty="0"/>
          </a:p>
        </p:txBody>
      </p:sp>
      <p:pic>
        <p:nvPicPr>
          <p:cNvPr id="2050"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3385" t="12005" r="15223" b="58211"/>
          <a:stretch/>
        </p:blipFill>
        <p:spPr bwMode="auto">
          <a:xfrm>
            <a:off x="1696579" y="1052736"/>
            <a:ext cx="5112568" cy="1194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10299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25276" y="1196752"/>
            <a:ext cx="8229600" cy="4143375"/>
          </a:xfrm>
        </p:spPr>
        <p:txBody>
          <a:bodyPr/>
          <a:lstStyle/>
          <a:p>
            <a:endParaRPr lang="es-PE" dirty="0"/>
          </a:p>
          <a:p>
            <a:endParaRPr lang="es-PE" dirty="0"/>
          </a:p>
          <a:p>
            <a:endParaRPr lang="es-PE" dirty="0"/>
          </a:p>
          <a:p>
            <a:r>
              <a:rPr lang="es-PE" dirty="0"/>
              <a:t>Para hallar coeficiente de aversión al riesgo, multiplicamos ambos lados por w’.</a:t>
            </a:r>
          </a:p>
          <a:p>
            <a:endParaRPr lang="es-MX" dirty="0"/>
          </a:p>
          <a:p>
            <a:endParaRPr lang="es-MX" dirty="0"/>
          </a:p>
          <a:p>
            <a:endParaRPr lang="es-MX" dirty="0"/>
          </a:p>
          <a:p>
            <a:endParaRPr lang="es-MX" dirty="0"/>
          </a:p>
          <a:p>
            <a:endParaRPr lang="es-PE" dirty="0"/>
          </a:p>
        </p:txBody>
      </p:sp>
      <p:sp>
        <p:nvSpPr>
          <p:cNvPr id="4" name="3 Marcador de número de diapositiva"/>
          <p:cNvSpPr>
            <a:spLocks noGrp="1"/>
          </p:cNvSpPr>
          <p:nvPr>
            <p:ph type="sldNum" sz="quarter" idx="10"/>
          </p:nvPr>
        </p:nvSpPr>
        <p:spPr/>
        <p:txBody>
          <a:bodyPr/>
          <a:lstStyle/>
          <a:p>
            <a:pPr>
              <a:defRPr/>
            </a:pPr>
            <a:fld id="{2C0A62A9-F1EE-47C6-B5B1-DBB6B4BDC71E}" type="slidenum">
              <a:rPr lang="es-MX" altLang="en-US" smtClean="0"/>
              <a:pPr>
                <a:defRPr/>
              </a:pPr>
              <a:t>48</a:t>
            </a:fld>
            <a:endParaRPr lang="es-MX" alt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4464" y="3046482"/>
            <a:ext cx="2105025" cy="81915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1 Título"/>
          <p:cNvSpPr>
            <a:spLocks noGrp="1"/>
          </p:cNvSpPr>
          <p:nvPr>
            <p:ph type="title"/>
          </p:nvPr>
        </p:nvSpPr>
        <p:spPr>
          <a:xfrm>
            <a:off x="1282901" y="217474"/>
            <a:ext cx="6974243" cy="1131856"/>
          </a:xfrm>
        </p:spPr>
        <p:txBody>
          <a:bodyPr>
            <a:normAutofit fontScale="90000"/>
          </a:bodyPr>
          <a:lstStyle/>
          <a:p>
            <a:r>
              <a:rPr lang="es-PE" dirty="0"/>
              <a:t>Derivando la optimización inversa</a:t>
            </a:r>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2639" y="3709768"/>
            <a:ext cx="3094874"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4509120"/>
            <a:ext cx="8562975" cy="117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CuadroTexto"/>
          <p:cNvSpPr txBox="1"/>
          <p:nvPr/>
        </p:nvSpPr>
        <p:spPr>
          <a:xfrm>
            <a:off x="5369289" y="2827429"/>
            <a:ext cx="324036" cy="646331"/>
          </a:xfrm>
          <a:prstGeom prst="rect">
            <a:avLst/>
          </a:prstGeom>
          <a:solidFill>
            <a:schemeClr val="bg1"/>
          </a:solidFill>
        </p:spPr>
        <p:txBody>
          <a:bodyPr wrap="square" rtlCol="0">
            <a:spAutoFit/>
          </a:bodyPr>
          <a:lstStyle/>
          <a:p>
            <a:endParaRPr lang="es-PE" sz="3600" dirty="0"/>
          </a:p>
        </p:txBody>
      </p:sp>
    </p:spTree>
    <p:extLst>
      <p:ext uri="{BB962C8B-B14F-4D97-AF65-F5344CB8AC3E}">
        <p14:creationId xmlns:p14="http://schemas.microsoft.com/office/powerpoint/2010/main" val="24773168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a:t>Detalle paso a paso</a:t>
            </a:r>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p:txBody>
              <a:bodyPr>
                <a:normAutofit fontScale="92500" lnSpcReduction="10000"/>
              </a:bodyPr>
              <a:lstStyle/>
              <a:p>
                <a:endParaRPr lang="es-PE" dirty="0"/>
              </a:p>
              <a:p>
                <a:endParaRPr lang="es-PE" dirty="0"/>
              </a:p>
              <a:p>
                <a:r>
                  <a:rPr lang="es-PE" dirty="0"/>
                  <a:t>Donde </a:t>
                </a:r>
              </a:p>
              <a:p>
                <a:r>
                  <a:rPr lang="es-PE" dirty="0"/>
                  <a:t>Π Vector de retornos en exceso (N x 1)</a:t>
                </a:r>
              </a:p>
              <a:p>
                <a:r>
                  <a:rPr lang="es-PE" dirty="0"/>
                  <a:t> </a:t>
                </a:r>
                <a14:m>
                  <m:oMath xmlns:m="http://schemas.openxmlformats.org/officeDocument/2006/math">
                    <m:r>
                      <m:rPr>
                        <m:sty m:val="p"/>
                      </m:rPr>
                      <a:rPr lang="el-GR" i="1">
                        <a:latin typeface="Cambria Math"/>
                      </a:rPr>
                      <m:t>λ</m:t>
                    </m:r>
                  </m:oMath>
                </a14:m>
                <a:r>
                  <a:rPr lang="es-PE" dirty="0"/>
                  <a:t> coeficiente de aversión al riesgo</a:t>
                </a:r>
              </a:p>
              <a:p>
                <a14:m>
                  <m:oMath xmlns:m="http://schemas.openxmlformats.org/officeDocument/2006/math">
                    <m:r>
                      <m:rPr>
                        <m:sty m:val="p"/>
                      </m:rPr>
                      <a:rPr lang="el-GR" i="1">
                        <a:latin typeface="Cambria Math"/>
                      </a:rPr>
                      <m:t>Σ</m:t>
                    </m:r>
                  </m:oMath>
                </a14:m>
                <a:r>
                  <a:rPr lang="es-PE" dirty="0"/>
                  <a:t> covarianza de los retornos en exceso</a:t>
                </a:r>
              </a:p>
              <a:p>
                <a14:m>
                  <m:oMath xmlns:m="http://schemas.openxmlformats.org/officeDocument/2006/math">
                    <m:sSub>
                      <m:sSubPr>
                        <m:ctrlPr>
                          <a:rPr lang="es-PE" i="1">
                            <a:latin typeface="Cambria Math" panose="02040503050406030204" pitchFamily="18" charset="0"/>
                          </a:rPr>
                        </m:ctrlPr>
                      </m:sSubPr>
                      <m:e>
                        <m:r>
                          <a:rPr lang="es-PE" i="1">
                            <a:latin typeface="Cambria Math"/>
                          </a:rPr>
                          <m:t>𝑤</m:t>
                        </m:r>
                      </m:e>
                      <m:sub>
                        <m:r>
                          <a:rPr lang="es-PE" i="1">
                            <a:latin typeface="Cambria Math"/>
                          </a:rPr>
                          <m:t>𝑚𝑘𝑡</m:t>
                        </m:r>
                      </m:sub>
                    </m:sSub>
                    <m:r>
                      <a:rPr lang="es-PE" b="0" i="1" smtClean="0">
                        <a:latin typeface="Cambria Math"/>
                      </a:rPr>
                      <m:t> </m:t>
                    </m:r>
                    <m:r>
                      <a:rPr lang="es-PE" b="0" i="1" smtClean="0">
                        <a:latin typeface="Cambria Math"/>
                      </a:rPr>
                      <m:t>𝑃𝑒𝑠𝑜</m:t>
                    </m:r>
                    <m:r>
                      <a:rPr lang="es-PE" b="0" i="1" smtClean="0">
                        <a:latin typeface="Cambria Math"/>
                      </a:rPr>
                      <m:t> </m:t>
                    </m:r>
                    <m:r>
                      <a:rPr lang="es-PE" b="0" i="1" smtClean="0">
                        <a:latin typeface="Cambria Math"/>
                      </a:rPr>
                      <m:t>𝑑𝑒</m:t>
                    </m:r>
                    <m:r>
                      <a:rPr lang="es-PE" b="0" i="1" smtClean="0">
                        <a:latin typeface="Cambria Math"/>
                      </a:rPr>
                      <m:t> </m:t>
                    </m:r>
                    <m:r>
                      <a:rPr lang="es-PE" b="0" i="1" smtClean="0">
                        <a:latin typeface="Cambria Math"/>
                      </a:rPr>
                      <m:t>𝑐𝑎𝑝𝑖𝑡𝑎𝑙𝑖𝑧𝑎𝑐𝑖</m:t>
                    </m:r>
                    <m:r>
                      <a:rPr lang="es-PE" b="0" i="1" smtClean="0">
                        <a:latin typeface="Cambria Math"/>
                      </a:rPr>
                      <m:t>ó</m:t>
                    </m:r>
                    <m:r>
                      <a:rPr lang="es-PE" b="0" i="1" smtClean="0">
                        <a:latin typeface="Cambria Math"/>
                      </a:rPr>
                      <m:t>𝑛</m:t>
                    </m:r>
                    <m:r>
                      <a:rPr lang="es-PE" b="0" i="1" smtClean="0">
                        <a:latin typeface="Cambria Math"/>
                      </a:rPr>
                      <m:t> </m:t>
                    </m:r>
                    <m:r>
                      <a:rPr lang="es-PE" b="0" i="1" smtClean="0">
                        <a:latin typeface="Cambria Math"/>
                      </a:rPr>
                      <m:t>𝑑𝑒</m:t>
                    </m:r>
                    <m:r>
                      <a:rPr lang="es-PE" b="0" i="1" smtClean="0">
                        <a:latin typeface="Cambria Math"/>
                      </a:rPr>
                      <m:t> </m:t>
                    </m:r>
                    <m:r>
                      <a:rPr lang="es-PE" b="0" i="1" smtClean="0">
                        <a:latin typeface="Cambria Math"/>
                      </a:rPr>
                      <m:t>𝑚𝑒𝑟𝑐𝑎𝑑𝑜</m:t>
                    </m:r>
                  </m:oMath>
                </a14:m>
                <a:endParaRPr lang="es-PE" dirty="0"/>
              </a:p>
              <a:p>
                <a:endParaRPr lang="es-PE"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blipFill rotWithShape="0">
                <a:blip r:embed="rId2"/>
                <a:stretch>
                  <a:fillRect l="-1741"/>
                </a:stretch>
              </a:blipFill>
            </p:spPr>
            <p:txBody>
              <a:bodyPr/>
              <a:lstStyle/>
              <a:p>
                <a:r>
                  <a:rPr lang="es-PE">
                    <a:noFill/>
                  </a:rPr>
                  <a:t> </a:t>
                </a:r>
              </a:p>
            </p:txBody>
          </p:sp>
        </mc:Fallback>
      </mc:AlternateContent>
      <p:sp>
        <p:nvSpPr>
          <p:cNvPr id="4" name="3 Marcador de número de diapositiva"/>
          <p:cNvSpPr>
            <a:spLocks noGrp="1"/>
          </p:cNvSpPr>
          <p:nvPr>
            <p:ph type="sldNum" sz="quarter" idx="10"/>
          </p:nvPr>
        </p:nvSpPr>
        <p:spPr/>
        <p:txBody>
          <a:bodyPr/>
          <a:lstStyle/>
          <a:p>
            <a:pPr>
              <a:defRPr/>
            </a:pPr>
            <a:fld id="{2C0A62A9-F1EE-47C6-B5B1-DBB6B4BDC71E}" type="slidenum">
              <a:rPr lang="es-MX" altLang="en-US" smtClean="0"/>
              <a:pPr>
                <a:defRPr/>
              </a:pPr>
              <a:t>49</a:t>
            </a:fld>
            <a:endParaRPr lang="es-MX" altLang="en-US" dirty="0"/>
          </a:p>
        </p:txBody>
      </p:sp>
      <mc:AlternateContent xmlns:mc="http://schemas.openxmlformats.org/markup-compatibility/2006">
        <mc:Choice xmlns:a14="http://schemas.microsoft.com/office/drawing/2010/main" Requires="a14">
          <p:sp>
            <p:nvSpPr>
              <p:cNvPr id="5" name="4 CuadroTexto"/>
              <p:cNvSpPr txBox="1"/>
              <p:nvPr/>
            </p:nvSpPr>
            <p:spPr>
              <a:xfrm>
                <a:off x="2339752" y="2259035"/>
                <a:ext cx="4032448" cy="8159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l-GR" sz="4000" i="1" smtClean="0">
                          <a:latin typeface="Cambria Math"/>
                        </a:rPr>
                        <m:t>𝜋</m:t>
                      </m:r>
                      <m:r>
                        <a:rPr lang="es-PE" sz="4000" i="1" smtClean="0">
                          <a:latin typeface="Cambria Math"/>
                        </a:rPr>
                        <m:t>=</m:t>
                      </m:r>
                      <m:sSup>
                        <m:sSupPr>
                          <m:ctrlPr>
                            <a:rPr lang="es-PE" sz="4000" i="1" smtClean="0">
                              <a:latin typeface="Cambria Math" panose="02040503050406030204" pitchFamily="18" charset="0"/>
                            </a:rPr>
                          </m:ctrlPr>
                        </m:sSupPr>
                        <m:e>
                          <m:sSub>
                            <m:sSubPr>
                              <m:ctrlPr>
                                <a:rPr lang="es-PE" sz="4000" i="1" smtClean="0">
                                  <a:latin typeface="Cambria Math" panose="02040503050406030204" pitchFamily="18" charset="0"/>
                                </a:rPr>
                              </m:ctrlPr>
                            </m:sSubPr>
                            <m:e>
                              <m:r>
                                <m:rPr>
                                  <m:sty m:val="p"/>
                                </m:rPr>
                                <a:rPr lang="el-GR" sz="4000" i="1" smtClean="0">
                                  <a:latin typeface="Cambria Math"/>
                                </a:rPr>
                                <m:t>λ</m:t>
                              </m:r>
                              <m:r>
                                <m:rPr>
                                  <m:sty m:val="p"/>
                                </m:rPr>
                                <a:rPr lang="el-GR" sz="4000" i="1">
                                  <a:latin typeface="Cambria Math"/>
                                </a:rPr>
                                <m:t>Σ</m:t>
                              </m:r>
                              <m:r>
                                <a:rPr lang="es-PE" sz="4000" i="1">
                                  <a:latin typeface="Cambria Math"/>
                                </a:rPr>
                                <m:t>𝑤</m:t>
                              </m:r>
                            </m:e>
                            <m:sub>
                              <m:r>
                                <a:rPr lang="es-PE" sz="4000" b="0" i="1" smtClean="0">
                                  <a:latin typeface="Cambria Math"/>
                                </a:rPr>
                                <m:t>𝑚𝑘𝑡</m:t>
                              </m:r>
                            </m:sub>
                          </m:sSub>
                        </m:e>
                        <m:sup/>
                      </m:sSup>
                    </m:oMath>
                  </m:oMathPara>
                </a14:m>
                <a:endParaRPr lang="es-PE" sz="4000" dirty="0"/>
              </a:p>
            </p:txBody>
          </p:sp>
        </mc:Choice>
        <mc:Fallback>
          <p:sp>
            <p:nvSpPr>
              <p:cNvPr id="5" name="4 CuadroTexto"/>
              <p:cNvSpPr txBox="1">
                <a:spLocks noRot="1" noChangeAspect="1" noMove="1" noResize="1" noEditPoints="1" noAdjustHandles="1" noChangeArrowheads="1" noChangeShapeType="1" noTextEdit="1"/>
              </p:cNvSpPr>
              <p:nvPr/>
            </p:nvSpPr>
            <p:spPr>
              <a:xfrm>
                <a:off x="2339752" y="2259035"/>
                <a:ext cx="4032448" cy="815929"/>
              </a:xfrm>
              <a:prstGeom prst="rect">
                <a:avLst/>
              </a:prstGeom>
              <a:blipFill>
                <a:blip r:embed="rId3"/>
                <a:stretch>
                  <a:fillRect/>
                </a:stretch>
              </a:blipFill>
            </p:spPr>
            <p:txBody>
              <a:bodyPr/>
              <a:lstStyle/>
              <a:p>
                <a:r>
                  <a:rPr lang="es-PE">
                    <a:noFill/>
                  </a:rPr>
                  <a:t> </a:t>
                </a:r>
              </a:p>
            </p:txBody>
          </p:sp>
        </mc:Fallback>
      </mc:AlternateContent>
    </p:spTree>
    <p:extLst>
      <p:ext uri="{BB962C8B-B14F-4D97-AF65-F5344CB8AC3E}">
        <p14:creationId xmlns:p14="http://schemas.microsoft.com/office/powerpoint/2010/main" val="1641209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Supuestos</a:t>
            </a:r>
            <a:endParaRPr lang="en-US" dirty="0"/>
          </a:p>
        </p:txBody>
      </p:sp>
      <p:sp>
        <p:nvSpPr>
          <p:cNvPr id="3" name="2 Marcador de contenido"/>
          <p:cNvSpPr>
            <a:spLocks noGrp="1"/>
          </p:cNvSpPr>
          <p:nvPr>
            <p:ph idx="1"/>
          </p:nvPr>
        </p:nvSpPr>
        <p:spPr/>
        <p:txBody>
          <a:bodyPr>
            <a:normAutofit/>
          </a:bodyPr>
          <a:lstStyle/>
          <a:p>
            <a:r>
              <a:rPr lang="es-ES" dirty="0"/>
              <a:t>Los analistas sólo pueden analizar a profundidad un número limitado de instrumentos. Se asume que los instrumentos no analizados están valorizados correctamente.</a:t>
            </a:r>
          </a:p>
          <a:p>
            <a:r>
              <a:rPr lang="es-ES" dirty="0"/>
              <a:t>Para alcanzar una diversificación eficiente, el índice de mercado se utiliza como el portafolio de partida, que será el portafolio pasivo en el modelo.</a:t>
            </a:r>
            <a:endParaRPr lang="en-US" dirty="0"/>
          </a:p>
        </p:txBody>
      </p:sp>
    </p:spTree>
    <p:extLst>
      <p:ext uri="{BB962C8B-B14F-4D97-AF65-F5344CB8AC3E}">
        <p14:creationId xmlns:p14="http://schemas.microsoft.com/office/powerpoint/2010/main" val="39871038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PE"/>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457200" y="1500189"/>
                <a:ext cx="8229600" cy="1568772"/>
              </a:xfrm>
            </p:spPr>
            <p:txBody>
              <a:bodyPr>
                <a:normAutofit fontScale="70000" lnSpcReduction="20000"/>
              </a:bodyPr>
              <a:lstStyle/>
              <a:p>
                <a14:m>
                  <m:oMath xmlns:m="http://schemas.openxmlformats.org/officeDocument/2006/math">
                    <m:r>
                      <m:rPr>
                        <m:sty m:val="p"/>
                      </m:rPr>
                      <a:rPr lang="el-GR" i="1" smtClean="0">
                        <a:latin typeface="Cambria Math"/>
                      </a:rPr>
                      <m:t>λ</m:t>
                    </m:r>
                  </m:oMath>
                </a14:m>
                <a:r>
                  <a:rPr lang="es-PE" dirty="0"/>
                  <a:t> caracteriza el </a:t>
                </a:r>
                <a:r>
                  <a:rPr lang="es-PE" dirty="0" err="1"/>
                  <a:t>trade</a:t>
                </a:r>
                <a:r>
                  <a:rPr lang="es-PE" dirty="0"/>
                  <a:t>-off riesgo retorno. (prima de riesgo entre varianza de exceso de retornos)</a:t>
                </a:r>
              </a:p>
              <a:p>
                <a:endParaRPr lang="es-PE" dirty="0"/>
              </a:p>
              <a:p>
                <a:r>
                  <a:rPr lang="es-PE" dirty="0"/>
                  <a:t>La solución a </a:t>
                </a:r>
              </a:p>
              <a:p>
                <a:pPr marL="0" indent="0">
                  <a:buNone/>
                </a:pPr>
                <a:r>
                  <a:rPr lang="es-PE" dirty="0"/>
                  <a:t> es </a:t>
                </a:r>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457200" y="1500189"/>
                <a:ext cx="8229600" cy="1568772"/>
              </a:xfrm>
              <a:blipFill rotWithShape="0">
                <a:blip r:embed="rId3"/>
                <a:stretch>
                  <a:fillRect l="-1037" t="-8560" b="-4280"/>
                </a:stretch>
              </a:blipFill>
            </p:spPr>
            <p:txBody>
              <a:bodyPr/>
              <a:lstStyle/>
              <a:p>
                <a:r>
                  <a:rPr lang="es-PE">
                    <a:noFill/>
                  </a:rPr>
                  <a:t> </a:t>
                </a:r>
              </a:p>
            </p:txBody>
          </p:sp>
        </mc:Fallback>
      </mc:AlternateContent>
      <p:sp>
        <p:nvSpPr>
          <p:cNvPr id="4" name="3 Marcador de número de diapositiva"/>
          <p:cNvSpPr>
            <a:spLocks noGrp="1"/>
          </p:cNvSpPr>
          <p:nvPr>
            <p:ph type="sldNum" sz="quarter" idx="10"/>
          </p:nvPr>
        </p:nvSpPr>
        <p:spPr/>
        <p:txBody>
          <a:bodyPr/>
          <a:lstStyle/>
          <a:p>
            <a:pPr>
              <a:defRPr/>
            </a:pPr>
            <a:fld id="{2C0A62A9-F1EE-47C6-B5B1-DBB6B4BDC71E}" type="slidenum">
              <a:rPr lang="es-MX" altLang="en-US" smtClean="0"/>
              <a:pPr>
                <a:defRPr/>
              </a:pPr>
              <a:t>50</a:t>
            </a:fld>
            <a:endParaRPr lang="es-MX" altLang="en-US" dirty="0"/>
          </a:p>
        </p:txBody>
      </p:sp>
      <p:pic>
        <p:nvPicPr>
          <p:cNvPr id="2051"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59555" t="35911" r="24150" b="58406"/>
          <a:stretch/>
        </p:blipFill>
        <p:spPr bwMode="auto">
          <a:xfrm>
            <a:off x="3707904" y="3612159"/>
            <a:ext cx="2520280" cy="676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rotWithShape="1">
          <a:blip r:embed="rId5">
            <a:extLst>
              <a:ext uri="{28A0092B-C50C-407E-A947-70E740481C1C}">
                <a14:useLocalDpi xmlns:a14="http://schemas.microsoft.com/office/drawing/2010/main" val="0"/>
              </a:ext>
            </a:extLst>
          </a:blip>
          <a:srcRect l="21444" t="24573" r="65476" b="70421"/>
          <a:stretch/>
        </p:blipFill>
        <p:spPr bwMode="auto">
          <a:xfrm>
            <a:off x="3995936" y="4255662"/>
            <a:ext cx="1604683" cy="473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rotWithShape="1">
          <a:blip r:embed="rId6">
            <a:extLst>
              <a:ext uri="{28A0092B-C50C-407E-A947-70E740481C1C}">
                <a14:useLocalDpi xmlns:a14="http://schemas.microsoft.com/office/drawing/2010/main" val="0"/>
              </a:ext>
            </a:extLst>
          </a:blip>
          <a:srcRect l="15492" t="42410" r="70113" b="48861"/>
          <a:stretch/>
        </p:blipFill>
        <p:spPr bwMode="auto">
          <a:xfrm>
            <a:off x="3275856" y="2812731"/>
            <a:ext cx="1766047" cy="824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70030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PE"/>
          </a:p>
        </p:txBody>
      </p:sp>
      <p:sp>
        <p:nvSpPr>
          <p:cNvPr id="4" name="3 Marcador de número de diapositiva"/>
          <p:cNvSpPr>
            <a:spLocks noGrp="1"/>
          </p:cNvSpPr>
          <p:nvPr>
            <p:ph type="sldNum" sz="quarter" idx="10"/>
          </p:nvPr>
        </p:nvSpPr>
        <p:spPr/>
        <p:txBody>
          <a:bodyPr/>
          <a:lstStyle/>
          <a:p>
            <a:pPr>
              <a:defRPr/>
            </a:pPr>
            <a:fld id="{2C0A62A9-F1EE-47C6-B5B1-DBB6B4BDC71E}" type="slidenum">
              <a:rPr lang="es-MX" altLang="en-US" smtClean="0"/>
              <a:pPr>
                <a:defRPr/>
              </a:pPr>
              <a:t>51</a:t>
            </a:fld>
            <a:endParaRPr lang="es-MX" altLang="en-US" dirty="0"/>
          </a:p>
        </p:txBody>
      </p:sp>
      <p:pic>
        <p:nvPicPr>
          <p:cNvPr id="307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8349" t="8017" r="8056" b="3463"/>
          <a:stretch/>
        </p:blipFill>
        <p:spPr bwMode="auto">
          <a:xfrm>
            <a:off x="323528" y="0"/>
            <a:ext cx="8408952"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80909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a:t>El modelo</a:t>
            </a:r>
          </a:p>
        </p:txBody>
      </p:sp>
      <p:sp>
        <p:nvSpPr>
          <p:cNvPr id="4" name="3 Marcador de número de diapositiva"/>
          <p:cNvSpPr>
            <a:spLocks noGrp="1"/>
          </p:cNvSpPr>
          <p:nvPr>
            <p:ph type="sldNum" sz="quarter" idx="10"/>
          </p:nvPr>
        </p:nvSpPr>
        <p:spPr/>
        <p:txBody>
          <a:bodyPr/>
          <a:lstStyle/>
          <a:p>
            <a:pPr>
              <a:defRPr/>
            </a:pPr>
            <a:fld id="{2C0A62A9-F1EE-47C6-B5B1-DBB6B4BDC71E}" type="slidenum">
              <a:rPr lang="es-MX" altLang="en-US" smtClean="0"/>
              <a:pPr>
                <a:defRPr/>
              </a:pPr>
              <a:t>52</a:t>
            </a:fld>
            <a:endParaRPr lang="es-MX" altLang="en-US" dirty="0"/>
          </a:p>
        </p:txBody>
      </p: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2579" t="13932" r="14216" b="53783"/>
          <a:stretch/>
        </p:blipFill>
        <p:spPr bwMode="auto">
          <a:xfrm>
            <a:off x="539552" y="1556791"/>
            <a:ext cx="7754216" cy="3050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Rectángulo"/>
          <p:cNvSpPr/>
          <p:nvPr/>
        </p:nvSpPr>
        <p:spPr>
          <a:xfrm>
            <a:off x="7357664" y="1849107"/>
            <a:ext cx="936104"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7 Rectángulo"/>
          <p:cNvSpPr/>
          <p:nvPr/>
        </p:nvSpPr>
        <p:spPr>
          <a:xfrm>
            <a:off x="611560" y="2314592"/>
            <a:ext cx="936104"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Donde:</a:t>
            </a:r>
          </a:p>
        </p:txBody>
      </p:sp>
      <p:pic>
        <p:nvPicPr>
          <p:cNvPr id="4099"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19949" t="30645" r="16259" b="55882"/>
          <a:stretch/>
        </p:blipFill>
        <p:spPr bwMode="auto">
          <a:xfrm>
            <a:off x="179512" y="4293096"/>
            <a:ext cx="7826188" cy="1272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58885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a:t>Los inputs</a:t>
            </a:r>
          </a:p>
        </p:txBody>
      </p:sp>
      <p:sp>
        <p:nvSpPr>
          <p:cNvPr id="4" name="3 Marcador de número de diapositiva"/>
          <p:cNvSpPr>
            <a:spLocks noGrp="1"/>
          </p:cNvSpPr>
          <p:nvPr>
            <p:ph type="sldNum" sz="quarter" idx="10"/>
          </p:nvPr>
        </p:nvSpPr>
        <p:spPr/>
        <p:txBody>
          <a:bodyPr/>
          <a:lstStyle/>
          <a:p>
            <a:pPr>
              <a:defRPr/>
            </a:pPr>
            <a:fld id="{2C0A62A9-F1EE-47C6-B5B1-DBB6B4BDC71E}" type="slidenum">
              <a:rPr lang="es-MX" altLang="en-US" smtClean="0"/>
              <a:pPr>
                <a:defRPr/>
              </a:pPr>
              <a:t>53</a:t>
            </a:fld>
            <a:endParaRPr lang="es-MX" altLang="en-US" dirty="0"/>
          </a:p>
        </p:txBody>
      </p:sp>
      <p:pic>
        <p:nvPicPr>
          <p:cNvPr id="512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3018" t="25048" r="57837" b="61480"/>
          <a:stretch/>
        </p:blipFill>
        <p:spPr bwMode="auto">
          <a:xfrm>
            <a:off x="2823882" y="1089900"/>
            <a:ext cx="2348753" cy="1272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23018" t="22580" r="61856" b="63989"/>
          <a:stretch/>
        </p:blipFill>
        <p:spPr bwMode="auto">
          <a:xfrm>
            <a:off x="3134907" y="2486182"/>
            <a:ext cx="1855694" cy="1269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rotWithShape="1">
          <a:blip r:embed="rId5">
            <a:extLst>
              <a:ext uri="{28A0092B-C50C-407E-A947-70E740481C1C}">
                <a14:useLocalDpi xmlns:a14="http://schemas.microsoft.com/office/drawing/2010/main" val="0"/>
              </a:ext>
            </a:extLst>
          </a:blip>
          <a:srcRect l="22360" t="30266" r="60385" b="56451"/>
          <a:stretch/>
        </p:blipFill>
        <p:spPr bwMode="auto">
          <a:xfrm>
            <a:off x="3004338" y="3933056"/>
            <a:ext cx="2116832" cy="1255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78383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a:t>Los inputs</a:t>
            </a:r>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p:txBody>
              <a:bodyPr/>
              <a:lstStyle/>
              <a:p>
                <a:r>
                  <a:rPr lang="es-PE" dirty="0"/>
                  <a:t>La varianza de cada </a:t>
                </a:r>
                <a:r>
                  <a:rPr lang="es-PE" dirty="0" err="1"/>
                  <a:t>view</a:t>
                </a:r>
                <a:r>
                  <a:rPr lang="es-PE" dirty="0"/>
                  <a:t> está representada por:</a:t>
                </a:r>
              </a:p>
              <a:p>
                <a14:m>
                  <m:oMath xmlns:m="http://schemas.openxmlformats.org/officeDocument/2006/math">
                    <m:r>
                      <a:rPr lang="es-PE" b="0" i="1" smtClean="0">
                        <a:latin typeface="Cambria Math"/>
                      </a:rPr>
                      <m:t>ɷ</m:t>
                    </m:r>
                    <m:r>
                      <a:rPr lang="es-PE" i="1" smtClean="0">
                        <a:latin typeface="Cambria Math"/>
                      </a:rPr>
                      <m:t>=</m:t>
                    </m:r>
                    <m:sSub>
                      <m:sSubPr>
                        <m:ctrlPr>
                          <a:rPr lang="es-PE" i="1" smtClean="0">
                            <a:latin typeface="Cambria Math" panose="02040503050406030204" pitchFamily="18" charset="0"/>
                          </a:rPr>
                        </m:ctrlPr>
                      </m:sSubPr>
                      <m:e>
                        <m:r>
                          <a:rPr lang="es-PE" b="0" i="1" smtClean="0">
                            <a:latin typeface="Cambria Math"/>
                          </a:rPr>
                          <m:t>𝑝</m:t>
                        </m:r>
                      </m:e>
                      <m:sub>
                        <m:r>
                          <a:rPr lang="es-PE" b="0" i="1" smtClean="0">
                            <a:latin typeface="Cambria Math"/>
                          </a:rPr>
                          <m:t>𝑘</m:t>
                        </m:r>
                      </m:sub>
                    </m:sSub>
                    <m:r>
                      <m:rPr>
                        <m:sty m:val="p"/>
                      </m:rPr>
                      <a:rPr lang="el-GR" i="1" smtClean="0">
                        <a:latin typeface="Cambria Math"/>
                      </a:rPr>
                      <m:t>Σ</m:t>
                    </m:r>
                    <m:sSub>
                      <m:sSubPr>
                        <m:ctrlPr>
                          <a:rPr lang="el-GR" i="1" smtClean="0">
                            <a:latin typeface="Cambria Math" panose="02040503050406030204" pitchFamily="18" charset="0"/>
                          </a:rPr>
                        </m:ctrlPr>
                      </m:sSubPr>
                      <m:e>
                        <m:r>
                          <a:rPr lang="es-PE" b="0" i="1" smtClean="0">
                            <a:latin typeface="Cambria Math"/>
                          </a:rPr>
                          <m:t>𝑝</m:t>
                        </m:r>
                        <m:r>
                          <a:rPr lang="es-PE" b="0" i="1" smtClean="0">
                            <a:latin typeface="Cambria Math"/>
                          </a:rPr>
                          <m:t>′</m:t>
                        </m:r>
                      </m:e>
                      <m:sub>
                        <m:r>
                          <a:rPr lang="es-PE" b="0" i="1" smtClean="0">
                            <a:latin typeface="Cambria Math"/>
                          </a:rPr>
                          <m:t>𝑘</m:t>
                        </m:r>
                      </m:sub>
                    </m:sSub>
                    <m:r>
                      <a:rPr lang="es-PE" b="0" i="0" smtClean="0">
                        <a:latin typeface="Cambria Math"/>
                      </a:rPr>
                      <m:t>∗</m:t>
                    </m:r>
                    <m:r>
                      <m:rPr>
                        <m:sty m:val="p"/>
                      </m:rPr>
                      <a:rPr lang="el-GR" b="0" i="1" smtClean="0">
                        <a:latin typeface="Cambria Math"/>
                      </a:rPr>
                      <m:t>τ</m:t>
                    </m:r>
                  </m:oMath>
                </a14:m>
                <a:endParaRPr lang="es-PE" dirty="0"/>
              </a:p>
              <a:p>
                <a:r>
                  <a:rPr lang="es-PE" dirty="0" err="1"/>
                  <a:t>Pk</a:t>
                </a:r>
                <a:r>
                  <a:rPr lang="es-PE" dirty="0"/>
                  <a:t> </a:t>
                </a:r>
                <a:r>
                  <a:rPr lang="es-PE" dirty="0" err="1"/>
                  <a:t>cprresponde</a:t>
                </a:r>
                <a:r>
                  <a:rPr lang="es-PE" dirty="0"/>
                  <a:t> al k </a:t>
                </a:r>
                <a:r>
                  <a:rPr lang="es-PE" dirty="0" err="1"/>
                  <a:t>esimo</a:t>
                </a:r>
                <a:r>
                  <a:rPr lang="es-PE" dirty="0"/>
                  <a:t> </a:t>
                </a:r>
                <a:r>
                  <a:rPr lang="es-PE" dirty="0" err="1"/>
                  <a:t>view</a:t>
                </a:r>
                <a:r>
                  <a:rPr lang="es-PE" dirty="0"/>
                  <a:t> de la matriz P 	</a:t>
                </a:r>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blipFill rotWithShape="1">
                <a:blip r:embed="rId2"/>
                <a:stretch>
                  <a:fillRect l="-593" t="-1912" r="-74"/>
                </a:stretch>
              </a:blipFill>
            </p:spPr>
            <p:txBody>
              <a:bodyPr/>
              <a:lstStyle/>
              <a:p>
                <a:r>
                  <a:rPr lang="es-PE">
                    <a:noFill/>
                  </a:rPr>
                  <a:t> </a:t>
                </a:r>
              </a:p>
            </p:txBody>
          </p:sp>
        </mc:Fallback>
      </mc:AlternateContent>
      <p:sp>
        <p:nvSpPr>
          <p:cNvPr id="4" name="3 Marcador de número de diapositiva"/>
          <p:cNvSpPr>
            <a:spLocks noGrp="1"/>
          </p:cNvSpPr>
          <p:nvPr>
            <p:ph type="sldNum" sz="quarter" idx="10"/>
          </p:nvPr>
        </p:nvSpPr>
        <p:spPr/>
        <p:txBody>
          <a:bodyPr/>
          <a:lstStyle/>
          <a:p>
            <a:pPr>
              <a:defRPr/>
            </a:pPr>
            <a:fld id="{2C0A62A9-F1EE-47C6-B5B1-DBB6B4BDC71E}" type="slidenum">
              <a:rPr lang="es-MX" altLang="en-US" smtClean="0"/>
              <a:pPr>
                <a:defRPr/>
              </a:pPr>
              <a:t>54</a:t>
            </a:fld>
            <a:endParaRPr lang="es-MX" altLang="en-US" dirty="0"/>
          </a:p>
        </p:txBody>
      </p:sp>
    </p:spTree>
    <p:extLst>
      <p:ext uri="{BB962C8B-B14F-4D97-AF65-F5344CB8AC3E}">
        <p14:creationId xmlns:p14="http://schemas.microsoft.com/office/powerpoint/2010/main" val="3990995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Supuestos</a:t>
            </a:r>
            <a:endParaRPr lang="en-US" dirty="0"/>
          </a:p>
        </p:txBody>
      </p:sp>
      <p:sp>
        <p:nvSpPr>
          <p:cNvPr id="3" name="2 Marcador de contenido"/>
          <p:cNvSpPr>
            <a:spLocks noGrp="1"/>
          </p:cNvSpPr>
          <p:nvPr>
            <p:ph idx="1"/>
          </p:nvPr>
        </p:nvSpPr>
        <p:spPr/>
        <p:txBody>
          <a:bodyPr/>
          <a:lstStyle/>
          <a:p>
            <a:r>
              <a:rPr lang="es-ES" dirty="0"/>
              <a:t>Los pronósticos del retorno esperado y varianza del portafolio pasivo (el índice de mercado) se realizan a nivel macro.</a:t>
            </a:r>
          </a:p>
          <a:p>
            <a:r>
              <a:rPr lang="es-ES" dirty="0"/>
              <a:t>El objetivo del análisis de instrumentos es implementar un portafolio activo compuesto por un número limitado de instrumentos. La composición el portafolio es una función percepción de anomalía en el precio. </a:t>
            </a:r>
            <a:endParaRPr lang="en-US" dirty="0"/>
          </a:p>
        </p:txBody>
      </p:sp>
    </p:spTree>
    <p:extLst>
      <p:ext uri="{BB962C8B-B14F-4D97-AF65-F5344CB8AC3E}">
        <p14:creationId xmlns:p14="http://schemas.microsoft.com/office/powerpoint/2010/main" val="3022496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Supuestos</a:t>
            </a:r>
            <a:endParaRPr lang="en-US" dirty="0"/>
          </a:p>
        </p:txBody>
      </p:sp>
      <p:sp>
        <p:nvSpPr>
          <p:cNvPr id="3" name="2 Marcador de contenido"/>
          <p:cNvSpPr>
            <a:spLocks noGrp="1"/>
          </p:cNvSpPr>
          <p:nvPr>
            <p:ph idx="1"/>
          </p:nvPr>
        </p:nvSpPr>
        <p:spPr/>
        <p:txBody>
          <a:bodyPr>
            <a:normAutofit/>
          </a:bodyPr>
          <a:lstStyle/>
          <a:p>
            <a:r>
              <a:rPr lang="es-ES" dirty="0"/>
              <a:t>Procedimiento:</a:t>
            </a:r>
          </a:p>
          <a:p>
            <a:pPr lvl="1"/>
            <a:r>
              <a:rPr lang="es-ES" dirty="0"/>
              <a:t>Estimar el beta y el riesgo residual de cada instrumento. A partir del pronóstico macro, estimar el retorno requerido.</a:t>
            </a:r>
          </a:p>
          <a:p>
            <a:pPr lvl="1"/>
            <a:r>
              <a:rPr lang="es-ES" dirty="0"/>
              <a:t>Dado el grado de anomalía en el precio, determinar el retorno esperado y el exceso </a:t>
            </a:r>
            <a:r>
              <a:rPr lang="es-ES" i="1" dirty="0"/>
              <a:t>anormal </a:t>
            </a:r>
            <a:r>
              <a:rPr lang="es-ES" dirty="0"/>
              <a:t>de retorno.</a:t>
            </a:r>
          </a:p>
          <a:p>
            <a:pPr lvl="1"/>
            <a:r>
              <a:rPr lang="es-ES" dirty="0"/>
              <a:t>El costo de la diversificación parcial viene dado por riesgo específico de las acciones seleccionadas, representado por la varianza del riesgo residual.</a:t>
            </a:r>
            <a:endParaRPr lang="en-US" dirty="0"/>
          </a:p>
        </p:txBody>
      </p:sp>
    </p:spTree>
    <p:extLst>
      <p:ext uri="{BB962C8B-B14F-4D97-AF65-F5344CB8AC3E}">
        <p14:creationId xmlns:p14="http://schemas.microsoft.com/office/powerpoint/2010/main" val="1937313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Supuestos</a:t>
            </a:r>
            <a:endParaRPr lang="en-US" dirty="0"/>
          </a:p>
        </p:txBody>
      </p:sp>
      <p:sp>
        <p:nvSpPr>
          <p:cNvPr id="3" name="2 Marcador de contenido"/>
          <p:cNvSpPr>
            <a:spLocks noGrp="1"/>
          </p:cNvSpPr>
          <p:nvPr>
            <p:ph idx="1"/>
          </p:nvPr>
        </p:nvSpPr>
        <p:spPr/>
        <p:txBody>
          <a:bodyPr>
            <a:normAutofit lnSpcReduction="10000"/>
          </a:bodyPr>
          <a:lstStyle/>
          <a:p>
            <a:pPr lvl="1"/>
            <a:r>
              <a:rPr lang="es-ES" dirty="0"/>
              <a:t>Utilizar los estimados de alfa, beta y varianza residual para determinar el peso óptimo de cada instrumento en el portafolio activo.</a:t>
            </a:r>
          </a:p>
          <a:p>
            <a:pPr lvl="1"/>
            <a:r>
              <a:rPr lang="es-ES" dirty="0"/>
              <a:t>Calcular el alfa, beta y varianza residual del portafolio activo a partir de los pesos de los instrumentos en éste.</a:t>
            </a:r>
          </a:p>
          <a:p>
            <a:r>
              <a:rPr lang="es-ES" dirty="0"/>
              <a:t>Los pronósticos macro para el portafolio pasivo y las expectativas para el portafolio activo se utilizan para determinar la combinación para formar el portafolio riesgoso óptimo.</a:t>
            </a:r>
            <a:endParaRPr lang="en-US" dirty="0"/>
          </a:p>
        </p:txBody>
      </p:sp>
      <mc:AlternateContent xmlns:mc="http://schemas.openxmlformats.org/markup-compatibility/2006">
        <mc:Choice xmlns:p14="http://schemas.microsoft.com/office/powerpoint/2010/main" Requires="p14">
          <p:contentPart p14:bwMode="auto" r:id="rId2">
            <p14:nvContentPartPr>
              <p14:cNvPr id="4" name="Entrada de lápiz 3">
                <a:extLst>
                  <a:ext uri="{FF2B5EF4-FFF2-40B4-BE49-F238E27FC236}">
                    <a16:creationId xmlns:a16="http://schemas.microsoft.com/office/drawing/2014/main" id="{BDF26B6C-3D35-4231-A4A9-BECE4FD2417D}"/>
                  </a:ext>
                </a:extLst>
              </p14:cNvPr>
              <p14:cNvContentPartPr/>
              <p14:nvPr/>
            </p14:nvContentPartPr>
            <p14:xfrm>
              <a:off x="2668320" y="1146240"/>
              <a:ext cx="3126960" cy="1602360"/>
            </p14:xfrm>
          </p:contentPart>
        </mc:Choice>
        <mc:Fallback>
          <p:pic>
            <p:nvPicPr>
              <p:cNvPr id="4" name="Entrada de lápiz 3">
                <a:extLst>
                  <a:ext uri="{FF2B5EF4-FFF2-40B4-BE49-F238E27FC236}">
                    <a16:creationId xmlns:a16="http://schemas.microsoft.com/office/drawing/2014/main" id="{BDF26B6C-3D35-4231-A4A9-BECE4FD2417D}"/>
                  </a:ext>
                </a:extLst>
              </p:cNvPr>
              <p:cNvPicPr/>
              <p:nvPr/>
            </p:nvPicPr>
            <p:blipFill>
              <a:blip r:embed="rId3"/>
              <a:stretch>
                <a:fillRect/>
              </a:stretch>
            </p:blipFill>
            <p:spPr>
              <a:xfrm>
                <a:off x="2658960" y="1136880"/>
                <a:ext cx="3145680" cy="1621080"/>
              </a:xfrm>
              <a:prstGeom prst="rect">
                <a:avLst/>
              </a:prstGeom>
            </p:spPr>
          </p:pic>
        </mc:Fallback>
      </mc:AlternateContent>
    </p:spTree>
    <p:extLst>
      <p:ext uri="{BB962C8B-B14F-4D97-AF65-F5344CB8AC3E}">
        <p14:creationId xmlns:p14="http://schemas.microsoft.com/office/powerpoint/2010/main" val="3715320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Construcción del portafolio</a:t>
            </a:r>
            <a:endParaRPr lang="en-US" dirty="0"/>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p:txBody>
              <a:bodyPr/>
              <a:lstStyle/>
              <a:p>
                <a:r>
                  <a:rPr lang="es-ES" dirty="0"/>
                  <a:t>El retorno de un instrumento valorizado correctamente viene dado por:</a:t>
                </a:r>
              </a:p>
              <a:p>
                <a:pPr marL="0" indent="0">
                  <a:buNone/>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PE" b="0" i="1" smtClean="0">
                              <a:latin typeface="Cambria Math"/>
                            </a:rPr>
                            <m:t>𝑟</m:t>
                          </m:r>
                        </m:e>
                        <m:sub>
                          <m:r>
                            <a:rPr lang="es-PE" b="0" i="1" smtClean="0">
                              <a:latin typeface="Cambria Math"/>
                            </a:rPr>
                            <m:t>𝑖</m:t>
                          </m:r>
                        </m:sub>
                      </m:sSub>
                      <m:r>
                        <a:rPr lang="es-PE" b="0" i="1" smtClean="0">
                          <a:latin typeface="Cambria Math"/>
                        </a:rPr>
                        <m:t>=</m:t>
                      </m:r>
                      <m:sSub>
                        <m:sSubPr>
                          <m:ctrlPr>
                            <a:rPr lang="es-ES" i="1">
                              <a:latin typeface="Cambria Math" panose="02040503050406030204" pitchFamily="18" charset="0"/>
                            </a:rPr>
                          </m:ctrlPr>
                        </m:sSubPr>
                        <m:e>
                          <m:r>
                            <a:rPr lang="es-PE" i="1">
                              <a:latin typeface="Cambria Math"/>
                            </a:rPr>
                            <m:t>𝑟</m:t>
                          </m:r>
                        </m:e>
                        <m:sub>
                          <m:r>
                            <a:rPr lang="es-PE" b="0" i="1" smtClean="0">
                              <a:latin typeface="Cambria Math"/>
                            </a:rPr>
                            <m:t>𝑓</m:t>
                          </m:r>
                        </m:sub>
                      </m:sSub>
                      <m:r>
                        <a:rPr lang="es-PE" b="0" i="1" smtClean="0">
                          <a:latin typeface="Cambria Math"/>
                        </a:rPr>
                        <m:t>+</m:t>
                      </m:r>
                      <m:sSub>
                        <m:sSubPr>
                          <m:ctrlPr>
                            <a:rPr lang="es-ES" i="1">
                              <a:latin typeface="Cambria Math" panose="02040503050406030204" pitchFamily="18" charset="0"/>
                            </a:rPr>
                          </m:ctrlPr>
                        </m:sSubPr>
                        <m:e>
                          <m:r>
                            <a:rPr lang="es-PE" i="1" smtClean="0">
                              <a:latin typeface="Cambria Math"/>
                              <a:ea typeface="Cambria Math"/>
                            </a:rPr>
                            <m:t>𝛽</m:t>
                          </m:r>
                        </m:e>
                        <m:sub>
                          <m:r>
                            <a:rPr lang="es-PE" b="0" i="1" smtClean="0">
                              <a:latin typeface="Cambria Math"/>
                            </a:rPr>
                            <m:t>𝑖</m:t>
                          </m:r>
                        </m:sub>
                      </m:sSub>
                      <m:d>
                        <m:dPr>
                          <m:ctrlPr>
                            <a:rPr lang="es-PE" b="0" i="1" smtClean="0">
                              <a:latin typeface="Cambria Math" panose="02040503050406030204" pitchFamily="18" charset="0"/>
                            </a:rPr>
                          </m:ctrlPr>
                        </m:dPr>
                        <m:e>
                          <m:sSub>
                            <m:sSubPr>
                              <m:ctrlPr>
                                <a:rPr lang="es-ES" i="1">
                                  <a:latin typeface="Cambria Math" panose="02040503050406030204" pitchFamily="18" charset="0"/>
                                </a:rPr>
                              </m:ctrlPr>
                            </m:sSubPr>
                            <m:e>
                              <m:r>
                                <a:rPr lang="es-PE" i="1">
                                  <a:latin typeface="Cambria Math"/>
                                </a:rPr>
                                <m:t>𝑟</m:t>
                              </m:r>
                            </m:e>
                            <m:sub>
                              <m:r>
                                <a:rPr lang="es-PE" b="0" i="1" smtClean="0">
                                  <a:latin typeface="Cambria Math"/>
                                </a:rPr>
                                <m:t>𝑀</m:t>
                              </m:r>
                            </m:sub>
                          </m:sSub>
                          <m:r>
                            <a:rPr lang="es-PE" b="0" i="1" smtClean="0">
                              <a:latin typeface="Cambria Math"/>
                            </a:rPr>
                            <m:t>−</m:t>
                          </m:r>
                          <m:sSub>
                            <m:sSubPr>
                              <m:ctrlPr>
                                <a:rPr lang="es-ES" i="1">
                                  <a:latin typeface="Cambria Math" panose="02040503050406030204" pitchFamily="18" charset="0"/>
                                </a:rPr>
                              </m:ctrlPr>
                            </m:sSubPr>
                            <m:e>
                              <m:r>
                                <a:rPr lang="es-PE" i="1">
                                  <a:latin typeface="Cambria Math"/>
                                </a:rPr>
                                <m:t>𝑟</m:t>
                              </m:r>
                            </m:e>
                            <m:sub>
                              <m:r>
                                <a:rPr lang="es-PE" b="0" i="1" smtClean="0">
                                  <a:latin typeface="Cambria Math"/>
                                </a:rPr>
                                <m:t>𝑓</m:t>
                              </m:r>
                            </m:sub>
                          </m:sSub>
                        </m:e>
                      </m:d>
                      <m:r>
                        <a:rPr lang="es-PE" b="0" i="1" smtClean="0">
                          <a:latin typeface="Cambria Math"/>
                        </a:rPr>
                        <m:t>+</m:t>
                      </m:r>
                      <m:sSub>
                        <m:sSubPr>
                          <m:ctrlPr>
                            <a:rPr lang="es-ES" i="1">
                              <a:latin typeface="Cambria Math" panose="02040503050406030204" pitchFamily="18" charset="0"/>
                            </a:rPr>
                          </m:ctrlPr>
                        </m:sSubPr>
                        <m:e>
                          <m:r>
                            <a:rPr lang="es-PE" b="0" i="1" smtClean="0">
                              <a:latin typeface="Cambria Math"/>
                            </a:rPr>
                            <m:t>𝑒</m:t>
                          </m:r>
                        </m:e>
                        <m:sub>
                          <m:r>
                            <a:rPr lang="es-PE" b="0" i="1" smtClean="0">
                              <a:latin typeface="Cambria Math"/>
                            </a:rPr>
                            <m:t>𝑖</m:t>
                          </m:r>
                        </m:sub>
                      </m:sSub>
                    </m:oMath>
                  </m:oMathPara>
                </a14:m>
                <a:endParaRPr lang="es-PE" dirty="0"/>
              </a:p>
              <a:p>
                <a:r>
                  <a:rPr lang="es-PE" dirty="0" err="1"/>
                  <a:t>e</a:t>
                </a:r>
                <a:r>
                  <a:rPr lang="es-PE" baseline="-25000" dirty="0" err="1"/>
                  <a:t>i</a:t>
                </a:r>
                <a:r>
                  <a:rPr lang="es-PE" dirty="0"/>
                  <a:t> es la dispersión específica de la compañía, cuyo valor esperado es cero.</a:t>
                </a:r>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blipFill rotWithShape="1">
                <a:blip r:embed="rId2"/>
                <a:stretch>
                  <a:fillRect l="-1630" t="-1752"/>
                </a:stretch>
              </a:blipFill>
            </p:spPr>
            <p:txBody>
              <a:bodyPr/>
              <a:lstStyle/>
              <a:p>
                <a:r>
                  <a:rPr lang="es-PE">
                    <a:noFill/>
                  </a:rPr>
                  <a:t> </a:t>
                </a:r>
              </a:p>
            </p:txBody>
          </p:sp>
        </mc:Fallback>
      </mc:AlternateContent>
    </p:spTree>
    <p:extLst>
      <p:ext uri="{BB962C8B-B14F-4D97-AF65-F5344CB8AC3E}">
        <p14:creationId xmlns:p14="http://schemas.microsoft.com/office/powerpoint/2010/main" val="31928564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Parallax</Template>
  <TotalTime>24438</TotalTime>
  <Words>2241</Words>
  <Application>Microsoft Office PowerPoint</Application>
  <PresentationFormat>Presentación en pantalla (4:3)</PresentationFormat>
  <Paragraphs>271</Paragraphs>
  <Slides>54</Slides>
  <Notes>5</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54</vt:i4>
      </vt:variant>
    </vt:vector>
  </HeadingPairs>
  <TitlesOfParts>
    <vt:vector size="59" baseType="lpstr">
      <vt:lpstr>Arial</vt:lpstr>
      <vt:lpstr>Calibri</vt:lpstr>
      <vt:lpstr>Cambria Math</vt:lpstr>
      <vt:lpstr>Corbel</vt:lpstr>
      <vt:lpstr>Parallax</vt:lpstr>
      <vt:lpstr>Teoría y Gestión de Portafolio</vt:lpstr>
      <vt:lpstr>Modelo de Treynor-Black</vt:lpstr>
      <vt:lpstr>Modelo de Treynor-Black</vt:lpstr>
      <vt:lpstr>Modelo de Treynor-Black</vt:lpstr>
      <vt:lpstr>Supuestos</vt:lpstr>
      <vt:lpstr>Supuestos</vt:lpstr>
      <vt:lpstr>Supuestos</vt:lpstr>
      <vt:lpstr>Supuestos</vt:lpstr>
      <vt:lpstr>Construcción del portafolio</vt:lpstr>
      <vt:lpstr>Construcción del portafolio</vt:lpstr>
      <vt:lpstr>Construcción del portafolio</vt:lpstr>
      <vt:lpstr>Construcción del portafolio</vt:lpstr>
      <vt:lpstr>Modelo de Treynor Black</vt:lpstr>
      <vt:lpstr>Supuestos</vt:lpstr>
      <vt:lpstr>Problema de optimización</vt:lpstr>
      <vt:lpstr>Pesos en el portafolio Activo</vt:lpstr>
      <vt:lpstr>Sharpe Ratio del portafolio P</vt:lpstr>
      <vt:lpstr>Construcción del portafolio</vt:lpstr>
      <vt:lpstr>Sintesis del procedimiento</vt:lpstr>
      <vt:lpstr>Presentación de PowerPoint</vt:lpstr>
      <vt:lpstr>Presentación de PowerPoint</vt:lpstr>
      <vt:lpstr>Presentación de PowerPoint</vt:lpstr>
      <vt:lpstr>Críticas al modelo media-varianza</vt:lpstr>
      <vt:lpstr>¿Qué serie de retornos uso? ¿Qué medida de riesgo es la ideal? ¿Qué metodología de optimización es mejor?</vt:lpstr>
      <vt:lpstr>Problemas de la optimización de Markowitz</vt:lpstr>
      <vt:lpstr>Normalidad de Retornos</vt:lpstr>
      <vt:lpstr>“Maximización de Errores”</vt:lpstr>
      <vt:lpstr>Medidas de Riesgo</vt:lpstr>
      <vt:lpstr>Maximización de Utilidad</vt:lpstr>
      <vt:lpstr>Horizonte de Inversión</vt:lpstr>
      <vt:lpstr>resampling</vt:lpstr>
      <vt:lpstr>resampling</vt:lpstr>
      <vt:lpstr>Presentación de PowerPoint</vt:lpstr>
      <vt:lpstr>Ventajas del enfoque de resampling</vt:lpstr>
      <vt:lpstr>Desventajas del enfoque de resampling</vt:lpstr>
      <vt:lpstr>Modelo de black-litterman</vt:lpstr>
      <vt:lpstr>Presentación de PowerPoint</vt:lpstr>
      <vt:lpstr>Enfoque de Black-Litterman</vt:lpstr>
      <vt:lpstr>Modelo Black-Litterman sin restricciones</vt:lpstr>
      <vt:lpstr>Intiución</vt:lpstr>
      <vt:lpstr>Modelo Black-Litterman</vt:lpstr>
      <vt:lpstr>Modelo Black-Litterman</vt:lpstr>
      <vt:lpstr>Ventajas del enfoque de BL</vt:lpstr>
      <vt:lpstr>Desventajas del enfoque de BL</vt:lpstr>
      <vt:lpstr>Versión de Satchel y Scowcroft (2000)</vt:lpstr>
      <vt:lpstr>Procedimiento </vt:lpstr>
      <vt:lpstr>Derivando la optimización inversa</vt:lpstr>
      <vt:lpstr>Derivando la optimización inversa</vt:lpstr>
      <vt:lpstr>Detalle paso a paso</vt:lpstr>
      <vt:lpstr>Presentación de PowerPoint</vt:lpstr>
      <vt:lpstr>Presentación de PowerPoint</vt:lpstr>
      <vt:lpstr>El modelo</vt:lpstr>
      <vt:lpstr>Los inputs</vt:lpstr>
      <vt:lpstr>Los inputs</vt:lpstr>
    </vt:vector>
  </TitlesOfParts>
  <Company>Banco Central de Reserva del Perú</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Marco Legal del BCRP</dc:title>
  <dc:creator>1988</dc:creator>
  <cp:lastModifiedBy>Rosa Andrea Calderon</cp:lastModifiedBy>
  <cp:revision>749</cp:revision>
  <dcterms:created xsi:type="dcterms:W3CDTF">2004-11-17T01:16:06Z</dcterms:created>
  <dcterms:modified xsi:type="dcterms:W3CDTF">2020-08-19T04:09:33Z</dcterms:modified>
</cp:coreProperties>
</file>