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4"/>
    <a:srgbClr val="698ED9"/>
    <a:srgbClr val="0033CC"/>
    <a:srgbClr val="60B2F6"/>
    <a:srgbClr val="CCECFF"/>
    <a:srgbClr val="A7C4FF"/>
    <a:srgbClr val="C0C0C0"/>
    <a:srgbClr val="EAEAEA"/>
    <a:srgbClr val="0046D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0" d="100"/>
          <a:sy n="20" d="100"/>
        </p:scale>
        <p:origin x="-2294" y="-610"/>
      </p:cViewPr>
      <p:guideLst>
        <p:guide orient="horz" pos="6922"/>
        <p:guide orient="horz" pos="1346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C177D19-4A9C-4854-AD26-091DB4EDB972}" type="slidenum">
              <a:rPr lang="en-US"/>
              <a:pPr/>
              <a:t>‹#›</a:t>
            </a:fld>
            <a:endParaRPr lang="en-US"/>
          </a:p>
        </p:txBody>
      </p:sp>
    </p:spTree>
    <p:extLst>
      <p:ext uri="{BB962C8B-B14F-4D97-AF65-F5344CB8AC3E}">
        <p14:creationId xmlns:p14="http://schemas.microsoft.com/office/powerpoint/2010/main" val="36568668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5A4CA-B620-4ADE-BC8D-AE1AF25ED859}"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99000">
              <a:srgbClr val="CCECFF">
                <a:alpha val="10000"/>
                <a:lumMod val="98000"/>
              </a:srgbClr>
            </a:gs>
            <a:gs pos="100000">
              <a:srgbClr val="003064"/>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761440" y="21610320"/>
            <a:ext cx="3212917" cy="1650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29981965" y="21516257"/>
            <a:ext cx="2106410"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hyperlink" Target="mailto:hughesmi@umsl.edu" TargetMode="External"/><Relationship Id="rId12"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hyperlink" Target="http://muscledb.org/MuscleDB/" TargetMode="External"/><Relationship Id="rId10" Type="http://schemas.openxmlformats.org/officeDocument/2006/relationships/image" Target="../media/image6.png"/><Relationship Id="rId4" Type="http://schemas.openxmlformats.org/officeDocument/2006/relationships/hyperlink" Target="https://youtu.be/wq7uGnkN4C8"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48" y="846236"/>
            <a:ext cx="3594059" cy="1643682"/>
          </a:xfrm>
          <a:prstGeom prst="rect">
            <a:avLst/>
          </a:prstGeom>
        </p:spPr>
      </p:pic>
      <p:sp>
        <p:nvSpPr>
          <p:cNvPr id="2062" name="Text Box 14"/>
          <p:cNvSpPr txBox="1">
            <a:spLocks noChangeArrowheads="1"/>
          </p:cNvSpPr>
          <p:nvPr/>
        </p:nvSpPr>
        <p:spPr bwMode="auto">
          <a:xfrm>
            <a:off x="2627619" y="423113"/>
            <a:ext cx="29111686" cy="1697160"/>
          </a:xfrm>
          <a:prstGeom prst="rect">
            <a:avLst/>
          </a:prstGeom>
          <a:noFill/>
          <a:ln w="9525">
            <a:noFill/>
            <a:miter lim="800000"/>
            <a:headEnd/>
            <a:tailEnd/>
          </a:ln>
          <a:effectLst/>
        </p:spPr>
        <p:txBody>
          <a:bodyPr wrap="square" lIns="65306" tIns="32653" rIns="65306" bIns="32653">
            <a:spAutoFit/>
          </a:bodyPr>
          <a:lstStyle/>
          <a:p>
            <a:pPr defTabSz="3135313"/>
            <a:r>
              <a:rPr lang="en-US" sz="5400" b="1" dirty="0" err="1" smtClean="0">
                <a:solidFill>
                  <a:srgbClr val="003064"/>
                </a:solidFill>
              </a:rPr>
              <a:t>MuscleDB</a:t>
            </a:r>
            <a:r>
              <a:rPr lang="en-US" sz="5400" b="1" dirty="0" smtClean="0">
                <a:solidFill>
                  <a:srgbClr val="003064"/>
                </a:solidFill>
              </a:rPr>
              <a:t>: An open source cloud based platform for visualizing RNA-</a:t>
            </a:r>
            <a:r>
              <a:rPr lang="en-US" sz="5400" b="1" dirty="0" err="1" smtClean="0">
                <a:solidFill>
                  <a:srgbClr val="003064"/>
                </a:solidFill>
              </a:rPr>
              <a:t>seq</a:t>
            </a:r>
            <a:r>
              <a:rPr lang="en-US" sz="5400" b="1" dirty="0" smtClean="0">
                <a:solidFill>
                  <a:srgbClr val="003064"/>
                </a:solidFill>
              </a:rPr>
              <a:t> data </a:t>
            </a:r>
          </a:p>
          <a:p>
            <a:pPr defTabSz="3135313"/>
            <a:endParaRPr lang="en-US" sz="5200" b="1" i="1" dirty="0" smtClean="0"/>
          </a:p>
        </p:txBody>
      </p:sp>
      <p:sp>
        <p:nvSpPr>
          <p:cNvPr id="2078" name="AutoShape 30"/>
          <p:cNvSpPr>
            <a:spLocks noChangeArrowheads="1"/>
          </p:cNvSpPr>
          <p:nvPr/>
        </p:nvSpPr>
        <p:spPr bwMode="auto">
          <a:xfrm>
            <a:off x="22374225" y="4051300"/>
            <a:ext cx="10058400" cy="17322800"/>
          </a:xfrm>
          <a:prstGeom prst="roundRect">
            <a:avLst>
              <a:gd name="adj" fmla="val 0"/>
            </a:avLst>
          </a:prstGeom>
          <a:solidFill>
            <a:srgbClr val="CCECFF">
              <a:alpha val="15000"/>
            </a:srgbClr>
          </a:solidFill>
          <a:ln w="50800">
            <a:solidFill>
              <a:srgbClr val="003064"/>
            </a:solidFill>
            <a:round/>
            <a:headEnd/>
            <a:tailEnd/>
          </a:ln>
          <a:effectLst/>
        </p:spPr>
        <p:txBody>
          <a:bodyPr wrap="none" anchor="ctr"/>
          <a:lstStyle/>
          <a:p>
            <a:endParaRPr lang="en-US"/>
          </a:p>
        </p:txBody>
      </p:sp>
      <p:sp>
        <p:nvSpPr>
          <p:cNvPr id="2079" name="AutoShape 31"/>
          <p:cNvSpPr>
            <a:spLocks noChangeArrowheads="1"/>
          </p:cNvSpPr>
          <p:nvPr/>
        </p:nvSpPr>
        <p:spPr bwMode="auto">
          <a:xfrm>
            <a:off x="11430000" y="4064000"/>
            <a:ext cx="10029825" cy="17322800"/>
          </a:xfrm>
          <a:prstGeom prst="roundRect">
            <a:avLst>
              <a:gd name="adj" fmla="val 0"/>
            </a:avLst>
          </a:prstGeom>
          <a:solidFill>
            <a:srgbClr val="CCECFF">
              <a:alpha val="15000"/>
            </a:srgbClr>
          </a:solidFill>
          <a:ln w="50800">
            <a:solidFill>
              <a:srgbClr val="002060"/>
            </a:solidFill>
            <a:round/>
            <a:headEnd/>
            <a:tailEnd/>
          </a:ln>
          <a:effectLst/>
        </p:spPr>
        <p:txBody>
          <a:bodyPr wrap="none" anchor="ctr"/>
          <a:lstStyle/>
          <a:p>
            <a:endParaRPr lang="en-US"/>
          </a:p>
        </p:txBody>
      </p:sp>
      <p:sp>
        <p:nvSpPr>
          <p:cNvPr id="2052" name="AutoShape 4"/>
          <p:cNvSpPr>
            <a:spLocks noChangeArrowheads="1"/>
          </p:cNvSpPr>
          <p:nvPr/>
        </p:nvSpPr>
        <p:spPr bwMode="auto">
          <a:xfrm>
            <a:off x="514349" y="4051300"/>
            <a:ext cx="10029825" cy="17322800"/>
          </a:xfrm>
          <a:prstGeom prst="roundRect">
            <a:avLst>
              <a:gd name="adj" fmla="val 0"/>
            </a:avLst>
          </a:prstGeom>
          <a:solidFill>
            <a:srgbClr val="CCECFF">
              <a:alpha val="20000"/>
            </a:srgbClr>
          </a:solidFill>
          <a:ln w="50800" cmpd="sng">
            <a:solidFill>
              <a:srgbClr val="003064"/>
            </a:solidFill>
            <a:round/>
            <a:headEnd/>
            <a:tailEnd/>
          </a:ln>
          <a:effectLst/>
        </p:spPr>
        <p:txBody>
          <a:bodyPr wrap="none" anchor="ctr"/>
          <a:lstStyle/>
          <a:p>
            <a:endParaRPr lang="en-US"/>
          </a:p>
        </p:txBody>
      </p:sp>
      <p:sp>
        <p:nvSpPr>
          <p:cNvPr id="2090" name="Text Box 42"/>
          <p:cNvSpPr txBox="1">
            <a:spLocks noChangeArrowheads="1"/>
          </p:cNvSpPr>
          <p:nvPr/>
        </p:nvSpPr>
        <p:spPr bwMode="auto">
          <a:xfrm>
            <a:off x="861593" y="4362974"/>
            <a:ext cx="7372350" cy="619942"/>
          </a:xfrm>
          <a:prstGeom prst="rect">
            <a:avLst/>
          </a:prstGeom>
          <a:noFill/>
          <a:ln w="9525">
            <a:noFill/>
            <a:miter lim="800000"/>
            <a:headEnd/>
            <a:tailEnd/>
          </a:ln>
          <a:effectLst/>
        </p:spPr>
        <p:txBody>
          <a:bodyPr lIns="65306" tIns="32653" rIns="65306" bIns="32653">
            <a:spAutoFit/>
          </a:bodyPr>
          <a:lstStyle/>
          <a:p>
            <a:pPr algn="l" defTabSz="3135313">
              <a:spcBef>
                <a:spcPct val="50000"/>
              </a:spcBef>
            </a:pPr>
            <a:r>
              <a:rPr lang="en-US" sz="3600" b="1" dirty="0" smtClean="0">
                <a:solidFill>
                  <a:srgbClr val="003064"/>
                </a:solidFill>
              </a:rPr>
              <a:t>Abstract</a:t>
            </a:r>
            <a:endParaRPr lang="en-US" sz="3600" b="1" dirty="0">
              <a:solidFill>
                <a:srgbClr val="003064"/>
              </a:solidFill>
            </a:endParaRPr>
          </a:p>
        </p:txBody>
      </p:sp>
      <p:sp>
        <p:nvSpPr>
          <p:cNvPr id="23" name="TextBox 22"/>
          <p:cNvSpPr txBox="1"/>
          <p:nvPr/>
        </p:nvSpPr>
        <p:spPr>
          <a:xfrm>
            <a:off x="1095165" y="20309582"/>
            <a:ext cx="8201797" cy="1077218"/>
          </a:xfrm>
          <a:prstGeom prst="rect">
            <a:avLst/>
          </a:prstGeom>
          <a:noFill/>
        </p:spPr>
        <p:txBody>
          <a:bodyPr wrap="none" rtlCol="0">
            <a:spAutoFit/>
          </a:bodyPr>
          <a:lstStyle/>
          <a:p>
            <a:pPr algn="l"/>
            <a:r>
              <a:rPr lang="en-US" sz="2200" dirty="0" smtClean="0"/>
              <a:t>YouTube </a:t>
            </a:r>
            <a:r>
              <a:rPr lang="en-US" sz="2200" dirty="0"/>
              <a:t>l</a:t>
            </a:r>
            <a:r>
              <a:rPr lang="en-US" sz="2200" dirty="0" smtClean="0"/>
              <a:t>ink </a:t>
            </a:r>
            <a:r>
              <a:rPr lang="en-US" sz="2200" dirty="0"/>
              <a:t>for </a:t>
            </a:r>
            <a:r>
              <a:rPr lang="en-US" sz="2200" dirty="0" smtClean="0"/>
              <a:t>a tutorial video</a:t>
            </a:r>
            <a:r>
              <a:rPr lang="en-US" sz="2200" dirty="0"/>
              <a:t>: </a:t>
            </a:r>
            <a:r>
              <a:rPr lang="en-US" sz="2200" dirty="0">
                <a:hlinkClick r:id="rId4"/>
              </a:rPr>
              <a:t>https://youtu.be/</a:t>
            </a:r>
            <a:r>
              <a:rPr lang="en-US" sz="2200" dirty="0" smtClean="0">
                <a:hlinkClick r:id="rId4"/>
              </a:rPr>
              <a:t>wq7uGnkN4C8</a:t>
            </a:r>
            <a:endParaRPr lang="en-US" sz="2200" dirty="0" smtClean="0"/>
          </a:p>
          <a:p>
            <a:pPr algn="l"/>
            <a:r>
              <a:rPr lang="en-US" sz="2200" dirty="0" smtClean="0"/>
              <a:t>URL for </a:t>
            </a:r>
            <a:r>
              <a:rPr lang="en-US" sz="2200" dirty="0" err="1" smtClean="0"/>
              <a:t>MuscleDB</a:t>
            </a:r>
            <a:r>
              <a:rPr lang="en-US" sz="2200" dirty="0" smtClean="0"/>
              <a:t>: </a:t>
            </a:r>
            <a:r>
              <a:rPr lang="en-US" sz="2200" dirty="0">
                <a:hlinkClick r:id="rId5"/>
              </a:rPr>
              <a:t>http://muscledb.org/MuscleDB</a:t>
            </a:r>
            <a:r>
              <a:rPr lang="en-US" sz="2200" dirty="0" smtClean="0">
                <a:hlinkClick r:id="rId5"/>
              </a:rPr>
              <a:t>/</a:t>
            </a:r>
            <a:endParaRPr lang="en-US" sz="2200" dirty="0" smtClean="0"/>
          </a:p>
          <a:p>
            <a:endParaRPr lang="en-US" sz="2000" dirty="0"/>
          </a:p>
        </p:txBody>
      </p:sp>
      <p:pic>
        <p:nvPicPr>
          <p:cNvPr id="24" name="Picture 23" descr="Screen Shot 2016-07-13 at 1.36.10 PM.png"/>
          <p:cNvPicPr>
            <a:picLocks noChangeAspect="1"/>
          </p:cNvPicPr>
          <p:nvPr/>
        </p:nvPicPr>
        <p:blipFill rotWithShape="1">
          <a:blip r:embed="rId6" cstate="print">
            <a:extLst>
              <a:ext uri="{28A0092B-C50C-407E-A947-70E740481C1C}">
                <a14:useLocalDpi xmlns:a14="http://schemas.microsoft.com/office/drawing/2010/main" val="0"/>
              </a:ext>
            </a:extLst>
          </a:blip>
          <a:srcRect l="5457" t="9694" r="31298" b="6746"/>
          <a:stretch/>
        </p:blipFill>
        <p:spPr>
          <a:xfrm>
            <a:off x="1095165" y="14410873"/>
            <a:ext cx="7730461" cy="5745090"/>
          </a:xfrm>
          <a:prstGeom prst="rect">
            <a:avLst/>
          </a:prstGeom>
        </p:spPr>
      </p:pic>
      <p:sp>
        <p:nvSpPr>
          <p:cNvPr id="6" name="Rectangle 5"/>
          <p:cNvSpPr/>
          <p:nvPr/>
        </p:nvSpPr>
        <p:spPr>
          <a:xfrm>
            <a:off x="6022981" y="2489918"/>
            <a:ext cx="16459200" cy="1323439"/>
          </a:xfrm>
          <a:prstGeom prst="rect">
            <a:avLst/>
          </a:prstGeom>
        </p:spPr>
        <p:txBody>
          <a:bodyPr>
            <a:spAutoFit/>
          </a:bodyPr>
          <a:lstStyle/>
          <a:p>
            <a:pPr lvl="0" algn="l" defTabSz="4807092" fontAlgn="auto">
              <a:spcBef>
                <a:spcPts val="0"/>
              </a:spcBef>
              <a:spcAft>
                <a:spcPts val="0"/>
              </a:spcAft>
            </a:pPr>
            <a:r>
              <a:rPr lang="en-US" sz="2000" dirty="0" smtClean="0">
                <a:solidFill>
                  <a:srgbClr val="1F497D"/>
                </a:solidFill>
                <a:latin typeface="+mn-lt"/>
              </a:rPr>
              <a:t>1. Department </a:t>
            </a:r>
            <a:r>
              <a:rPr lang="en-US" sz="2000" dirty="0">
                <a:solidFill>
                  <a:srgbClr val="1F497D"/>
                </a:solidFill>
                <a:latin typeface="+mn-lt"/>
              </a:rPr>
              <a:t>of Biology, University of Missouri-St. Louis, St. Louis, Missouri, </a:t>
            </a:r>
            <a:r>
              <a:rPr lang="en-US" sz="2000" dirty="0" smtClean="0">
                <a:solidFill>
                  <a:srgbClr val="1F497D"/>
                </a:solidFill>
                <a:latin typeface="+mn-lt"/>
              </a:rPr>
              <a:t>USA</a:t>
            </a:r>
          </a:p>
          <a:p>
            <a:pPr lvl="0" algn="l" defTabSz="4807092" fontAlgn="auto">
              <a:spcBef>
                <a:spcPts val="0"/>
              </a:spcBef>
              <a:spcAft>
                <a:spcPts val="0"/>
              </a:spcAft>
            </a:pPr>
            <a:r>
              <a:rPr lang="en-US" sz="2000" dirty="0" smtClean="0">
                <a:solidFill>
                  <a:srgbClr val="1F497D"/>
                </a:solidFill>
                <a:latin typeface="+mn-lt"/>
              </a:rPr>
              <a:t>2, Department of Physiology and Functional Genomics, University of Florida, Gainesville, Florida, USA</a:t>
            </a:r>
          </a:p>
          <a:p>
            <a:pPr lvl="0" algn="l" defTabSz="4807092" fontAlgn="auto">
              <a:spcBef>
                <a:spcPts val="0"/>
              </a:spcBef>
              <a:spcAft>
                <a:spcPts val="0"/>
              </a:spcAft>
            </a:pPr>
            <a:r>
              <a:rPr lang="en-US" sz="2000" dirty="0" smtClean="0">
                <a:solidFill>
                  <a:srgbClr val="1F497D"/>
                </a:solidFill>
                <a:latin typeface="+mn-lt"/>
              </a:rPr>
              <a:t>3. College of Medicine, University of Kentucky, Lexington, Kentucky, USA</a:t>
            </a:r>
          </a:p>
          <a:p>
            <a:pPr lvl="0" algn="l" defTabSz="4807092" fontAlgn="auto">
              <a:spcBef>
                <a:spcPts val="0"/>
              </a:spcBef>
              <a:spcAft>
                <a:spcPts val="0"/>
              </a:spcAft>
            </a:pPr>
            <a:r>
              <a:rPr lang="en-US" sz="2000" dirty="0" smtClean="0">
                <a:solidFill>
                  <a:srgbClr val="1F497D"/>
                </a:solidFill>
                <a:latin typeface="+mn-lt"/>
              </a:rPr>
              <a:t>4. To </a:t>
            </a:r>
            <a:r>
              <a:rPr lang="en-US" sz="2000" dirty="0">
                <a:solidFill>
                  <a:srgbClr val="1F497D"/>
                </a:solidFill>
                <a:latin typeface="+mn-lt"/>
              </a:rPr>
              <a:t>whom correspondence should be addressed: </a:t>
            </a:r>
            <a:r>
              <a:rPr lang="en-US" sz="2000" dirty="0">
                <a:solidFill>
                  <a:srgbClr val="1F497D"/>
                </a:solidFill>
                <a:latin typeface="+mn-lt"/>
                <a:hlinkClick r:id="rId7"/>
              </a:rPr>
              <a:t>hughesmi@umsl.edu</a:t>
            </a:r>
            <a:endParaRPr lang="en-US" sz="2000" dirty="0">
              <a:solidFill>
                <a:srgbClr val="1F497D"/>
              </a:solidFill>
              <a:latin typeface="+mn-lt"/>
            </a:endParaRPr>
          </a:p>
        </p:txBody>
      </p:sp>
      <p:sp>
        <p:nvSpPr>
          <p:cNvPr id="8" name="Rectangle 7"/>
          <p:cNvSpPr/>
          <p:nvPr/>
        </p:nvSpPr>
        <p:spPr>
          <a:xfrm>
            <a:off x="6022981" y="1448808"/>
            <a:ext cx="22320961" cy="1015663"/>
          </a:xfrm>
          <a:prstGeom prst="rect">
            <a:avLst/>
          </a:prstGeom>
        </p:spPr>
        <p:txBody>
          <a:bodyPr wrap="square">
            <a:spAutoFit/>
          </a:bodyPr>
          <a:lstStyle/>
          <a:p>
            <a:pPr lvl="0" algn="l" defTabSz="3135313"/>
            <a:r>
              <a:rPr lang="en-US" sz="3000" u="sng" dirty="0">
                <a:solidFill>
                  <a:srgbClr val="000000"/>
                </a:solidFill>
              </a:rPr>
              <a:t>Scott </a:t>
            </a:r>
            <a:r>
              <a:rPr lang="en-US" sz="3000" u="sng" dirty="0" smtClean="0">
                <a:solidFill>
                  <a:srgbClr val="000000"/>
                </a:solidFill>
              </a:rPr>
              <a:t>A. Lewis</a:t>
            </a:r>
            <a:r>
              <a:rPr lang="en-US" sz="3000" baseline="30000" dirty="0" smtClean="0">
                <a:solidFill>
                  <a:srgbClr val="000000"/>
                </a:solidFill>
              </a:rPr>
              <a:t>1</a:t>
            </a:r>
            <a:r>
              <a:rPr lang="en-US" sz="3000" dirty="0" smtClean="0">
                <a:solidFill>
                  <a:srgbClr val="000000"/>
                </a:solidFill>
              </a:rPr>
              <a:t>, </a:t>
            </a:r>
            <a:r>
              <a:rPr lang="en-US" sz="3000" dirty="0">
                <a:solidFill>
                  <a:srgbClr val="000000"/>
                </a:solidFill>
              </a:rPr>
              <a:t>Erin E. Terry</a:t>
            </a:r>
            <a:r>
              <a:rPr lang="en-US" sz="3000" baseline="30000" dirty="0">
                <a:solidFill>
                  <a:srgbClr val="000000"/>
                </a:solidFill>
              </a:rPr>
              <a:t>1</a:t>
            </a:r>
            <a:r>
              <a:rPr lang="en-US" sz="3000" dirty="0">
                <a:solidFill>
                  <a:srgbClr val="000000"/>
                </a:solidFill>
              </a:rPr>
              <a:t>, </a:t>
            </a:r>
            <a:r>
              <a:rPr lang="en-US" sz="3000" dirty="0" err="1">
                <a:solidFill>
                  <a:srgbClr val="000000"/>
                </a:solidFill>
              </a:rPr>
              <a:t>Jiajia</a:t>
            </a:r>
            <a:r>
              <a:rPr lang="en-US" sz="3000" dirty="0">
                <a:solidFill>
                  <a:srgbClr val="000000"/>
                </a:solidFill>
              </a:rPr>
              <a:t> Li</a:t>
            </a:r>
            <a:r>
              <a:rPr lang="en-US" sz="3000" baseline="30000" dirty="0">
                <a:solidFill>
                  <a:srgbClr val="000000"/>
                </a:solidFill>
              </a:rPr>
              <a:t>1</a:t>
            </a:r>
            <a:r>
              <a:rPr lang="en-US" sz="3000" dirty="0">
                <a:solidFill>
                  <a:srgbClr val="000000"/>
                </a:solidFill>
              </a:rPr>
              <a:t>, Laura D. Hughes</a:t>
            </a:r>
            <a:r>
              <a:rPr lang="en-US" sz="3000" baseline="30000" dirty="0">
                <a:solidFill>
                  <a:srgbClr val="000000"/>
                </a:solidFill>
              </a:rPr>
              <a:t>1</a:t>
            </a:r>
            <a:r>
              <a:rPr lang="en-US" sz="3000" dirty="0">
                <a:solidFill>
                  <a:srgbClr val="000000"/>
                </a:solidFill>
              </a:rPr>
              <a:t>, </a:t>
            </a:r>
            <a:r>
              <a:rPr lang="en-US" sz="3000" dirty="0" err="1">
                <a:solidFill>
                  <a:srgbClr val="000000"/>
                </a:solidFill>
              </a:rPr>
              <a:t>Xiping</a:t>
            </a:r>
            <a:r>
              <a:rPr lang="en-US" sz="3000" dirty="0">
                <a:solidFill>
                  <a:srgbClr val="000000"/>
                </a:solidFill>
              </a:rPr>
              <a:t> </a:t>
            </a:r>
            <a:r>
              <a:rPr lang="en-US" sz="3000" dirty="0" smtClean="0">
                <a:solidFill>
                  <a:srgbClr val="000000"/>
                </a:solidFill>
              </a:rPr>
              <a:t>Zhang</a:t>
            </a:r>
            <a:r>
              <a:rPr lang="en-US" sz="3000" baseline="30000" dirty="0" smtClean="0">
                <a:solidFill>
                  <a:srgbClr val="000000"/>
                </a:solidFill>
              </a:rPr>
              <a:t>2</a:t>
            </a:r>
            <a:r>
              <a:rPr lang="en-US" sz="3000" dirty="0" smtClean="0">
                <a:solidFill>
                  <a:srgbClr val="000000"/>
                </a:solidFill>
              </a:rPr>
              <a:t>, </a:t>
            </a:r>
            <a:r>
              <a:rPr lang="en-US" sz="3000" dirty="0">
                <a:solidFill>
                  <a:srgbClr val="000000"/>
                </a:solidFill>
              </a:rPr>
              <a:t>Jon </a:t>
            </a:r>
            <a:r>
              <a:rPr lang="en-US" sz="3000" dirty="0" smtClean="0">
                <a:solidFill>
                  <a:srgbClr val="000000"/>
                </a:solidFill>
              </a:rPr>
              <a:t>England</a:t>
            </a:r>
            <a:r>
              <a:rPr lang="en-US" sz="3000" baseline="30000" dirty="0">
                <a:solidFill>
                  <a:srgbClr val="000000"/>
                </a:solidFill>
              </a:rPr>
              <a:t>3</a:t>
            </a:r>
            <a:r>
              <a:rPr lang="en-US" sz="3000" dirty="0" smtClean="0">
                <a:solidFill>
                  <a:srgbClr val="000000"/>
                </a:solidFill>
              </a:rPr>
              <a:t>, Elizabeth Schroder</a:t>
            </a:r>
            <a:r>
              <a:rPr lang="en-US" sz="3000" baseline="30000" dirty="0">
                <a:solidFill>
                  <a:srgbClr val="000000"/>
                </a:solidFill>
              </a:rPr>
              <a:t>3</a:t>
            </a:r>
            <a:r>
              <a:rPr lang="en-US" sz="3000" dirty="0" smtClean="0">
                <a:solidFill>
                  <a:srgbClr val="000000"/>
                </a:solidFill>
              </a:rPr>
              <a:t>, </a:t>
            </a:r>
            <a:r>
              <a:rPr lang="en-US" sz="3000" dirty="0">
                <a:solidFill>
                  <a:srgbClr val="000000"/>
                </a:solidFill>
              </a:rPr>
              <a:t>Ming </a:t>
            </a:r>
            <a:r>
              <a:rPr lang="en-US" sz="3000" dirty="0" smtClean="0">
                <a:solidFill>
                  <a:srgbClr val="000000"/>
                </a:solidFill>
              </a:rPr>
              <a:t>Gong</a:t>
            </a:r>
            <a:r>
              <a:rPr lang="en-US" sz="3000" baseline="30000" dirty="0">
                <a:solidFill>
                  <a:srgbClr val="000000"/>
                </a:solidFill>
              </a:rPr>
              <a:t>3</a:t>
            </a:r>
            <a:r>
              <a:rPr lang="en-US" sz="3000" dirty="0" smtClean="0">
                <a:solidFill>
                  <a:srgbClr val="000000"/>
                </a:solidFill>
              </a:rPr>
              <a:t>, </a:t>
            </a:r>
            <a:r>
              <a:rPr lang="en-US" sz="3000" dirty="0">
                <a:solidFill>
                  <a:srgbClr val="000000"/>
                </a:solidFill>
              </a:rPr>
              <a:t>Francisco </a:t>
            </a:r>
            <a:r>
              <a:rPr lang="en-US" sz="3000" dirty="0" smtClean="0">
                <a:solidFill>
                  <a:srgbClr val="000000"/>
                </a:solidFill>
              </a:rPr>
              <a:t>Andrade</a:t>
            </a:r>
            <a:r>
              <a:rPr lang="en-US" sz="3000" baseline="30000" dirty="0">
                <a:solidFill>
                  <a:srgbClr val="000000"/>
                </a:solidFill>
              </a:rPr>
              <a:t>3</a:t>
            </a:r>
            <a:r>
              <a:rPr lang="en-US" sz="3000" dirty="0" smtClean="0">
                <a:solidFill>
                  <a:srgbClr val="000000"/>
                </a:solidFill>
              </a:rPr>
              <a:t>, </a:t>
            </a:r>
            <a:r>
              <a:rPr lang="en-US" sz="3000" dirty="0" err="1">
                <a:solidFill>
                  <a:srgbClr val="000000"/>
                </a:solidFill>
              </a:rPr>
              <a:t>Karyn</a:t>
            </a:r>
            <a:r>
              <a:rPr lang="en-US" sz="3000" dirty="0">
                <a:solidFill>
                  <a:srgbClr val="000000"/>
                </a:solidFill>
              </a:rPr>
              <a:t> A. </a:t>
            </a:r>
            <a:r>
              <a:rPr lang="en-US" sz="3000" dirty="0" smtClean="0">
                <a:solidFill>
                  <a:srgbClr val="000000"/>
                </a:solidFill>
              </a:rPr>
              <a:t>Esser</a:t>
            </a:r>
            <a:r>
              <a:rPr lang="en-US" sz="3000" baseline="30000" dirty="0" smtClean="0">
                <a:solidFill>
                  <a:srgbClr val="000000"/>
                </a:solidFill>
              </a:rPr>
              <a:t>2</a:t>
            </a:r>
            <a:r>
              <a:rPr lang="en-US" sz="3000" dirty="0" smtClean="0">
                <a:solidFill>
                  <a:srgbClr val="000000"/>
                </a:solidFill>
              </a:rPr>
              <a:t>, </a:t>
            </a:r>
            <a:r>
              <a:rPr lang="en-US" sz="3000" dirty="0">
                <a:solidFill>
                  <a:srgbClr val="000000"/>
                </a:solidFill>
              </a:rPr>
              <a:t>and Michael E. </a:t>
            </a:r>
            <a:r>
              <a:rPr lang="en-US" sz="3000" dirty="0" smtClean="0">
                <a:solidFill>
                  <a:srgbClr val="000000"/>
                </a:solidFill>
              </a:rPr>
              <a:t>Hughes</a:t>
            </a:r>
            <a:r>
              <a:rPr lang="en-US" sz="3000" baseline="30000" dirty="0" smtClean="0">
                <a:solidFill>
                  <a:srgbClr val="000000"/>
                </a:solidFill>
              </a:rPr>
              <a:t>1,4</a:t>
            </a:r>
            <a:endParaRPr lang="en-US" sz="3000" dirty="0">
              <a:solidFill>
                <a:srgbClr val="000000"/>
              </a:solidFill>
            </a:endParaRPr>
          </a:p>
        </p:txBody>
      </p:sp>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l="2328" t="1791" r="2567" b="29167"/>
          <a:stretch/>
        </p:blipFill>
        <p:spPr>
          <a:xfrm>
            <a:off x="12798760" y="5134494"/>
            <a:ext cx="7001412" cy="6595790"/>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2103" y="9695403"/>
            <a:ext cx="8019879" cy="4069763"/>
          </a:xfrm>
          <a:prstGeom prst="rect">
            <a:avLst/>
          </a:prstGeom>
        </p:spPr>
      </p:pic>
      <p:sp>
        <p:nvSpPr>
          <p:cNvPr id="33" name="TextBox 32"/>
          <p:cNvSpPr txBox="1"/>
          <p:nvPr/>
        </p:nvSpPr>
        <p:spPr>
          <a:xfrm>
            <a:off x="11430000" y="11650947"/>
            <a:ext cx="10029825" cy="1446550"/>
          </a:xfrm>
          <a:prstGeom prst="rect">
            <a:avLst/>
          </a:prstGeom>
          <a:noFill/>
        </p:spPr>
        <p:txBody>
          <a:bodyPr wrap="square" rtlCol="0">
            <a:spAutoFit/>
          </a:bodyPr>
          <a:lstStyle/>
          <a:p>
            <a:pPr algn="l"/>
            <a:r>
              <a:rPr lang="en-US" sz="2200" dirty="0" smtClean="0"/>
              <a:t>Thousands of transcripts are differentially  expressed in muscle.  The percent of all transcripts differentially expressed between pairs of tissues are shown as a heat map.  The blue </a:t>
            </a:r>
            <a:r>
              <a:rPr lang="en-US" sz="2200" dirty="0" err="1" smtClean="0"/>
              <a:t>dendrogram</a:t>
            </a:r>
            <a:r>
              <a:rPr lang="en-US" sz="2200" dirty="0" smtClean="0"/>
              <a:t> represents overall similarity of tissues based on their transcriptional profile.</a:t>
            </a:r>
            <a:endParaRPr lang="en-US" sz="2200" dirty="0"/>
          </a:p>
        </p:txBody>
      </p:sp>
      <p:pic>
        <p:nvPicPr>
          <p:cNvPr id="34" name="Picture 33"/>
          <p:cNvPicPr>
            <a:picLocks noChangeAspect="1"/>
          </p:cNvPicPr>
          <p:nvPr/>
        </p:nvPicPr>
        <p:blipFill rotWithShape="1">
          <a:blip r:embed="rId10">
            <a:extLst>
              <a:ext uri="{28A0092B-C50C-407E-A947-70E740481C1C}">
                <a14:useLocalDpi xmlns:a14="http://schemas.microsoft.com/office/drawing/2010/main" val="0"/>
              </a:ext>
            </a:extLst>
          </a:blip>
          <a:srcRect r="10051" b="36861"/>
          <a:stretch/>
        </p:blipFill>
        <p:spPr>
          <a:xfrm>
            <a:off x="13104299" y="13097497"/>
            <a:ext cx="6465159" cy="6237285"/>
          </a:xfrm>
          <a:prstGeom prst="rect">
            <a:avLst/>
          </a:prstGeom>
        </p:spPr>
      </p:pic>
      <p:sp>
        <p:nvSpPr>
          <p:cNvPr id="36" name="TextBox 35"/>
          <p:cNvSpPr txBox="1"/>
          <p:nvPr/>
        </p:nvSpPr>
        <p:spPr>
          <a:xfrm>
            <a:off x="11430000" y="19382908"/>
            <a:ext cx="10029825" cy="1785104"/>
          </a:xfrm>
          <a:prstGeom prst="rect">
            <a:avLst/>
          </a:prstGeom>
          <a:noFill/>
        </p:spPr>
        <p:txBody>
          <a:bodyPr wrap="square" rtlCol="0">
            <a:spAutoFit/>
          </a:bodyPr>
          <a:lstStyle/>
          <a:p>
            <a:pPr algn="l"/>
            <a:r>
              <a:rPr lang="en-US" sz="2200" dirty="0" smtClean="0"/>
              <a:t>Global expression pattern of ion channel transcripts.  Heat map representation of ion channel transcripts in muscle tissues. The </a:t>
            </a:r>
            <a:r>
              <a:rPr lang="en-US" sz="2200" dirty="0" err="1" smtClean="0"/>
              <a:t>dendrogram</a:t>
            </a:r>
            <a:r>
              <a:rPr lang="en-US" sz="2200" dirty="0" smtClean="0"/>
              <a:t> at the left represents clustering based on expression similarity. The white, dashed box indicates ion channel transcripts specifically expressed in skeletal muscle.  The white arrow indicates an ion channel specifically expressed in eye muscle</a:t>
            </a:r>
            <a:r>
              <a:rPr lang="en-US" sz="2000" dirty="0" smtClean="0"/>
              <a:t>.</a:t>
            </a:r>
            <a:endParaRPr lang="en-US" sz="2000" dirty="0"/>
          </a:p>
        </p:txBody>
      </p:sp>
      <p:pic>
        <p:nvPicPr>
          <p:cNvPr id="38" name="Picture 37"/>
          <p:cNvPicPr>
            <a:picLocks noChangeAspect="1"/>
          </p:cNvPicPr>
          <p:nvPr/>
        </p:nvPicPr>
        <p:blipFill rotWithShape="1">
          <a:blip r:embed="rId11">
            <a:extLst>
              <a:ext uri="{28A0092B-C50C-407E-A947-70E740481C1C}">
                <a14:useLocalDpi xmlns:a14="http://schemas.microsoft.com/office/drawing/2010/main" val="0"/>
              </a:ext>
            </a:extLst>
          </a:blip>
          <a:srcRect l="3852" t="1795" r="6600" b="27936"/>
          <a:stretch/>
        </p:blipFill>
        <p:spPr>
          <a:xfrm>
            <a:off x="22732488" y="5264258"/>
            <a:ext cx="5998361" cy="5759159"/>
          </a:xfrm>
          <a:prstGeom prst="rect">
            <a:avLst/>
          </a:prstGeom>
        </p:spPr>
      </p:pic>
      <p:pic>
        <p:nvPicPr>
          <p:cNvPr id="39" name="Picture 2" descr="Distribution of predominant muscle weakness in different types of dystrophyA, ..."/>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27101" y="5705437"/>
            <a:ext cx="3088012" cy="48768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rotWithShape="1">
          <a:blip r:embed="rId13">
            <a:extLst>
              <a:ext uri="{28A0092B-C50C-407E-A947-70E740481C1C}">
                <a14:useLocalDpi xmlns:a14="http://schemas.microsoft.com/office/drawing/2010/main" val="0"/>
              </a:ext>
            </a:extLst>
          </a:blip>
          <a:srcRect t="44567" b="17889"/>
          <a:stretch/>
        </p:blipFill>
        <p:spPr>
          <a:xfrm>
            <a:off x="23123868" y="12003511"/>
            <a:ext cx="8519419" cy="5599092"/>
          </a:xfrm>
          <a:prstGeom prst="rect">
            <a:avLst/>
          </a:prstGeom>
        </p:spPr>
      </p:pic>
      <p:sp>
        <p:nvSpPr>
          <p:cNvPr id="9" name="Rectangle 8"/>
          <p:cNvSpPr/>
          <p:nvPr/>
        </p:nvSpPr>
        <p:spPr>
          <a:xfrm>
            <a:off x="1032103" y="5106941"/>
            <a:ext cx="7793523" cy="4154984"/>
          </a:xfrm>
          <a:prstGeom prst="rect">
            <a:avLst/>
          </a:prstGeom>
        </p:spPr>
        <p:txBody>
          <a:bodyPr wrap="square">
            <a:spAutoFit/>
          </a:bodyPr>
          <a:lstStyle/>
          <a:p>
            <a:pPr algn="l"/>
            <a:r>
              <a:rPr lang="en-US" sz="2400" dirty="0" smtClean="0"/>
              <a:t>In order to address the challenges involved in managing a broad range of RNA sequencing data we </a:t>
            </a:r>
            <a:r>
              <a:rPr lang="en-US" sz="2400" dirty="0"/>
              <a:t>have developed an </a:t>
            </a:r>
            <a:r>
              <a:rPr lang="en-US" sz="2400" dirty="0" smtClean="0"/>
              <a:t>online, open source RNA-</a:t>
            </a:r>
            <a:r>
              <a:rPr lang="en-US" sz="2400" dirty="0" err="1" smtClean="0"/>
              <a:t>seq</a:t>
            </a:r>
            <a:r>
              <a:rPr lang="en-US" sz="2400" dirty="0" smtClean="0"/>
              <a:t> </a:t>
            </a:r>
            <a:r>
              <a:rPr lang="en-US" sz="2400" dirty="0"/>
              <a:t>database – </a:t>
            </a:r>
            <a:r>
              <a:rPr lang="en-US" sz="2400" dirty="0" err="1" smtClean="0"/>
              <a:t>MuscleDB</a:t>
            </a:r>
            <a:r>
              <a:rPr lang="en-US" sz="2400" dirty="0" smtClean="0"/>
              <a:t> </a:t>
            </a:r>
            <a:r>
              <a:rPr lang="en-US" sz="2400" dirty="0"/>
              <a:t>– which systematically profiles transcriptional diversity between different skeletal muscle tissues</a:t>
            </a:r>
            <a:r>
              <a:rPr lang="en-US" sz="2400" dirty="0" smtClean="0"/>
              <a:t>. </a:t>
            </a:r>
            <a:r>
              <a:rPr lang="en-US" sz="2400" dirty="0"/>
              <a:t>T</a:t>
            </a:r>
            <a:r>
              <a:rPr lang="en-US" sz="2400" dirty="0" smtClean="0"/>
              <a:t>housands </a:t>
            </a:r>
            <a:r>
              <a:rPr lang="en-US" sz="2400" dirty="0"/>
              <a:t>of genes are </a:t>
            </a:r>
            <a:r>
              <a:rPr lang="en-US" sz="2400" dirty="0" smtClean="0"/>
              <a:t>differentially expressed </a:t>
            </a:r>
            <a:r>
              <a:rPr lang="en-US" sz="2400" dirty="0"/>
              <a:t>between different skeletal muscles, underscoring the remarkable specialization of these tissues and providing an opportunity to understand the genetic pathways underlying muscle specialization and susceptibility to different pathologies. </a:t>
            </a:r>
          </a:p>
        </p:txBody>
      </p:sp>
      <p:sp>
        <p:nvSpPr>
          <p:cNvPr id="10" name="Rectangle 9"/>
          <p:cNvSpPr/>
          <p:nvPr/>
        </p:nvSpPr>
        <p:spPr>
          <a:xfrm>
            <a:off x="22374226" y="17677634"/>
            <a:ext cx="10018706" cy="1107996"/>
          </a:xfrm>
          <a:prstGeom prst="rect">
            <a:avLst/>
          </a:prstGeom>
        </p:spPr>
        <p:txBody>
          <a:bodyPr wrap="square">
            <a:spAutoFit/>
          </a:bodyPr>
          <a:lstStyle/>
          <a:p>
            <a:pPr algn="l"/>
            <a:r>
              <a:rPr lang="en-US" sz="2200" dirty="0" err="1" smtClean="0"/>
              <a:t>MuscleDB</a:t>
            </a:r>
            <a:r>
              <a:rPr lang="en-US" sz="2200" dirty="0" smtClean="0"/>
              <a:t> query displaying an interactive  </a:t>
            </a:r>
            <a:r>
              <a:rPr lang="en-US" sz="2200" dirty="0"/>
              <a:t>volcano plot of  ion channel genes. The arrow shows a voltage-gated sodium channel. </a:t>
            </a:r>
            <a:r>
              <a:rPr lang="en-US" sz="2200" i="1" dirty="0"/>
              <a:t>Scn2a1</a:t>
            </a:r>
            <a:r>
              <a:rPr lang="en-US" sz="2200" dirty="0"/>
              <a:t>, expression  20X higher in soleus </a:t>
            </a:r>
            <a:r>
              <a:rPr lang="en-US" sz="2200" dirty="0" smtClean="0"/>
              <a:t>versus </a:t>
            </a:r>
            <a:r>
              <a:rPr lang="en-US" sz="2200" dirty="0"/>
              <a:t>EDL.</a:t>
            </a:r>
            <a:endParaRPr lang="en-GB" sz="2200" dirty="0"/>
          </a:p>
        </p:txBody>
      </p:sp>
      <p:sp>
        <p:nvSpPr>
          <p:cNvPr id="11" name="Rectangle 10"/>
          <p:cNvSpPr/>
          <p:nvPr/>
        </p:nvSpPr>
        <p:spPr>
          <a:xfrm>
            <a:off x="22374225" y="11048313"/>
            <a:ext cx="10018706" cy="769441"/>
          </a:xfrm>
          <a:prstGeom prst="rect">
            <a:avLst/>
          </a:prstGeom>
        </p:spPr>
        <p:txBody>
          <a:bodyPr wrap="square">
            <a:spAutoFit/>
          </a:bodyPr>
          <a:lstStyle/>
          <a:p>
            <a:pPr algn="l"/>
            <a:r>
              <a:rPr lang="en-US" sz="2200" dirty="0" err="1" smtClean="0"/>
              <a:t>MuscleDB</a:t>
            </a:r>
            <a:r>
              <a:rPr lang="en-US" sz="2200" dirty="0" smtClean="0"/>
              <a:t> query </a:t>
            </a:r>
            <a:r>
              <a:rPr lang="en-US" sz="2200" dirty="0"/>
              <a:t>showing the expression levels of a</a:t>
            </a:r>
            <a:r>
              <a:rPr lang="en-US" sz="2200" dirty="0" smtClean="0"/>
              <a:t> </a:t>
            </a:r>
            <a:r>
              <a:rPr lang="en-US" sz="2200" dirty="0"/>
              <a:t>skeletal muscle-specific transcription </a:t>
            </a:r>
            <a:r>
              <a:rPr lang="en-US" sz="2200" dirty="0" smtClean="0"/>
              <a:t>factor.</a:t>
            </a:r>
            <a:endParaRPr lang="en-GB" sz="2200" dirty="0"/>
          </a:p>
        </p:txBody>
      </p:sp>
      <p:sp>
        <p:nvSpPr>
          <p:cNvPr id="12" name="TextBox 11"/>
          <p:cNvSpPr txBox="1"/>
          <p:nvPr/>
        </p:nvSpPr>
        <p:spPr>
          <a:xfrm>
            <a:off x="11430000" y="4320064"/>
            <a:ext cx="10029824" cy="646331"/>
          </a:xfrm>
          <a:prstGeom prst="rect">
            <a:avLst/>
          </a:prstGeom>
          <a:noFill/>
        </p:spPr>
        <p:txBody>
          <a:bodyPr wrap="square" rtlCol="0">
            <a:spAutoFit/>
          </a:bodyPr>
          <a:lstStyle/>
          <a:p>
            <a:r>
              <a:rPr lang="en-US" sz="3600" b="1" dirty="0" smtClean="0">
                <a:solidFill>
                  <a:srgbClr val="003064"/>
                </a:solidFill>
              </a:rPr>
              <a:t>Transcriptional Profiling of Muscle Tissue</a:t>
            </a:r>
            <a:endParaRPr lang="en-GB" sz="3600" b="1" dirty="0">
              <a:solidFill>
                <a:srgbClr val="003064"/>
              </a:solidFill>
            </a:endParaRPr>
          </a:p>
        </p:txBody>
      </p:sp>
      <p:sp>
        <p:nvSpPr>
          <p:cNvPr id="13" name="TextBox 12"/>
          <p:cNvSpPr txBox="1"/>
          <p:nvPr/>
        </p:nvSpPr>
        <p:spPr>
          <a:xfrm>
            <a:off x="22374225" y="19593322"/>
            <a:ext cx="10018706" cy="1631216"/>
          </a:xfrm>
          <a:prstGeom prst="rect">
            <a:avLst/>
          </a:prstGeom>
          <a:noFill/>
        </p:spPr>
        <p:txBody>
          <a:bodyPr wrap="square" rtlCol="0">
            <a:spAutoFit/>
          </a:bodyPr>
          <a:lstStyle/>
          <a:p>
            <a:pPr algn="l"/>
            <a:r>
              <a:rPr lang="en-US" sz="2000" b="1" dirty="0" smtClean="0"/>
              <a:t>Acknowledgements</a:t>
            </a:r>
            <a:r>
              <a:rPr lang="en-US" sz="1800" dirty="0" smtClean="0"/>
              <a:t>: </a:t>
            </a:r>
            <a:r>
              <a:rPr lang="en-US" sz="2000" dirty="0" smtClean="0"/>
              <a:t>We </a:t>
            </a:r>
            <a:r>
              <a:rPr lang="en-US" sz="2000" dirty="0"/>
              <a:t>thank members of the Hughes, </a:t>
            </a:r>
            <a:r>
              <a:rPr lang="en-US" sz="2000" dirty="0" err="1"/>
              <a:t>Esser</a:t>
            </a:r>
            <a:r>
              <a:rPr lang="en-US" sz="2000" dirty="0"/>
              <a:t>, and </a:t>
            </a:r>
            <a:r>
              <a:rPr lang="en-US" sz="2000" dirty="0" err="1"/>
              <a:t>Hogenesch</a:t>
            </a:r>
            <a:r>
              <a:rPr lang="en-US" sz="2000" dirty="0"/>
              <a:t> labs, as well as the support staff at </a:t>
            </a:r>
            <a:r>
              <a:rPr lang="en-US" sz="2000" dirty="0" smtClean="0"/>
              <a:t>Shiny-apps </a:t>
            </a:r>
            <a:r>
              <a:rPr lang="en-US" sz="2000" dirty="0"/>
              <a:t>for helpful comments and technical advice during the course of this project.  Work in the Hughes Lab is supported by awards from the University of Missouri Research Board, UMSL's College of Arts and Sciences, and the NIH (NIAMS 1 R21 AR069266-01A1</a:t>
            </a:r>
            <a:endParaRPr lang="en-GB" sz="2000" dirty="0"/>
          </a:p>
        </p:txBody>
      </p:sp>
      <p:sp>
        <p:nvSpPr>
          <p:cNvPr id="14" name="Rectangle 13"/>
          <p:cNvSpPr/>
          <p:nvPr/>
        </p:nvSpPr>
        <p:spPr>
          <a:xfrm>
            <a:off x="29086941" y="10652096"/>
            <a:ext cx="2568332" cy="338554"/>
          </a:xfrm>
          <a:prstGeom prst="rect">
            <a:avLst/>
          </a:prstGeom>
        </p:spPr>
        <p:txBody>
          <a:bodyPr wrap="none">
            <a:spAutoFit/>
          </a:bodyPr>
          <a:lstStyle/>
          <a:p>
            <a:r>
              <a:rPr lang="en-US" sz="1600" i="1" dirty="0"/>
              <a:t>Alan Emory (2002) Lancet</a:t>
            </a:r>
          </a:p>
        </p:txBody>
      </p:sp>
      <p:sp>
        <p:nvSpPr>
          <p:cNvPr id="15" name="TextBox 14"/>
          <p:cNvSpPr txBox="1"/>
          <p:nvPr/>
        </p:nvSpPr>
        <p:spPr>
          <a:xfrm>
            <a:off x="22374225" y="4350015"/>
            <a:ext cx="10018706" cy="646331"/>
          </a:xfrm>
          <a:prstGeom prst="rect">
            <a:avLst/>
          </a:prstGeom>
          <a:noFill/>
        </p:spPr>
        <p:txBody>
          <a:bodyPr wrap="square" rtlCol="0">
            <a:spAutoFit/>
          </a:bodyPr>
          <a:lstStyle/>
          <a:p>
            <a:r>
              <a:rPr lang="en-US" sz="3600" b="1" dirty="0" smtClean="0">
                <a:solidFill>
                  <a:srgbClr val="003064"/>
                </a:solidFill>
              </a:rPr>
              <a:t>Visualizing the Data in </a:t>
            </a:r>
            <a:r>
              <a:rPr lang="en-US" sz="3600" b="1" dirty="0" err="1" smtClean="0">
                <a:solidFill>
                  <a:srgbClr val="003064"/>
                </a:solidFill>
              </a:rPr>
              <a:t>MuscleDB</a:t>
            </a:r>
            <a:endParaRPr lang="en-GB" sz="3600" b="1" dirty="0">
              <a:solidFill>
                <a:srgbClr val="003064"/>
              </a:solidFill>
            </a:endParaRPr>
          </a:p>
        </p:txBody>
      </p:sp>
    </p:spTree>
  </p:cSld>
  <p:clrMapOvr>
    <a:masterClrMapping/>
  </p:clrMapOvr>
</p:sld>
</file>

<file path=ppt/theme/theme1.xml><?xml version="1.0" encoding="utf-8"?>
<a:theme xmlns:a="http://schemas.openxmlformats.org/drawingml/2006/main" name="Default Design">
  <a:themeElements>
    <a:clrScheme name="Custom 2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408</Words>
  <Application>Microsoft Office PowerPoint</Application>
  <PresentationFormat>Custom</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Windows User</cp:lastModifiedBy>
  <cp:revision>67</cp:revision>
  <dcterms:created xsi:type="dcterms:W3CDTF">2008-12-04T00:20:37Z</dcterms:created>
  <dcterms:modified xsi:type="dcterms:W3CDTF">2016-10-05T13:50:06Z</dcterms:modified>
  <cp:category>Research Poster</cp:category>
</cp:coreProperties>
</file>