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9" r:id="rId3"/>
    <p:sldId id="264" r:id="rId5"/>
    <p:sldId id="266" r:id="rId6"/>
    <p:sldId id="283" r:id="rId7"/>
    <p:sldId id="284" r:id="rId8"/>
    <p:sldId id="285" r:id="rId9"/>
    <p:sldId id="286" r:id="rId10"/>
    <p:sldId id="287" r:id="rId11"/>
    <p:sldId id="288" r:id="rId12"/>
    <p:sldId id="261" r:id="rId13"/>
  </p:sldIdLst>
  <p:sldSz cx="12192000" cy="6858000"/>
  <p:notesSz cx="6858000" cy="9144000"/>
  <p:custDataLst>
    <p:tags r:id="rId1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8EB4E3"/>
    <a:srgbClr val="E4E18B"/>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4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01D766-B0F7-4EEF-B083-B4FF35E83DA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A1C849-0B87-47C4-A81E-A80FDDB7D84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A1C849-0B87-47C4-A81E-A80FDDB7D84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A1C849-0B87-47C4-A81E-A80FDDB7D84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A1C849-0B87-47C4-A81E-A80FDDB7D84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A1C849-0B87-47C4-A81E-A80FDDB7D84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A1C849-0B87-47C4-A81E-A80FDDB7D84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A1C849-0B87-47C4-A81E-A80FDDB7D84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A1C849-0B87-47C4-A81E-A80FDDB7D84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A1C849-0B87-47C4-A81E-A80FDDB7D84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A1C849-0B87-47C4-A81E-A80FDDB7D84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A1C849-0B87-47C4-A81E-A80FDDB7D84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image" Target="../media/image2.png"/><Relationship Id="rId3" Type="http://schemas.openxmlformats.org/officeDocument/2006/relationships/tags" Target="../tags/tag2.xml"/><Relationship Id="rId2" Type="http://schemas.openxmlformats.org/officeDocument/2006/relationships/tags" Target="../tags/tag1.xml"/><Relationship Id="rId18" Type="http://schemas.openxmlformats.org/officeDocument/2006/relationships/notesSlide" Target="../notesSlides/notesSlide1.xml"/><Relationship Id="rId17" Type="http://schemas.openxmlformats.org/officeDocument/2006/relationships/slideLayout" Target="../slideLayouts/slideLayout1.xml"/><Relationship Id="rId16" Type="http://schemas.openxmlformats.org/officeDocument/2006/relationships/tags" Target="../tags/tag12.xml"/><Relationship Id="rId15" Type="http://schemas.openxmlformats.org/officeDocument/2006/relationships/tags" Target="../tags/tag11.xml"/><Relationship Id="rId14" Type="http://schemas.openxmlformats.org/officeDocument/2006/relationships/tags" Target="../tags/tag10.xml"/><Relationship Id="rId13" Type="http://schemas.openxmlformats.org/officeDocument/2006/relationships/tags" Target="../tags/tag9.xml"/><Relationship Id="rId12" Type="http://schemas.openxmlformats.org/officeDocument/2006/relationships/tags" Target="../tags/tag8.xml"/><Relationship Id="rId11" Type="http://schemas.openxmlformats.org/officeDocument/2006/relationships/tags" Target="../tags/tag7.xml"/><Relationship Id="rId10" Type="http://schemas.microsoft.com/office/2007/relationships/hdphoto" Target="../media/image4.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image" Target="../media/image2.png"/><Relationship Id="rId3" Type="http://schemas.openxmlformats.org/officeDocument/2006/relationships/tags" Target="../tags/tag14.xml"/><Relationship Id="rId2" Type="http://schemas.openxmlformats.org/officeDocument/2006/relationships/tags" Target="../tags/tag13.xml"/><Relationship Id="rId18" Type="http://schemas.openxmlformats.org/officeDocument/2006/relationships/notesSlide" Target="../notesSlides/notesSlide2.xml"/><Relationship Id="rId17" Type="http://schemas.openxmlformats.org/officeDocument/2006/relationships/slideLayout" Target="../slideLayouts/slideLayout1.xml"/><Relationship Id="rId16" Type="http://schemas.openxmlformats.org/officeDocument/2006/relationships/tags" Target="../tags/tag24.xml"/><Relationship Id="rId15" Type="http://schemas.openxmlformats.org/officeDocument/2006/relationships/tags" Target="../tags/tag23.xml"/><Relationship Id="rId14" Type="http://schemas.openxmlformats.org/officeDocument/2006/relationships/tags" Target="../tags/tag22.xml"/><Relationship Id="rId13" Type="http://schemas.openxmlformats.org/officeDocument/2006/relationships/tags" Target="../tags/tag21.xml"/><Relationship Id="rId12" Type="http://schemas.openxmlformats.org/officeDocument/2006/relationships/tags" Target="../tags/tag20.xml"/><Relationship Id="rId11" Type="http://schemas.openxmlformats.org/officeDocument/2006/relationships/tags" Target="../tags/tag19.xml"/><Relationship Id="rId10" Type="http://schemas.microsoft.com/office/2007/relationships/hdphoto" Target="../media/image4.wdp"/><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tags" Target="../tags/tag28.xml"/><Relationship Id="rId7" Type="http://schemas.openxmlformats.org/officeDocument/2006/relationships/image" Target="../media/image9.png"/><Relationship Id="rId6" Type="http://schemas.openxmlformats.org/officeDocument/2006/relationships/tags" Target="../tags/tag27.xml"/><Relationship Id="rId5" Type="http://schemas.openxmlformats.org/officeDocument/2006/relationships/image" Target="../media/image8.png"/><Relationship Id="rId4" Type="http://schemas.openxmlformats.org/officeDocument/2006/relationships/tags" Target="../tags/tag26.xml"/><Relationship Id="rId3" Type="http://schemas.openxmlformats.org/officeDocument/2006/relationships/image" Target="../media/image7.png"/><Relationship Id="rId2" Type="http://schemas.openxmlformats.org/officeDocument/2006/relationships/tags" Target="../tags/tag25.xml"/><Relationship Id="rId11" Type="http://schemas.openxmlformats.org/officeDocument/2006/relationships/notesSlide" Target="../notesSlides/notesSlide3.xml"/><Relationship Id="rId10" Type="http://schemas.openxmlformats.org/officeDocument/2006/relationships/slideLayout" Target="../slideLayouts/slideLayout1.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tags" Target="../tags/tag30.xml"/><Relationship Id="rId3" Type="http://schemas.openxmlformats.org/officeDocument/2006/relationships/image" Target="../media/image11.png"/><Relationship Id="rId2" Type="http://schemas.openxmlformats.org/officeDocument/2006/relationships/tags" Target="../tags/tag29.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tags" Target="../tags/tag32.xml"/><Relationship Id="rId3" Type="http://schemas.openxmlformats.org/officeDocument/2006/relationships/image" Target="../media/image13.png"/><Relationship Id="rId2" Type="http://schemas.openxmlformats.org/officeDocument/2006/relationships/tags" Target="../tags/tag31.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1.xml"/><Relationship Id="rId7" Type="http://schemas.openxmlformats.org/officeDocument/2006/relationships/image" Target="../media/image17.png"/><Relationship Id="rId6" Type="http://schemas.openxmlformats.org/officeDocument/2006/relationships/tags" Target="../tags/tag35.xml"/><Relationship Id="rId5" Type="http://schemas.openxmlformats.org/officeDocument/2006/relationships/image" Target="../media/image16.png"/><Relationship Id="rId4" Type="http://schemas.openxmlformats.org/officeDocument/2006/relationships/tags" Target="../tags/tag34.xml"/><Relationship Id="rId3" Type="http://schemas.openxmlformats.org/officeDocument/2006/relationships/image" Target="../media/image15.png"/><Relationship Id="rId2" Type="http://schemas.openxmlformats.org/officeDocument/2006/relationships/tags" Target="../tags/tag33.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tags" Target="../tags/tag37.xml"/><Relationship Id="rId3" Type="http://schemas.openxmlformats.org/officeDocument/2006/relationships/image" Target="../media/image15.png"/><Relationship Id="rId2" Type="http://schemas.openxmlformats.org/officeDocument/2006/relationships/tags" Target="../tags/tag36.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tags" Target="../tags/tag39.xml"/><Relationship Id="rId3" Type="http://schemas.openxmlformats.org/officeDocument/2006/relationships/image" Target="../media/image18.png"/><Relationship Id="rId2" Type="http://schemas.openxmlformats.org/officeDocument/2006/relationships/tags" Target="../tags/tag38.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image" Target="../media/image20.png"/><Relationship Id="rId2" Type="http://schemas.openxmlformats.org/officeDocument/2006/relationships/tags" Target="../tags/tag40.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extLst>
              <a:ext uri="{28A0092B-C50C-407E-A947-70E740481C1C}">
                <a14:useLocalDpi xmlns:a14="http://schemas.microsoft.com/office/drawing/2010/main" val="0"/>
              </a:ext>
            </a:extLst>
          </a:blip>
          <a:srcRect l="14336" t="5929" r="36001" b="1"/>
          <a:stretch>
            <a:fillRect/>
          </a:stretch>
        </p:blipFill>
        <p:spPr>
          <a:xfrm rot="5400000">
            <a:off x="-1296499" y="1520445"/>
            <a:ext cx="6858003" cy="3817111"/>
          </a:xfrm>
          <a:prstGeom prst="rect">
            <a:avLst/>
          </a:prstGeom>
        </p:spPr>
      </p:pic>
      <p:sp>
        <p:nvSpPr>
          <p:cNvPr id="6" name="文本框 5"/>
          <p:cNvSpPr txBox="1"/>
          <p:nvPr/>
        </p:nvSpPr>
        <p:spPr>
          <a:xfrm>
            <a:off x="5014803" y="2445336"/>
            <a:ext cx="6953250" cy="1014730"/>
          </a:xfrm>
          <a:prstGeom prst="rect">
            <a:avLst/>
          </a:prstGeom>
          <a:noFill/>
        </p:spPr>
        <p:txBody>
          <a:bodyPr wrap="square" rtlCol="0">
            <a:spAutoFit/>
          </a:bodyPr>
          <a:lstStyle/>
          <a:p>
            <a:r>
              <a:rPr lang="en-US" altLang="zh-CN" sz="6000" dirty="0">
                <a:solidFill>
                  <a:schemeClr val="bg1"/>
                </a:solidFill>
                <a:latin typeface="微软雅黑" panose="020B0503020204020204" pitchFamily="34" charset="-122"/>
                <a:ea typeface="微软雅黑" panose="020B0503020204020204" pitchFamily="34" charset="-122"/>
              </a:rPr>
              <a:t>    </a:t>
            </a:r>
            <a:endParaRPr lang="zh-CN" altLang="en-US" sz="6000" dirty="0">
              <a:solidFill>
                <a:schemeClr val="bg1"/>
              </a:solidFill>
              <a:latin typeface="微软雅黑" panose="020B0503020204020204" pitchFamily="34" charset="-122"/>
              <a:ea typeface="微软雅黑" panose="020B0503020204020204" pitchFamily="34" charset="-122"/>
            </a:endParaRPr>
          </a:p>
        </p:txBody>
      </p:sp>
      <p:sp>
        <p:nvSpPr>
          <p:cNvPr id="7" name="矩形: 圆角 6"/>
          <p:cNvSpPr/>
          <p:nvPr/>
        </p:nvSpPr>
        <p:spPr>
          <a:xfrm>
            <a:off x="5329878" y="4068872"/>
            <a:ext cx="2657100" cy="591647"/>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文本框 7"/>
          <p:cNvSpPr txBox="1"/>
          <p:nvPr/>
        </p:nvSpPr>
        <p:spPr>
          <a:xfrm>
            <a:off x="9303578" y="1721373"/>
            <a:ext cx="1847850" cy="583565"/>
          </a:xfrm>
          <a:prstGeom prst="rect">
            <a:avLst/>
          </a:prstGeom>
          <a:noFill/>
        </p:spPr>
        <p:txBody>
          <a:bodyPr wrap="square" rtlCol="0">
            <a:spAutoFit/>
          </a:bodyPr>
          <a:lstStyle/>
          <a:p>
            <a:pPr algn="dist"/>
            <a:r>
              <a:rPr lang="en-US" altLang="zh-CN" sz="3200" dirty="0">
                <a:solidFill>
                  <a:schemeClr val="bg1"/>
                </a:solidFill>
                <a:latin typeface="Eras Bold ITC" panose="020B0907030504020204" pitchFamily="34" charset="0"/>
              </a:rPr>
              <a:t>2024</a:t>
            </a:r>
            <a:endParaRPr lang="zh-CN" altLang="en-US" sz="3200" dirty="0">
              <a:solidFill>
                <a:schemeClr val="bg1"/>
              </a:solidFill>
              <a:latin typeface="Eras Bold ITC" panose="020B0907030504020204" pitchFamily="34" charset="0"/>
            </a:endParaRPr>
          </a:p>
        </p:txBody>
      </p:sp>
      <p:sp>
        <p:nvSpPr>
          <p:cNvPr id="9" name="文本框 8"/>
          <p:cNvSpPr txBox="1"/>
          <p:nvPr/>
        </p:nvSpPr>
        <p:spPr>
          <a:xfrm>
            <a:off x="5560708" y="4133560"/>
            <a:ext cx="3283974" cy="460375"/>
          </a:xfrm>
          <a:prstGeom prst="rect">
            <a:avLst/>
          </a:prstGeom>
          <a:noFill/>
        </p:spPr>
        <p:txBody>
          <a:bodyPr wrap="square" rtlCol="0">
            <a:spAutoFit/>
          </a:bodyPr>
          <a:lstStyle/>
          <a:p>
            <a:r>
              <a:rPr lang="zh-CN" altLang="en-US" sz="2400" dirty="0">
                <a:solidFill>
                  <a:srgbClr val="8EB4E3"/>
                </a:solidFill>
                <a:latin typeface="微软雅黑" panose="020B0503020204020204" pitchFamily="34" charset="-122"/>
                <a:ea typeface="微软雅黑" panose="020B0503020204020204" pitchFamily="34" charset="-122"/>
              </a:rPr>
              <a:t>汇报人：</a:t>
            </a:r>
            <a:r>
              <a:rPr lang="zh-CN" altLang="en-US" sz="2400" dirty="0">
                <a:solidFill>
                  <a:srgbClr val="8EB4E3"/>
                </a:solidFill>
                <a:latin typeface="微软雅黑" panose="020B0503020204020204" pitchFamily="34" charset="-122"/>
                <a:ea typeface="微软雅黑" panose="020B0503020204020204" pitchFamily="34" charset="-122"/>
              </a:rPr>
              <a:t>徐青</a:t>
            </a:r>
            <a:endParaRPr lang="zh-CN" altLang="en-US" sz="2400" dirty="0">
              <a:solidFill>
                <a:srgbClr val="8EB4E3"/>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8604379" y="4133862"/>
            <a:ext cx="3283974" cy="46037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  2024.4.13</a:t>
            </a:r>
            <a:endParaRPr lang="en-US" altLang="zh-CN" sz="2400" dirty="0">
              <a:solidFill>
                <a:schemeClr val="bg1"/>
              </a:solidFill>
              <a:latin typeface="微软雅黑" panose="020B0503020204020204" pitchFamily="34" charset="-122"/>
              <a:ea typeface="微软雅黑" panose="020B0503020204020204" pitchFamily="34" charset="-122"/>
            </a:endParaRPr>
          </a:p>
        </p:txBody>
      </p:sp>
      <p:sp>
        <p:nvSpPr>
          <p:cNvPr id="11" name="矩形: 圆角 10"/>
          <p:cNvSpPr/>
          <p:nvPr/>
        </p:nvSpPr>
        <p:spPr>
          <a:xfrm>
            <a:off x="8471029" y="4052735"/>
            <a:ext cx="2245749" cy="591647"/>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cxnSp>
        <p:nvCxnSpPr>
          <p:cNvPr id="13" name="直接连接符 12"/>
          <p:cNvCxnSpPr/>
          <p:nvPr/>
        </p:nvCxnSpPr>
        <p:spPr>
          <a:xfrm>
            <a:off x="4650948" y="3380354"/>
            <a:ext cx="61366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custDataLst>
              <p:tags r:id="rId2"/>
            </p:custDataLst>
          </p:nvPr>
        </p:nvSpPr>
        <p:spPr>
          <a:xfrm>
            <a:off x="3104515" y="2467703"/>
            <a:ext cx="8046720" cy="829945"/>
          </a:xfrm>
          <a:prstGeom prst="rect">
            <a:avLst/>
          </a:prstGeom>
          <a:noFill/>
        </p:spPr>
        <p:txBody>
          <a:bodyPr wrap="square" rtlCol="0">
            <a:spAutoFit/>
          </a:bodyPr>
          <a:p>
            <a:pPr algn="ctr"/>
            <a:r>
              <a:rPr lang="en-US" altLang="zh-CN" sz="4800" b="1" dirty="0" err="1">
                <a:solidFill>
                  <a:schemeClr val="accent1"/>
                </a:solidFill>
                <a:latin typeface="微软雅黑" panose="020B0503020204020204" pitchFamily="34" charset="-122"/>
                <a:ea typeface="微软雅黑" panose="020B0503020204020204" pitchFamily="34" charset="-122"/>
              </a:rPr>
              <a:t>      OMNet</a:t>
            </a:r>
            <a:r>
              <a:rPr lang="en-US" altLang="zh-CN" sz="4800" b="1" dirty="0">
                <a:solidFill>
                  <a:schemeClr val="accent1"/>
                </a:solidFill>
                <a:latin typeface="微软雅黑" panose="020B0503020204020204" pitchFamily="34" charset="-122"/>
                <a:ea typeface="微软雅黑" panose="020B0503020204020204" pitchFamily="34" charset="-122"/>
              </a:rPr>
              <a:t>++</a:t>
            </a:r>
            <a:r>
              <a:rPr lang="zh-CN" altLang="en-US" sz="4800" b="1" dirty="0">
                <a:solidFill>
                  <a:schemeClr val="accent1"/>
                </a:solidFill>
                <a:latin typeface="微软雅黑" panose="020B0503020204020204" pitchFamily="34" charset="-122"/>
                <a:ea typeface="微软雅黑" panose="020B0503020204020204" pitchFamily="34" charset="-122"/>
              </a:rPr>
              <a:t>学习汇报</a:t>
            </a:r>
            <a:endParaRPr lang="zh-CN" altLang="en-US" sz="4800" b="1" dirty="0">
              <a:solidFill>
                <a:schemeClr val="accent1"/>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0313620" y="129333"/>
            <a:ext cx="1310740" cy="1294484"/>
            <a:chOff x="5513020" y="752690"/>
            <a:chExt cx="1310740" cy="1294484"/>
          </a:xfrm>
        </p:grpSpPr>
        <p:grpSp>
          <p:nvGrpSpPr>
            <p:cNvPr id="2" name="组合 1"/>
            <p:cNvGrpSpPr/>
            <p:nvPr/>
          </p:nvGrpSpPr>
          <p:grpSpPr>
            <a:xfrm>
              <a:off x="5513020" y="752690"/>
              <a:ext cx="1310740" cy="1294484"/>
              <a:chOff x="5436820" y="676490"/>
              <a:chExt cx="1310740" cy="1294484"/>
            </a:xfrm>
          </p:grpSpPr>
          <p:grpSp>
            <p:nvGrpSpPr>
              <p:cNvPr id="83" name="组合 82"/>
              <p:cNvGrpSpPr/>
              <p:nvPr/>
            </p:nvGrpSpPr>
            <p:grpSpPr>
              <a:xfrm>
                <a:off x="5436820" y="676490"/>
                <a:ext cx="1310740" cy="1294484"/>
                <a:chOff x="5469201" y="949285"/>
                <a:chExt cx="1213202" cy="1294484"/>
              </a:xfrm>
            </p:grpSpPr>
            <p:pic>
              <p:nvPicPr>
                <p:cNvPr id="78" name="图片 77" descr="校徽.png"/>
                <p:cNvPicPr>
                  <a:picLocks noChangeAspect="1"/>
                </p:cNvPicPr>
                <p:nvPr>
                  <p:custDataLst>
                    <p:tags r:id="rId3"/>
                  </p:custDataLst>
                </p:nvPr>
              </p:nvPicPr>
              <p:blipFill>
                <a:blip r:embed="rId4" cstate="print"/>
                <a:stretch>
                  <a:fillRect/>
                </a:stretch>
              </p:blipFill>
              <p:spPr>
                <a:xfrm>
                  <a:off x="5469201" y="949285"/>
                  <a:ext cx="1213202" cy="1294484"/>
                </a:xfrm>
                <a:prstGeom prst="rect">
                  <a:avLst/>
                </a:prstGeom>
              </p:spPr>
            </p:pic>
            <p:pic>
              <p:nvPicPr>
                <p:cNvPr id="79" name="图片 78" descr="校徽.png"/>
                <p:cNvPicPr>
                  <a:picLocks noChangeAspect="1"/>
                </p:cNvPicPr>
                <p:nvPr>
                  <p:custDataLst>
                    <p:tags r:id="rId5"/>
                  </p:custDataLst>
                </p:nvPr>
              </p:nvPicPr>
              <p:blipFill>
                <a:blip r:embed="rId4" cstate="print"/>
                <a:stretch>
                  <a:fillRect/>
                </a:stretch>
              </p:blipFill>
              <p:spPr>
                <a:xfrm>
                  <a:off x="5469201" y="949285"/>
                  <a:ext cx="1213202" cy="1294484"/>
                </a:xfrm>
                <a:prstGeom prst="rect">
                  <a:avLst/>
                </a:prstGeom>
              </p:spPr>
            </p:pic>
            <p:pic>
              <p:nvPicPr>
                <p:cNvPr id="80" name="图片 79" descr="校徽.png"/>
                <p:cNvPicPr>
                  <a:picLocks noChangeAspect="1"/>
                </p:cNvPicPr>
                <p:nvPr>
                  <p:custDataLst>
                    <p:tags r:id="rId6"/>
                  </p:custDataLst>
                </p:nvPr>
              </p:nvPicPr>
              <p:blipFill>
                <a:blip r:embed="rId4" cstate="print"/>
                <a:stretch>
                  <a:fillRect/>
                </a:stretch>
              </p:blipFill>
              <p:spPr>
                <a:xfrm>
                  <a:off x="5469201" y="949285"/>
                  <a:ext cx="1213202" cy="1294484"/>
                </a:xfrm>
                <a:prstGeom prst="rect">
                  <a:avLst/>
                </a:prstGeom>
              </p:spPr>
            </p:pic>
            <p:pic>
              <p:nvPicPr>
                <p:cNvPr id="81" name="图片 80" descr="校徽.png"/>
                <p:cNvPicPr>
                  <a:picLocks noChangeAspect="1"/>
                </p:cNvPicPr>
                <p:nvPr>
                  <p:custDataLst>
                    <p:tags r:id="rId7"/>
                  </p:custDataLst>
                </p:nvPr>
              </p:nvPicPr>
              <p:blipFill>
                <a:blip r:embed="rId4" cstate="print"/>
                <a:stretch>
                  <a:fillRect/>
                </a:stretch>
              </p:blipFill>
              <p:spPr>
                <a:xfrm>
                  <a:off x="5469201" y="949285"/>
                  <a:ext cx="1213202" cy="1294484"/>
                </a:xfrm>
                <a:prstGeom prst="rect">
                  <a:avLst/>
                </a:prstGeom>
              </p:spPr>
            </p:pic>
            <p:pic>
              <p:nvPicPr>
                <p:cNvPr id="82" name="图片 81" descr="校徽.png"/>
                <p:cNvPicPr>
                  <a:picLocks noChangeAspect="1"/>
                </p:cNvPicPr>
                <p:nvPr>
                  <p:custDataLst>
                    <p:tags r:id="rId8"/>
                  </p:custDataLst>
                </p:nvPr>
              </p:nvPicPr>
              <p:blipFill>
                <a:blip r:embed="rId9" cstate="print">
                  <a:extLst>
                    <a:ext uri="{BEBA8EAE-BF5A-486C-A8C5-ECC9F3942E4B}">
                      <a14:imgProps xmlns:a14="http://schemas.microsoft.com/office/drawing/2010/main">
                        <a14:imgLayer r:embed="rId10">
                          <a14:imgEffect>
                            <a14:brightnessContrast bright="-40000" contrast="-40000"/>
                          </a14:imgEffect>
                        </a14:imgLayer>
                      </a14:imgProps>
                    </a:ext>
                  </a:extLst>
                </a:blip>
                <a:stretch>
                  <a:fillRect/>
                </a:stretch>
              </p:blipFill>
              <p:spPr>
                <a:xfrm>
                  <a:off x="5469201" y="949285"/>
                  <a:ext cx="1213202" cy="1294484"/>
                </a:xfrm>
                <a:prstGeom prst="rect">
                  <a:avLst/>
                </a:prstGeom>
              </p:spPr>
            </p:pic>
          </p:grpSp>
          <p:grpSp>
            <p:nvGrpSpPr>
              <p:cNvPr id="23" name="组合 22"/>
              <p:cNvGrpSpPr/>
              <p:nvPr/>
            </p:nvGrpSpPr>
            <p:grpSpPr>
              <a:xfrm>
                <a:off x="5436820" y="676490"/>
                <a:ext cx="1310740" cy="1294484"/>
                <a:chOff x="5469201" y="949285"/>
                <a:chExt cx="1213202" cy="1294484"/>
              </a:xfrm>
            </p:grpSpPr>
            <p:pic>
              <p:nvPicPr>
                <p:cNvPr id="24" name="图片 23" descr="校徽.png"/>
                <p:cNvPicPr>
                  <a:picLocks noChangeAspect="1"/>
                </p:cNvPicPr>
                <p:nvPr>
                  <p:custDataLst>
                    <p:tags r:id="rId11"/>
                  </p:custDataLst>
                </p:nvPr>
              </p:nvPicPr>
              <p:blipFill>
                <a:blip r:embed="rId4" cstate="print"/>
                <a:stretch>
                  <a:fillRect/>
                </a:stretch>
              </p:blipFill>
              <p:spPr>
                <a:xfrm>
                  <a:off x="5469201" y="949285"/>
                  <a:ext cx="1213202" cy="1294484"/>
                </a:xfrm>
                <a:prstGeom prst="rect">
                  <a:avLst/>
                </a:prstGeom>
              </p:spPr>
            </p:pic>
            <p:pic>
              <p:nvPicPr>
                <p:cNvPr id="25" name="图片 24" descr="校徽.png"/>
                <p:cNvPicPr>
                  <a:picLocks noChangeAspect="1"/>
                </p:cNvPicPr>
                <p:nvPr>
                  <p:custDataLst>
                    <p:tags r:id="rId12"/>
                  </p:custDataLst>
                </p:nvPr>
              </p:nvPicPr>
              <p:blipFill>
                <a:blip r:embed="rId4" cstate="print"/>
                <a:stretch>
                  <a:fillRect/>
                </a:stretch>
              </p:blipFill>
              <p:spPr>
                <a:xfrm>
                  <a:off x="5469201" y="949285"/>
                  <a:ext cx="1213202" cy="1294484"/>
                </a:xfrm>
                <a:prstGeom prst="rect">
                  <a:avLst/>
                </a:prstGeom>
              </p:spPr>
            </p:pic>
            <p:pic>
              <p:nvPicPr>
                <p:cNvPr id="26" name="图片 25" descr="校徽.png"/>
                <p:cNvPicPr>
                  <a:picLocks noChangeAspect="1"/>
                </p:cNvPicPr>
                <p:nvPr>
                  <p:custDataLst>
                    <p:tags r:id="rId13"/>
                  </p:custDataLst>
                </p:nvPr>
              </p:nvPicPr>
              <p:blipFill>
                <a:blip r:embed="rId4" cstate="print"/>
                <a:stretch>
                  <a:fillRect/>
                </a:stretch>
              </p:blipFill>
              <p:spPr>
                <a:xfrm>
                  <a:off x="5469201" y="949285"/>
                  <a:ext cx="1213202" cy="1294484"/>
                </a:xfrm>
                <a:prstGeom prst="rect">
                  <a:avLst/>
                </a:prstGeom>
              </p:spPr>
            </p:pic>
            <p:pic>
              <p:nvPicPr>
                <p:cNvPr id="27" name="图片 26" descr="校徽.png"/>
                <p:cNvPicPr>
                  <a:picLocks noChangeAspect="1"/>
                </p:cNvPicPr>
                <p:nvPr>
                  <p:custDataLst>
                    <p:tags r:id="rId14"/>
                  </p:custDataLst>
                </p:nvPr>
              </p:nvPicPr>
              <p:blipFill>
                <a:blip r:embed="rId4" cstate="print"/>
                <a:stretch>
                  <a:fillRect/>
                </a:stretch>
              </p:blipFill>
              <p:spPr>
                <a:xfrm>
                  <a:off x="5469201" y="949285"/>
                  <a:ext cx="1213202" cy="1294484"/>
                </a:xfrm>
                <a:prstGeom prst="rect">
                  <a:avLst/>
                </a:prstGeom>
              </p:spPr>
            </p:pic>
            <p:pic>
              <p:nvPicPr>
                <p:cNvPr id="28" name="图片 27" descr="校徽.png"/>
                <p:cNvPicPr>
                  <a:picLocks noChangeAspect="1"/>
                </p:cNvPicPr>
                <p:nvPr>
                  <p:custDataLst>
                    <p:tags r:id="rId15"/>
                  </p:custDataLst>
                </p:nvPr>
              </p:nvPicPr>
              <p:blipFill>
                <a:blip r:embed="rId9" cstate="print">
                  <a:duotone>
                    <a:prstClr val="black"/>
                    <a:schemeClr val="accent1">
                      <a:tint val="45000"/>
                      <a:satMod val="400000"/>
                    </a:schemeClr>
                  </a:duotone>
                  <a:extLst>
                    <a:ext uri="{BEBA8EAE-BF5A-486C-A8C5-ECC9F3942E4B}">
                      <a14:imgProps xmlns:a14="http://schemas.microsoft.com/office/drawing/2010/main">
                        <a14:imgLayer r:embed="rId10">
                          <a14:imgEffect>
                            <a14:brightnessContrast bright="-40000" contrast="-40000"/>
                          </a14:imgEffect>
                        </a14:imgLayer>
                      </a14:imgProps>
                    </a:ext>
                  </a:extLst>
                </a:blip>
                <a:stretch>
                  <a:fillRect/>
                </a:stretch>
              </p:blipFill>
              <p:spPr>
                <a:xfrm>
                  <a:off x="5469201" y="949285"/>
                  <a:ext cx="1213202" cy="1294484"/>
                </a:xfrm>
                <a:prstGeom prst="rect">
                  <a:avLst/>
                </a:prstGeom>
              </p:spPr>
            </p:pic>
          </p:grpSp>
        </p:grpSp>
        <p:pic>
          <p:nvPicPr>
            <p:cNvPr id="30" name="图片 29" descr="校徽.png"/>
            <p:cNvPicPr>
              <a:picLocks noChangeAspect="1"/>
            </p:cNvPicPr>
            <p:nvPr>
              <p:custDataLst>
                <p:tags r:id="rId16"/>
              </p:custDataLst>
            </p:nvPr>
          </p:nvPicPr>
          <p:blipFill>
            <a:blip r:embed="rId9" cstate="print">
              <a:duotone>
                <a:prstClr val="black"/>
                <a:schemeClr val="accent1">
                  <a:tint val="45000"/>
                  <a:satMod val="400000"/>
                </a:schemeClr>
              </a:duotone>
              <a:extLst>
                <a:ext uri="{BEBA8EAE-BF5A-486C-A8C5-ECC9F3942E4B}">
                  <a14:imgProps xmlns:a14="http://schemas.microsoft.com/office/drawing/2010/main">
                    <a14:imgLayer r:embed="rId10">
                      <a14:imgEffect>
                        <a14:brightnessContrast bright="-40000" contrast="-40000"/>
                      </a14:imgEffect>
                    </a14:imgLayer>
                  </a14:imgProps>
                </a:ext>
              </a:extLst>
            </a:blip>
            <a:stretch>
              <a:fillRect/>
            </a:stretch>
          </p:blipFill>
          <p:spPr>
            <a:xfrm>
              <a:off x="5513020" y="752690"/>
              <a:ext cx="1310740" cy="1294484"/>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vertical)">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 fill="hold"/>
                                        <p:tgtEl>
                                          <p:spTgt spid="13"/>
                                        </p:tgtEl>
                                        <p:attrNameLst>
                                          <p:attrName>ppt_x</p:attrName>
                                        </p:attrNameLst>
                                      </p:cBhvr>
                                      <p:tavLst>
                                        <p:tav tm="0">
                                          <p:val>
                                            <p:strVal val="0-#ppt_w/2"/>
                                          </p:val>
                                        </p:tav>
                                        <p:tav tm="100000">
                                          <p:val>
                                            <p:strVal val="#ppt_x"/>
                                          </p:val>
                                        </p:tav>
                                      </p:tavLst>
                                    </p:anim>
                                    <p:anim calcmode="lin" valueType="num">
                                      <p:cBhvr additive="base">
                                        <p:cTn id="41"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9" grpId="0"/>
      <p:bldP spid="10" grpId="0"/>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28650" y="1003025"/>
            <a:ext cx="10639432" cy="5397776"/>
          </a:xfrm>
          <a:prstGeom prst="rect">
            <a:avLst/>
          </a:prstGeom>
        </p:spPr>
      </p:pic>
      <p:sp>
        <p:nvSpPr>
          <p:cNvPr id="4" name="文本框 3"/>
          <p:cNvSpPr txBox="1"/>
          <p:nvPr/>
        </p:nvSpPr>
        <p:spPr>
          <a:xfrm>
            <a:off x="3476625" y="2731770"/>
            <a:ext cx="5239385" cy="922020"/>
          </a:xfrm>
          <a:prstGeom prst="rect">
            <a:avLst/>
          </a:prstGeom>
          <a:noFill/>
        </p:spPr>
        <p:txBody>
          <a:bodyPr wrap="square" rtlCol="0">
            <a:spAutoFit/>
          </a:bodyPr>
          <a:lstStyle/>
          <a:p>
            <a:pPr algn="dist"/>
            <a:r>
              <a:rPr lang="zh-CN" altLang="en-US" sz="5400" b="1" dirty="0">
                <a:solidFill>
                  <a:schemeClr val="bg1"/>
                </a:solidFill>
                <a:latin typeface="微软雅黑" panose="020B0503020204020204" pitchFamily="34" charset="-122"/>
                <a:ea typeface="微软雅黑" panose="020B0503020204020204" pitchFamily="34" charset="-122"/>
              </a:rPr>
              <a:t>请大家批评</a:t>
            </a:r>
            <a:r>
              <a:rPr lang="zh-CN" altLang="en-US" sz="5400" b="1" dirty="0">
                <a:solidFill>
                  <a:schemeClr val="bg1"/>
                </a:solidFill>
                <a:latin typeface="微软雅黑" panose="020B0503020204020204" pitchFamily="34" charset="-122"/>
                <a:ea typeface="微软雅黑" panose="020B0503020204020204" pitchFamily="34" charset="-122"/>
              </a:rPr>
              <a:t>指正</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vertical)">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5984625">
            <a:off x="-1491473" y="-1187851"/>
            <a:ext cx="5118902" cy="5118902"/>
          </a:xfrm>
          <a:prstGeom prst="rect">
            <a:avLst/>
          </a:prstGeom>
        </p:spPr>
      </p:pic>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4941270">
            <a:off x="8433577" y="2984099"/>
            <a:ext cx="5118902" cy="5118902"/>
          </a:xfrm>
          <a:prstGeom prst="rect">
            <a:avLst/>
          </a:prstGeom>
        </p:spPr>
      </p:pic>
      <p:sp>
        <p:nvSpPr>
          <p:cNvPr id="7" name="文本框 6"/>
          <p:cNvSpPr txBox="1"/>
          <p:nvPr/>
        </p:nvSpPr>
        <p:spPr>
          <a:xfrm>
            <a:off x="4629150" y="532995"/>
            <a:ext cx="4000500" cy="1323439"/>
          </a:xfrm>
          <a:prstGeom prst="rect">
            <a:avLst/>
          </a:prstGeom>
          <a:noFill/>
        </p:spPr>
        <p:txBody>
          <a:bodyPr wrap="square" rtlCol="0">
            <a:spAutoFit/>
          </a:bodyPr>
          <a:lstStyle/>
          <a:p>
            <a:r>
              <a:rPr lang="en-US" altLang="zh-CN" sz="8000" b="1" dirty="0">
                <a:solidFill>
                  <a:schemeClr val="bg1"/>
                </a:solidFill>
              </a:rPr>
              <a:t>c</a:t>
            </a:r>
            <a:r>
              <a:rPr lang="en-US" altLang="zh-CN" sz="6000" b="1" dirty="0">
                <a:solidFill>
                  <a:schemeClr val="bg1"/>
                </a:solidFill>
              </a:rPr>
              <a:t>ontents</a:t>
            </a:r>
            <a:endParaRPr lang="zh-CN" altLang="en-US" sz="6000" b="1" dirty="0">
              <a:solidFill>
                <a:schemeClr val="bg1"/>
              </a:solidFill>
            </a:endParaRPr>
          </a:p>
        </p:txBody>
      </p:sp>
      <p:sp>
        <p:nvSpPr>
          <p:cNvPr id="9" name="文本框 8"/>
          <p:cNvSpPr txBox="1"/>
          <p:nvPr>
            <p:custDataLst>
              <p:tags r:id="rId2"/>
            </p:custDataLst>
          </p:nvPr>
        </p:nvSpPr>
        <p:spPr>
          <a:xfrm>
            <a:off x="2203450" y="3028950"/>
            <a:ext cx="8321040" cy="1057275"/>
          </a:xfrm>
          <a:prstGeom prst="rect">
            <a:avLst/>
          </a:prstGeom>
          <a:noFill/>
        </p:spPr>
        <p:txBody>
          <a:bodyPr wrap="square" rtlCol="0">
            <a:noAutofit/>
          </a:bodyPr>
          <a:lstStyle/>
          <a:p>
            <a:pPr algn="dist"/>
            <a:r>
              <a:rPr lang="zh-CN" altLang="en-US" sz="3200" b="1" dirty="0">
                <a:solidFill>
                  <a:schemeClr val="bg1"/>
                </a:solidFill>
                <a:latin typeface="微软雅黑" panose="020B0503020204020204" pitchFamily="34" charset="-122"/>
                <a:ea typeface="微软雅黑" panose="020B0503020204020204" pitchFamily="34" charset="-122"/>
              </a:rPr>
              <a:t>完成仿真</a:t>
            </a:r>
            <a:r>
              <a:rPr lang="en-US" altLang="zh-CN" sz="3200" b="1" dirty="0">
                <a:solidFill>
                  <a:schemeClr val="bg1"/>
                </a:solidFill>
                <a:latin typeface="微软雅黑" panose="020B0503020204020204" pitchFamily="34" charset="-122"/>
                <a:ea typeface="微软雅黑" panose="020B0503020204020204" pitchFamily="34" charset="-122"/>
              </a:rPr>
              <a:t>INET tutorials wireless </a:t>
            </a:r>
            <a:r>
              <a:rPr lang="zh-CN" altLang="en-US" sz="3200" b="1" dirty="0">
                <a:solidFill>
                  <a:schemeClr val="bg1"/>
                </a:solidFill>
                <a:latin typeface="微软雅黑" panose="020B0503020204020204" pitchFamily="34" charset="-122"/>
                <a:ea typeface="微软雅黑" panose="020B0503020204020204" pitchFamily="34" charset="-122"/>
              </a:rPr>
              <a:t>仿真</a:t>
            </a:r>
            <a:r>
              <a:rPr lang="en-US" altLang="zh-CN" sz="3200" b="1" dirty="0">
                <a:solidFill>
                  <a:schemeClr val="bg1"/>
                </a:solidFill>
                <a:latin typeface="微软雅黑" panose="020B0503020204020204" pitchFamily="34" charset="-122"/>
                <a:ea typeface="微软雅黑" panose="020B0503020204020204" pitchFamily="34" charset="-122"/>
              </a:rPr>
              <a:t>8-14</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0524440" y="125523"/>
            <a:ext cx="1310740" cy="1294484"/>
            <a:chOff x="5513020" y="752690"/>
            <a:chExt cx="1310740" cy="1294484"/>
          </a:xfrm>
        </p:grpSpPr>
        <p:grpSp>
          <p:nvGrpSpPr>
            <p:cNvPr id="3" name="组合 2"/>
            <p:cNvGrpSpPr/>
            <p:nvPr/>
          </p:nvGrpSpPr>
          <p:grpSpPr>
            <a:xfrm>
              <a:off x="5513020" y="752690"/>
              <a:ext cx="1310740" cy="1294484"/>
              <a:chOff x="5436820" y="676490"/>
              <a:chExt cx="1310740" cy="1294484"/>
            </a:xfrm>
          </p:grpSpPr>
          <p:grpSp>
            <p:nvGrpSpPr>
              <p:cNvPr id="83" name="组合 82"/>
              <p:cNvGrpSpPr/>
              <p:nvPr/>
            </p:nvGrpSpPr>
            <p:grpSpPr>
              <a:xfrm>
                <a:off x="5436820" y="676490"/>
                <a:ext cx="1310740" cy="1294484"/>
                <a:chOff x="5469201" y="949285"/>
                <a:chExt cx="1213202" cy="1294484"/>
              </a:xfrm>
            </p:grpSpPr>
            <p:pic>
              <p:nvPicPr>
                <p:cNvPr id="78" name="图片 77" descr="校徽.png"/>
                <p:cNvPicPr>
                  <a:picLocks noChangeAspect="1"/>
                </p:cNvPicPr>
                <p:nvPr>
                  <p:custDataLst>
                    <p:tags r:id="rId3"/>
                  </p:custDataLst>
                </p:nvPr>
              </p:nvPicPr>
              <p:blipFill>
                <a:blip r:embed="rId4" cstate="print"/>
                <a:stretch>
                  <a:fillRect/>
                </a:stretch>
              </p:blipFill>
              <p:spPr>
                <a:xfrm>
                  <a:off x="5469201" y="949285"/>
                  <a:ext cx="1213202" cy="1294484"/>
                </a:xfrm>
                <a:prstGeom prst="rect">
                  <a:avLst/>
                </a:prstGeom>
              </p:spPr>
            </p:pic>
            <p:pic>
              <p:nvPicPr>
                <p:cNvPr id="79" name="图片 78" descr="校徽.png"/>
                <p:cNvPicPr>
                  <a:picLocks noChangeAspect="1"/>
                </p:cNvPicPr>
                <p:nvPr>
                  <p:custDataLst>
                    <p:tags r:id="rId5"/>
                  </p:custDataLst>
                </p:nvPr>
              </p:nvPicPr>
              <p:blipFill>
                <a:blip r:embed="rId4" cstate="print"/>
                <a:stretch>
                  <a:fillRect/>
                </a:stretch>
              </p:blipFill>
              <p:spPr>
                <a:xfrm>
                  <a:off x="5469201" y="949285"/>
                  <a:ext cx="1213202" cy="1294484"/>
                </a:xfrm>
                <a:prstGeom prst="rect">
                  <a:avLst/>
                </a:prstGeom>
              </p:spPr>
            </p:pic>
            <p:pic>
              <p:nvPicPr>
                <p:cNvPr id="80" name="图片 79" descr="校徽.png"/>
                <p:cNvPicPr>
                  <a:picLocks noChangeAspect="1"/>
                </p:cNvPicPr>
                <p:nvPr>
                  <p:custDataLst>
                    <p:tags r:id="rId6"/>
                  </p:custDataLst>
                </p:nvPr>
              </p:nvPicPr>
              <p:blipFill>
                <a:blip r:embed="rId4" cstate="print"/>
                <a:stretch>
                  <a:fillRect/>
                </a:stretch>
              </p:blipFill>
              <p:spPr>
                <a:xfrm>
                  <a:off x="5469201" y="949285"/>
                  <a:ext cx="1213202" cy="1294484"/>
                </a:xfrm>
                <a:prstGeom prst="rect">
                  <a:avLst/>
                </a:prstGeom>
              </p:spPr>
            </p:pic>
            <p:pic>
              <p:nvPicPr>
                <p:cNvPr id="81" name="图片 80" descr="校徽.png"/>
                <p:cNvPicPr>
                  <a:picLocks noChangeAspect="1"/>
                </p:cNvPicPr>
                <p:nvPr>
                  <p:custDataLst>
                    <p:tags r:id="rId7"/>
                  </p:custDataLst>
                </p:nvPr>
              </p:nvPicPr>
              <p:blipFill>
                <a:blip r:embed="rId4" cstate="print"/>
                <a:stretch>
                  <a:fillRect/>
                </a:stretch>
              </p:blipFill>
              <p:spPr>
                <a:xfrm>
                  <a:off x="5469201" y="949285"/>
                  <a:ext cx="1213202" cy="1294484"/>
                </a:xfrm>
                <a:prstGeom prst="rect">
                  <a:avLst/>
                </a:prstGeom>
              </p:spPr>
            </p:pic>
            <p:pic>
              <p:nvPicPr>
                <p:cNvPr id="82" name="图片 81" descr="校徽.png"/>
                <p:cNvPicPr>
                  <a:picLocks noChangeAspect="1"/>
                </p:cNvPicPr>
                <p:nvPr>
                  <p:custDataLst>
                    <p:tags r:id="rId8"/>
                  </p:custDataLst>
                </p:nvPr>
              </p:nvPicPr>
              <p:blipFill>
                <a:blip r:embed="rId9" cstate="print">
                  <a:extLst>
                    <a:ext uri="{BEBA8EAE-BF5A-486C-A8C5-ECC9F3942E4B}">
                      <a14:imgProps xmlns:a14="http://schemas.microsoft.com/office/drawing/2010/main">
                        <a14:imgLayer r:embed="rId10">
                          <a14:imgEffect>
                            <a14:brightnessContrast bright="-40000" contrast="-40000"/>
                          </a14:imgEffect>
                        </a14:imgLayer>
                      </a14:imgProps>
                    </a:ext>
                  </a:extLst>
                </a:blip>
                <a:stretch>
                  <a:fillRect/>
                </a:stretch>
              </p:blipFill>
              <p:spPr>
                <a:xfrm>
                  <a:off x="5469201" y="949285"/>
                  <a:ext cx="1213202" cy="1294484"/>
                </a:xfrm>
                <a:prstGeom prst="rect">
                  <a:avLst/>
                </a:prstGeom>
              </p:spPr>
            </p:pic>
          </p:grpSp>
          <p:grpSp>
            <p:nvGrpSpPr>
              <p:cNvPr id="2" name="组合 1"/>
              <p:cNvGrpSpPr/>
              <p:nvPr/>
            </p:nvGrpSpPr>
            <p:grpSpPr>
              <a:xfrm>
                <a:off x="5436820" y="676490"/>
                <a:ext cx="1310740" cy="1294484"/>
                <a:chOff x="5469201" y="949285"/>
                <a:chExt cx="1213202" cy="1294484"/>
              </a:xfrm>
            </p:grpSpPr>
            <p:pic>
              <p:nvPicPr>
                <p:cNvPr id="28" name="图片 27" descr="校徽.png"/>
                <p:cNvPicPr>
                  <a:picLocks noChangeAspect="1"/>
                </p:cNvPicPr>
                <p:nvPr>
                  <p:custDataLst>
                    <p:tags r:id="rId11"/>
                  </p:custDataLst>
                </p:nvPr>
              </p:nvPicPr>
              <p:blipFill>
                <a:blip r:embed="rId4" cstate="print"/>
                <a:stretch>
                  <a:fillRect/>
                </a:stretch>
              </p:blipFill>
              <p:spPr>
                <a:xfrm>
                  <a:off x="5469201" y="949285"/>
                  <a:ext cx="1213202" cy="1294484"/>
                </a:xfrm>
                <a:prstGeom prst="rect">
                  <a:avLst/>
                </a:prstGeom>
              </p:spPr>
            </p:pic>
            <p:pic>
              <p:nvPicPr>
                <p:cNvPr id="29" name="图片 28" descr="校徽.png"/>
                <p:cNvPicPr>
                  <a:picLocks noChangeAspect="1"/>
                </p:cNvPicPr>
                <p:nvPr>
                  <p:custDataLst>
                    <p:tags r:id="rId12"/>
                  </p:custDataLst>
                </p:nvPr>
              </p:nvPicPr>
              <p:blipFill>
                <a:blip r:embed="rId4" cstate="print"/>
                <a:stretch>
                  <a:fillRect/>
                </a:stretch>
              </p:blipFill>
              <p:spPr>
                <a:xfrm>
                  <a:off x="5469201" y="949285"/>
                  <a:ext cx="1213202" cy="1294484"/>
                </a:xfrm>
                <a:prstGeom prst="rect">
                  <a:avLst/>
                </a:prstGeom>
              </p:spPr>
            </p:pic>
            <p:pic>
              <p:nvPicPr>
                <p:cNvPr id="30" name="图片 29" descr="校徽.png"/>
                <p:cNvPicPr>
                  <a:picLocks noChangeAspect="1"/>
                </p:cNvPicPr>
                <p:nvPr>
                  <p:custDataLst>
                    <p:tags r:id="rId13"/>
                  </p:custDataLst>
                </p:nvPr>
              </p:nvPicPr>
              <p:blipFill>
                <a:blip r:embed="rId4" cstate="print"/>
                <a:stretch>
                  <a:fillRect/>
                </a:stretch>
              </p:blipFill>
              <p:spPr>
                <a:xfrm>
                  <a:off x="5469201" y="949285"/>
                  <a:ext cx="1213202" cy="1294484"/>
                </a:xfrm>
                <a:prstGeom prst="rect">
                  <a:avLst/>
                </a:prstGeom>
              </p:spPr>
            </p:pic>
            <p:pic>
              <p:nvPicPr>
                <p:cNvPr id="31" name="图片 30" descr="校徽.png"/>
                <p:cNvPicPr>
                  <a:picLocks noChangeAspect="1"/>
                </p:cNvPicPr>
                <p:nvPr>
                  <p:custDataLst>
                    <p:tags r:id="rId14"/>
                  </p:custDataLst>
                </p:nvPr>
              </p:nvPicPr>
              <p:blipFill>
                <a:blip r:embed="rId4" cstate="print"/>
                <a:stretch>
                  <a:fillRect/>
                </a:stretch>
              </p:blipFill>
              <p:spPr>
                <a:xfrm>
                  <a:off x="5469201" y="949285"/>
                  <a:ext cx="1213202" cy="1294484"/>
                </a:xfrm>
                <a:prstGeom prst="rect">
                  <a:avLst/>
                </a:prstGeom>
              </p:spPr>
            </p:pic>
            <p:pic>
              <p:nvPicPr>
                <p:cNvPr id="32" name="图片 31" descr="校徽.png"/>
                <p:cNvPicPr>
                  <a:picLocks noChangeAspect="1"/>
                </p:cNvPicPr>
                <p:nvPr>
                  <p:custDataLst>
                    <p:tags r:id="rId15"/>
                  </p:custDataLst>
                </p:nvPr>
              </p:nvPicPr>
              <p:blipFill>
                <a:blip r:embed="rId9" cstate="print">
                  <a:duotone>
                    <a:prstClr val="black"/>
                    <a:schemeClr val="accent1">
                      <a:tint val="45000"/>
                      <a:satMod val="400000"/>
                    </a:schemeClr>
                  </a:duotone>
                  <a:extLst>
                    <a:ext uri="{BEBA8EAE-BF5A-486C-A8C5-ECC9F3942E4B}">
                      <a14:imgProps xmlns:a14="http://schemas.microsoft.com/office/drawing/2010/main">
                        <a14:imgLayer r:embed="rId10">
                          <a14:imgEffect>
                            <a14:brightnessContrast bright="-40000" contrast="-40000"/>
                          </a14:imgEffect>
                        </a14:imgLayer>
                      </a14:imgProps>
                    </a:ext>
                  </a:extLst>
                </a:blip>
                <a:stretch>
                  <a:fillRect/>
                </a:stretch>
              </p:blipFill>
              <p:spPr>
                <a:xfrm>
                  <a:off x="5469201" y="949285"/>
                  <a:ext cx="1213202" cy="1294484"/>
                </a:xfrm>
                <a:prstGeom prst="rect">
                  <a:avLst/>
                </a:prstGeom>
              </p:spPr>
            </p:pic>
          </p:grpSp>
        </p:grpSp>
        <p:pic>
          <p:nvPicPr>
            <p:cNvPr id="33" name="图片 32" descr="校徽.png"/>
            <p:cNvPicPr>
              <a:picLocks noChangeAspect="1"/>
            </p:cNvPicPr>
            <p:nvPr>
              <p:custDataLst>
                <p:tags r:id="rId16"/>
              </p:custDataLst>
            </p:nvPr>
          </p:nvPicPr>
          <p:blipFill>
            <a:blip r:embed="rId9" cstate="print">
              <a:duotone>
                <a:prstClr val="black"/>
                <a:schemeClr val="accent1">
                  <a:tint val="45000"/>
                  <a:satMod val="400000"/>
                </a:schemeClr>
              </a:duotone>
              <a:extLst>
                <a:ext uri="{BEBA8EAE-BF5A-486C-A8C5-ECC9F3942E4B}">
                  <a14:imgProps xmlns:a14="http://schemas.microsoft.com/office/drawing/2010/main">
                    <a14:imgLayer r:embed="rId10">
                      <a14:imgEffect>
                        <a14:brightnessContrast bright="-40000" contrast="-40000"/>
                      </a14:imgEffect>
                    </a14:imgLayer>
                  </a14:imgProps>
                </a:ext>
              </a:extLst>
            </a:blip>
            <a:stretch>
              <a:fillRect/>
            </a:stretch>
          </p:blipFill>
          <p:spPr>
            <a:xfrm>
              <a:off x="5513020" y="752690"/>
              <a:ext cx="1310740" cy="1294484"/>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l="54738" t="45798" r="13631" b="11572"/>
          <a:stretch>
            <a:fillRect/>
          </a:stretch>
        </p:blipFill>
        <p:spPr>
          <a:xfrm rot="15984625">
            <a:off x="259810" y="-169064"/>
            <a:ext cx="1274686" cy="1717869"/>
          </a:xfrm>
          <a:prstGeom prst="rect">
            <a:avLst/>
          </a:prstGeom>
        </p:spPr>
      </p:pic>
      <p:sp>
        <p:nvSpPr>
          <p:cNvPr id="3" name="文本框 2"/>
          <p:cNvSpPr txBox="1"/>
          <p:nvPr/>
        </p:nvSpPr>
        <p:spPr>
          <a:xfrm>
            <a:off x="1924050" y="335280"/>
            <a:ext cx="3656330" cy="1044575"/>
          </a:xfrm>
          <a:prstGeom prst="rect">
            <a:avLst/>
          </a:prstGeom>
          <a:noFill/>
        </p:spPr>
        <p:txBody>
          <a:bodyPr wrap="square" rtlCol="0">
            <a:noAutofit/>
          </a:bodyPr>
          <a:lstStyle/>
          <a:p>
            <a:pPr algn="dist"/>
            <a:r>
              <a:rPr lang="zh-CN" altLang="en-US" sz="3200" b="1" dirty="0">
                <a:solidFill>
                  <a:schemeClr val="bg1"/>
                </a:solidFill>
                <a:latin typeface="微软雅黑" panose="020B0503020204020204" pitchFamily="34" charset="-122"/>
                <a:ea typeface="微软雅黑" panose="020B0503020204020204" pitchFamily="34" charset="-122"/>
                <a:sym typeface="+mn-ea"/>
              </a:rPr>
              <a:t>八、</a:t>
            </a:r>
            <a:r>
              <a:rPr lang="en-US" altLang="zh-CN" sz="3200" b="1" dirty="0">
                <a:solidFill>
                  <a:schemeClr val="bg1"/>
                </a:solidFill>
                <a:latin typeface="微软雅黑" panose="020B0503020204020204" pitchFamily="34" charset="-122"/>
                <a:ea typeface="微软雅黑" panose="020B0503020204020204" pitchFamily="34" charset="-122"/>
                <a:sym typeface="+mn-ea"/>
              </a:rPr>
              <a:t>能耗建模</a:t>
            </a:r>
            <a:r>
              <a:rPr lang="en-US" altLang="zh-CN" sz="3200" b="1" dirty="0">
                <a:solidFill>
                  <a:schemeClr val="bg1"/>
                </a:solidFill>
                <a:latin typeface="微软雅黑" panose="020B0503020204020204" pitchFamily="34" charset="-122"/>
                <a:ea typeface="微软雅黑" panose="020B0503020204020204" pitchFamily="34" charset="-122"/>
              </a:rPr>
              <a:t> </a:t>
            </a:r>
            <a:r>
              <a:rPr lang="en-US" altLang="zh-CN" sz="2800" b="1" dirty="0">
                <a:solidFill>
                  <a:schemeClr val="bg1"/>
                </a:solidFill>
                <a:latin typeface="微软雅黑" panose="020B0503020204020204" pitchFamily="34" charset="-122"/>
                <a:ea typeface="微软雅黑" panose="020B0503020204020204" pitchFamily="34" charset="-122"/>
              </a:rPr>
              <a:t> </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7315200" y="2555688"/>
            <a:ext cx="0" cy="24689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custDataLst>
              <p:tags r:id="rId2"/>
            </p:custDataLst>
          </p:nvPr>
        </p:nvPicPr>
        <p:blipFill>
          <a:blip r:embed="rId3"/>
          <a:stretch>
            <a:fillRect/>
          </a:stretch>
        </p:blipFill>
        <p:spPr>
          <a:xfrm>
            <a:off x="1040130" y="1722755"/>
            <a:ext cx="5446395" cy="4409440"/>
          </a:xfrm>
          <a:prstGeom prst="rect">
            <a:avLst/>
          </a:prstGeom>
        </p:spPr>
      </p:pic>
      <p:sp>
        <p:nvSpPr>
          <p:cNvPr id="11" name="文本框 10"/>
          <p:cNvSpPr txBox="1"/>
          <p:nvPr/>
        </p:nvSpPr>
        <p:spPr>
          <a:xfrm>
            <a:off x="8047355" y="934720"/>
            <a:ext cx="4144645" cy="711200"/>
          </a:xfrm>
          <a:prstGeom prst="rect">
            <a:avLst/>
          </a:prstGeom>
          <a:noFill/>
        </p:spPr>
        <p:txBody>
          <a:bodyPr wrap="square" rtlCol="0">
            <a:noAutofit/>
          </a:bodyPr>
          <a:p>
            <a:r>
              <a:rPr lang="zh-CN" altLang="en-US" dirty="0" smtClean="0">
                <a:latin typeface="Arial" panose="020B0604020202020204" pitchFamily="34" charset="0"/>
                <a:ea typeface="微软雅黑" panose="020B0503020204020204" pitchFamily="34" charset="-122"/>
              </a:rPr>
              <a:t>1.目标：建模能源消耗</a:t>
            </a:r>
            <a:endParaRPr lang="zh-CN" altLang="en-US"/>
          </a:p>
          <a:p>
            <a:r>
              <a:rPr lang="zh-CN" altLang="en-US" dirty="0" smtClean="0">
                <a:latin typeface="Arial" panose="020B0604020202020204" pitchFamily="34" charset="0"/>
                <a:ea typeface="微软雅黑" panose="020B0503020204020204" pitchFamily="34" charset="-122"/>
              </a:rPr>
              <a:t>2.消耗模型</a:t>
            </a:r>
            <a:r>
              <a:rPr lang="zh-CN" altLang="en-US"/>
              <a:t>：</a:t>
            </a:r>
            <a:r>
              <a:rPr lang="zh-CN" altLang="en-US" dirty="0" smtClean="0">
                <a:latin typeface="Arial" panose="020B0604020202020204" pitchFamily="34" charset="0"/>
                <a:ea typeface="微软雅黑" panose="020B0503020204020204" pitchFamily="34" charset="-122"/>
                <a:sym typeface="+mn-ea"/>
              </a:rPr>
              <a:t>主机</a:t>
            </a:r>
            <a:r>
              <a:rPr lang="en-US" altLang="zh-CN" dirty="0" smtClean="0">
                <a:latin typeface="Arial" panose="020B0604020202020204" pitchFamily="34" charset="0"/>
                <a:ea typeface="微软雅黑" panose="020B0503020204020204" pitchFamily="34" charset="-122"/>
                <a:sym typeface="+mn-ea"/>
              </a:rPr>
              <a:t>A</a:t>
            </a:r>
            <a:r>
              <a:rPr lang="zh-CN" altLang="en-US" dirty="0" smtClean="0">
                <a:latin typeface="Arial" panose="020B0604020202020204" pitchFamily="34" charset="0"/>
                <a:ea typeface="微软雅黑" panose="020B0503020204020204" pitchFamily="34" charset="-122"/>
                <a:sym typeface="+mn-ea"/>
              </a:rPr>
              <a:t>消耗的能量</a:t>
            </a:r>
            <a:endParaRPr lang="zh-CN" altLang="en-US" dirty="0" smtClean="0">
              <a:latin typeface="Arial" panose="020B0604020202020204" pitchFamily="34" charset="0"/>
              <a:ea typeface="微软雅黑" panose="020B0503020204020204" pitchFamily="34" charset="-122"/>
            </a:endParaRPr>
          </a:p>
          <a:p>
            <a:endParaRPr lang="zh-CN" altLang="en-US"/>
          </a:p>
        </p:txBody>
      </p:sp>
      <p:pic>
        <p:nvPicPr>
          <p:cNvPr id="12" name="图片 11" descr="A消耗"/>
          <p:cNvPicPr>
            <a:picLocks noChangeAspect="1"/>
          </p:cNvPicPr>
          <p:nvPr>
            <p:custDataLst>
              <p:tags r:id="rId4"/>
            </p:custDataLst>
          </p:nvPr>
        </p:nvPicPr>
        <p:blipFill>
          <a:blip r:embed="rId5"/>
          <a:srcRect l="10350" b="1020"/>
          <a:stretch>
            <a:fillRect/>
          </a:stretch>
        </p:blipFill>
        <p:spPr>
          <a:xfrm>
            <a:off x="8205470" y="1722755"/>
            <a:ext cx="3630295" cy="369570"/>
          </a:xfrm>
          <a:prstGeom prst="rect">
            <a:avLst/>
          </a:prstGeom>
        </p:spPr>
      </p:pic>
      <p:sp>
        <p:nvSpPr>
          <p:cNvPr id="14" name="文本框 13"/>
          <p:cNvSpPr txBox="1"/>
          <p:nvPr/>
        </p:nvSpPr>
        <p:spPr>
          <a:xfrm>
            <a:off x="8128000" y="2122805"/>
            <a:ext cx="4064000" cy="450850"/>
          </a:xfrm>
          <a:prstGeom prst="rect">
            <a:avLst/>
          </a:prstGeom>
          <a:noFill/>
        </p:spPr>
        <p:txBody>
          <a:bodyPr wrap="square" rtlCol="0">
            <a:spAutoFit/>
          </a:bodyPr>
          <a:p>
            <a:pPr>
              <a:lnSpc>
                <a:spcPct val="130000"/>
              </a:lnSpc>
            </a:pPr>
            <a:r>
              <a:rPr lang="zh-CN" altLang="en-US" dirty="0" smtClean="0">
                <a:latin typeface="Arial" panose="020B0604020202020204" pitchFamily="34" charset="0"/>
                <a:ea typeface="微软雅黑" panose="020B0503020204020204" pitchFamily="34" charset="-122"/>
                <a:sym typeface="+mn-ea"/>
              </a:rPr>
              <a:t>主机</a:t>
            </a:r>
            <a:r>
              <a:rPr lang="en-US" altLang="zh-CN" dirty="0" smtClean="0">
                <a:latin typeface="Arial" panose="020B0604020202020204" pitchFamily="34" charset="0"/>
                <a:ea typeface="微软雅黑" panose="020B0503020204020204" pitchFamily="34" charset="-122"/>
                <a:sym typeface="+mn-ea"/>
              </a:rPr>
              <a:t>B</a:t>
            </a:r>
            <a:r>
              <a:rPr lang="zh-CN" altLang="en-US" dirty="0" smtClean="0">
                <a:latin typeface="Arial" panose="020B0604020202020204" pitchFamily="34" charset="0"/>
                <a:ea typeface="微软雅黑" panose="020B0503020204020204" pitchFamily="34" charset="-122"/>
                <a:sym typeface="+mn-ea"/>
              </a:rPr>
              <a:t>消耗的能量</a:t>
            </a:r>
            <a:endParaRPr lang="zh-CN" altLang="en-US"/>
          </a:p>
        </p:txBody>
      </p:sp>
      <p:pic>
        <p:nvPicPr>
          <p:cNvPr id="15" name="图片 14"/>
          <p:cNvPicPr>
            <a:picLocks noChangeAspect="1"/>
          </p:cNvPicPr>
          <p:nvPr>
            <p:custDataLst>
              <p:tags r:id="rId6"/>
            </p:custDataLst>
          </p:nvPr>
        </p:nvPicPr>
        <p:blipFill>
          <a:blip r:embed="rId7"/>
          <a:stretch>
            <a:fillRect/>
          </a:stretch>
        </p:blipFill>
        <p:spPr>
          <a:xfrm>
            <a:off x="8205470" y="2588895"/>
            <a:ext cx="3108960" cy="287020"/>
          </a:xfrm>
          <a:prstGeom prst="rect">
            <a:avLst/>
          </a:prstGeom>
        </p:spPr>
      </p:pic>
      <p:sp>
        <p:nvSpPr>
          <p:cNvPr id="17" name="文本框 16"/>
          <p:cNvSpPr txBox="1"/>
          <p:nvPr/>
        </p:nvSpPr>
        <p:spPr>
          <a:xfrm>
            <a:off x="8205470" y="2921635"/>
            <a:ext cx="4064000" cy="450850"/>
          </a:xfrm>
          <a:prstGeom prst="rect">
            <a:avLst/>
          </a:prstGeom>
          <a:noFill/>
        </p:spPr>
        <p:txBody>
          <a:bodyPr wrap="square" rtlCol="0">
            <a:spAutoFit/>
          </a:bodyPr>
          <a:p>
            <a:pPr>
              <a:lnSpc>
                <a:spcPct val="130000"/>
              </a:lnSpc>
            </a:pPr>
            <a:r>
              <a:rPr lang="en-US" altLang="zh-CN" dirty="0" smtClean="0">
                <a:latin typeface="Arial" panose="020B0604020202020204" pitchFamily="34" charset="0"/>
                <a:ea typeface="微软雅黑" panose="020B0503020204020204" pitchFamily="34" charset="-122"/>
                <a:sym typeface="+mn-ea"/>
              </a:rPr>
              <a:t>R1</a:t>
            </a:r>
            <a:r>
              <a:rPr lang="zh-CN" altLang="en-US" dirty="0" smtClean="0">
                <a:latin typeface="Arial" panose="020B0604020202020204" pitchFamily="34" charset="0"/>
                <a:ea typeface="微软雅黑" panose="020B0503020204020204" pitchFamily="34" charset="-122"/>
                <a:sym typeface="+mn-ea"/>
              </a:rPr>
              <a:t>消耗的能量</a:t>
            </a:r>
            <a:endParaRPr lang="zh-CN" altLang="en-US"/>
          </a:p>
        </p:txBody>
      </p:sp>
      <p:pic>
        <p:nvPicPr>
          <p:cNvPr id="18" name="图片 17"/>
          <p:cNvPicPr>
            <a:picLocks noChangeAspect="1"/>
          </p:cNvPicPr>
          <p:nvPr>
            <p:custDataLst>
              <p:tags r:id="rId8"/>
            </p:custDataLst>
          </p:nvPr>
        </p:nvPicPr>
        <p:blipFill>
          <a:blip r:embed="rId9"/>
          <a:srcRect l="2059" t="25185"/>
          <a:stretch>
            <a:fillRect/>
          </a:stretch>
        </p:blipFill>
        <p:spPr>
          <a:xfrm>
            <a:off x="8205470" y="3372485"/>
            <a:ext cx="2854325" cy="227330"/>
          </a:xfrm>
          <a:prstGeom prst="rect">
            <a:avLst/>
          </a:prstGeom>
        </p:spPr>
      </p:pic>
      <p:sp>
        <p:nvSpPr>
          <p:cNvPr id="19" name="文本框 18"/>
          <p:cNvSpPr txBox="1"/>
          <p:nvPr/>
        </p:nvSpPr>
        <p:spPr>
          <a:xfrm>
            <a:off x="7988300" y="4648200"/>
            <a:ext cx="4064000" cy="706755"/>
          </a:xfrm>
          <a:prstGeom prst="rect">
            <a:avLst/>
          </a:prstGeom>
          <a:noFill/>
        </p:spPr>
        <p:txBody>
          <a:bodyPr wrap="square" rtlCol="0">
            <a:spAutoFit/>
          </a:bodyPr>
          <a:p>
            <a:r>
              <a:rPr lang="zh-CN" altLang="en-US" sz="2000"/>
              <a:t>主机A消耗了最大的功率，因为它比其他节点传输更多的能量。</a:t>
            </a:r>
            <a:endParaRPr lang="zh-CN" altLang="en-US" sz="20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l="54738" t="45798" r="13631" b="11572"/>
          <a:stretch>
            <a:fillRect/>
          </a:stretch>
        </p:blipFill>
        <p:spPr>
          <a:xfrm rot="15984625">
            <a:off x="259810" y="-169064"/>
            <a:ext cx="1274686" cy="1717869"/>
          </a:xfrm>
          <a:prstGeom prst="rect">
            <a:avLst/>
          </a:prstGeom>
        </p:spPr>
      </p:pic>
      <p:sp>
        <p:nvSpPr>
          <p:cNvPr id="3" name="文本框 2"/>
          <p:cNvSpPr txBox="1"/>
          <p:nvPr/>
        </p:nvSpPr>
        <p:spPr>
          <a:xfrm>
            <a:off x="1924050" y="335280"/>
            <a:ext cx="3176270" cy="663575"/>
          </a:xfrm>
          <a:prstGeom prst="rect">
            <a:avLst/>
          </a:prstGeom>
          <a:noFill/>
        </p:spPr>
        <p:txBody>
          <a:bodyPr wrap="square" rtlCol="0">
            <a:noAutofit/>
          </a:bodyPr>
          <a:lstStyle/>
          <a:p>
            <a:pPr algn="dist"/>
            <a:r>
              <a:rPr lang="zh-CN" altLang="en-US" sz="2800" b="1" dirty="0">
                <a:solidFill>
                  <a:schemeClr val="bg1"/>
                </a:solidFill>
                <a:latin typeface="微软雅黑" panose="020B0503020204020204" pitchFamily="34" charset="-122"/>
                <a:ea typeface="微软雅黑" panose="020B0503020204020204" pitchFamily="34" charset="-122"/>
              </a:rPr>
              <a:t>九、</a:t>
            </a:r>
            <a:r>
              <a:rPr lang="zh-CN" altLang="en-US" sz="2800" b="1" dirty="0">
                <a:solidFill>
                  <a:schemeClr val="bg1"/>
                </a:solidFill>
                <a:latin typeface="微软雅黑" panose="020B0503020204020204" pitchFamily="34" charset="-122"/>
                <a:ea typeface="微软雅黑" panose="020B0503020204020204" pitchFamily="34" charset="-122"/>
                <a:sym typeface="+mn-ea"/>
              </a:rPr>
              <a:t>配置节点移动</a:t>
            </a:r>
            <a:r>
              <a:rPr lang="en-US" altLang="zh-CN" sz="2800" b="1" dirty="0">
                <a:solidFill>
                  <a:schemeClr val="bg1"/>
                </a:solidFill>
                <a:latin typeface="微软雅黑" panose="020B0503020204020204" pitchFamily="34" charset="-122"/>
                <a:ea typeface="微软雅黑" panose="020B0503020204020204" pitchFamily="34" charset="-122"/>
              </a:rPr>
              <a:t> </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custDataLst>
              <p:tags r:id="rId2"/>
            </p:custDataLst>
          </p:nvPr>
        </p:nvPicPr>
        <p:blipFill>
          <a:blip r:embed="rId3"/>
          <a:stretch>
            <a:fillRect/>
          </a:stretch>
        </p:blipFill>
        <p:spPr>
          <a:xfrm>
            <a:off x="1288415" y="1193165"/>
            <a:ext cx="4196080" cy="2921000"/>
          </a:xfrm>
          <a:prstGeom prst="rect">
            <a:avLst/>
          </a:prstGeom>
        </p:spPr>
      </p:pic>
      <p:pic>
        <p:nvPicPr>
          <p:cNvPr id="19" name="图片 18"/>
          <p:cNvPicPr>
            <a:picLocks noChangeAspect="1"/>
          </p:cNvPicPr>
          <p:nvPr>
            <p:custDataLst>
              <p:tags r:id="rId4"/>
            </p:custDataLst>
          </p:nvPr>
        </p:nvPicPr>
        <p:blipFill>
          <a:blip r:embed="rId5"/>
          <a:stretch>
            <a:fillRect/>
          </a:stretch>
        </p:blipFill>
        <p:spPr>
          <a:xfrm>
            <a:off x="7038340" y="1196975"/>
            <a:ext cx="3752850" cy="2917190"/>
          </a:xfrm>
          <a:prstGeom prst="rect">
            <a:avLst/>
          </a:prstGeom>
        </p:spPr>
      </p:pic>
      <p:sp>
        <p:nvSpPr>
          <p:cNvPr id="9" name="文本框 8"/>
          <p:cNvSpPr txBox="1"/>
          <p:nvPr/>
        </p:nvSpPr>
        <p:spPr>
          <a:xfrm>
            <a:off x="1287780" y="4909820"/>
            <a:ext cx="9504045" cy="1753235"/>
          </a:xfrm>
          <a:prstGeom prst="rect">
            <a:avLst/>
          </a:prstGeom>
          <a:noFill/>
        </p:spPr>
        <p:txBody>
          <a:bodyPr wrap="square" rtlCol="0">
            <a:spAutoFit/>
          </a:bodyPr>
          <a:p>
            <a:r>
              <a:rPr lang="en-US" altLang="zh-CN"/>
              <a:t>1.</a:t>
            </a:r>
            <a:r>
              <a:rPr lang="zh-CN" altLang="en-US"/>
              <a:t>目标：使中间节点在模拟过程中向北移动。一段时间后，它们会移出主机A（和B）的范围，中断通讯路径。</a:t>
            </a:r>
            <a:endParaRPr lang="zh-CN" altLang="en-US"/>
          </a:p>
          <a:p>
            <a:r>
              <a:rPr lang="en-US" altLang="zh-CN"/>
              <a:t>2.</a:t>
            </a:r>
            <a:r>
              <a:rPr lang="zh-CN" altLang="en-US"/>
              <a:t>结果：配置节点以12米/秒的速度向北移动。主机R1离开主机A的通讯距离大约为11秒之后，通信路径就断了。流量可以通过R2和R3路由，但这不会发生，因为路由表是静态的，并且已经根据节点的初始位置进行了配置。当通信路径中断时，代表成功的网络层通信路径的蓝色箭头消失，因为没有更多的数据包来加强它。</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l="54738" t="45798" r="13631" b="11572"/>
          <a:stretch>
            <a:fillRect/>
          </a:stretch>
        </p:blipFill>
        <p:spPr>
          <a:xfrm rot="15984625">
            <a:off x="259810" y="-169064"/>
            <a:ext cx="1274686" cy="1717869"/>
          </a:xfrm>
          <a:prstGeom prst="rect">
            <a:avLst/>
          </a:prstGeom>
        </p:spPr>
      </p:pic>
      <p:sp>
        <p:nvSpPr>
          <p:cNvPr id="3" name="文本框 2"/>
          <p:cNvSpPr txBox="1"/>
          <p:nvPr/>
        </p:nvSpPr>
        <p:spPr>
          <a:xfrm>
            <a:off x="1924050" y="335280"/>
            <a:ext cx="4051935" cy="663575"/>
          </a:xfrm>
          <a:prstGeom prst="rect">
            <a:avLst/>
          </a:prstGeom>
          <a:noFill/>
        </p:spPr>
        <p:txBody>
          <a:bodyPr wrap="square" rtlCol="0">
            <a:noAutofit/>
          </a:bodyPr>
          <a:lstStyle/>
          <a:p>
            <a:pPr algn="dist"/>
            <a:r>
              <a:rPr lang="zh-CN" altLang="en-US" sz="2800" b="1" dirty="0">
                <a:solidFill>
                  <a:schemeClr val="bg1"/>
                </a:solidFill>
                <a:latin typeface="微软雅黑" panose="020B0503020204020204" pitchFamily="34" charset="-122"/>
                <a:ea typeface="微软雅黑" panose="020B0503020204020204" pitchFamily="34" charset="-122"/>
              </a:rPr>
              <a:t>十、</a:t>
            </a:r>
            <a:r>
              <a:rPr lang="zh-CN" altLang="en-US" sz="2800" b="1" dirty="0">
                <a:solidFill>
                  <a:schemeClr val="bg1"/>
                </a:solidFill>
                <a:latin typeface="微软雅黑" panose="020B0503020204020204" pitchFamily="34" charset="-122"/>
                <a:ea typeface="微软雅黑" panose="020B0503020204020204" pitchFamily="34" charset="-122"/>
                <a:sym typeface="+mn-ea"/>
              </a:rPr>
              <a:t>配置点对点路由</a:t>
            </a:r>
            <a:r>
              <a:rPr lang="en-US" altLang="zh-CN" sz="2800" b="1" dirty="0">
                <a:solidFill>
                  <a:schemeClr val="bg1"/>
                </a:solidFill>
                <a:latin typeface="微软雅黑" panose="020B0503020204020204" pitchFamily="34" charset="-122"/>
                <a:ea typeface="微软雅黑" panose="020B0503020204020204" pitchFamily="34" charset="-122"/>
              </a:rPr>
              <a:t> </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custDataLst>
              <p:tags r:id="rId2"/>
            </p:custDataLst>
          </p:nvPr>
        </p:nvPicPr>
        <p:blipFill>
          <a:blip r:embed="rId3"/>
          <a:stretch>
            <a:fillRect/>
          </a:stretch>
        </p:blipFill>
        <p:spPr>
          <a:xfrm>
            <a:off x="818515" y="1379855"/>
            <a:ext cx="4568190" cy="3094990"/>
          </a:xfrm>
          <a:prstGeom prst="rect">
            <a:avLst/>
          </a:prstGeom>
        </p:spPr>
      </p:pic>
      <p:pic>
        <p:nvPicPr>
          <p:cNvPr id="9" name="图片 8"/>
          <p:cNvPicPr>
            <a:picLocks noChangeAspect="1"/>
          </p:cNvPicPr>
          <p:nvPr>
            <p:custDataLst>
              <p:tags r:id="rId4"/>
            </p:custDataLst>
          </p:nvPr>
        </p:nvPicPr>
        <p:blipFill>
          <a:blip r:embed="rId5"/>
          <a:stretch>
            <a:fillRect/>
          </a:stretch>
        </p:blipFill>
        <p:spPr>
          <a:xfrm>
            <a:off x="6935470" y="1379855"/>
            <a:ext cx="3933190" cy="3149600"/>
          </a:xfrm>
          <a:prstGeom prst="rect">
            <a:avLst/>
          </a:prstGeom>
        </p:spPr>
      </p:pic>
      <p:sp>
        <p:nvSpPr>
          <p:cNvPr id="10" name="文本框 9"/>
          <p:cNvSpPr txBox="1"/>
          <p:nvPr/>
        </p:nvSpPr>
        <p:spPr>
          <a:xfrm>
            <a:off x="818515" y="4855845"/>
            <a:ext cx="9990455" cy="1753235"/>
          </a:xfrm>
          <a:prstGeom prst="rect">
            <a:avLst/>
          </a:prstGeom>
          <a:noFill/>
        </p:spPr>
        <p:txBody>
          <a:bodyPr wrap="square" rtlCol="0">
            <a:spAutoFit/>
          </a:bodyPr>
          <a:p>
            <a:r>
              <a:rPr lang="en-US" altLang="zh-CN"/>
              <a:t>1.</a:t>
            </a:r>
            <a:r>
              <a:rPr lang="zh-CN" altLang="en-US"/>
              <a:t>目标：配置一个路由协议，以适应不断变化的网络拓扑结构，并将安排数据包路由通过 R2和 R3作为 R1出发了。</a:t>
            </a:r>
            <a:endParaRPr lang="zh-CN" altLang="en-US"/>
          </a:p>
          <a:p>
            <a:r>
              <a:rPr lang="en-US" altLang="zh-CN"/>
              <a:t>2.</a:t>
            </a:r>
            <a:r>
              <a:rPr lang="zh-CN" altLang="en-US"/>
              <a:t>模型：用AODV配置ad-hoc路由</a:t>
            </a:r>
            <a:endParaRPr lang="zh-CN" altLang="en-US"/>
          </a:p>
          <a:p>
            <a:r>
              <a:rPr lang="en-US" altLang="zh-CN"/>
              <a:t>3.</a:t>
            </a:r>
            <a:r>
              <a:rPr lang="zh-CN" altLang="en-US"/>
              <a:t>结果：主机R1移出通信范围或主机A和B。通过R1建立的路由被破坏。主机R2和R3位于正确的位置，将主机A的数据包中继到主机B，并且AO DV协议重新配置路由以通过R2和R3。使用这些中间主机重新建立UDP流，将主机A的垫片中继到主机B。</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l="54738" t="45798" r="13631" b="11572"/>
          <a:stretch>
            <a:fillRect/>
          </a:stretch>
        </p:blipFill>
        <p:spPr>
          <a:xfrm rot="15984625">
            <a:off x="259810" y="-169064"/>
            <a:ext cx="1274686" cy="1717869"/>
          </a:xfrm>
          <a:prstGeom prst="rect">
            <a:avLst/>
          </a:prstGeom>
        </p:spPr>
      </p:pic>
      <p:sp>
        <p:nvSpPr>
          <p:cNvPr id="3" name="文本框 2"/>
          <p:cNvSpPr txBox="1"/>
          <p:nvPr/>
        </p:nvSpPr>
        <p:spPr>
          <a:xfrm>
            <a:off x="1924050" y="335280"/>
            <a:ext cx="3858260" cy="663575"/>
          </a:xfrm>
          <a:prstGeom prst="rect">
            <a:avLst/>
          </a:prstGeom>
          <a:noFill/>
        </p:spPr>
        <p:txBody>
          <a:bodyPr wrap="square" rtlCol="0">
            <a:noAutofit/>
          </a:bodyPr>
          <a:lstStyle/>
          <a:p>
            <a:pPr algn="dist"/>
            <a:r>
              <a:rPr lang="zh-CN" altLang="en-US" sz="2800" b="1" dirty="0">
                <a:solidFill>
                  <a:schemeClr val="bg1"/>
                </a:solidFill>
                <a:latin typeface="微软雅黑" panose="020B0503020204020204" pitchFamily="34" charset="-122"/>
                <a:ea typeface="微软雅黑" panose="020B0503020204020204" pitchFamily="34" charset="-122"/>
              </a:rPr>
              <a:t>十一、</a:t>
            </a:r>
            <a:r>
              <a:rPr lang="zh-CN" altLang="en-US" sz="2800" b="1" dirty="0">
                <a:solidFill>
                  <a:schemeClr val="bg1"/>
                </a:solidFill>
                <a:latin typeface="微软雅黑" panose="020B0503020204020204" pitchFamily="34" charset="-122"/>
                <a:ea typeface="微软雅黑" panose="020B0503020204020204" pitchFamily="34" charset="-122"/>
                <a:sym typeface="+mn-ea"/>
              </a:rPr>
              <a:t>给环境增加障碍</a:t>
            </a:r>
            <a:r>
              <a:rPr lang="en-US" altLang="zh-CN" sz="2800" b="1" dirty="0">
                <a:solidFill>
                  <a:schemeClr val="bg1"/>
                </a:solidFill>
                <a:latin typeface="微软雅黑" panose="020B0503020204020204" pitchFamily="34" charset="-122"/>
                <a:ea typeface="微软雅黑" panose="020B0503020204020204" pitchFamily="34" charset="-122"/>
              </a:rPr>
              <a:t> </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custDataLst>
              <p:tags r:id="rId2"/>
            </p:custDataLst>
          </p:nvPr>
        </p:nvPicPr>
        <p:blipFill>
          <a:blip r:embed="rId3"/>
          <a:stretch>
            <a:fillRect/>
          </a:stretch>
        </p:blipFill>
        <p:spPr>
          <a:xfrm>
            <a:off x="895985" y="1380490"/>
            <a:ext cx="3586480" cy="2299970"/>
          </a:xfrm>
          <a:prstGeom prst="rect">
            <a:avLst/>
          </a:prstGeom>
        </p:spPr>
      </p:pic>
      <p:pic>
        <p:nvPicPr>
          <p:cNvPr id="9" name="图片 8"/>
          <p:cNvPicPr>
            <a:picLocks noChangeAspect="1"/>
          </p:cNvPicPr>
          <p:nvPr>
            <p:custDataLst>
              <p:tags r:id="rId4"/>
            </p:custDataLst>
          </p:nvPr>
        </p:nvPicPr>
        <p:blipFill>
          <a:blip r:embed="rId5"/>
          <a:stretch>
            <a:fillRect/>
          </a:stretch>
        </p:blipFill>
        <p:spPr>
          <a:xfrm>
            <a:off x="4886325" y="1380490"/>
            <a:ext cx="3254375" cy="2299970"/>
          </a:xfrm>
          <a:prstGeom prst="rect">
            <a:avLst/>
          </a:prstGeom>
        </p:spPr>
      </p:pic>
      <p:pic>
        <p:nvPicPr>
          <p:cNvPr id="10" name="图片 9"/>
          <p:cNvPicPr>
            <a:picLocks noChangeAspect="1"/>
          </p:cNvPicPr>
          <p:nvPr>
            <p:custDataLst>
              <p:tags r:id="rId6"/>
            </p:custDataLst>
          </p:nvPr>
        </p:nvPicPr>
        <p:blipFill>
          <a:blip r:embed="rId7"/>
          <a:stretch>
            <a:fillRect/>
          </a:stretch>
        </p:blipFill>
        <p:spPr>
          <a:xfrm>
            <a:off x="8718550" y="1379855"/>
            <a:ext cx="2914650" cy="2300605"/>
          </a:xfrm>
          <a:prstGeom prst="rect">
            <a:avLst/>
          </a:prstGeom>
        </p:spPr>
      </p:pic>
      <p:sp>
        <p:nvSpPr>
          <p:cNvPr id="11" name="文本框 10"/>
          <p:cNvSpPr txBox="1"/>
          <p:nvPr/>
        </p:nvSpPr>
        <p:spPr>
          <a:xfrm>
            <a:off x="895985" y="4350385"/>
            <a:ext cx="10737215" cy="1476375"/>
          </a:xfrm>
          <a:prstGeom prst="rect">
            <a:avLst/>
          </a:prstGeom>
          <a:noFill/>
        </p:spPr>
        <p:txBody>
          <a:bodyPr wrap="square" rtlCol="0">
            <a:spAutoFit/>
          </a:bodyPr>
          <a:p>
            <a:r>
              <a:rPr lang="en-US" altLang="zh-CN"/>
              <a:t>1.</a:t>
            </a:r>
            <a:r>
              <a:rPr lang="zh-CN" altLang="en-US"/>
              <a:t>目标：为了使我们的模拟更加真实和有趣，我们在操场上添加了一些障碍。</a:t>
            </a:r>
            <a:endParaRPr lang="zh-CN" altLang="en-US"/>
          </a:p>
          <a:p>
            <a:r>
              <a:rPr lang="en-US" altLang="zh-CN"/>
              <a:t>2.</a:t>
            </a:r>
            <a:r>
              <a:rPr lang="zh-CN" altLang="en-US"/>
              <a:t>结果：在模拟开始时，在前面步骤（A-R1-B）中建立的初始路由不能建立，因为墙在主机A和R1之间。这堵墙完全阻断了传输，因此AODV建立了A-R2-R1-B路线。当R2移动到墙后，主机R2的传输被切断。但是，这一次主机R1可用于将主机A的传输中继到主机b.形成新路由，流量继续使用该路由，直到主机R1移出通信范围。之后，使用A-R2-R3-B路线。</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l="54738" t="45798" r="13631" b="11572"/>
          <a:stretch>
            <a:fillRect/>
          </a:stretch>
        </p:blipFill>
        <p:spPr>
          <a:xfrm rot="15984625">
            <a:off x="259810" y="-169064"/>
            <a:ext cx="1274686" cy="1717869"/>
          </a:xfrm>
          <a:prstGeom prst="rect">
            <a:avLst/>
          </a:prstGeom>
        </p:spPr>
      </p:pic>
      <p:sp>
        <p:nvSpPr>
          <p:cNvPr id="3" name="文本框 2"/>
          <p:cNvSpPr txBox="1"/>
          <p:nvPr/>
        </p:nvSpPr>
        <p:spPr>
          <a:xfrm>
            <a:off x="1924050" y="335280"/>
            <a:ext cx="4171950" cy="663575"/>
          </a:xfrm>
          <a:prstGeom prst="rect">
            <a:avLst/>
          </a:prstGeom>
          <a:noFill/>
        </p:spPr>
        <p:txBody>
          <a:bodyPr wrap="square" rtlCol="0">
            <a:noAutofit/>
          </a:bodyPr>
          <a:lstStyle/>
          <a:p>
            <a:pPr algn="dist"/>
            <a:r>
              <a:rPr lang="zh-CN" altLang="en-US" sz="2800" b="1" dirty="0">
                <a:solidFill>
                  <a:schemeClr val="bg1"/>
                </a:solidFill>
                <a:latin typeface="微软雅黑" panose="020B0503020204020204" pitchFamily="34" charset="-122"/>
                <a:ea typeface="微软雅黑" panose="020B0503020204020204" pitchFamily="34" charset="-122"/>
              </a:rPr>
              <a:t>十二、</a:t>
            </a:r>
            <a:r>
              <a:rPr lang="zh-CN" altLang="en-US" sz="2800" b="1" dirty="0">
                <a:solidFill>
                  <a:schemeClr val="bg1"/>
                </a:solidFill>
                <a:latin typeface="微软雅黑" panose="020B0503020204020204" pitchFamily="34" charset="-122"/>
                <a:ea typeface="微软雅黑" panose="020B0503020204020204" pitchFamily="34" charset="-122"/>
                <a:sym typeface="+mn-ea"/>
              </a:rPr>
              <a:t>改为无线电模型</a:t>
            </a:r>
            <a:r>
              <a:rPr lang="en-US" altLang="zh-CN" sz="2800" b="1" dirty="0">
                <a:solidFill>
                  <a:schemeClr val="bg1"/>
                </a:solidFill>
                <a:latin typeface="微软雅黑" panose="020B0503020204020204" pitchFamily="34" charset="-122"/>
                <a:ea typeface="微软雅黑" panose="020B0503020204020204" pitchFamily="34" charset="-122"/>
              </a:rPr>
              <a:t> </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custDataLst>
              <p:tags r:id="rId2"/>
            </p:custDataLst>
          </p:nvPr>
        </p:nvPicPr>
        <p:blipFill>
          <a:blip r:embed="rId3"/>
          <a:stretch>
            <a:fillRect/>
          </a:stretch>
        </p:blipFill>
        <p:spPr>
          <a:xfrm>
            <a:off x="1704975" y="1465580"/>
            <a:ext cx="4054475" cy="2600325"/>
          </a:xfrm>
          <a:prstGeom prst="rect">
            <a:avLst/>
          </a:prstGeom>
        </p:spPr>
      </p:pic>
      <p:pic>
        <p:nvPicPr>
          <p:cNvPr id="9" name="图片 8"/>
          <p:cNvPicPr>
            <a:picLocks noChangeAspect="1"/>
          </p:cNvPicPr>
          <p:nvPr>
            <p:custDataLst>
              <p:tags r:id="rId4"/>
            </p:custDataLst>
          </p:nvPr>
        </p:nvPicPr>
        <p:blipFill>
          <a:blip r:embed="rId5"/>
          <a:stretch>
            <a:fillRect/>
          </a:stretch>
        </p:blipFill>
        <p:spPr>
          <a:xfrm>
            <a:off x="7289800" y="1465580"/>
            <a:ext cx="3320415" cy="2621280"/>
          </a:xfrm>
          <a:prstGeom prst="rect">
            <a:avLst/>
          </a:prstGeom>
        </p:spPr>
      </p:pic>
      <p:sp>
        <p:nvSpPr>
          <p:cNvPr id="10" name="文本框 9"/>
          <p:cNvSpPr txBox="1"/>
          <p:nvPr/>
        </p:nvSpPr>
        <p:spPr>
          <a:xfrm>
            <a:off x="1579880" y="4712335"/>
            <a:ext cx="9030335" cy="1198880"/>
          </a:xfrm>
          <a:prstGeom prst="rect">
            <a:avLst/>
          </a:prstGeom>
          <a:noFill/>
        </p:spPr>
        <p:txBody>
          <a:bodyPr wrap="square" rtlCol="0">
            <a:spAutoFit/>
          </a:bodyPr>
          <a:p>
            <a:r>
              <a:rPr lang="en-US" altLang="zh-CN"/>
              <a:t>1.</a:t>
            </a:r>
            <a:r>
              <a:rPr lang="zh-CN" altLang="en-US"/>
              <a:t>目标：希望我们的无线电信道模型来模拟衰减和障碍物损失。</a:t>
            </a:r>
            <a:endParaRPr lang="zh-CN" altLang="en-US"/>
          </a:p>
          <a:p>
            <a:r>
              <a:rPr lang="en-US" altLang="zh-CN"/>
              <a:t>2.</a:t>
            </a:r>
            <a:r>
              <a:rPr lang="zh-CN" altLang="en-US"/>
              <a:t>结果：发生的情况与上一步大致相同。首先，主机A的数据包由主机R2中继，直到主机R2移动，以便墙将它们分开。当主机R1从墙后移出时，将重新建立连接。然后它离开了通信范围，新的路由通过主机R2和R3。</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l="54738" t="45798" r="13631" b="11572"/>
          <a:stretch>
            <a:fillRect/>
          </a:stretch>
        </p:blipFill>
        <p:spPr>
          <a:xfrm rot="15984625">
            <a:off x="259810" y="-169064"/>
            <a:ext cx="1274686" cy="1717869"/>
          </a:xfrm>
          <a:prstGeom prst="rect">
            <a:avLst/>
          </a:prstGeom>
        </p:spPr>
      </p:pic>
      <p:sp>
        <p:nvSpPr>
          <p:cNvPr id="3" name="文本框 2"/>
          <p:cNvSpPr txBox="1"/>
          <p:nvPr/>
        </p:nvSpPr>
        <p:spPr>
          <a:xfrm>
            <a:off x="1924050" y="335280"/>
            <a:ext cx="5177790" cy="663575"/>
          </a:xfrm>
          <a:prstGeom prst="rect">
            <a:avLst/>
          </a:prstGeom>
          <a:noFill/>
        </p:spPr>
        <p:txBody>
          <a:bodyPr wrap="square" rtlCol="0">
            <a:noAutofit/>
          </a:bodyPr>
          <a:lstStyle/>
          <a:p>
            <a:pPr algn="dist"/>
            <a:r>
              <a:rPr lang="zh-CN" altLang="en-US" sz="2800" b="1" dirty="0">
                <a:solidFill>
                  <a:schemeClr val="bg1"/>
                </a:solidFill>
                <a:latin typeface="微软雅黑" panose="020B0503020204020204" pitchFamily="34" charset="-122"/>
                <a:ea typeface="微软雅黑" panose="020B0503020204020204" pitchFamily="34" charset="-122"/>
              </a:rPr>
              <a:t>十三、</a:t>
            </a:r>
            <a:r>
              <a:rPr lang="zh-CN" altLang="en-US" sz="2800" b="1" dirty="0">
                <a:solidFill>
                  <a:schemeClr val="bg1"/>
                </a:solidFill>
                <a:latin typeface="微软雅黑" panose="020B0503020204020204" pitchFamily="34" charset="-122"/>
                <a:ea typeface="微软雅黑" panose="020B0503020204020204" pitchFamily="34" charset="-122"/>
                <a:sym typeface="+mn-ea"/>
              </a:rPr>
              <a:t>配置精确的路径损耗模型</a:t>
            </a:r>
            <a:r>
              <a:rPr lang="en-US" altLang="zh-CN" sz="2800" b="1" dirty="0">
                <a:solidFill>
                  <a:schemeClr val="bg1"/>
                </a:solidFill>
                <a:latin typeface="微软雅黑" panose="020B0503020204020204" pitchFamily="34" charset="-122"/>
                <a:ea typeface="微软雅黑" panose="020B0503020204020204" pitchFamily="34" charset="-122"/>
              </a:rPr>
              <a:t> </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custDataLst>
              <p:tags r:id="rId2"/>
            </p:custDataLst>
          </p:nvPr>
        </p:nvPicPr>
        <p:blipFill>
          <a:blip r:embed="rId3"/>
          <a:stretch>
            <a:fillRect/>
          </a:stretch>
        </p:blipFill>
        <p:spPr>
          <a:xfrm>
            <a:off x="1924050" y="1477645"/>
            <a:ext cx="3453130" cy="2502535"/>
          </a:xfrm>
          <a:prstGeom prst="rect">
            <a:avLst/>
          </a:prstGeom>
        </p:spPr>
      </p:pic>
      <p:pic>
        <p:nvPicPr>
          <p:cNvPr id="9" name="图片 8"/>
          <p:cNvPicPr>
            <a:picLocks noChangeAspect="1"/>
          </p:cNvPicPr>
          <p:nvPr>
            <p:custDataLst>
              <p:tags r:id="rId4"/>
            </p:custDataLst>
          </p:nvPr>
        </p:nvPicPr>
        <p:blipFill>
          <a:blip r:embed="rId5"/>
          <a:stretch>
            <a:fillRect/>
          </a:stretch>
        </p:blipFill>
        <p:spPr>
          <a:xfrm>
            <a:off x="6585585" y="1477645"/>
            <a:ext cx="2921000" cy="2677160"/>
          </a:xfrm>
          <a:prstGeom prst="rect">
            <a:avLst/>
          </a:prstGeom>
        </p:spPr>
      </p:pic>
      <p:sp>
        <p:nvSpPr>
          <p:cNvPr id="10" name="文本框 9"/>
          <p:cNvSpPr txBox="1"/>
          <p:nvPr/>
        </p:nvSpPr>
        <p:spPr>
          <a:xfrm>
            <a:off x="1794510" y="4273550"/>
            <a:ext cx="8113395" cy="2584450"/>
          </a:xfrm>
          <a:prstGeom prst="rect">
            <a:avLst/>
          </a:prstGeom>
          <a:noFill/>
        </p:spPr>
        <p:txBody>
          <a:bodyPr wrap="square" rtlCol="0">
            <a:spAutoFit/>
          </a:bodyPr>
          <a:p>
            <a:r>
              <a:rPr lang="en-US" altLang="zh-CN"/>
              <a:t>1.</a:t>
            </a:r>
            <a:r>
              <a:rPr lang="zh-CN" altLang="en-US"/>
              <a:t>目标：由于我们的无线主机在地面上移动，一个更准确的路径损耗模型将是两射线地面反射模型，计算从地面的一个反射。</a:t>
            </a:r>
            <a:endParaRPr lang="zh-CN" altLang="en-US"/>
          </a:p>
          <a:p>
            <a:r>
              <a:rPr lang="en-US" altLang="zh-CN"/>
              <a:t>2</a:t>
            </a:r>
            <a:r>
              <a:rPr lang="zh-CN" altLang="en-US"/>
              <a:t>。结果：图中主机R1的无线电误码率随时间的变化。给出了采用自由空间路径损耗和采用双射线地面反射模型时的误码率。</a:t>
            </a:r>
            <a:r>
              <a:rPr lang="zh-CN" altLang="en-US"/>
              <a:t>图中时间间隔对应于模拟hostR1不再被墙切断与主机A的联系，并且仍然在主机A和B的通信范围内的时间。从大约5秒到11秒，主机R1与主机A和B之间的距离在增加，这也导致了误码率的增加。自由空间传播路径损耗和两射线地面反射路径损耗之间没有显著差异。这两条曲线在显示区间的末尾分开。正如预期的那样，在双射线地面反射模型的情况下，误码率更大。</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l="54738" t="45798" r="13631" b="11572"/>
          <a:stretch>
            <a:fillRect/>
          </a:stretch>
        </p:blipFill>
        <p:spPr>
          <a:xfrm rot="15984625">
            <a:off x="259810" y="-169064"/>
            <a:ext cx="1274686" cy="1717869"/>
          </a:xfrm>
          <a:prstGeom prst="rect">
            <a:avLst/>
          </a:prstGeom>
        </p:spPr>
      </p:pic>
      <p:sp>
        <p:nvSpPr>
          <p:cNvPr id="3" name="文本框 2"/>
          <p:cNvSpPr txBox="1"/>
          <p:nvPr/>
        </p:nvSpPr>
        <p:spPr>
          <a:xfrm>
            <a:off x="1924050" y="335280"/>
            <a:ext cx="2774950" cy="663575"/>
          </a:xfrm>
          <a:prstGeom prst="rect">
            <a:avLst/>
          </a:prstGeom>
          <a:noFill/>
        </p:spPr>
        <p:txBody>
          <a:bodyPr wrap="square" rtlCol="0">
            <a:noAutofit/>
          </a:bodyPr>
          <a:lstStyle/>
          <a:p>
            <a:pPr algn="dist"/>
            <a:r>
              <a:rPr lang="zh-CN" altLang="en-US" sz="2800" b="1" dirty="0">
                <a:solidFill>
                  <a:schemeClr val="bg1"/>
                </a:solidFill>
                <a:latin typeface="微软雅黑" panose="020B0503020204020204" pitchFamily="34" charset="-122"/>
                <a:ea typeface="微软雅黑" panose="020B0503020204020204" pitchFamily="34" charset="-122"/>
              </a:rPr>
              <a:t>十四、</a:t>
            </a:r>
            <a:r>
              <a:rPr lang="zh-CN" altLang="en-US" sz="2800" b="1" dirty="0">
                <a:solidFill>
                  <a:schemeClr val="bg1"/>
                </a:solidFill>
                <a:latin typeface="微软雅黑" panose="020B0503020204020204" pitchFamily="34" charset="-122"/>
                <a:ea typeface="微软雅黑" panose="020B0503020204020204" pitchFamily="34" charset="-122"/>
                <a:sym typeface="+mn-ea"/>
              </a:rPr>
              <a:t>天线增益</a:t>
            </a:r>
            <a:r>
              <a:rPr lang="en-US" altLang="zh-CN" sz="2800" b="1" dirty="0">
                <a:solidFill>
                  <a:schemeClr val="bg1"/>
                </a:solidFill>
                <a:latin typeface="微软雅黑" panose="020B0503020204020204" pitchFamily="34" charset="-122"/>
                <a:ea typeface="微软雅黑" panose="020B0503020204020204" pitchFamily="34" charset="-122"/>
              </a:rPr>
              <a:t> </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custDataLst>
              <p:tags r:id="rId2"/>
            </p:custDataLst>
          </p:nvPr>
        </p:nvPicPr>
        <p:blipFill>
          <a:blip r:embed="rId3"/>
          <a:stretch>
            <a:fillRect/>
          </a:stretch>
        </p:blipFill>
        <p:spPr>
          <a:xfrm>
            <a:off x="2209800" y="1266825"/>
            <a:ext cx="5551170" cy="3037205"/>
          </a:xfrm>
          <a:prstGeom prst="rect">
            <a:avLst/>
          </a:prstGeom>
        </p:spPr>
      </p:pic>
      <p:sp>
        <p:nvSpPr>
          <p:cNvPr id="9" name="文本框 8"/>
          <p:cNvSpPr txBox="1"/>
          <p:nvPr/>
        </p:nvSpPr>
        <p:spPr>
          <a:xfrm>
            <a:off x="1794510" y="4572000"/>
            <a:ext cx="6621145" cy="1753235"/>
          </a:xfrm>
          <a:prstGeom prst="rect">
            <a:avLst/>
          </a:prstGeom>
          <a:noFill/>
        </p:spPr>
        <p:txBody>
          <a:bodyPr wrap="square" rtlCol="0">
            <a:spAutoFit/>
          </a:bodyPr>
          <a:p>
            <a:r>
              <a:rPr lang="en-US" altLang="zh-CN"/>
              <a:t>1.</a:t>
            </a:r>
            <a:r>
              <a:rPr lang="zh-CN" altLang="en-US"/>
              <a:t>目标：考虑天线增益来增强仿真。</a:t>
            </a:r>
            <a:endParaRPr lang="zh-CN" altLang="en-US"/>
          </a:p>
          <a:p>
            <a:r>
              <a:rPr lang="en-US" altLang="zh-CN"/>
              <a:t>2.</a:t>
            </a:r>
            <a:r>
              <a:rPr lang="zh-CN" altLang="en-US"/>
              <a:t>结果：随着天线增益的增加，传输变得足够强大，每次只需要两个跳点就可以到达主机B，而上一步有时需要三个跳点。因此，在模拟开始时，主机R1可以直接到达主机B。此外，主机R1仅在模拟的最后才离开主机A的通信范围。当这种情况发生时，主机A的传输是通过主机R2进行的，这也只是两跳。</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DIAGRAM_VIRTUALLY_FRAME" val="{&quot;height&quot;:213.05157480314966,&quot;left&quot;:109.85,&quot;top&quot;:190.09299212598427,&quot;width&quot;:822.0692125984251}"/>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ISPRING_ULTRA_SCORM_COURSE_ID" val="D44A3B6D-056E-4D72-9D55-DB4C14ED5417"/>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资源库"/>
  <p:tag name="ISPRING_PLAYERS_CUSTOMIZATION" val="UEsDBBQAAgAIAOeJc0s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DniXNL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OeJc0u1/AlkugIAAFUKAAAhAAAAdW5pdmVyc2FsL2ZsYXNoX3NraW5fc2V0dGluZ3MueG1slVZtb+IwDP5+vwJx3+nulZ3UITHGSZN2t+k27XvamjYiTaokZce/vzhN1gQo9LAmEft5bMexzVK1pXzxYTJJc8GEfAatKS8VarxuQoubadZqLfgsF1wD1zMuZE3YdPHxp/2kiUVeYokdyLGcDcmhDzO3nzEUF+PbHGWIkIu6IXz/IEoxy0i+LaVoeXExtWrfgGSUbw3y6sd8tR4MwKjS9xrqKKf1Nco4SiNBKcCUvq9RLrIYyYD5SFf2M5LThzp/+wPajiqqLW35CWWI1pAS4iJfL1GG8dx4j19ljnKeoOGvNtAvn1EGoYzsQcbO776iDDJE0zb/0yONFCUWNOacf8R3DhOkMOOHWV2hXCTghTDQxVdw5bF3vQtA7ms49ymOqxTsCet6sBDw0TMGCy1bSBN/6myqEm+PrTbzAYsNYcoAQlUPejJJP5FWeTexrsf9gTfKi9CX0/SQV8HaGlZdwoG7WN/jV6tbuytCp++6IEMJO6cMUuyVPfK3qesRMlD2yGdGC3jkbH+cwaGpI/lHviXuOc/X31iBE3MsnNWfvBUjPeDoqiBVp/CYWhSwUJjOC60B3y1NrK5LKTnKKeVkR0uiqeC/EJft7WVUmhwYXK+d7qxUU83gVMPZHM2aDstlz3E/OmvckN3PQn+57jzRZovfTInWJK9q87OkphPHM2NiCjNNTjNwTxo4yHu+EQHHxh4i1URuQb4IwcaG4UKDGutedMM1BE+ToAZpcrrKqXNyqvy8rTOQa/NqFJSvcqzsgBUtK2b+9CuFNygOGAPWjqor448T+t6XgcI1ARCZV75ru0NnqVumKYMd+OEPFPbKQ3dLlenSoYZb6gfY6LDlnGZUT7pd0fdKvEMC/Qn8q0krcnxgGdH2mmTK3iyafL+G+1yixezXGTZfuMns2fVS5NjYjytolPjv5D9QSwMEFAACAAgA54lzSyqWD2f+AgAAlwsAACYAAAB1bml2ZXJzYWwvaHRtbF9wdWJsaXNoaW5nX3NldHRpbmdzLnhtbM2Wb08aMRjA3/Mpmi6+lFPnpiN3GCMYiU6IsE1fmXItXGOvvbU98Hy1T7MPtk+yp1dAiI6dRpaFEOjTPr/nX/u04dF9KtCEacOVjPBufQcjJmNFuRxH+MvgdPsQI2OJpEQoySIsFUZHzVqY5UPBTdJn1sJSgwAjTSOzEU6szRpBMJ1O69xk2s0qkVvgm3qs0iDTzDBpmQ4yQQr4sUXGDJ4RKgDgmyo5U2vWagiFnvRZ0VwwxCl4LrkLiogzmwoc+FVDEt+NtcolPVFCaaTHwwi/Ozx2n/kaT2rxlEmXEtMEoRPbBqGUOyeI6PMHhhLGxwl4e7CP0ZRTm0R4b99RYHXwlFKyfeTEUU4UpEDaGT5lllBiiR96e5bdWzMXeBEtJEl5PIAZ5MKPcGtwe3bTa19ddC7Pbwfd7sWg0/NOlDrBKicMVg2F4JDKdcwWdkJiLYkT8Bt0RkQYFgbLovmykZIrzrkxGioBqS+1MBqBp6KI8LHmRGDELRE8XsxaosfMnnIBMTjd3fpIWvwI9PHGCdGGLRuazxiXxbj5TeWCokLlSPA7hqxCEFGewr+EoeV0o5FWaSkVxFhkBKcMTTibMnpUZmkG/JOhGzCR5qAJmy8TzHoL33P+gIZspDRwGZnAVgU5N55ffxE4I8Y8Qsncx63+RafVvu1cttrXWy5AQidExi+EQwlZmtmN8EmBpLJzPUhHTHLDyqJQTsu5KrHVX18Gw9Nc+DK/dTGW0BssyWasvKQwf/WgstmETMqD6A5XiYYjyKEkngkTMRx3LnNWFRgTiZQUBSIxNCrjjvWEq9yAxB9gjzav99DrIy7L0RhuDrCoKdOVkDu7e+/3P3w8OPzUqAe/fvzcXqs0a+E9QZw538NP1jbxRSN/2g3DwPXO59uw1fm/6sK9q/bXKpm6bF8PKhWp3a+E61ZZ1T2vsurKXxu9pSujkgvQZsb+2ECjETzlltG33DSvKPz6+9dvizcq/AajWLt9/98g/Gjx3Fp5X4XBsw/AGshXH9PN2m9QSwMEFAACAAgA54lzS2hxUpGaAQAAHwYAAB8AAAB1bml2ZXJzYWwvaHRtbF9za2luX3NldHRpbmdzLmpzjZRNb8IwDIbv/AqUXSfEPmG7ocGkSRwmjdu0QyimVKRJlaQdHeK/rw5fTeqOxRfy8uR17CredrrVYhHrPne37rfbv/t7pwFqVudw7euiRU9RZ0YkC5glKYhEAguQ4nj0JO/OBGXMpDOdlx9oa2p+TOE/Sy5MHc8IC01ohjpcEOA3oW2owz8nsVOra19TrdHz3Fole5GSFqTtSaVT7hh29epWvcQAVgXoC+iSR+CZDtxqI8+ODwOMOhepNOOynKpY9eY8Wsda5XLRln9VZqCrT77eA/2nwcvEsxOJsW8W0jDxZIjRTmYajIFD3scJBgkLPgdR8+279QfqGTcLCugiMYk90qMbjDqd8RgaXRqOMHxMVl6Nbg4wmpyFjd0Td7cYHiF4CbphNb7H8ECV5dk/PmCmVYwdaaDNnp9QofgikfEhdR+D5PCyaNvWvXOh7vpj5j0hFTyhFfX80rbZEYKGAK03lo55TZB3StkJSpREDkVo1LQq6DliwzmC+88u49byaJVW46EajlUbuF6Dniklqtt/XbpnmKuz+wVQSwMEFAACAAgAaWGeSz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aWGeS5r5lmRrAAAAawAAABwAAAB1bml2ZXJzYWwvbG9jYWxfc2V0dGluZ3MueG1ss7GvyM1RKEstKs7Mz7NVMtQzUFJIzUvOT8nMS7dVCg1x07VQUiguScxLSczJz0u1VcrLV1Kwt+OyyclPTswJTi0pASosVijISaxMLQpJzQUySlL9EnOBKp/tmfJ8ya5n09qfr9ivpG/HBQB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aWGeS7CHI/RsAQAA9wIAACkAAAB1bml2ZXJzYWwvc2tpbl9jdXN0b21pemF0aW9uX3NldHRpbmdzLnhtbI1S20okMRB99yuCPzBJKreGdiC3lnlR0QGfm+ns0qyml07EZcnHm3Z3GEdHNPVUdU6doiqnTb/GaJ9Snh7Hv30ep3gXch7jz7Q+Q6jdTQ/TfDOHFHJaHSr3Yxym5038MS21Wk25j0M/D3ZB0xqj7vUhJbVyqmbMMIok89Qr5Dy3FWvANWAr5iix7eqdxD/dOexCzKdV29UR+rFhE1OY8yYO4c8ajtlvoeMNLud+GCsvrQVbouynFseWQIxwyX2hGgAEstwRh4uUjdQEecw4hmIUBQqIcE4aUYikHGrWNaKqMN8IxCRj1BXqae1GWhtHbZHQEKLrNK8aW7rOSIwRIQSYK1xAZzCqbKgaGtRyQHBgQBRtNFGAOtuZjhXvvLAcKeoFxoUZAxgfjnvY7u25DtVvr7M/5xeCJ7/gJLp4a3XCXO3uaZ4reRsefz/0OaBxuDi/ufV3/mqrt5vrq/P/vnz18J61mLVu/am3XwBQSwMEFAACAAgAamGeSyTg/xfEDAAAYxkAABcAAAB1bml2ZXJzYWwvdW5pdmVyc2FsLnBuZ+1XaVxT55o/isVOLSBqCrI7ttJFxKgBFJO4AOIom4QisouWyy7IIQYI0UtbBEXa3lvwgiESLAHCTkMwAUJF4NYYUFnCYqSCISSHJGAgIWSbg/bOb2a+zefhw/md8/zf9z3P+n/Oc/L9fU+ZfGT1EQAAJqe9Pc4BgBECADbe/NAYRox/4u+Gbxuunjt1AmgYsBHDwqbY4z7HAaC5aIs2+gNY/rcr3iFXAcC0Z+3a0J9SfQkALFdOexzHXYuQCs7QLwnH+1/rz+YA2GNVJ4ynP3Xbnr8b8bEH7vElhy83eVSctvmi4HNfj022f9n/1/s3HbYN52/e+mLgqGeNq0pJnKAFT4EThvAJ9uqFKwHshPqgoISRaCynNojtXFclLkvpCiEqx2Ppfhj1m8eb7bNhc648NK+1qLWeFafhshd7LaRPYOzMiFnMkfyCMyX7GFs2AkBdoG3qNsQUyUBkw4vdLiPbLSR3q5P3/PmMWZ2rzPiXwNoJb2Fvg0NyzAMHP5oHbAAADw/Y8a3m6+A6uA6ug+vgOrgOroPr4Dq4Dv4/BPdla6TMrwDg+tD/8UfhDS5gcZkf2RiRoxaOzBRhuzLnKvK+xk8RVShacrCgi0UGs9hSAIjqJDzlFzIHbrF0wu8sIsYSws5zR4/E6GQtgzCUZ2Mht0VEwu+QvMqSJ6XMM2qTUwSy5CwAaJ+gUXIyeV2Ee9Wp0UmhTF7rhdmOQgI+QCXeN8lp7KycFtMoySl/MBqS8Ux0jYhC0nu4poj9SKtDkr/5YR5KtCS9gkLn6KQpjvrFIlIYitJDMOhUznJNcARBWEBQ6M5xeYpvQEqhsGtVQv9qtlCB74zko70Gpo+0OalKONrLMxlVs3j2wHTJ3/12bzClvbqN7rtvqderOMxJNP0yCyw6LmDG6r7XvApIjbhVv2ZHvtU9wZUeE0cjRrL+RT3zVeYIAfEpmGMSxZXnqNh/GxKm2XhJNQX5EyL8y9R+YVP1DU278xM5yaBhHD8PjcTVh3ILCcvt1TcyedbYQSiD1f/PkLD+KmF8KPQWag5TiJYHnlRgX9dxlXGfdo9Xu8bbEd78qFxW3k2fxECjh/eA9hRhWVrWKU985cCt5CxfunE0qp0+ZPUA5D6NPzZhsiIhiwkOwSUMrvBHug5j9gwKX/0of5VweKHhep2mNqdhq41q/OZPzWFouz7HYJQ3BRvUvthnPbl/5yjayzfLlmEyI/LhjrgU9SsqqNP8lW8V/hSvjWEpku1/yEDl2HsrXMBI/GSOFXX6733R/872OmbyH6Ibr49galaWh4ktHfL4hXAad4xO6ad9iFqwz121uld0+cm1o8PXieqak7qsISJbhkybgKopUCor6aG5hYIQK13TtPW9pvMaGUppCU5i1zQtsxV1XZG7vjwRc53PKxtx/03h3ku2+ucdfM/hDlmXdUCzTRR/kHuDsJNrNnOALWSaTMAJfgGNgQ+TmM7P0fZmFexkICMw75GNQvV5MYu4H36pF2iJY+o02xAVyG5ollecywox+TSh6/4KCKoEKTsRAqFFQDNbxtowxkOSkA+HpLkhzIHmWmzZpDSXeLPgmeUfoOL7Iw8uCw4gdoB7s/B70XlBeft5u1xJNOqAfZ7bz2p3ROuFHBsMrk9lK+lIDempkuMSM28/4DdDadSNf6wuj4amMBrp/XWTZq3J5BiljC1v00QHc0Jwe2nhos9Y0tPSbQjEx5AeF2uC67e4lCeMKuqp1oXlQqlTw0TkowpjKcjBLRUuWP8YQItZQDcGlhw0G01wwDa22owNtsGJvGq73P5S1BaWELAooTe2iVIyfeYarK/zTHUWqw1Bgq67IGTTuuT8RUGBv8mzvqgksrDCscdtPi5uUpiaER/Jf+152ePx3WAjNbIRY2spGowctvsNWVwmZ5sDYA452aqJr3tFjoTrBfzHblzGQ6eyR3tG0Pb8GgtGEVZ/TXqVJFD/Agfe5Yw+O7Fzw69Lw4F+4eWRnNBZgnPn0gtJvmP5efTqXGWoM+2oZr61xLkyp5z/BRiCavQtUbSJlb11obFlLCdGoYIw4zKaMcxJcJdMkUsjNY055aqYGm69AlK96Rh4Eafs/SGbcwIHbOaj7d2XT6zwXKe0hoMGCf879a9D4a4ANNK8JIDEDaM+MVHhjRBUZYZZiYKEw2VnUSRt8vkc6lu1iEK5hzWe18wp+9e0InlGGqu5QVGh6wCrZjb4yghu8mgbc2NlVTPWxQckMp7GkZUaBHWjW7tM7ZZYWszl0chwqcwRV17nSRPEmHgrI8E5JJLiSr1oN/c1EMZKF7/RmhuheCWtSwPu8nt7D5I+8odGcdFIZzY9mfKUBbbtDEyacksJx91Wk5t9k/Df9d6svXy0UMeOmyJ7oV1YxJb8asC0IQtjWlaF5LhL0/kmx+R79ROBPtwN0pWl+zkyKrUD5rCjqOhGhk+Zcd+MQHPYwas7Pc9TSp10hCssaTYuURFHpd7WuRVHynrSqqur+72Yfi7miO7fwMH+6KFDs/j3XoCNlZraGmMOqt1p9ycS8nIp1iwzwT+smHubK64iOKAxAsupfstcmXBXAFui/H0tYKVw62obUY44boGoFw879UR9i/NRONq3nvT0FCt/30O9mAs3vym6IyX77ZsNSLoiPoJpeoXxLnh9Wtm7LHXKwPRIqGrxsxnknO1x/0CTNkizA1VV6kwbaPxtMVG/4+Jjb/IoCzXy+niMvotFPACNjldVsQQx7AR3vmdvB/mXtoSuOnUTrRQ7aO3Ra/iTRWLc/uHc5SKSdkbSSNJBkuZ+O/ajXDNMO0vaNulbbG7RFK7KtnHxicnBT4hhdrwK0crHUTwK7vYNxX7jzpntecjuCNP7CRMu+8s53UdNiRf03z0gpmsujda3+vjEuPepjkmmUIXEg3p0I7/GoSZu07iW+FP0/FTrnYLMRHjf9oDmBYpBGwuKyPjyb0+i/fkPry1O/36AkVg/FP7JQuv/rKBO/Sr0roImDt0P9/LcmefkZFgd2mc0o95eBOZtkta+z2W81SSS9MJ/CBMQQHk2jOMOIFGmOitTBGJ5bO5dvCsw+e2i8qyJH+aGWxi++JDuQZYoJrYjF1VFeLWiclurn+7MNZpqMln0UheTv7CrLfP2jRwynkCBeVgn56zsEwFDb4fuEEFNzDtPFUkNzdN3iwOQKTP+z/01NKVnDSWB3CxAXJpp4e6iUu22C/RjXrizEqy+tqe0+HUTz4n5siVzsdciWN6pshM9vTqIxqfdtYZGtoSpssdPqbLDaBEO/e7uAi0oKoFdPy+HGjmYZQvyGZNvXE1kEN7bqVW7xQfl3aA4lTg8CD2FRhyyYJK+pI1Ii+Be7AKyizWVprm1in7axyhSYs85p0DNg5wIO9mhfbS+8pmOZtJQt5Wk2b8oP5mUuPvLPcsfzK+a9h6wkgwQFTxXv+FBrtrs6EK3pEsjS9hcH6Zh3TgULCl31syVF5UN37rQ6Z2hcOncsxaob2IXDUH3Tr3vmGx4/GEKLNgrPOo081nS4LxyMgVLKEk3/b72sdDh14GykhpYY5d6ll48kz1n/DysJqtrvjILY3cCLwASVW+5zsz/1vWXhvyYcNenXkyD6pkR5lt+sf62WJjmKkgPZNvwu5K38n5mibgYlmhm15ohye8GAcbyeVATNVp/tU7SiCYrm2jHcWc9epdrrD2u/iJTtxTJ1Nc+FIBGTWXOHO2B1Zxewp8fr1VY2SSxySwAKTYl1cr9926u4MqD3LTibOhPM2f4K58F8Z/DbGTTYyRs/ljMcJKhLlRk2Ql/raRK+Rk4v349GZHDOVIGf5/ZMUgk1K5SM3Rx44T7T9TPTagPz63l1pY2jnYcPJe593MAq0FFtDZ+IGgbZIF3eCF62Uv3Lweg/ovsjlvqNT5eAhi3v0/SL+Rh68oJs//I6H7CkEqZU13xAO9nGQtqUML+nCQ9iCgJf2eW5ozBUJAg2GeIWQrRFs3wW4b0pB3QvC1CxIjAOzVjDerBUIOrNMQpFEov+UBLvcM/+ti5hvW01e2THdcjbTSqrzJ2WtgpHF3yrh1Mlle7FZm1EDNexlKIGW8FBRo5h1N48/V07y1H7nvWAIAoqDP66u3oZqh94XxPbZt4a0qf1BYh9Je72T2Ke9Vb510tDx6OtgdZHxfk2eesvGn6odTxc+B6DFjel80ew4dd60wxYHwRCP4tfiRJ94ZzvRGLcn/f/wAgLOV/zd8/boFH63B3I3iiLpPkb8FqF066b/+XoFsK/C+BbvDB1MMHlEG2AUOnccNLUwY9M3wrvFqzGn22pJJaZU/Spi7rVFPMr+CRHueMc9UeqP/asNk8bFOh9WHvr+GzwGlPX4+GE1F//U9QSwMEFAACAAgAamGeS3Br3rpLAAAAagAAABsAAAB1bml2ZXJzYWwvdW5pdmVyc2FsLnBuZy54bWyzsa/IzVEoSy0qzszPs1Uy1DNQsrfj5bIpKEoty0wtV6gAigEFIUBJoRLINUJwyzNTSjJslczNTBFiGamZ6Rkltkqm5iZwQX2gkQBQSwECAAAUAAIACADniXNLFQ6tKGQEAAAHEQAAHQAAAAAAAAABAAAAAAAAAAAAdW5pdmVyc2FsL2NvbW1vbl9tZXNzYWdlcy5sbmdQSwECAAAUAAIACADniXNLCH4LIykDAACGDAAAJwAAAAAAAAABAAAAAACfBAAAdW5pdmVyc2FsL2ZsYXNoX3B1Ymxpc2hpbmdfc2V0dGluZ3MueG1sUEsBAgAAFAACAAgA54lzS7X8CWS6AgAAVQoAACEAAAAAAAAAAQAAAAAADQgAAHVuaXZlcnNhbC9mbGFzaF9za2luX3NldHRpbmdzLnhtbFBLAQIAABQAAgAIAOeJc0sqlg9n/gIAAJcLAAAmAAAAAAAAAAEAAAAAAAYLAAB1bml2ZXJzYWwvaHRtbF9wdWJsaXNoaW5nX3NldHRpbmdzLnhtbFBLAQIAABQAAgAIAOeJc0tocVKRmgEAAB8GAAAfAAAAAAAAAAEAAAAAAEgOAAB1bml2ZXJzYWwvaHRtbF9za2luX3NldHRpbmdzLmpzUEsBAgAAFAACAAgAaWGeSz08L9HBAAAA5QEAABoAAAAAAAAAAQAAAAAAHxAAAHVuaXZlcnNhbC9pMThuX3ByZXNldHMueG1sUEsBAgAAFAACAAgAaWGeS5r5lmRrAAAAawAAABwAAAAAAAAAAQAAAAAAGBEAAHVuaXZlcnNhbC9sb2NhbF9zZXR0aW5ncy54bWxQSwECAAAUAAIACABElFdHI7RO+/sCAACwCAAAFAAAAAAAAAABAAAAAAC9EQAAdW5pdmVyc2FsL3BsYXllci54bWxQSwECAAAUAAIACABpYZ5LsIcj9GwBAAD3AgAAKQAAAAAAAAABAAAAAADqFAAAdW5pdmVyc2FsL3NraW5fY3VzdG9taXphdGlvbl9zZXR0aW5ncy54bWxQSwECAAAUAAIACABqYZ5LJOD/F8QMAABjGQAAFwAAAAAAAAAAAAAAAACdFgAAdW5pdmVyc2FsL3VuaXZlcnNhbC5wbmdQSwECAAAUAAIACABqYZ5LcGveuksAAABqAAAAGwAAAAAAAAABAAAAAACWIwAAdW5pdmVyc2FsL3VuaXZlcnNhbC5wbmcueG1sUEsFBgAAAAALAAsASQMAABokAAAAAA=="/>
  <p:tag name="ISPRING_PRESENTATION_TITLE" val="7"/>
  <p:tag name="commondata" val="eyJoZGlkIjoiYWY1ZTBmYWE5OWYzNDJiYmQ4ZjQyNzBkNDE2YzRkMzYifQ=="/>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自定义 147">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79646"/>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1401</Words>
  <Application>WPS 演示</Application>
  <PresentationFormat>宽屏</PresentationFormat>
  <Paragraphs>59</Paragraphs>
  <Slides>10</Slides>
  <Notes>23</Notes>
  <HiddenSlides>0</HiddenSlides>
  <MMClips>1</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宋体</vt:lpstr>
      <vt:lpstr>Wingdings</vt:lpstr>
      <vt:lpstr>微软雅黑</vt:lpstr>
      <vt:lpstr>Eras Bold ITC</vt:lpstr>
      <vt:lpstr>Calibri</vt:lpstr>
      <vt:lpstr>Arial Unicode MS</vt:lpstr>
      <vt:lpstr>等线</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dc:title>
  <dc:creator>WIN7</dc:creator>
  <cp:lastModifiedBy>青</cp:lastModifiedBy>
  <cp:revision>141</cp:revision>
  <dcterms:created xsi:type="dcterms:W3CDTF">2017-08-18T03:02:00Z</dcterms:created>
  <dcterms:modified xsi:type="dcterms:W3CDTF">2024-05-27T08:11:55Z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48A2687B8ED946E3BCD3692CB5CCC3FA_13</vt:lpwstr>
  </property>
</Properties>
</file>