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48" r:id="rId1"/>
  </p:sldMasterIdLst>
  <p:notesMasterIdLst>
    <p:notesMasterId r:id="rId24"/>
  </p:notesMasterIdLst>
  <p:sldIdLst>
    <p:sldId id="275" r:id="rId2"/>
    <p:sldId id="257" r:id="rId3"/>
    <p:sldId id="308" r:id="rId4"/>
    <p:sldId id="371" r:id="rId5"/>
    <p:sldId id="407" r:id="rId6"/>
    <p:sldId id="357" r:id="rId7"/>
    <p:sldId id="365" r:id="rId8"/>
    <p:sldId id="360" r:id="rId9"/>
    <p:sldId id="414" r:id="rId10"/>
    <p:sldId id="415" r:id="rId11"/>
    <p:sldId id="423" r:id="rId12"/>
    <p:sldId id="422" r:id="rId13"/>
    <p:sldId id="406" r:id="rId14"/>
    <p:sldId id="311" r:id="rId15"/>
    <p:sldId id="419" r:id="rId16"/>
    <p:sldId id="420" r:id="rId17"/>
    <p:sldId id="421" r:id="rId18"/>
    <p:sldId id="411" r:id="rId19"/>
    <p:sldId id="418" r:id="rId20"/>
    <p:sldId id="417" r:id="rId21"/>
    <p:sldId id="281" r:id="rId22"/>
    <p:sldId id="26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bil Mehaba" initials="NM" lastIdx="44" clrIdx="0">
    <p:extLst>
      <p:ext uri="{19B8F6BF-5375-455C-9EA6-DF929625EA0E}">
        <p15:presenceInfo xmlns="" xmlns:p15="http://schemas.microsoft.com/office/powerpoint/2012/main" userId="Nabil Mehaba" providerId="None"/>
      </p:ext>
    </p:extLst>
  </p:cmAuthor>
  <p:cmAuthor id="2" name="T T" initials="TT" lastIdx="7" clrIdx="1">
    <p:extLst>
      <p:ext uri="{19B8F6BF-5375-455C-9EA6-DF929625EA0E}">
        <p15:presenceInfo xmlns="" xmlns:p15="http://schemas.microsoft.com/office/powerpoint/2012/main" userId="8605d71eb8a17f5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DD2D9"/>
    <a:srgbClr val="FFFFFF"/>
    <a:srgbClr val="01EEFF"/>
    <a:srgbClr val="00007C"/>
    <a:srgbClr val="9BBB59"/>
    <a:srgbClr val="C5D8A0"/>
    <a:srgbClr val="3333CC"/>
    <a:srgbClr val="0066FF"/>
    <a:srgbClr val="9B9BD5"/>
    <a:srgbClr val="F7964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00" autoAdjust="0"/>
    <p:restoredTop sz="87814" autoAdjust="0"/>
  </p:normalViewPr>
  <p:slideViewPr>
    <p:cSldViewPr snapToGrid="0">
      <p:cViewPr>
        <p:scale>
          <a:sx n="60" d="100"/>
          <a:sy n="60" d="100"/>
        </p:scale>
        <p:origin x="-456" y="-84"/>
      </p:cViewPr>
      <p:guideLst>
        <p:guide orient="horz" pos="2160"/>
        <p:guide pos="3840"/>
      </p:guideLst>
    </p:cSldViewPr>
  </p:slideViewPr>
  <p:notesTextViewPr>
    <p:cViewPr>
      <p:scale>
        <a:sx n="115" d="100"/>
        <a:sy n="115"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C10961-A1D7-49A3-AB8F-AF684E7D0881}" type="datetimeFigureOut">
              <a:rPr lang="en-US" smtClean="0"/>
              <a:pPr/>
              <a:t>6/5/2022</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8599E-47C0-4F69-9909-CDD455A03117}" type="slidenum">
              <a:rPr lang="en-US" smtClean="0"/>
              <a:pPr/>
              <a:t>‹Nº›</a:t>
            </a:fld>
            <a:endParaRPr lang="en-US"/>
          </a:p>
        </p:txBody>
      </p:sp>
    </p:spTree>
    <p:extLst>
      <p:ext uri="{BB962C8B-B14F-4D97-AF65-F5344CB8AC3E}">
        <p14:creationId xmlns="" xmlns:p14="http://schemas.microsoft.com/office/powerpoint/2010/main" val="2150938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ebi.ac.uk/"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noProof="0" dirty="0"/>
              <a:t>Good evening,</a:t>
            </a:r>
          </a:p>
          <a:p>
            <a:r>
              <a:rPr lang="en-US" noProof="0" dirty="0"/>
              <a:t>My name is Nabil Mehaba, and I am going to present the master's thesis in Bioinformatics and Biostatistics, which is entitled: Integrative metabolomics methods for analyzing data in precision biological research and application in animal production investigations.</a:t>
            </a:r>
          </a:p>
          <a:p>
            <a:r>
              <a:rPr lang="en-US" noProof="0" dirty="0"/>
              <a:t>Therefore, I will follow the following index (introduction to the next slide)</a:t>
            </a:r>
          </a:p>
        </p:txBody>
      </p:sp>
      <p:sp>
        <p:nvSpPr>
          <p:cNvPr id="4" name="Marcador de número de diapositiva 3"/>
          <p:cNvSpPr>
            <a:spLocks noGrp="1"/>
          </p:cNvSpPr>
          <p:nvPr>
            <p:ph type="sldNum" sz="quarter" idx="5"/>
          </p:nvPr>
        </p:nvSpPr>
        <p:spPr/>
        <p:txBody>
          <a:bodyPr/>
          <a:lstStyle/>
          <a:p>
            <a:fld id="{2BF8599E-47C0-4F69-9909-CDD455A03117}" type="slidenum">
              <a:rPr lang="en-US" smtClean="0"/>
              <a:pPr/>
              <a:t>1</a:t>
            </a:fld>
            <a:endParaRPr lang="en-US"/>
          </a:p>
        </p:txBody>
      </p:sp>
    </p:spTree>
    <p:extLst>
      <p:ext uri="{BB962C8B-B14F-4D97-AF65-F5344CB8AC3E}">
        <p14:creationId xmlns="" xmlns:p14="http://schemas.microsoft.com/office/powerpoint/2010/main" val="250777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kern="1200" dirty="0" smtClean="0">
                <a:solidFill>
                  <a:schemeClr val="tx1"/>
                </a:solidFill>
                <a:latin typeface="+mn-lt"/>
                <a:ea typeface="+mn-ea"/>
                <a:cs typeface="+mn-cs"/>
              </a:rPr>
              <a:t>Non-negativity: The frequencies of words take on nonnegative values. When combined with high-dimensional </a:t>
            </a:r>
            <a:r>
              <a:rPr lang="en-US" sz="1200" kern="1200" dirty="0" err="1" smtClean="0">
                <a:solidFill>
                  <a:schemeClr val="tx1"/>
                </a:solidFill>
                <a:latin typeface="+mn-lt"/>
                <a:ea typeface="+mn-ea"/>
                <a:cs typeface="+mn-cs"/>
              </a:rPr>
              <a:t>sparsity</a:t>
            </a:r>
            <a:r>
              <a:rPr lang="en-US" sz="1200" kern="1200" dirty="0" smtClean="0">
                <a:solidFill>
                  <a:schemeClr val="tx1"/>
                </a:solidFill>
                <a:latin typeface="+mn-lt"/>
                <a:ea typeface="+mn-ea"/>
                <a:cs typeface="+mn-cs"/>
              </a:rPr>
              <a:t>, the non-negativity property enables the use of specialized methods for document analysis.</a:t>
            </a:r>
            <a:endParaRPr lang="es-E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Although the vector-space representation of text can be considered a sparse numeric data set with very high dimensionality, this special numeric representation is not very amenable to conventional data mining algorithms. </a:t>
            </a:r>
          </a:p>
          <a:p>
            <a:endParaRPr lang="en-US" sz="1200" b="0" kern="1200" noProof="0" dirty="0" smtClean="0">
              <a:solidFill>
                <a:schemeClr val="tx1"/>
              </a:solidFill>
              <a:latin typeface="+mn-lt"/>
              <a:ea typeface="+mn-ea"/>
              <a:cs typeface="+mn-cs"/>
            </a:endParaRPr>
          </a:p>
          <a:p>
            <a:r>
              <a:rPr lang="en-US" dirty="0" smtClean="0"/>
              <a:t>Rather, traditional text mining algorithms are directly applied to the reduced representation obtained from LSA [9].</a:t>
            </a:r>
            <a:endParaRPr lang="en-US" sz="1200" b="0" kern="1200" noProof="0" dirty="0" smtClean="0">
              <a:solidFill>
                <a:schemeClr val="tx1"/>
              </a:solidFill>
              <a:latin typeface="+mn-lt"/>
              <a:ea typeface="+mn-ea"/>
              <a:cs typeface="+mn-cs"/>
            </a:endParaRPr>
          </a:p>
          <a:p>
            <a:endParaRPr lang="en-US" sz="1200" b="0" kern="1200" noProof="0" dirty="0" smtClean="0">
              <a:solidFill>
                <a:schemeClr val="tx1"/>
              </a:solidFill>
              <a:latin typeface="+mn-lt"/>
              <a:ea typeface="+mn-ea"/>
              <a:cs typeface="+mn-cs"/>
            </a:endParaRPr>
          </a:p>
          <a:p>
            <a:endParaRPr lang="en-US" b="0" noProof="0"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5"/>
          </p:nvPr>
        </p:nvSpPr>
        <p:spPr/>
        <p:txBody>
          <a:bodyPr/>
          <a:lstStyle/>
          <a:p>
            <a:fld id="{2BF8599E-47C0-4F69-9909-CDD455A03117}" type="slidenum">
              <a:rPr lang="en-US" smtClean="0"/>
              <a:pPr/>
              <a:t>10</a:t>
            </a:fld>
            <a:endParaRPr lang="en-US"/>
          </a:p>
        </p:txBody>
      </p:sp>
    </p:spTree>
    <p:extLst>
      <p:ext uri="{BB962C8B-B14F-4D97-AF65-F5344CB8AC3E}">
        <p14:creationId xmlns="" xmlns:p14="http://schemas.microsoft.com/office/powerpoint/2010/main" val="450746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At the philosophical core underlying LSA is that text embeds knowledge not only by conveying information explicitly through sentences but also implicitly through how words co-occur with each other. Sometimes, the co-occurrence of words may also reveal ideas, because ideas are embedded into language through word co-occurrences. Terms can be related to one another in LSA even if they do not co-occur in the same document as long as both terms </a:t>
            </a:r>
            <a:r>
              <a:rPr lang="en-US" dirty="0" err="1" smtClean="0"/>
              <a:t>cooccur</a:t>
            </a:r>
            <a:r>
              <a:rPr lang="en-US" dirty="0" smtClean="0"/>
              <a:t> with shared other terms [18].</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Mathematically, this is done by running a singular value decomposition (SVD) on the term-document (frequency) matrix (TDM). This matrix contains the number of times any term of interest (or to be exact, any term not excluded) appears in any of the documents being analyzed. SVD is a two mode data reduction analysis that transforms the TDM into three matrices: 1, terms; 2, documents; and 3, a matrix that multiplied by the other two reconstruct the original TDM matrix. Running SVD on the TDM is what defines LSA and makes it more than mere word co-occurrences analysis [18].</a:t>
            </a:r>
            <a:endParaRPr lang="es-E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s-ES" dirty="0" smtClean="0"/>
              <a:t>Por lo tanto, la matriz M original podría reconstruirse multiplicando las matrices U, Σ y V. Sin embargo, en LSA, se usa un SVD truncado en el que solo se calcula o retiene una parte de la matriz Σ y los valores singulares restantes se reemplazan con ceros. Si las matrices se volvieran a multiplicar juntas, se crearía una aproximación de la matriz original donde el número de valores singulares utilizados determina qué tan cerca está la aproximación. La matriz reconstruida se conoce como aproximación de rango k, donde k es el número de valores singulares utilizados. Que multiplicar las matrices de rango reducido solo crea una aproximación de la matriz original puede parecer un problema, pero en realidad es una de las características más poderosas de LSA. Debido a que SVD busca minimizar el error, combina los vectores más cercanos entre sí, preservando así la mayor cantidad de información original posible en menos dimensiones. Como resultado, seleccionar un rango apropiado es de vital importancia en LSA. k a menudo se establece en 100, 200 o 300. No existe una regla sobre la mejor manera de seleccionar k a priori. La transformación SVD crea un espacio semántico a partir del TDM [18].</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s-E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s-ES" dirty="0" smtClean="0"/>
          </a:p>
          <a:p>
            <a:pPr marL="228600" indent="-228600">
              <a:buAutoNum type="arabicPeriod"/>
            </a:pPr>
            <a:endParaRPr lang="en-US" b="0" noProof="0"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5"/>
          </p:nvPr>
        </p:nvSpPr>
        <p:spPr/>
        <p:txBody>
          <a:bodyPr/>
          <a:lstStyle/>
          <a:p>
            <a:fld id="{2BF8599E-47C0-4F69-9909-CDD455A03117}" type="slidenum">
              <a:rPr lang="en-US" smtClean="0"/>
              <a:pPr/>
              <a:t>11</a:t>
            </a:fld>
            <a:endParaRPr lang="en-US"/>
          </a:p>
        </p:txBody>
      </p:sp>
    </p:spTree>
    <p:extLst>
      <p:ext uri="{BB962C8B-B14F-4D97-AF65-F5344CB8AC3E}">
        <p14:creationId xmlns="" xmlns:p14="http://schemas.microsoft.com/office/powerpoint/2010/main" val="450746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Once the semantic space has been created, much can be done with the term and document matrices created within that space. One common analysis is 27 to compare vectors of terms by applying cosine similarity. This kind of analysis can be applied to find which terms are related to one another by calculating the cosine similarity between vectors in the Σ×U matrix.</a:t>
            </a:r>
            <a:endParaRPr lang="es-E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s-E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s-ES" dirty="0" smtClean="0"/>
          </a:p>
          <a:p>
            <a:pPr marL="228600" indent="-228600">
              <a:buAutoNum type="arabicPeriod"/>
            </a:pPr>
            <a:endParaRPr lang="en-US" b="0" noProof="0"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5"/>
          </p:nvPr>
        </p:nvSpPr>
        <p:spPr/>
        <p:txBody>
          <a:bodyPr/>
          <a:lstStyle/>
          <a:p>
            <a:fld id="{2BF8599E-47C0-4F69-9909-CDD455A03117}" type="slidenum">
              <a:rPr lang="en-US" smtClean="0"/>
              <a:pPr/>
              <a:t>12</a:t>
            </a:fld>
            <a:endParaRPr lang="en-US"/>
          </a:p>
        </p:txBody>
      </p:sp>
    </p:spTree>
    <p:extLst>
      <p:ext uri="{BB962C8B-B14F-4D97-AF65-F5344CB8AC3E}">
        <p14:creationId xmlns="" xmlns:p14="http://schemas.microsoft.com/office/powerpoint/2010/main" val="450746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kern="1200" dirty="0" smtClean="0">
                <a:solidFill>
                  <a:schemeClr val="tx1"/>
                </a:solidFill>
                <a:latin typeface="+mn-lt"/>
                <a:ea typeface="+mn-ea"/>
                <a:cs typeface="+mn-cs"/>
              </a:rPr>
              <a:t>Shiny is an open source R package that provides an elegant and powerful web framework for building web applications using R. Shiny helps you turn your analyses into interactive web applications without requiring HTML, CSS, or JavaScript knowledge.</a:t>
            </a:r>
            <a:endParaRPr lang="es-E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Shiny allows you to take your work in R and expose it via a web browser so that anyone can use it. </a:t>
            </a:r>
            <a:endParaRPr lang="es-ES" sz="1200" kern="1200" dirty="0" smtClean="0">
              <a:solidFill>
                <a:schemeClr val="tx1"/>
              </a:solidFill>
              <a:latin typeface="+mn-lt"/>
              <a:ea typeface="+mn-ea"/>
              <a:cs typeface="+mn-cs"/>
            </a:endParaRPr>
          </a:p>
          <a:p>
            <a:pPr marL="228600" indent="-228600">
              <a:buAutoNum type="arabicPeriod"/>
            </a:pPr>
            <a:endParaRPr lang="en-US" b="0" noProof="0" dirty="0" smtClean="0">
              <a:latin typeface="Arial" panose="020B0604020202020204" pitchFamily="34" charset="0"/>
              <a:cs typeface="Arial" panose="020B0604020202020204" pitchFamily="34" charset="0"/>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As we introduced before, the two key components of every Shiny app are: the UI (short for user interface) which defines how your app looks, and the server function which defines how your app works. Moreover, Shiny uses reactive programming to automatically update outputs when inputs change [20].</a:t>
            </a:r>
            <a:endParaRPr lang="es-ES" dirty="0" smtClean="0"/>
          </a:p>
          <a:p>
            <a:pPr marL="228600" indent="-228600">
              <a:buAutoNum type="arabicPeriod"/>
            </a:pPr>
            <a:endParaRPr lang="en-US" b="0" noProof="0"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5"/>
          </p:nvPr>
        </p:nvSpPr>
        <p:spPr/>
        <p:txBody>
          <a:bodyPr/>
          <a:lstStyle/>
          <a:p>
            <a:fld id="{2BF8599E-47C0-4F69-9909-CDD455A03117}" type="slidenum">
              <a:rPr lang="en-US" smtClean="0"/>
              <a:pPr/>
              <a:t>13</a:t>
            </a:fld>
            <a:endParaRPr lang="en-US"/>
          </a:p>
        </p:txBody>
      </p:sp>
    </p:spTree>
    <p:extLst>
      <p:ext uri="{BB962C8B-B14F-4D97-AF65-F5344CB8AC3E}">
        <p14:creationId xmlns="" xmlns:p14="http://schemas.microsoft.com/office/powerpoint/2010/main" val="355315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endParaRPr lang="es-ES" b="0" noProof="0"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5"/>
          </p:nvPr>
        </p:nvSpPr>
        <p:spPr/>
        <p:txBody>
          <a:bodyPr/>
          <a:lstStyle/>
          <a:p>
            <a:fld id="{2BF8599E-47C0-4F69-9909-CDD455A03117}" type="slidenum">
              <a:rPr lang="en-US" smtClean="0"/>
              <a:pPr/>
              <a:t>14</a:t>
            </a:fld>
            <a:endParaRPr lang="en-US"/>
          </a:p>
        </p:txBody>
      </p:sp>
    </p:spTree>
    <p:extLst>
      <p:ext uri="{BB962C8B-B14F-4D97-AF65-F5344CB8AC3E}">
        <p14:creationId xmlns="" xmlns:p14="http://schemas.microsoft.com/office/powerpoint/2010/main" val="15590990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This tab allows to search articles from </a:t>
            </a:r>
            <a:r>
              <a:rPr lang="en-US" dirty="0" err="1" smtClean="0"/>
              <a:t>PubMed</a:t>
            </a:r>
            <a:r>
              <a:rPr lang="en-US" dirty="0" smtClean="0"/>
              <a:t>, which contain the </a:t>
            </a:r>
            <a:r>
              <a:rPr lang="en-US" dirty="0" err="1" smtClean="0"/>
              <a:t>MeSH</a:t>
            </a:r>
            <a:r>
              <a:rPr lang="en-US" dirty="0" smtClean="0"/>
              <a:t> tag associated with one of the diseases in a range of dates chosen by the user.</a:t>
            </a:r>
          </a:p>
          <a:p>
            <a:endParaRPr lang="en-US" dirty="0" smtClean="0"/>
          </a:p>
          <a:p>
            <a:r>
              <a:rPr lang="en-US" dirty="0" smtClean="0"/>
              <a:t>The table shows the PMID number and the title of each downloaded article.</a:t>
            </a:r>
          </a:p>
          <a:p>
            <a:endParaRPr lang="en-US" dirty="0" smtClean="0"/>
          </a:p>
          <a:p>
            <a:r>
              <a:rPr lang="en-US" dirty="0" smtClean="0"/>
              <a:t>At the bottom of the table, the title and abstract of the selected publication is displayed, allowing a quickly reading of the content of the article.</a:t>
            </a:r>
          </a:p>
          <a:p>
            <a:endParaRPr lang="en-US" dirty="0" smtClean="0"/>
          </a:p>
          <a:p>
            <a:r>
              <a:rPr lang="en-US" dirty="0" smtClean="0"/>
              <a:t>In addition, a link that leads to the article in </a:t>
            </a:r>
            <a:r>
              <a:rPr lang="en-US" dirty="0" err="1" smtClean="0"/>
              <a:t>PubMed</a:t>
            </a:r>
            <a:r>
              <a:rPr lang="en-US" dirty="0" smtClean="0"/>
              <a:t> is facilitated.</a:t>
            </a:r>
            <a:endParaRPr lang="es-ES" dirty="0" smtClean="0"/>
          </a:p>
          <a:p>
            <a:pPr marL="0" indent="0">
              <a:buNone/>
            </a:pPr>
            <a:endParaRPr lang="es-ES" b="0" noProof="0"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5"/>
          </p:nvPr>
        </p:nvSpPr>
        <p:spPr/>
        <p:txBody>
          <a:bodyPr/>
          <a:lstStyle/>
          <a:p>
            <a:fld id="{2BF8599E-47C0-4F69-9909-CDD455A03117}" type="slidenum">
              <a:rPr lang="en-US" smtClean="0"/>
              <a:pPr/>
              <a:t>15</a:t>
            </a:fld>
            <a:endParaRPr lang="en-US"/>
          </a:p>
        </p:txBody>
      </p:sp>
    </p:spTree>
    <p:extLst>
      <p:ext uri="{BB962C8B-B14F-4D97-AF65-F5344CB8AC3E}">
        <p14:creationId xmlns="" xmlns:p14="http://schemas.microsoft.com/office/powerpoint/2010/main" val="15590990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Genes and words are extracted from them and are displayed in cloud graph and table format.</a:t>
            </a:r>
          </a:p>
          <a:p>
            <a:pPr marL="0" indent="0">
              <a:buNone/>
            </a:pPr>
            <a:endParaRPr lang="es-ES" b="0" noProof="0"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Maximum and minimum frequency of words and genes can be selected. When this selection is modified, the cloud graphs and the tables are updated automatically.</a:t>
            </a:r>
            <a:endParaRPr lang="es-ES" dirty="0" smtClean="0"/>
          </a:p>
          <a:p>
            <a:pPr marL="0" indent="0">
              <a:buNone/>
            </a:pPr>
            <a:endParaRPr lang="es-ES" b="0" noProof="0"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5"/>
          </p:nvPr>
        </p:nvSpPr>
        <p:spPr/>
        <p:txBody>
          <a:bodyPr/>
          <a:lstStyle/>
          <a:p>
            <a:fld id="{2BF8599E-47C0-4F69-9909-CDD455A03117}" type="slidenum">
              <a:rPr lang="en-US" smtClean="0"/>
              <a:pPr/>
              <a:t>16</a:t>
            </a:fld>
            <a:endParaRPr lang="en-US"/>
          </a:p>
        </p:txBody>
      </p:sp>
    </p:spTree>
    <p:extLst>
      <p:ext uri="{BB962C8B-B14F-4D97-AF65-F5344CB8AC3E}">
        <p14:creationId xmlns="" xmlns:p14="http://schemas.microsoft.com/office/powerpoint/2010/main" val="15590990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this tab the relation between genes, obesity and other metabolic diseases is carried out. That relation is established based on the genes mentioned in publications on metabolic diseases to infer their relation with the term “Obesity” through latent semantic analysis. The result is a table indicating if the gene was already found in </a:t>
            </a:r>
            <a:r>
              <a:rPr lang="en-US" dirty="0" err="1" smtClean="0"/>
              <a:t>MeSH</a:t>
            </a:r>
            <a:r>
              <a:rPr lang="en-US" dirty="0" smtClean="0"/>
              <a:t> </a:t>
            </a:r>
            <a:r>
              <a:rPr lang="en-US" dirty="0" err="1" smtClean="0"/>
              <a:t>searchbased</a:t>
            </a:r>
            <a:r>
              <a:rPr lang="en-US" dirty="0" smtClean="0"/>
              <a:t> obesity publications. 40 By obtaining the document terms matrix, and consequently, the terms </a:t>
            </a:r>
            <a:r>
              <a:rPr lang="en-US" dirty="0" err="1" smtClean="0"/>
              <a:t>terms</a:t>
            </a:r>
            <a:r>
              <a:rPr lang="en-US" dirty="0" smtClean="0"/>
              <a:t> matrix, it is possible to find for those genes related to obesity with which other metabolic diseases have high similarity (measured by cosine). Results are displayed in table and graph form. Moreover, it is possible to select a range of dates between which to search the publications. The instructions for the user and showed when the question sign button is clicked.</a:t>
            </a:r>
            <a:endParaRPr lang="es-ES" dirty="0" smtClean="0"/>
          </a:p>
          <a:p>
            <a:pPr marL="0" indent="0">
              <a:buNone/>
            </a:pPr>
            <a:endParaRPr lang="es-ES" b="0" noProof="0"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5"/>
          </p:nvPr>
        </p:nvSpPr>
        <p:spPr/>
        <p:txBody>
          <a:bodyPr/>
          <a:lstStyle/>
          <a:p>
            <a:fld id="{2BF8599E-47C0-4F69-9909-CDD455A03117}" type="slidenum">
              <a:rPr lang="en-US" smtClean="0"/>
              <a:pPr/>
              <a:t>17</a:t>
            </a:fld>
            <a:endParaRPr lang="en-US"/>
          </a:p>
        </p:txBody>
      </p:sp>
    </p:spTree>
    <p:extLst>
      <p:ext uri="{BB962C8B-B14F-4D97-AF65-F5344CB8AC3E}">
        <p14:creationId xmlns="" xmlns:p14="http://schemas.microsoft.com/office/powerpoint/2010/main" val="15590990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It is possible to observe that several top 10 most cited genes in to the corpus are common between the different metabolic diseases. Concretely, the TG is expressed in all diseases and the HR in three of them (all except 39 hypercholesterolemia). It supports the theory that all theses metabolic imbalances are related between them</a:t>
            </a:r>
            <a:r>
              <a:rPr lang="en-US" dirty="0" smtClean="0"/>
              <a:t>.</a:t>
            </a:r>
          </a:p>
          <a:p>
            <a:endParaRPr lang="en-US" dirty="0" smtClean="0"/>
          </a:p>
          <a:p>
            <a:r>
              <a:rPr lang="en-US" dirty="0" err="1" smtClean="0"/>
              <a:t>Thyroglobulin</a:t>
            </a:r>
            <a:r>
              <a:rPr lang="en-US" dirty="0" smtClean="0"/>
              <a:t>:</a:t>
            </a:r>
            <a:r>
              <a:rPr lang="en-US" baseline="0" dirty="0" smtClean="0"/>
              <a:t> </a:t>
            </a:r>
            <a:r>
              <a:rPr lang="en-US" sz="1200" kern="1200" dirty="0" smtClean="0">
                <a:solidFill>
                  <a:schemeClr val="tx1"/>
                </a:solidFill>
                <a:latin typeface="+mn-lt"/>
                <a:ea typeface="+mn-ea"/>
                <a:cs typeface="+mn-cs"/>
              </a:rPr>
              <a:t>Thyroid hormone synthesis...</a:t>
            </a:r>
            <a:r>
              <a:rPr lang="en-US" sz="1200" kern="1200" dirty="0" err="1" smtClean="0">
                <a:solidFill>
                  <a:schemeClr val="tx1"/>
                </a:solidFill>
                <a:latin typeface="+mn-lt"/>
                <a:ea typeface="+mn-ea"/>
                <a:cs typeface="+mn-cs"/>
              </a:rPr>
              <a:t>crete</a:t>
            </a:r>
            <a:r>
              <a:rPr lang="en-US" sz="1200" kern="1200" dirty="0" smtClean="0">
                <a:solidFill>
                  <a:schemeClr val="tx1"/>
                </a:solidFill>
                <a:latin typeface="+mn-lt"/>
                <a:ea typeface="+mn-ea"/>
                <a:cs typeface="+mn-cs"/>
              </a:rPr>
              <a:t> in this lumen the specialized protein </a:t>
            </a:r>
            <a:r>
              <a:rPr lang="en-US" sz="1200" kern="1200" dirty="0" err="1" smtClean="0">
                <a:solidFill>
                  <a:schemeClr val="tx1"/>
                </a:solidFill>
                <a:latin typeface="+mn-lt"/>
                <a:ea typeface="+mn-ea"/>
                <a:cs typeface="+mn-cs"/>
              </a:rPr>
              <a:t>thyroglobulin</a:t>
            </a:r>
            <a:r>
              <a:rPr lang="en-US" sz="1200" kern="1200" dirty="0" smtClean="0">
                <a:solidFill>
                  <a:schemeClr val="tx1"/>
                </a:solidFill>
                <a:latin typeface="+mn-lt"/>
                <a:ea typeface="+mn-ea"/>
                <a:cs typeface="+mn-cs"/>
              </a:rPr>
              <a:t> (TG) which serves as a store for the </a:t>
            </a:r>
            <a:r>
              <a:rPr lang="en-US" sz="1200" kern="1200" dirty="0" err="1" smtClean="0">
                <a:solidFill>
                  <a:schemeClr val="tx1"/>
                </a:solidFill>
                <a:latin typeface="+mn-lt"/>
                <a:ea typeface="+mn-ea"/>
                <a:cs typeface="+mn-cs"/>
              </a:rPr>
              <a:t>hormo</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Lysine </a:t>
            </a:r>
            <a:r>
              <a:rPr lang="en-US" sz="1200" kern="1200" dirty="0" err="1" smtClean="0">
                <a:solidFill>
                  <a:schemeClr val="tx1"/>
                </a:solidFill>
                <a:latin typeface="+mn-lt"/>
                <a:ea typeface="+mn-ea"/>
                <a:cs typeface="+mn-cs"/>
              </a:rPr>
              <a:t>demethylase</a:t>
            </a:r>
            <a:r>
              <a:rPr lang="en-US" sz="1200" kern="1200" dirty="0" smtClean="0">
                <a:solidFill>
                  <a:schemeClr val="tx1"/>
                </a:solidFill>
                <a:latin typeface="+mn-lt"/>
                <a:ea typeface="+mn-ea"/>
                <a:cs typeface="+mn-cs"/>
              </a:rPr>
              <a:t> (also known as </a:t>
            </a:r>
            <a:r>
              <a:rPr lang="es-ES" sz="1200" b="0" i="0" kern="1200" dirty="0" smtClean="0">
                <a:solidFill>
                  <a:schemeClr val="tx1"/>
                </a:solidFill>
                <a:latin typeface="+mn-lt"/>
                <a:ea typeface="+mn-ea"/>
                <a:cs typeface="+mn-cs"/>
              </a:rPr>
              <a:t>LSD1)</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Activation of these </a:t>
            </a:r>
            <a:r>
              <a:rPr lang="en-US" sz="1200" b="0" i="0" kern="1200" dirty="0" err="1" smtClean="0">
                <a:solidFill>
                  <a:schemeClr val="tx1"/>
                </a:solidFill>
                <a:latin typeface="+mn-lt"/>
                <a:ea typeface="+mn-ea"/>
                <a:cs typeface="+mn-cs"/>
              </a:rPr>
              <a:t>adipocytes</a:t>
            </a:r>
            <a:r>
              <a:rPr lang="en-US" sz="1200" b="0" i="0" kern="1200" dirty="0" smtClean="0">
                <a:solidFill>
                  <a:schemeClr val="tx1"/>
                </a:solidFill>
                <a:latin typeface="+mn-lt"/>
                <a:ea typeface="+mn-ea"/>
                <a:cs typeface="+mn-cs"/>
              </a:rPr>
              <a:t> leads to an increase in calorie consumption and is expected to improve overweight conditions, providing a potential strategy for treating obesity and its related metabolic disorders.</a:t>
            </a:r>
            <a:endParaRPr lang="es-ES" dirty="0"/>
          </a:p>
        </p:txBody>
      </p:sp>
      <p:sp>
        <p:nvSpPr>
          <p:cNvPr id="4" name="Marcador de número de diapositiva 3"/>
          <p:cNvSpPr>
            <a:spLocks noGrp="1"/>
          </p:cNvSpPr>
          <p:nvPr>
            <p:ph type="sldNum" sz="quarter" idx="5"/>
          </p:nvPr>
        </p:nvSpPr>
        <p:spPr/>
        <p:txBody>
          <a:bodyPr/>
          <a:lstStyle/>
          <a:p>
            <a:fld id="{2BF8599E-47C0-4F69-9909-CDD455A03117}" type="slidenum">
              <a:rPr lang="en-US" smtClean="0"/>
              <a:pPr/>
              <a:t>18</a:t>
            </a:fld>
            <a:endParaRPr lang="en-US"/>
          </a:p>
        </p:txBody>
      </p:sp>
    </p:spTree>
    <p:extLst>
      <p:ext uri="{BB962C8B-B14F-4D97-AF65-F5344CB8AC3E}">
        <p14:creationId xmlns="" xmlns:p14="http://schemas.microsoft.com/office/powerpoint/2010/main" val="2448283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None/>
              <a:tabLst/>
              <a:defRPr/>
            </a:pPr>
            <a:r>
              <a:rPr lang="en-US" dirty="0" smtClean="0"/>
              <a:t>In the Table 6, it is possible to see that the gene RBP4 has high relation with the term “Obesity” (0.91 cosine similarity). Due to that, this gene is already present into the abstracts of publications with the </a:t>
            </a:r>
            <a:r>
              <a:rPr lang="en-US" dirty="0" err="1" smtClean="0"/>
              <a:t>MeSH</a:t>
            </a:r>
            <a:r>
              <a:rPr lang="en-US" dirty="0" smtClean="0"/>
              <a:t> term “Obesity” associated. It doesn’t have any other metabolic disease related.</a:t>
            </a:r>
            <a:endParaRPr lang="es-ES" dirty="0" smtClean="0"/>
          </a:p>
          <a:p>
            <a:pPr marL="228600" indent="-228600">
              <a:buNone/>
            </a:pPr>
            <a:endParaRPr lang="es-ES" b="0" noProof="0" dirty="0" smtClean="0">
              <a:latin typeface="Arial" panose="020B0604020202020204" pitchFamily="34" charset="0"/>
              <a:cs typeface="Arial" panose="020B0604020202020204" pitchFamily="34" charset="0"/>
            </a:endParaRP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dirty="0" smtClean="0"/>
              <a:t>In the second tab of the related gene table (also exposed in Table 6), appears the gene TF, which has a medium cosine similarity (0.50) with the term 42 “Obesity” and it doesn’t appear into the publications about obesity of the selected period of publications. Moreover, this gene has relation with other metabolic diseases like </a:t>
            </a:r>
            <a:r>
              <a:rPr lang="en-US" dirty="0" err="1" smtClean="0"/>
              <a:t>hyperlipidemia</a:t>
            </a:r>
            <a:r>
              <a:rPr lang="en-US" dirty="0" smtClean="0"/>
              <a:t> and </a:t>
            </a:r>
            <a:r>
              <a:rPr lang="en-US" dirty="0" err="1" smtClean="0"/>
              <a:t>dyslipidemia</a:t>
            </a:r>
            <a:r>
              <a:rPr lang="en-US" dirty="0" smtClean="0"/>
              <a:t>. This case represents how latent semantic analysis, and specifically METAVOLIKOS tool, can shed light to create new research hypotheses. A relationship has been inferred from publications on metabolic diseases where articles that include the term “Obesity” or explicitly this gene are not necessarily included. It is not unreasonable to think that the gene TF is related with the obesity and it is not related directly in scientific publications. It opens a new research line.</a:t>
            </a:r>
            <a:endParaRPr lang="es-ES" dirty="0" smtClean="0"/>
          </a:p>
          <a:p>
            <a:pPr marL="228600" indent="-228600">
              <a:buNone/>
            </a:pPr>
            <a:endParaRPr lang="es-ES" b="0" noProof="0" dirty="0" smtClean="0">
              <a:latin typeface="Arial" panose="020B0604020202020204" pitchFamily="34" charset="0"/>
              <a:cs typeface="Arial" panose="020B0604020202020204" pitchFamily="34" charset="0"/>
            </a:endParaRPr>
          </a:p>
          <a:p>
            <a:pPr marL="228600" indent="-228600">
              <a:buNone/>
            </a:pPr>
            <a:endParaRPr lang="es-ES" b="0" noProof="0"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5"/>
          </p:nvPr>
        </p:nvSpPr>
        <p:spPr/>
        <p:txBody>
          <a:bodyPr/>
          <a:lstStyle/>
          <a:p>
            <a:fld id="{2BF8599E-47C0-4F69-9909-CDD455A03117}" type="slidenum">
              <a:rPr lang="en-US" smtClean="0"/>
              <a:pPr/>
              <a:t>19</a:t>
            </a:fld>
            <a:endParaRPr lang="en-US"/>
          </a:p>
        </p:txBody>
      </p:sp>
    </p:spTree>
    <p:extLst>
      <p:ext uri="{BB962C8B-B14F-4D97-AF65-F5344CB8AC3E}">
        <p14:creationId xmlns="" xmlns:p14="http://schemas.microsoft.com/office/powerpoint/2010/main" val="2448283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r>
              <a:rPr lang="en-US" b="0" noProof="0" dirty="0">
                <a:latin typeface="Arial" panose="020B0604020202020204" pitchFamily="34" charset="0"/>
                <a:cs typeface="Arial" panose="020B0604020202020204" pitchFamily="34" charset="0"/>
              </a:rPr>
              <a:t>I Will start with an introduction to  subject studied, followed by the objectives, then a case study is presented in which I will analyze the  outcomes of an experiment investigating the </a:t>
            </a:r>
            <a:r>
              <a:rPr lang="en-US" sz="1200" b="1" dirty="0">
                <a:solidFill>
                  <a:srgbClr val="00007C"/>
                </a:solidFill>
              </a:rPr>
              <a:t>Effects of heat stress on blood metabolomics, physiological indicators and lactation performance of dairy goats. </a:t>
            </a:r>
            <a:r>
              <a:rPr lang="en-US" sz="1200" b="0" dirty="0">
                <a:solidFill>
                  <a:srgbClr val="00007C"/>
                </a:solidFill>
              </a:rPr>
              <a:t>The materials and methods, results and discussion used in the case study. Finally, the conclusions drawn out from this work. </a:t>
            </a:r>
            <a:endParaRPr lang="en-US" b="0" noProof="0"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5"/>
          </p:nvPr>
        </p:nvSpPr>
        <p:spPr/>
        <p:txBody>
          <a:bodyPr/>
          <a:lstStyle/>
          <a:p>
            <a:fld id="{2BF8599E-47C0-4F69-9909-CDD455A03117}" type="slidenum">
              <a:rPr lang="en-US" smtClean="0"/>
              <a:pPr/>
              <a:t>2</a:t>
            </a:fld>
            <a:endParaRPr lang="en-US"/>
          </a:p>
        </p:txBody>
      </p:sp>
    </p:spTree>
    <p:extLst>
      <p:ext uri="{BB962C8B-B14F-4D97-AF65-F5344CB8AC3E}">
        <p14:creationId xmlns="" xmlns:p14="http://schemas.microsoft.com/office/powerpoint/2010/main" val="28033364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None/>
            </a:pPr>
            <a:endParaRPr lang="es-ES" b="0" noProof="0" dirty="0" smtClean="0">
              <a:latin typeface="Arial" panose="020B0604020202020204" pitchFamily="34" charset="0"/>
              <a:cs typeface="Arial" panose="020B0604020202020204" pitchFamily="34" charset="0"/>
            </a:endParaRPr>
          </a:p>
          <a:p>
            <a:pPr marL="228600" indent="-228600">
              <a:buNone/>
            </a:pPr>
            <a:endParaRPr lang="es-ES" b="0" noProof="0" dirty="0" smtClean="0">
              <a:latin typeface="Arial" panose="020B0604020202020204" pitchFamily="34" charset="0"/>
              <a:cs typeface="Arial" panose="020B0604020202020204" pitchFamily="34" charset="0"/>
            </a:endParaRPr>
          </a:p>
          <a:p>
            <a:pPr marL="228600" indent="-228600">
              <a:buNone/>
            </a:pPr>
            <a:endParaRPr lang="es-ES" b="0" noProof="0" dirty="0" smtClean="0">
              <a:latin typeface="Arial" panose="020B0604020202020204" pitchFamily="34" charset="0"/>
              <a:cs typeface="Arial" panose="020B0604020202020204" pitchFamily="34" charset="0"/>
            </a:endParaRP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dirty="0" smtClean="0"/>
              <a:t>In the Table 7, it is possible to see that the concept “</a:t>
            </a:r>
            <a:r>
              <a:rPr lang="en-US" dirty="0" err="1" smtClean="0"/>
              <a:t>dysbiosis</a:t>
            </a:r>
            <a:r>
              <a:rPr lang="en-US" dirty="0" smtClean="0"/>
              <a:t>” has high relation with the term “Obesity” (0.92 cosine similarity). Due to that, this concept is already present into the abstracts of publications with the </a:t>
            </a:r>
            <a:r>
              <a:rPr lang="en-US" dirty="0" err="1" smtClean="0"/>
              <a:t>MeSH</a:t>
            </a:r>
            <a:r>
              <a:rPr lang="en-US" dirty="0" smtClean="0"/>
              <a:t> term “Obesity” associated. Moreover, this concept is also related with metabolic diseases, diabetes and </a:t>
            </a:r>
            <a:r>
              <a:rPr lang="en-US" dirty="0" err="1" smtClean="0"/>
              <a:t>dyslipidemia</a:t>
            </a:r>
            <a:r>
              <a:rPr lang="en-US" dirty="0" smtClean="0"/>
              <a:t>.</a:t>
            </a:r>
            <a:endParaRPr lang="es-ES" dirty="0" smtClean="0"/>
          </a:p>
          <a:p>
            <a:pPr marL="228600" indent="-228600">
              <a:buNone/>
            </a:pPr>
            <a:endParaRPr lang="es-ES" b="0" noProof="0" dirty="0" smtClean="0">
              <a:latin typeface="Arial" panose="020B0604020202020204" pitchFamily="34" charset="0"/>
              <a:cs typeface="Arial" panose="020B0604020202020204" pitchFamily="34" charset="0"/>
            </a:endParaRP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dirty="0" smtClean="0"/>
              <a:t>Is in the second tab of the related </a:t>
            </a:r>
            <a:r>
              <a:rPr lang="en-US" dirty="0" err="1" smtClean="0"/>
              <a:t>microbiota</a:t>
            </a:r>
            <a:r>
              <a:rPr lang="en-US" dirty="0" smtClean="0"/>
              <a:t> table (also exposed in Table 7) is possible to find the first bacterial population related to the term “Obesity” (cosine of 0.58). The most related concepts to term “Obesity” are concepts related to intestinal </a:t>
            </a:r>
            <a:r>
              <a:rPr lang="en-US" dirty="0" err="1" smtClean="0"/>
              <a:t>microbiome</a:t>
            </a:r>
            <a:r>
              <a:rPr lang="en-US" dirty="0" smtClean="0"/>
              <a:t> (like </a:t>
            </a:r>
            <a:r>
              <a:rPr lang="en-US" dirty="0" err="1" smtClean="0"/>
              <a:t>dysbiosis</a:t>
            </a:r>
            <a:r>
              <a:rPr lang="en-US" dirty="0" smtClean="0"/>
              <a:t> or acids), but not bacterial population. This bacteria is lactobacillus, which is already present into the obesity publications and also is related with other metabolic diseases like diabetes and </a:t>
            </a:r>
            <a:r>
              <a:rPr lang="en-US" dirty="0" err="1" smtClean="0"/>
              <a:t>hyperlipidemia</a:t>
            </a:r>
            <a:r>
              <a:rPr lang="en-US" dirty="0" smtClean="0"/>
              <a:t>.</a:t>
            </a:r>
            <a:endParaRPr lang="es-ES" dirty="0" smtClean="0"/>
          </a:p>
          <a:p>
            <a:pPr marL="228600" indent="-228600">
              <a:buNone/>
            </a:pPr>
            <a:endParaRPr lang="es-ES" b="0" noProof="0"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5"/>
          </p:nvPr>
        </p:nvSpPr>
        <p:spPr/>
        <p:txBody>
          <a:bodyPr/>
          <a:lstStyle/>
          <a:p>
            <a:fld id="{2BF8599E-47C0-4F69-9909-CDD455A03117}" type="slidenum">
              <a:rPr lang="en-US" smtClean="0"/>
              <a:pPr/>
              <a:t>20</a:t>
            </a:fld>
            <a:endParaRPr lang="en-US"/>
          </a:p>
        </p:txBody>
      </p:sp>
    </p:spTree>
    <p:extLst>
      <p:ext uri="{BB962C8B-B14F-4D97-AF65-F5344CB8AC3E}">
        <p14:creationId xmlns="" xmlns:p14="http://schemas.microsoft.com/office/powerpoint/2010/main" val="24482839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n-US" b="0" noProof="0" dirty="0">
                <a:latin typeface="Arial" panose="020B0604020202020204" pitchFamily="34" charset="0"/>
                <a:cs typeface="Arial" panose="020B0604020202020204" pitchFamily="34" charset="0"/>
              </a:rPr>
              <a:t>Just read the conclusions.</a:t>
            </a:r>
          </a:p>
        </p:txBody>
      </p:sp>
      <p:sp>
        <p:nvSpPr>
          <p:cNvPr id="4" name="Marcador de número de diapositiva 3"/>
          <p:cNvSpPr>
            <a:spLocks noGrp="1"/>
          </p:cNvSpPr>
          <p:nvPr>
            <p:ph type="sldNum" sz="quarter" idx="5"/>
          </p:nvPr>
        </p:nvSpPr>
        <p:spPr/>
        <p:txBody>
          <a:bodyPr/>
          <a:lstStyle/>
          <a:p>
            <a:fld id="{2BF8599E-47C0-4F69-9909-CDD455A03117}" type="slidenum">
              <a:rPr lang="en-US" smtClean="0"/>
              <a:pPr/>
              <a:t>21</a:t>
            </a:fld>
            <a:endParaRPr lang="en-US"/>
          </a:p>
        </p:txBody>
      </p:sp>
    </p:spTree>
    <p:extLst>
      <p:ext uri="{BB962C8B-B14F-4D97-AF65-F5344CB8AC3E}">
        <p14:creationId xmlns="" xmlns:p14="http://schemas.microsoft.com/office/powerpoint/2010/main" val="13738937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n-US" b="0" noProof="0" dirty="0">
                <a:latin typeface="Arial" panose="020B0604020202020204" pitchFamily="34" charset="0"/>
                <a:cs typeface="Arial" panose="020B0604020202020204" pitchFamily="34" charset="0"/>
              </a:rPr>
              <a:t>Thank you for your attention </a:t>
            </a:r>
          </a:p>
        </p:txBody>
      </p:sp>
      <p:sp>
        <p:nvSpPr>
          <p:cNvPr id="4" name="Marcador de número de diapositiva 3"/>
          <p:cNvSpPr>
            <a:spLocks noGrp="1"/>
          </p:cNvSpPr>
          <p:nvPr>
            <p:ph type="sldNum" sz="quarter" idx="5"/>
          </p:nvPr>
        </p:nvSpPr>
        <p:spPr/>
        <p:txBody>
          <a:bodyPr/>
          <a:lstStyle/>
          <a:p>
            <a:fld id="{2BF8599E-47C0-4F69-9909-CDD455A03117}" type="slidenum">
              <a:rPr lang="en-US" smtClean="0"/>
              <a:pPr/>
              <a:t>22</a:t>
            </a:fld>
            <a:endParaRPr lang="en-US"/>
          </a:p>
        </p:txBody>
      </p:sp>
    </p:spTree>
    <p:extLst>
      <p:ext uri="{BB962C8B-B14F-4D97-AF65-F5344CB8AC3E}">
        <p14:creationId xmlns="" xmlns:p14="http://schemas.microsoft.com/office/powerpoint/2010/main" val="1664450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Worldwide, the prevalence of obesity has reached epidemic proportions. The global obesity epidemic continues its relentless advance, currently affecting &gt;2 billion people.</a:t>
            </a:r>
            <a:endParaRPr lang="es-ES" dirty="0" smtClean="0"/>
          </a:p>
          <a:p>
            <a:r>
              <a:rPr lang="en-US" dirty="0" smtClean="0"/>
              <a:t>Over the last decade, 227 genetic variants involved in different biological pathways and distortion of the normal microbial balance have been associated with obesity and other metabolic diseases.</a:t>
            </a:r>
            <a:endParaRPr lang="es-ES" dirty="0" smtClean="0"/>
          </a:p>
          <a:p>
            <a:r>
              <a:rPr lang="en-US" dirty="0" smtClean="0"/>
              <a:t>Exponential growth of biomedical literature has supposed a challenge for professionals to keep up with the lasts findings. Moreover, to find connections between different topics or disciplines has become even more difficult for the scientific community. In recent decades, the use of the data mining has been proposed to glean useful insights, discovering novel patterns, relationships and trends contained within the documents.</a:t>
            </a:r>
          </a:p>
          <a:p>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kern="1200" dirty="0" smtClean="0">
                <a:solidFill>
                  <a:schemeClr val="tx1"/>
                </a:solidFill>
                <a:latin typeface="+mn-lt"/>
                <a:ea typeface="+mn-ea"/>
                <a:cs typeface="+mn-cs"/>
              </a:rPr>
              <a:t>This figure shows the exploding number of articles available from Medline over 1940-2005 (data retrieved from the SRS server at the European Bioinformatics Institute; </a:t>
            </a:r>
            <a:r>
              <a:rPr lang="en-US" sz="1200" b="1" u="none" strike="noStrike" kern="1200" dirty="0" smtClean="0">
                <a:solidFill>
                  <a:schemeClr val="tx1"/>
                </a:solidFill>
                <a:latin typeface="+mn-lt"/>
                <a:ea typeface="+mn-ea"/>
                <a:cs typeface="+mn-cs"/>
                <a:hlinkClick r:id="rId3"/>
              </a:rPr>
              <a:t>www.ebi.ac.uk/</a:t>
            </a:r>
            <a:r>
              <a:rPr lang="en-US" sz="1200" b="1" kern="1200" dirty="0" smtClean="0">
                <a:solidFill>
                  <a:schemeClr val="tx1"/>
                </a:solidFill>
                <a:latin typeface="+mn-lt"/>
                <a:ea typeface="+mn-ea"/>
                <a:cs typeface="+mn-cs"/>
              </a:rPr>
              <a:t>). In 2003, about 560,000 articles were added to Medline, and from 2000 to 2003, 2 million articles [13].</a:t>
            </a:r>
            <a:endParaRPr lang="es-ES" sz="1200" b="1" kern="1200" dirty="0" smtClean="0">
              <a:solidFill>
                <a:schemeClr val="tx1"/>
              </a:solidFill>
              <a:latin typeface="+mn-lt"/>
              <a:ea typeface="+mn-ea"/>
              <a:cs typeface="+mn-cs"/>
            </a:endParaRPr>
          </a:p>
          <a:p>
            <a:pPr marL="228600" indent="-228600">
              <a:buAutoNum type="arabicPeriod"/>
            </a:pPr>
            <a:endParaRPr lang="es-ES" sz="1200" b="0" i="0" kern="1200" dirty="0" smtClean="0">
              <a:solidFill>
                <a:schemeClr val="tx1"/>
              </a:solidFill>
              <a:effectLst/>
              <a:latin typeface="+mn-lt"/>
              <a:ea typeface="+mn-ea"/>
              <a:cs typeface="+mn-cs"/>
            </a:endParaRPr>
          </a:p>
          <a:p>
            <a:pPr fontAlgn="ctr"/>
            <a:r>
              <a:rPr lang="en-US" sz="1200" kern="1200" dirty="0" smtClean="0">
                <a:solidFill>
                  <a:schemeClr val="tx1"/>
                </a:solidFill>
                <a:latin typeface="+mn-lt"/>
                <a:ea typeface="+mn-ea"/>
                <a:cs typeface="+mn-cs"/>
              </a:rPr>
              <a:t>Because of its potential power for solving complex problems, data mining has been successfully applied to diverse areas such as business, engineering, social media, and biological science. </a:t>
            </a:r>
            <a:endParaRPr lang="es-E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biomedical domain is one of the most interesting application areas for text mining, given both the potential impact of the information that can be discovered and the specific characteristics and volume of information available [12].</a:t>
            </a:r>
            <a:endParaRPr lang="es-ES" sz="1200" kern="1200" dirty="0" smtClean="0">
              <a:solidFill>
                <a:schemeClr val="tx1"/>
              </a:solidFill>
              <a:latin typeface="+mn-lt"/>
              <a:ea typeface="+mn-ea"/>
              <a:cs typeface="+mn-cs"/>
            </a:endParaRPr>
          </a:p>
          <a:p>
            <a:pPr marL="228600" indent="-228600">
              <a:buAutoNum type="arabicPeriod"/>
            </a:pPr>
            <a:endParaRPr lang="es-ES" sz="1200" b="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dirty="0" smtClean="0">
                <a:solidFill>
                  <a:schemeClr val="tx1"/>
                </a:solidFill>
                <a:latin typeface="+mn-lt"/>
                <a:ea typeface="+mn-ea"/>
                <a:cs typeface="+mn-cs"/>
              </a:rPr>
              <a:t>In general, data mining and Knowledge Discovery in Databases (KDD) are related terms and are used interchangeably but many researchers assume that both terms are different as data mining is one of the most important stages of the KDD process. The knowledge discovery process are structured in various stages: Whereas the first stage is data selection where data is collected from various sources; the second stage is pre-processing of the selected data; the third stage is the transformation of the data into appropriate format for further processing; the fourth stage is data mining where suitable data mining technique is applied on the data for extracting valuable information; and evaluation is the last stage as shown in </a:t>
            </a:r>
            <a:r>
              <a:rPr lang="en-US" sz="1200" b="1" kern="1200" dirty="0" smtClean="0">
                <a:solidFill>
                  <a:schemeClr val="tx1"/>
                </a:solidFill>
                <a:latin typeface="+mn-lt"/>
                <a:ea typeface="+mn-ea"/>
                <a:cs typeface="+mn-cs"/>
              </a:rPr>
              <a:t>Figure 4</a:t>
            </a:r>
            <a:r>
              <a:rPr lang="en-US" sz="1200" kern="1200" dirty="0" smtClean="0">
                <a:solidFill>
                  <a:schemeClr val="tx1"/>
                </a:solidFill>
                <a:latin typeface="+mn-lt"/>
                <a:ea typeface="+mn-ea"/>
                <a:cs typeface="+mn-cs"/>
              </a:rPr>
              <a:t> [14].</a:t>
            </a:r>
            <a:endParaRPr lang="es-ES" sz="1200" kern="1200" dirty="0" smtClean="0">
              <a:solidFill>
                <a:schemeClr val="tx1"/>
              </a:solidFill>
              <a:latin typeface="+mn-lt"/>
              <a:ea typeface="+mn-ea"/>
              <a:cs typeface="+mn-cs"/>
            </a:endParaRPr>
          </a:p>
          <a:p>
            <a:pPr marL="228600" indent="-228600">
              <a:buAutoNum type="arabicPeriod"/>
            </a:pPr>
            <a:endParaRPr lang="es-ES"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2BF8599E-47C0-4F69-9909-CDD455A03117}" type="slidenum">
              <a:rPr lang="en-US" smtClean="0"/>
              <a:pPr/>
              <a:t>3</a:t>
            </a:fld>
            <a:endParaRPr lang="en-US"/>
          </a:p>
        </p:txBody>
      </p:sp>
    </p:spTree>
    <p:extLst>
      <p:ext uri="{BB962C8B-B14F-4D97-AF65-F5344CB8AC3E}">
        <p14:creationId xmlns="" xmlns:p14="http://schemas.microsoft.com/office/powerpoint/2010/main" val="3603358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ES" b="0" noProof="0" dirty="0" err="1">
                <a:latin typeface="Arial" panose="020B0604020202020204" pitchFamily="34" charset="0"/>
                <a:cs typeface="Arial" panose="020B0604020202020204" pitchFamily="34" charset="0"/>
              </a:rPr>
              <a:t>The</a:t>
            </a:r>
            <a:r>
              <a:rPr lang="es-ES" b="0" noProof="0" dirty="0">
                <a:latin typeface="Arial" panose="020B0604020202020204" pitchFamily="34" charset="0"/>
                <a:cs typeface="Arial" panose="020B0604020202020204" pitchFamily="34" charset="0"/>
              </a:rPr>
              <a:t> general </a:t>
            </a:r>
            <a:r>
              <a:rPr lang="es-ES" b="0" noProof="0" dirty="0" err="1">
                <a:latin typeface="Arial" panose="020B0604020202020204" pitchFamily="34" charset="0"/>
                <a:cs typeface="Arial" panose="020B0604020202020204" pitchFamily="34" charset="0"/>
              </a:rPr>
              <a:t>objectives</a:t>
            </a:r>
            <a:r>
              <a:rPr lang="es-ES" b="0" noProof="0" dirty="0">
                <a:latin typeface="Arial" panose="020B0604020202020204" pitchFamily="34" charset="0"/>
                <a:cs typeface="Arial" panose="020B0604020202020204" pitchFamily="34" charset="0"/>
              </a:rPr>
              <a:t> </a:t>
            </a:r>
            <a:r>
              <a:rPr lang="es-ES" b="0" noProof="0" dirty="0" err="1">
                <a:latin typeface="Arial" panose="020B0604020202020204" pitchFamily="34" charset="0"/>
                <a:cs typeface="Arial" panose="020B0604020202020204" pitchFamily="34" charset="0"/>
              </a:rPr>
              <a:t>of</a:t>
            </a:r>
            <a:r>
              <a:rPr lang="es-ES" b="0" noProof="0" dirty="0">
                <a:latin typeface="Arial" panose="020B0604020202020204" pitchFamily="34" charset="0"/>
                <a:cs typeface="Arial" panose="020B0604020202020204" pitchFamily="34" charset="0"/>
              </a:rPr>
              <a:t> </a:t>
            </a:r>
            <a:r>
              <a:rPr lang="es-ES" b="0" noProof="0" dirty="0" err="1">
                <a:latin typeface="Arial" panose="020B0604020202020204" pitchFamily="34" charset="0"/>
                <a:cs typeface="Arial" panose="020B0604020202020204" pitchFamily="34" charset="0"/>
              </a:rPr>
              <a:t>this</a:t>
            </a:r>
            <a:r>
              <a:rPr lang="es-ES" b="0" noProof="0" dirty="0">
                <a:latin typeface="Arial" panose="020B0604020202020204" pitchFamily="34" charset="0"/>
                <a:cs typeface="Arial" panose="020B0604020202020204" pitchFamily="34" charset="0"/>
              </a:rPr>
              <a:t> </a:t>
            </a:r>
            <a:r>
              <a:rPr lang="es-ES" b="0" noProof="0" dirty="0" err="1">
                <a:latin typeface="Arial" panose="020B0604020202020204" pitchFamily="34" charset="0"/>
                <a:cs typeface="Arial" panose="020B0604020202020204" pitchFamily="34" charset="0"/>
              </a:rPr>
              <a:t>were</a:t>
            </a:r>
            <a:r>
              <a:rPr lang="es-ES" b="0" noProof="0" dirty="0">
                <a:latin typeface="Arial" panose="020B0604020202020204" pitchFamily="34" charset="0"/>
                <a:cs typeface="Arial" panose="020B0604020202020204" pitchFamily="34" charset="0"/>
              </a:rPr>
              <a:t>: </a:t>
            </a:r>
          </a:p>
        </p:txBody>
      </p:sp>
      <p:sp>
        <p:nvSpPr>
          <p:cNvPr id="4" name="Marcador de número de diapositiva 3"/>
          <p:cNvSpPr>
            <a:spLocks noGrp="1"/>
          </p:cNvSpPr>
          <p:nvPr>
            <p:ph type="sldNum" sz="quarter" idx="5"/>
          </p:nvPr>
        </p:nvSpPr>
        <p:spPr/>
        <p:txBody>
          <a:bodyPr/>
          <a:lstStyle/>
          <a:p>
            <a:fld id="{2BF8599E-47C0-4F69-9909-CDD455A03117}" type="slidenum">
              <a:rPr lang="en-US" smtClean="0"/>
              <a:pPr/>
              <a:t>4</a:t>
            </a:fld>
            <a:endParaRPr lang="en-US"/>
          </a:p>
        </p:txBody>
      </p:sp>
    </p:spTree>
    <p:extLst>
      <p:ext uri="{BB962C8B-B14F-4D97-AF65-F5344CB8AC3E}">
        <p14:creationId xmlns="" xmlns:p14="http://schemas.microsoft.com/office/powerpoint/2010/main" val="1279927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ES" b="0" noProof="0" dirty="0" err="1">
                <a:latin typeface="Arial" panose="020B0604020202020204" pitchFamily="34" charset="0"/>
                <a:cs typeface="Arial" panose="020B0604020202020204" pitchFamily="34" charset="0"/>
              </a:rPr>
              <a:t>Moreover</a:t>
            </a:r>
            <a:r>
              <a:rPr lang="es-ES" b="0" noProof="0" dirty="0">
                <a:latin typeface="Arial" panose="020B0604020202020204" pitchFamily="34" charset="0"/>
                <a:cs typeface="Arial" panose="020B0604020202020204" pitchFamily="34" charset="0"/>
              </a:rPr>
              <a:t>, </a:t>
            </a:r>
            <a:r>
              <a:rPr lang="es-ES" b="0" noProof="0" dirty="0" err="1">
                <a:latin typeface="Arial" panose="020B0604020202020204" pitchFamily="34" charset="0"/>
                <a:cs typeface="Arial" panose="020B0604020202020204" pitchFamily="34" charset="0"/>
              </a:rPr>
              <a:t>the</a:t>
            </a:r>
            <a:r>
              <a:rPr lang="es-ES" b="0" noProof="0" dirty="0">
                <a:latin typeface="Arial" panose="020B0604020202020204" pitchFamily="34" charset="0"/>
                <a:cs typeface="Arial" panose="020B0604020202020204" pitchFamily="34" charset="0"/>
              </a:rPr>
              <a:t> </a:t>
            </a:r>
            <a:r>
              <a:rPr lang="es-ES" b="0" noProof="0" dirty="0" err="1">
                <a:latin typeface="Arial" panose="020B0604020202020204" pitchFamily="34" charset="0"/>
                <a:cs typeface="Arial" panose="020B0604020202020204" pitchFamily="34" charset="0"/>
              </a:rPr>
              <a:t>specific</a:t>
            </a:r>
            <a:r>
              <a:rPr lang="es-ES" b="0" noProof="0" dirty="0">
                <a:latin typeface="Arial" panose="020B0604020202020204" pitchFamily="34" charset="0"/>
                <a:cs typeface="Arial" panose="020B0604020202020204" pitchFamily="34" charset="0"/>
              </a:rPr>
              <a:t> </a:t>
            </a:r>
            <a:r>
              <a:rPr lang="es-ES" b="0" noProof="0" dirty="0" err="1">
                <a:latin typeface="Arial" panose="020B0604020202020204" pitchFamily="34" charset="0"/>
                <a:cs typeface="Arial" panose="020B0604020202020204" pitchFamily="34" charset="0"/>
              </a:rPr>
              <a:t>objectives</a:t>
            </a:r>
            <a:r>
              <a:rPr lang="es-ES" b="0" noProof="0" dirty="0">
                <a:latin typeface="Arial" panose="020B0604020202020204" pitchFamily="34" charset="0"/>
                <a:cs typeface="Arial" panose="020B0604020202020204" pitchFamily="34" charset="0"/>
              </a:rPr>
              <a:t> </a:t>
            </a:r>
            <a:r>
              <a:rPr lang="es-ES" b="0" noProof="0" dirty="0" err="1">
                <a:latin typeface="Arial" panose="020B0604020202020204" pitchFamily="34" charset="0"/>
                <a:cs typeface="Arial" panose="020B0604020202020204" pitchFamily="34" charset="0"/>
              </a:rPr>
              <a:t>of</a:t>
            </a:r>
            <a:r>
              <a:rPr lang="es-ES" b="0" noProof="0" dirty="0">
                <a:latin typeface="Arial" panose="020B0604020202020204" pitchFamily="34" charset="0"/>
                <a:cs typeface="Arial" panose="020B0604020202020204" pitchFamily="34" charset="0"/>
              </a:rPr>
              <a:t> </a:t>
            </a:r>
            <a:r>
              <a:rPr lang="es-ES" b="0" noProof="0" dirty="0" err="1">
                <a:latin typeface="Arial" panose="020B0604020202020204" pitchFamily="34" charset="0"/>
                <a:cs typeface="Arial" panose="020B0604020202020204" pitchFamily="34" charset="0"/>
              </a:rPr>
              <a:t>this</a:t>
            </a:r>
            <a:r>
              <a:rPr lang="es-ES" b="0" noProof="0" dirty="0">
                <a:latin typeface="Arial" panose="020B0604020202020204" pitchFamily="34" charset="0"/>
                <a:cs typeface="Arial" panose="020B0604020202020204" pitchFamily="34" charset="0"/>
              </a:rPr>
              <a:t> </a:t>
            </a:r>
            <a:r>
              <a:rPr lang="es-ES" b="0" noProof="0" dirty="0" err="1">
                <a:latin typeface="Arial" panose="020B0604020202020204" pitchFamily="34" charset="0"/>
                <a:cs typeface="Arial" panose="020B0604020202020204" pitchFamily="34" charset="0"/>
              </a:rPr>
              <a:t>work</a:t>
            </a:r>
            <a:r>
              <a:rPr lang="es-ES" b="0" noProof="0" dirty="0">
                <a:latin typeface="Arial" panose="020B0604020202020204" pitchFamily="34" charset="0"/>
                <a:cs typeface="Arial" panose="020B0604020202020204" pitchFamily="34" charset="0"/>
              </a:rPr>
              <a:t> are: </a:t>
            </a:r>
          </a:p>
        </p:txBody>
      </p:sp>
      <p:sp>
        <p:nvSpPr>
          <p:cNvPr id="4" name="Marcador de número de diapositiva 3"/>
          <p:cNvSpPr>
            <a:spLocks noGrp="1"/>
          </p:cNvSpPr>
          <p:nvPr>
            <p:ph type="sldNum" sz="quarter" idx="5"/>
          </p:nvPr>
        </p:nvSpPr>
        <p:spPr/>
        <p:txBody>
          <a:bodyPr/>
          <a:lstStyle/>
          <a:p>
            <a:fld id="{2BF8599E-47C0-4F69-9909-CDD455A03117}" type="slidenum">
              <a:rPr lang="en-US" smtClean="0"/>
              <a:pPr/>
              <a:t>5</a:t>
            </a:fld>
            <a:endParaRPr lang="en-US"/>
          </a:p>
        </p:txBody>
      </p:sp>
    </p:spTree>
    <p:extLst>
      <p:ext uri="{BB962C8B-B14F-4D97-AF65-F5344CB8AC3E}">
        <p14:creationId xmlns="" xmlns:p14="http://schemas.microsoft.com/office/powerpoint/2010/main" val="4243250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lvl="0" indent="-228600">
              <a:buAutoNum type="arabicPeriod"/>
            </a:pPr>
            <a:endParaRPr lang="en-US" b="0" noProof="0" dirty="0">
              <a:latin typeface="Arial" panose="020B0604020202020204" pitchFamily="34" charset="0"/>
              <a:cs typeface="Arial" panose="020B0604020202020204" pitchFamily="34" charset="0"/>
            </a:endParaRPr>
          </a:p>
          <a:p>
            <a:pPr marL="228600" indent="-228600">
              <a:buAutoNum type="arabicPeriod"/>
            </a:pPr>
            <a:endParaRPr lang="en-US" b="1" noProof="0"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5"/>
          </p:nvPr>
        </p:nvSpPr>
        <p:spPr/>
        <p:txBody>
          <a:bodyPr/>
          <a:lstStyle/>
          <a:p>
            <a:fld id="{2BF8599E-47C0-4F69-9909-CDD455A03117}" type="slidenum">
              <a:rPr lang="en-US" smtClean="0"/>
              <a:pPr/>
              <a:t>6</a:t>
            </a:fld>
            <a:endParaRPr lang="en-US"/>
          </a:p>
        </p:txBody>
      </p:sp>
    </p:spTree>
    <p:extLst>
      <p:ext uri="{BB962C8B-B14F-4D97-AF65-F5344CB8AC3E}">
        <p14:creationId xmlns="" xmlns:p14="http://schemas.microsoft.com/office/powerpoint/2010/main" val="4180679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To download the abstracts from </a:t>
            </a:r>
            <a:r>
              <a:rPr lang="en-US" dirty="0" err="1" smtClean="0"/>
              <a:t>PubMed</a:t>
            </a:r>
            <a:r>
              <a:rPr lang="en-US" dirty="0" smtClean="0"/>
              <a:t>, the function </a:t>
            </a:r>
            <a:r>
              <a:rPr lang="en-US" dirty="0" err="1" smtClean="0"/>
              <a:t>batch_pubmed_download</a:t>
            </a:r>
            <a:r>
              <a:rPr lang="en-US" dirty="0" smtClean="0"/>
              <a:t>() of the package </a:t>
            </a:r>
            <a:r>
              <a:rPr lang="en-US" dirty="0" err="1" smtClean="0"/>
              <a:t>easyPubMed</a:t>
            </a:r>
            <a:r>
              <a:rPr lang="en-US" dirty="0" smtClean="0"/>
              <a:t> was used. That function allows download the information from </a:t>
            </a:r>
            <a:r>
              <a:rPr lang="en-US" dirty="0" err="1" smtClean="0"/>
              <a:t>PubMed</a:t>
            </a:r>
            <a:r>
              <a:rPr lang="en-US" dirty="0" smtClean="0"/>
              <a:t> to R, restricting the search by keywords and years of publication. Abstracts of articles were saved locally in form of text files and it formed the starting point, the primary corpus. In our case, it was selected the abstracts from </a:t>
            </a:r>
            <a:r>
              <a:rPr lang="en-US" dirty="0" err="1" smtClean="0"/>
              <a:t>PubMed</a:t>
            </a:r>
            <a:r>
              <a:rPr lang="en-US" dirty="0" smtClean="0"/>
              <a:t>, which contains the </a:t>
            </a:r>
            <a:r>
              <a:rPr lang="en-US" dirty="0" err="1" smtClean="0"/>
              <a:t>MesH</a:t>
            </a:r>
            <a:r>
              <a:rPr lang="en-US" dirty="0" smtClean="0"/>
              <a:t> term “Obesity” and date publication.</a:t>
            </a:r>
          </a:p>
          <a:p>
            <a:endParaRPr lang="en-US" dirty="0" smtClean="0"/>
          </a:p>
          <a:p>
            <a:endParaRPr lang="en-US" dirty="0" smtClean="0"/>
          </a:p>
          <a:p>
            <a:r>
              <a:rPr lang="en-US" dirty="0" smtClean="0"/>
              <a:t>The package </a:t>
            </a:r>
            <a:r>
              <a:rPr lang="en-US" dirty="0" err="1" smtClean="0"/>
              <a:t>pubmed.minerR</a:t>
            </a:r>
            <a:r>
              <a:rPr lang="en-US" dirty="0" smtClean="0"/>
              <a:t> contains the function </a:t>
            </a:r>
            <a:r>
              <a:rPr lang="en-US" dirty="0" err="1" smtClean="0"/>
              <a:t>readabs</a:t>
            </a:r>
            <a:r>
              <a:rPr lang="en-US" dirty="0" smtClean="0"/>
              <a:t>(), which read the abstracts downloaded and saved locally and transform them into a S4 class object.</a:t>
            </a:r>
          </a:p>
          <a:p>
            <a:endParaRPr lang="en-US" dirty="0" smtClean="0"/>
          </a:p>
          <a:p>
            <a:endParaRPr lang="en-US" dirty="0" smtClean="0"/>
          </a:p>
          <a:p>
            <a:r>
              <a:rPr lang="en-US" dirty="0" smtClean="0"/>
              <a:t>The function </a:t>
            </a:r>
            <a:r>
              <a:rPr lang="en-US" dirty="0" err="1" smtClean="0"/>
              <a:t>SearchabsL</a:t>
            </a:r>
            <a:r>
              <a:rPr lang="en-US" dirty="0" smtClean="0"/>
              <a:t>() from the </a:t>
            </a:r>
            <a:r>
              <a:rPr lang="en-US" dirty="0" err="1" smtClean="0"/>
              <a:t>pubmed.minerR</a:t>
            </a:r>
            <a:r>
              <a:rPr lang="en-US" dirty="0" smtClean="0"/>
              <a:t> package searched the abstracts for the given term or combinations of several terms. In this method the argument "include" uses the </a:t>
            </a:r>
            <a:r>
              <a:rPr lang="en-US" dirty="0" err="1" smtClean="0"/>
              <a:t>boolean</a:t>
            </a:r>
            <a:r>
              <a:rPr lang="en-US" dirty="0" smtClean="0"/>
              <a:t> operator 'OR' and is liberal. The abstracts containing the term “</a:t>
            </a:r>
            <a:r>
              <a:rPr lang="en-US" dirty="0" err="1" smtClean="0"/>
              <a:t>microbiome</a:t>
            </a:r>
            <a:r>
              <a:rPr lang="en-US" dirty="0" smtClean="0"/>
              <a:t>” or “</a:t>
            </a:r>
            <a:r>
              <a:rPr lang="en-US" dirty="0" err="1" smtClean="0"/>
              <a:t>microbiota</a:t>
            </a:r>
            <a:r>
              <a:rPr lang="en-US" dirty="0" smtClean="0"/>
              <a:t>” are selected from primary corpus to perform the secondary corpus. It is composed by 28 abstracts.</a:t>
            </a:r>
            <a:endParaRPr lang="es-ES" dirty="0" smtClean="0"/>
          </a:p>
          <a:p>
            <a:pPr marL="228600" indent="-228600">
              <a:buAutoNum type="arabicPeriod"/>
            </a:pPr>
            <a:endParaRPr lang="en-US" b="0" noProof="0"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5"/>
          </p:nvPr>
        </p:nvSpPr>
        <p:spPr/>
        <p:txBody>
          <a:bodyPr/>
          <a:lstStyle/>
          <a:p>
            <a:fld id="{2BF8599E-47C0-4F69-9909-CDD455A03117}" type="slidenum">
              <a:rPr lang="en-US" smtClean="0"/>
              <a:pPr/>
              <a:t>7</a:t>
            </a:fld>
            <a:endParaRPr lang="en-US"/>
          </a:p>
        </p:txBody>
      </p:sp>
    </p:spTree>
    <p:extLst>
      <p:ext uri="{BB962C8B-B14F-4D97-AF65-F5344CB8AC3E}">
        <p14:creationId xmlns="" xmlns:p14="http://schemas.microsoft.com/office/powerpoint/2010/main" val="38576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smtClean="0"/>
              <a:t>word_atomizations</a:t>
            </a:r>
            <a:r>
              <a:rPr lang="es-ES" dirty="0" smtClean="0"/>
              <a:t>() and </a:t>
            </a:r>
            <a:r>
              <a:rPr lang="es-ES" dirty="0" err="1" smtClean="0"/>
              <a:t>gene_atomizations</a:t>
            </a:r>
            <a:r>
              <a:rPr lang="es-ES" dirty="0" smtClean="0"/>
              <a:t>()</a:t>
            </a:r>
          </a:p>
          <a:p>
            <a:endParaRPr lang="es-ES" dirty="0" smtClean="0"/>
          </a:p>
          <a:p>
            <a:endParaRPr lang="en-US" dirty="0" smtClean="0"/>
          </a:p>
          <a:p>
            <a:endParaRPr lang="en-US" dirty="0" smtClean="0"/>
          </a:p>
          <a:p>
            <a:r>
              <a:rPr lang="en-US" dirty="0" smtClean="0"/>
              <a:t>The function </a:t>
            </a:r>
            <a:r>
              <a:rPr lang="en-US" dirty="0" err="1" smtClean="0"/>
              <a:t>word_atomizations</a:t>
            </a:r>
            <a:r>
              <a:rPr lang="en-US" dirty="0" smtClean="0"/>
              <a:t>() tokenizes text into words and reports them in descending order of their occurrence frequencies. Common English words, 23 extra white space, and punctuation marks are automatically removed. That’s why an extra document preparation is not carried out. The top ranking words are high-occurrence frequency terms.</a:t>
            </a:r>
          </a:p>
          <a:p>
            <a:endParaRPr lang="en-US" dirty="0" smtClean="0"/>
          </a:p>
          <a:p>
            <a:r>
              <a:rPr lang="en-US" dirty="0" err="1" smtClean="0"/>
              <a:t>Microbiota</a:t>
            </a:r>
            <a:r>
              <a:rPr lang="en-US" dirty="0" smtClean="0"/>
              <a:t>: Using the </a:t>
            </a:r>
            <a:r>
              <a:rPr lang="en-US" dirty="0" err="1" smtClean="0"/>
              <a:t>str_subset</a:t>
            </a:r>
            <a:r>
              <a:rPr lang="en-US" dirty="0" smtClean="0"/>
              <a:t>() and </a:t>
            </a:r>
            <a:r>
              <a:rPr lang="en-US" dirty="0" err="1" smtClean="0"/>
              <a:t>str_extract</a:t>
            </a:r>
            <a:r>
              <a:rPr lang="en-US" dirty="0" smtClean="0"/>
              <a:t>() from the package </a:t>
            </a:r>
            <a:r>
              <a:rPr lang="en-US" dirty="0" err="1" smtClean="0"/>
              <a:t>stringr</a:t>
            </a:r>
            <a:r>
              <a:rPr lang="en-US" dirty="0" smtClean="0"/>
              <a:t>() the terms of the “</a:t>
            </a:r>
            <a:r>
              <a:rPr lang="en-US" dirty="0" err="1" smtClean="0"/>
              <a:t>Microbiota_one_word</a:t>
            </a:r>
            <a:r>
              <a:rPr lang="en-US" dirty="0" smtClean="0"/>
              <a:t>” vector were extracted from the abstracts of the </a:t>
            </a:r>
            <a:r>
              <a:rPr lang="en-US" dirty="0" err="1" smtClean="0"/>
              <a:t>secundary</a:t>
            </a:r>
            <a:r>
              <a:rPr lang="en-US" dirty="0" smtClean="0"/>
              <a:t> corpus. </a:t>
            </a:r>
          </a:p>
          <a:p>
            <a:endParaRPr lang="en-US" dirty="0" smtClean="0"/>
          </a:p>
          <a:p>
            <a:r>
              <a:rPr lang="en-US" dirty="0" smtClean="0"/>
              <a:t>*</a:t>
            </a:r>
            <a:r>
              <a:rPr lang="en-US" sz="1200" b="0" i="0" kern="1200" dirty="0" smtClean="0">
                <a:solidFill>
                  <a:schemeClr val="tx1"/>
                </a:solidFill>
                <a:latin typeface="+mn-lt"/>
                <a:ea typeface="+mn-ea"/>
                <a:cs typeface="+mn-cs"/>
              </a:rPr>
              <a:t>The HUGO Gene Nomenclature Committee (HGNC) maintains the HUGO Gene Nomenclature. The HGNC is a committee of the Human Genome </a:t>
            </a:r>
            <a:r>
              <a:rPr lang="en-US" sz="1200" b="0" i="0" kern="1200" dirty="0" err="1" smtClean="0">
                <a:solidFill>
                  <a:schemeClr val="tx1"/>
                </a:solidFill>
                <a:latin typeface="+mn-lt"/>
                <a:ea typeface="+mn-ea"/>
                <a:cs typeface="+mn-cs"/>
              </a:rPr>
              <a:t>Organisation</a:t>
            </a:r>
            <a:r>
              <a:rPr lang="en-US" sz="1200" b="0" i="0" kern="1200" dirty="0" smtClean="0">
                <a:solidFill>
                  <a:schemeClr val="tx1"/>
                </a:solidFill>
                <a:latin typeface="+mn-lt"/>
                <a:ea typeface="+mn-ea"/>
                <a:cs typeface="+mn-cs"/>
              </a:rPr>
              <a:t> (HUGO). Purpose. </a:t>
            </a:r>
            <a:r>
              <a:rPr lang="en-US" sz="1200" b="1" i="0" kern="1200" dirty="0" smtClean="0">
                <a:solidFill>
                  <a:schemeClr val="tx1"/>
                </a:solidFill>
                <a:latin typeface="+mn-lt"/>
                <a:ea typeface="+mn-ea"/>
                <a:cs typeface="+mn-cs"/>
              </a:rPr>
              <a:t>The HGNC approves a gene name and symbol (short-form abbreviation) for each known human gene</a:t>
            </a:r>
            <a:r>
              <a:rPr lang="en-US" sz="1200" b="0" i="0" kern="1200" dirty="0" smtClean="0">
                <a:solidFill>
                  <a:schemeClr val="tx1"/>
                </a:solidFill>
                <a:latin typeface="+mn-lt"/>
                <a:ea typeface="+mn-ea"/>
                <a:cs typeface="+mn-cs"/>
              </a:rPr>
              <a:t>. The approved symbols are maintained and stored in the HGNC database.</a:t>
            </a:r>
            <a:endParaRPr lang="es-ES" dirty="0" smtClean="0"/>
          </a:p>
          <a:p>
            <a:pPr marL="228600" indent="-228600">
              <a:buAutoNum type="arabicPeriod"/>
            </a:pPr>
            <a:endParaRPr lang="en-US" b="0" noProof="0"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5"/>
          </p:nvPr>
        </p:nvSpPr>
        <p:spPr/>
        <p:txBody>
          <a:bodyPr/>
          <a:lstStyle/>
          <a:p>
            <a:fld id="{2BF8599E-47C0-4F69-9909-CDD455A03117}" type="slidenum">
              <a:rPr lang="en-US" smtClean="0"/>
              <a:pPr/>
              <a:t>8</a:t>
            </a:fld>
            <a:endParaRPr lang="en-US"/>
          </a:p>
        </p:txBody>
      </p:sp>
    </p:spTree>
    <p:extLst>
      <p:ext uri="{BB962C8B-B14F-4D97-AF65-F5344CB8AC3E}">
        <p14:creationId xmlns="" xmlns:p14="http://schemas.microsoft.com/office/powerpoint/2010/main" val="450746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These come from the list of genes (extracted from the corpus), intestinal </a:t>
            </a:r>
            <a:r>
              <a:rPr lang="en-US" dirty="0" err="1" smtClean="0"/>
              <a:t>microbiome</a:t>
            </a:r>
            <a:r>
              <a:rPr lang="en-US" dirty="0" smtClean="0"/>
              <a:t> population (detailed previously), the names of metabolic diseases (according to [25]) and other terms in the abstracts, such as the keywords of the study topic.</a:t>
            </a:r>
            <a:endParaRPr lang="es-ES" dirty="0" smtClean="0"/>
          </a:p>
          <a:p>
            <a:pPr marL="228600" indent="-228600">
              <a:buAutoNum type="arabicPeriod"/>
            </a:pPr>
            <a:r>
              <a:rPr lang="en-US" b="0" noProof="0" dirty="0" err="1" smtClean="0">
                <a:latin typeface="Arial" panose="020B0604020202020204" pitchFamily="34" charset="0"/>
                <a:cs typeface="Arial" panose="020B0604020202020204" pitchFamily="34" charset="0"/>
              </a:rPr>
              <a:t>Els</a:t>
            </a:r>
            <a:r>
              <a:rPr lang="en-US" b="0" baseline="0" noProof="0" dirty="0" smtClean="0">
                <a:latin typeface="Arial" panose="020B0604020202020204" pitchFamily="34" charset="0"/>
                <a:cs typeface="Arial" panose="020B0604020202020204" pitchFamily="34" charset="0"/>
              </a:rPr>
              <a:t> gens </a:t>
            </a:r>
            <a:r>
              <a:rPr lang="en-US" b="0" baseline="0" noProof="0" dirty="0" err="1" smtClean="0">
                <a:latin typeface="Arial" panose="020B0604020202020204" pitchFamily="34" charset="0"/>
                <a:cs typeface="Arial" panose="020B0604020202020204" pitchFamily="34" charset="0"/>
              </a:rPr>
              <a:t>seleccionats</a:t>
            </a:r>
            <a:r>
              <a:rPr lang="en-US" b="0" baseline="0" noProof="0" dirty="0" smtClean="0">
                <a:latin typeface="Arial" panose="020B0604020202020204" pitchFamily="34" charset="0"/>
                <a:cs typeface="Arial" panose="020B0604020202020204" pitchFamily="34" charset="0"/>
              </a:rPr>
              <a:t> son </a:t>
            </a:r>
            <a:r>
              <a:rPr lang="en-US" b="0" baseline="0" noProof="0" dirty="0" err="1" smtClean="0">
                <a:latin typeface="Arial" panose="020B0604020202020204" pitchFamily="34" charset="0"/>
                <a:cs typeface="Arial" panose="020B0604020202020204" pitchFamily="34" charset="0"/>
              </a:rPr>
              <a:t>els</a:t>
            </a:r>
            <a:r>
              <a:rPr lang="en-US" b="0" baseline="0" noProof="0" dirty="0" smtClean="0">
                <a:latin typeface="Arial" panose="020B0604020202020204" pitchFamily="34" charset="0"/>
                <a:cs typeface="Arial" panose="020B0604020202020204" pitchFamily="34" charset="0"/>
              </a:rPr>
              <a:t> </a:t>
            </a:r>
            <a:r>
              <a:rPr lang="en-US" b="0" baseline="0" noProof="0" dirty="0" err="1" smtClean="0">
                <a:latin typeface="Arial" panose="020B0604020202020204" pitchFamily="34" charset="0"/>
                <a:cs typeface="Arial" panose="020B0604020202020204" pitchFamily="34" charset="0"/>
              </a:rPr>
              <a:t>que</a:t>
            </a:r>
            <a:r>
              <a:rPr lang="en-US" b="0" baseline="0" noProof="0" dirty="0" smtClean="0">
                <a:latin typeface="Arial" panose="020B0604020202020204" pitchFamily="34" charset="0"/>
                <a:cs typeface="Arial" panose="020B0604020202020204" pitchFamily="34" charset="0"/>
              </a:rPr>
              <a:t> </a:t>
            </a:r>
            <a:r>
              <a:rPr lang="en-US" b="0" baseline="0" noProof="0" dirty="0" err="1" smtClean="0">
                <a:latin typeface="Arial" panose="020B0604020202020204" pitchFamily="34" charset="0"/>
                <a:cs typeface="Arial" panose="020B0604020202020204" pitchFamily="34" charset="0"/>
              </a:rPr>
              <a:t>tenen</a:t>
            </a:r>
            <a:r>
              <a:rPr lang="en-US" b="0" baseline="0" noProof="0" dirty="0" smtClean="0">
                <a:latin typeface="Arial" panose="020B0604020202020204" pitchFamily="34" charset="0"/>
                <a:cs typeface="Arial" panose="020B0604020202020204" pitchFamily="34" charset="0"/>
              </a:rPr>
              <a:t> </a:t>
            </a:r>
            <a:r>
              <a:rPr lang="en-US" b="0" baseline="0" noProof="0" dirty="0" err="1" smtClean="0">
                <a:latin typeface="Arial" panose="020B0604020202020204" pitchFamily="34" charset="0"/>
                <a:cs typeface="Arial" panose="020B0604020202020204" pitchFamily="34" charset="0"/>
              </a:rPr>
              <a:t>una</a:t>
            </a:r>
            <a:r>
              <a:rPr lang="en-US" b="0" baseline="0" noProof="0" dirty="0" smtClean="0">
                <a:latin typeface="Arial" panose="020B0604020202020204" pitchFamily="34" charset="0"/>
                <a:cs typeface="Arial" panose="020B0604020202020204" pitchFamily="34" charset="0"/>
              </a:rPr>
              <a:t> </a:t>
            </a:r>
            <a:r>
              <a:rPr lang="en-US" b="0" baseline="0" noProof="0" dirty="0" err="1" smtClean="0">
                <a:latin typeface="Arial" panose="020B0604020202020204" pitchFamily="34" charset="0"/>
                <a:cs typeface="Arial" panose="020B0604020202020204" pitchFamily="34" charset="0"/>
              </a:rPr>
              <a:t>frequència</a:t>
            </a:r>
            <a:r>
              <a:rPr lang="en-US" b="0" baseline="0" noProof="0" dirty="0" smtClean="0">
                <a:latin typeface="Arial" panose="020B0604020202020204" pitchFamily="34" charset="0"/>
                <a:cs typeface="Arial" panose="020B0604020202020204" pitchFamily="34" charset="0"/>
              </a:rPr>
              <a:t> superior a 10.</a:t>
            </a:r>
          </a:p>
          <a:p>
            <a:pPr marL="228600" indent="-228600">
              <a:buAutoNum type="arabicPeriod"/>
            </a:pPr>
            <a:r>
              <a:rPr lang="en-US" b="0" baseline="0" noProof="0" dirty="0" smtClean="0">
                <a:latin typeface="Arial" panose="020B0604020202020204" pitchFamily="34" charset="0"/>
                <a:cs typeface="Arial" panose="020B0604020202020204" pitchFamily="34" charset="0"/>
              </a:rPr>
              <a:t>En la </a:t>
            </a:r>
            <a:r>
              <a:rPr lang="en-US" b="0" baseline="0" noProof="0" dirty="0" err="1" smtClean="0">
                <a:latin typeface="Arial" panose="020B0604020202020204" pitchFamily="34" charset="0"/>
                <a:cs typeface="Arial" panose="020B0604020202020204" pitchFamily="34" charset="0"/>
              </a:rPr>
              <a:t>relació</a:t>
            </a:r>
            <a:r>
              <a:rPr lang="en-US" b="0" baseline="0" noProof="0" dirty="0" smtClean="0">
                <a:latin typeface="Arial" panose="020B0604020202020204" pitchFamily="34" charset="0"/>
                <a:cs typeface="Arial" panose="020B0604020202020204" pitchFamily="34" charset="0"/>
              </a:rPr>
              <a:t> de gens </a:t>
            </a:r>
            <a:r>
              <a:rPr lang="en-US" b="0" baseline="0" noProof="0" dirty="0" err="1" smtClean="0">
                <a:latin typeface="Arial" panose="020B0604020202020204" pitchFamily="34" charset="0"/>
                <a:cs typeface="Arial" panose="020B0604020202020204" pitchFamily="34" charset="0"/>
              </a:rPr>
              <a:t>es</a:t>
            </a:r>
            <a:r>
              <a:rPr lang="en-US" b="0" baseline="0" noProof="0" dirty="0" smtClean="0">
                <a:latin typeface="Arial" panose="020B0604020202020204" pitchFamily="34" charset="0"/>
                <a:cs typeface="Arial" panose="020B0604020202020204" pitchFamily="34" charset="0"/>
              </a:rPr>
              <a:t> </a:t>
            </a:r>
            <a:r>
              <a:rPr lang="en-US" b="0" baseline="0" noProof="0" dirty="0" err="1" smtClean="0">
                <a:latin typeface="Arial" panose="020B0604020202020204" pitchFamily="34" charset="0"/>
                <a:cs typeface="Arial" panose="020B0604020202020204" pitchFamily="34" charset="0"/>
              </a:rPr>
              <a:t>tria</a:t>
            </a:r>
            <a:r>
              <a:rPr lang="en-US" b="0" baseline="0" noProof="0" dirty="0" smtClean="0">
                <a:latin typeface="Arial" panose="020B0604020202020204" pitchFamily="34" charset="0"/>
                <a:cs typeface="Arial" panose="020B0604020202020204" pitchFamily="34" charset="0"/>
              </a:rPr>
              <a:t> la </a:t>
            </a:r>
            <a:r>
              <a:rPr lang="en-US" b="0" baseline="0" noProof="0" dirty="0" err="1" smtClean="0">
                <a:latin typeface="Arial" panose="020B0604020202020204" pitchFamily="34" charset="0"/>
                <a:cs typeface="Arial" panose="020B0604020202020204" pitchFamily="34" charset="0"/>
              </a:rPr>
              <a:t>llista</a:t>
            </a:r>
            <a:r>
              <a:rPr lang="en-US" b="0" baseline="0" noProof="0" dirty="0" smtClean="0">
                <a:latin typeface="Arial" panose="020B0604020202020204" pitchFamily="34" charset="0"/>
                <a:cs typeface="Arial" panose="020B0604020202020204" pitchFamily="34" charset="0"/>
              </a:rPr>
              <a:t> de gens I en la </a:t>
            </a:r>
            <a:r>
              <a:rPr lang="en-US" b="0" baseline="0" noProof="0" dirty="0" err="1" smtClean="0">
                <a:latin typeface="Arial" panose="020B0604020202020204" pitchFamily="34" charset="0"/>
                <a:cs typeface="Arial" panose="020B0604020202020204" pitchFamily="34" charset="0"/>
              </a:rPr>
              <a:t>relació</a:t>
            </a:r>
            <a:r>
              <a:rPr lang="en-US" b="0" baseline="0" noProof="0" dirty="0" smtClean="0">
                <a:latin typeface="Arial" panose="020B0604020202020204" pitchFamily="34" charset="0"/>
                <a:cs typeface="Arial" panose="020B0604020202020204" pitchFamily="34" charset="0"/>
              </a:rPr>
              <a:t> de </a:t>
            </a:r>
            <a:r>
              <a:rPr lang="en-US" b="0" baseline="0" noProof="0" dirty="0" err="1" smtClean="0">
                <a:latin typeface="Arial" panose="020B0604020202020204" pitchFamily="34" charset="0"/>
                <a:cs typeface="Arial" panose="020B0604020202020204" pitchFamily="34" charset="0"/>
              </a:rPr>
              <a:t>microbiota</a:t>
            </a:r>
            <a:r>
              <a:rPr lang="en-US" b="0" baseline="0" noProof="0" dirty="0" smtClean="0">
                <a:latin typeface="Arial" panose="020B0604020202020204" pitchFamily="34" charset="0"/>
                <a:cs typeface="Arial" panose="020B0604020202020204" pitchFamily="34" charset="0"/>
              </a:rPr>
              <a:t> </a:t>
            </a:r>
            <a:r>
              <a:rPr lang="en-US" b="0" baseline="0" noProof="0" dirty="0" err="1" smtClean="0">
                <a:latin typeface="Arial" panose="020B0604020202020204" pitchFamily="34" charset="0"/>
                <a:cs typeface="Arial" panose="020B0604020202020204" pitchFamily="34" charset="0"/>
              </a:rPr>
              <a:t>es</a:t>
            </a:r>
            <a:r>
              <a:rPr lang="en-US" b="0" baseline="0" noProof="0" dirty="0" smtClean="0">
                <a:latin typeface="Arial" panose="020B0604020202020204" pitchFamily="34" charset="0"/>
                <a:cs typeface="Arial" panose="020B0604020202020204" pitchFamily="34" charset="0"/>
              </a:rPr>
              <a:t> </a:t>
            </a:r>
            <a:r>
              <a:rPr lang="en-US" b="0" baseline="0" noProof="0" dirty="0" err="1" smtClean="0">
                <a:latin typeface="Arial" panose="020B0604020202020204" pitchFamily="34" charset="0"/>
                <a:cs typeface="Arial" panose="020B0604020202020204" pitchFamily="34" charset="0"/>
              </a:rPr>
              <a:t>tria</a:t>
            </a:r>
            <a:r>
              <a:rPr lang="en-US" b="0" baseline="0" noProof="0" dirty="0" smtClean="0">
                <a:latin typeface="Arial" panose="020B0604020202020204" pitchFamily="34" charset="0"/>
                <a:cs typeface="Arial" panose="020B0604020202020204" pitchFamily="34" charset="0"/>
              </a:rPr>
              <a:t> la </a:t>
            </a:r>
            <a:r>
              <a:rPr lang="en-US" b="0" baseline="0" noProof="0" dirty="0" err="1" smtClean="0">
                <a:latin typeface="Arial" panose="020B0604020202020204" pitchFamily="34" charset="0"/>
                <a:cs typeface="Arial" panose="020B0604020202020204" pitchFamily="34" charset="0"/>
              </a:rPr>
              <a:t>llista</a:t>
            </a:r>
            <a:r>
              <a:rPr lang="en-US" b="0" baseline="0" noProof="0" dirty="0" smtClean="0">
                <a:latin typeface="Arial" panose="020B0604020202020204" pitchFamily="34" charset="0"/>
                <a:cs typeface="Arial" panose="020B0604020202020204" pitchFamily="34" charset="0"/>
              </a:rPr>
              <a:t> de Intestinal </a:t>
            </a:r>
            <a:r>
              <a:rPr lang="en-US" b="0" baseline="0" noProof="0" dirty="0" err="1" smtClean="0">
                <a:latin typeface="Arial" panose="020B0604020202020204" pitchFamily="34" charset="0"/>
                <a:cs typeface="Arial" panose="020B0604020202020204" pitchFamily="34" charset="0"/>
              </a:rPr>
              <a:t>microbiome</a:t>
            </a:r>
            <a:r>
              <a:rPr lang="en-US" b="0" baseline="0" noProof="0" dirty="0" smtClean="0">
                <a:latin typeface="Arial" panose="020B0604020202020204" pitchFamily="34" charset="0"/>
                <a:cs typeface="Arial" panose="020B0604020202020204" pitchFamily="34" charset="0"/>
              </a:rPr>
              <a:t> population.</a:t>
            </a:r>
          </a:p>
          <a:p>
            <a:pPr marL="228600" indent="-228600">
              <a:buAutoNum type="arabicPeriod"/>
            </a:pPr>
            <a:endParaRPr lang="en-US" b="0" baseline="0" noProof="0" dirty="0" smtClean="0">
              <a:latin typeface="Arial" panose="020B0604020202020204" pitchFamily="34" charset="0"/>
              <a:cs typeface="Arial" panose="020B0604020202020204" pitchFamily="34" charset="0"/>
            </a:endParaRPr>
          </a:p>
          <a:p>
            <a:pPr marL="228600" indent="-228600">
              <a:buAutoNum type="arabicPeriod"/>
            </a:pPr>
            <a:r>
              <a:rPr lang="en-US" b="0" noProof="0" dirty="0" err="1" smtClean="0">
                <a:latin typeface="Arial" panose="020B0604020202020204" pitchFamily="34" charset="0"/>
                <a:cs typeface="Arial" panose="020B0604020202020204" pitchFamily="34" charset="0"/>
              </a:rPr>
              <a:t>terms_obesity</a:t>
            </a:r>
            <a:r>
              <a:rPr lang="en-US" b="0" noProof="0" dirty="0" smtClean="0">
                <a:latin typeface="Arial" panose="020B0604020202020204" pitchFamily="34" charset="0"/>
                <a:cs typeface="Arial" panose="020B0604020202020204" pitchFamily="34" charset="0"/>
              </a:rPr>
              <a:t> = c("</a:t>
            </a:r>
            <a:r>
              <a:rPr lang="en-US" b="0" noProof="0" dirty="0" err="1" smtClean="0">
                <a:latin typeface="Arial" panose="020B0604020202020204" pitchFamily="34" charset="0"/>
                <a:cs typeface="Arial" panose="020B0604020202020204" pitchFamily="34" charset="0"/>
              </a:rPr>
              <a:t>bmi</a:t>
            </a:r>
            <a:r>
              <a:rPr lang="en-US" b="0" noProof="0" dirty="0" smtClean="0">
                <a:latin typeface="Arial" panose="020B0604020202020204" pitchFamily="34" charset="0"/>
                <a:cs typeface="Arial" panose="020B0604020202020204" pitchFamily="34" charset="0"/>
              </a:rPr>
              <a:t>", "metabolic", "diabetes", "glucose", "liver", "adipose")</a:t>
            </a:r>
            <a:endParaRPr lang="en-US" b="0" noProof="0"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5"/>
          </p:nvPr>
        </p:nvSpPr>
        <p:spPr/>
        <p:txBody>
          <a:bodyPr/>
          <a:lstStyle/>
          <a:p>
            <a:fld id="{2BF8599E-47C0-4F69-9909-CDD455A03117}" type="slidenum">
              <a:rPr lang="en-US" smtClean="0"/>
              <a:pPr/>
              <a:t>9</a:t>
            </a:fld>
            <a:endParaRPr lang="en-US"/>
          </a:p>
        </p:txBody>
      </p:sp>
    </p:spTree>
    <p:extLst>
      <p:ext uri="{BB962C8B-B14F-4D97-AF65-F5344CB8AC3E}">
        <p14:creationId xmlns="" xmlns:p14="http://schemas.microsoft.com/office/powerpoint/2010/main" val="450746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B80BA0C-A074-4DD0-A0EC-7B26B1DCEC8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 xmlns:a16="http://schemas.microsoft.com/office/drawing/2014/main" id="{7B9DF6F8-08DD-4F5B-8A08-7ABE9D209D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 xmlns:a16="http://schemas.microsoft.com/office/drawing/2014/main" id="{881EF138-12EA-482B-B933-34A60BF3BE67}"/>
              </a:ext>
            </a:extLst>
          </p:cNvPr>
          <p:cNvSpPr>
            <a:spLocks noGrp="1"/>
          </p:cNvSpPr>
          <p:nvPr>
            <p:ph type="dt" sz="half" idx="10"/>
          </p:nvPr>
        </p:nvSpPr>
        <p:spPr/>
        <p:txBody>
          <a:bodyPr/>
          <a:lstStyle/>
          <a:p>
            <a:fld id="{145743B5-90C5-4427-867A-B0087050B51F}" type="datetimeFigureOut">
              <a:rPr lang="en-US" smtClean="0"/>
              <a:pPr/>
              <a:t>6/5/2022</a:t>
            </a:fld>
            <a:endParaRPr lang="en-US"/>
          </a:p>
        </p:txBody>
      </p:sp>
      <p:sp>
        <p:nvSpPr>
          <p:cNvPr id="5" name="Marcador de pie de página 4">
            <a:extLst>
              <a:ext uri="{FF2B5EF4-FFF2-40B4-BE49-F238E27FC236}">
                <a16:creationId xmlns="" xmlns:a16="http://schemas.microsoft.com/office/drawing/2014/main" id="{60BC0DC8-7358-45C2-8A94-455561797E5E}"/>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 xmlns:a16="http://schemas.microsoft.com/office/drawing/2014/main" id="{2B3C0F03-18E8-462D-BF58-A6E902B5C0A3}"/>
              </a:ext>
            </a:extLst>
          </p:cNvPr>
          <p:cNvSpPr>
            <a:spLocks noGrp="1"/>
          </p:cNvSpPr>
          <p:nvPr>
            <p:ph type="sldNum" sz="quarter" idx="12"/>
          </p:nvPr>
        </p:nvSpPr>
        <p:spPr/>
        <p:txBody>
          <a:bodyPr/>
          <a:lstStyle/>
          <a:p>
            <a:fld id="{D9722335-D524-49FE-93C2-56833941249F}" type="slidenum">
              <a:rPr lang="en-US" smtClean="0"/>
              <a:pPr/>
              <a:t>‹Nº›</a:t>
            </a:fld>
            <a:endParaRPr lang="en-US"/>
          </a:p>
        </p:txBody>
      </p:sp>
    </p:spTree>
    <p:extLst>
      <p:ext uri="{BB962C8B-B14F-4D97-AF65-F5344CB8AC3E}">
        <p14:creationId xmlns="" xmlns:p14="http://schemas.microsoft.com/office/powerpoint/2010/main" val="876137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79A9040-1539-49B6-8DD1-1ACA1CB7E506}"/>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 xmlns:a16="http://schemas.microsoft.com/office/drawing/2014/main" id="{F51481C2-A980-4421-816D-16B0E26A67D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 xmlns:a16="http://schemas.microsoft.com/office/drawing/2014/main" id="{D5304333-8292-4D71-A4B0-48F4E66E92EC}"/>
              </a:ext>
            </a:extLst>
          </p:cNvPr>
          <p:cNvSpPr>
            <a:spLocks noGrp="1"/>
          </p:cNvSpPr>
          <p:nvPr>
            <p:ph type="dt" sz="half" idx="10"/>
          </p:nvPr>
        </p:nvSpPr>
        <p:spPr/>
        <p:txBody>
          <a:bodyPr/>
          <a:lstStyle/>
          <a:p>
            <a:fld id="{145743B5-90C5-4427-867A-B0087050B51F}" type="datetimeFigureOut">
              <a:rPr lang="en-US" smtClean="0"/>
              <a:pPr/>
              <a:t>6/5/2022</a:t>
            </a:fld>
            <a:endParaRPr lang="en-US"/>
          </a:p>
        </p:txBody>
      </p:sp>
      <p:sp>
        <p:nvSpPr>
          <p:cNvPr id="5" name="Marcador de pie de página 4">
            <a:extLst>
              <a:ext uri="{FF2B5EF4-FFF2-40B4-BE49-F238E27FC236}">
                <a16:creationId xmlns="" xmlns:a16="http://schemas.microsoft.com/office/drawing/2014/main" id="{A3EADAB8-87CC-4DDC-B139-D768D74A59A5}"/>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 xmlns:a16="http://schemas.microsoft.com/office/drawing/2014/main" id="{87F2F8AB-F053-49B9-BEEC-70B0D79CB1BB}"/>
              </a:ext>
            </a:extLst>
          </p:cNvPr>
          <p:cNvSpPr>
            <a:spLocks noGrp="1"/>
          </p:cNvSpPr>
          <p:nvPr>
            <p:ph type="sldNum" sz="quarter" idx="12"/>
          </p:nvPr>
        </p:nvSpPr>
        <p:spPr/>
        <p:txBody>
          <a:bodyPr/>
          <a:lstStyle/>
          <a:p>
            <a:fld id="{D9722335-D524-49FE-93C2-56833941249F}" type="slidenum">
              <a:rPr lang="en-US" smtClean="0"/>
              <a:pPr/>
              <a:t>‹Nº›</a:t>
            </a:fld>
            <a:endParaRPr lang="en-US"/>
          </a:p>
        </p:txBody>
      </p:sp>
    </p:spTree>
    <p:extLst>
      <p:ext uri="{BB962C8B-B14F-4D97-AF65-F5344CB8AC3E}">
        <p14:creationId xmlns="" xmlns:p14="http://schemas.microsoft.com/office/powerpoint/2010/main" val="1374618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51280268-2FAF-49DF-8513-D73E04E2161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 xmlns:a16="http://schemas.microsoft.com/office/drawing/2014/main" id="{0A5780B6-4C22-4BA3-A552-7A2FB378328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 xmlns:a16="http://schemas.microsoft.com/office/drawing/2014/main" id="{12D1E39B-3B46-44A6-9E5C-C5C7DC408D7B}"/>
              </a:ext>
            </a:extLst>
          </p:cNvPr>
          <p:cNvSpPr>
            <a:spLocks noGrp="1"/>
          </p:cNvSpPr>
          <p:nvPr>
            <p:ph type="dt" sz="half" idx="10"/>
          </p:nvPr>
        </p:nvSpPr>
        <p:spPr/>
        <p:txBody>
          <a:bodyPr/>
          <a:lstStyle/>
          <a:p>
            <a:fld id="{145743B5-90C5-4427-867A-B0087050B51F}" type="datetimeFigureOut">
              <a:rPr lang="en-US" smtClean="0"/>
              <a:pPr/>
              <a:t>6/5/2022</a:t>
            </a:fld>
            <a:endParaRPr lang="en-US"/>
          </a:p>
        </p:txBody>
      </p:sp>
      <p:sp>
        <p:nvSpPr>
          <p:cNvPr id="5" name="Marcador de pie de página 4">
            <a:extLst>
              <a:ext uri="{FF2B5EF4-FFF2-40B4-BE49-F238E27FC236}">
                <a16:creationId xmlns="" xmlns:a16="http://schemas.microsoft.com/office/drawing/2014/main" id="{E219D21E-7B67-4B49-B82C-67E054195B5A}"/>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 xmlns:a16="http://schemas.microsoft.com/office/drawing/2014/main" id="{AF354101-C8C9-4F16-BEF1-BD72A13CAE45}"/>
              </a:ext>
            </a:extLst>
          </p:cNvPr>
          <p:cNvSpPr>
            <a:spLocks noGrp="1"/>
          </p:cNvSpPr>
          <p:nvPr>
            <p:ph type="sldNum" sz="quarter" idx="12"/>
          </p:nvPr>
        </p:nvSpPr>
        <p:spPr/>
        <p:txBody>
          <a:bodyPr/>
          <a:lstStyle/>
          <a:p>
            <a:fld id="{D9722335-D524-49FE-93C2-56833941249F}" type="slidenum">
              <a:rPr lang="en-US" smtClean="0"/>
              <a:pPr/>
              <a:t>‹Nº›</a:t>
            </a:fld>
            <a:endParaRPr lang="en-US"/>
          </a:p>
        </p:txBody>
      </p:sp>
    </p:spTree>
    <p:extLst>
      <p:ext uri="{BB962C8B-B14F-4D97-AF65-F5344CB8AC3E}">
        <p14:creationId xmlns="" xmlns:p14="http://schemas.microsoft.com/office/powerpoint/2010/main" val="1681944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CC1EFF7-3E37-4627-9778-3EC0EDBEED13}"/>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 xmlns:a16="http://schemas.microsoft.com/office/drawing/2014/main" id="{5F73347B-7C68-420A-B9C1-8AED4200796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 xmlns:a16="http://schemas.microsoft.com/office/drawing/2014/main" id="{7BB90E3D-9283-4030-AFCA-618F365CD108}"/>
              </a:ext>
            </a:extLst>
          </p:cNvPr>
          <p:cNvSpPr>
            <a:spLocks noGrp="1"/>
          </p:cNvSpPr>
          <p:nvPr>
            <p:ph type="dt" sz="half" idx="10"/>
          </p:nvPr>
        </p:nvSpPr>
        <p:spPr/>
        <p:txBody>
          <a:bodyPr/>
          <a:lstStyle/>
          <a:p>
            <a:fld id="{145743B5-90C5-4427-867A-B0087050B51F}" type="datetimeFigureOut">
              <a:rPr lang="en-US" smtClean="0"/>
              <a:pPr/>
              <a:t>6/5/2022</a:t>
            </a:fld>
            <a:endParaRPr lang="en-US"/>
          </a:p>
        </p:txBody>
      </p:sp>
      <p:sp>
        <p:nvSpPr>
          <p:cNvPr id="5" name="Marcador de pie de página 4">
            <a:extLst>
              <a:ext uri="{FF2B5EF4-FFF2-40B4-BE49-F238E27FC236}">
                <a16:creationId xmlns="" xmlns:a16="http://schemas.microsoft.com/office/drawing/2014/main" id="{F0838724-5B1B-4242-8B67-93A013053251}"/>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 xmlns:a16="http://schemas.microsoft.com/office/drawing/2014/main" id="{962C7912-6402-4F49-B9B7-6EEF18A79268}"/>
              </a:ext>
            </a:extLst>
          </p:cNvPr>
          <p:cNvSpPr>
            <a:spLocks noGrp="1"/>
          </p:cNvSpPr>
          <p:nvPr>
            <p:ph type="sldNum" sz="quarter" idx="12"/>
          </p:nvPr>
        </p:nvSpPr>
        <p:spPr/>
        <p:txBody>
          <a:bodyPr/>
          <a:lstStyle/>
          <a:p>
            <a:fld id="{D9722335-D524-49FE-93C2-56833941249F}" type="slidenum">
              <a:rPr lang="en-US" smtClean="0"/>
              <a:pPr/>
              <a:t>‹Nº›</a:t>
            </a:fld>
            <a:endParaRPr lang="en-US"/>
          </a:p>
        </p:txBody>
      </p:sp>
    </p:spTree>
    <p:extLst>
      <p:ext uri="{BB962C8B-B14F-4D97-AF65-F5344CB8AC3E}">
        <p14:creationId xmlns="" xmlns:p14="http://schemas.microsoft.com/office/powerpoint/2010/main" val="42428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ED13EB2-3335-4662-A3AD-A8C4D6D128E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 xmlns:a16="http://schemas.microsoft.com/office/drawing/2014/main" id="{4BE39D6A-919B-4B37-949A-DCE06B7E8A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 xmlns:a16="http://schemas.microsoft.com/office/drawing/2014/main" id="{3E664D9C-D5C5-432D-A07A-DF68E69ED236}"/>
              </a:ext>
            </a:extLst>
          </p:cNvPr>
          <p:cNvSpPr>
            <a:spLocks noGrp="1"/>
          </p:cNvSpPr>
          <p:nvPr>
            <p:ph type="dt" sz="half" idx="10"/>
          </p:nvPr>
        </p:nvSpPr>
        <p:spPr/>
        <p:txBody>
          <a:bodyPr/>
          <a:lstStyle/>
          <a:p>
            <a:fld id="{145743B5-90C5-4427-867A-B0087050B51F}" type="datetimeFigureOut">
              <a:rPr lang="en-US" smtClean="0"/>
              <a:pPr/>
              <a:t>6/5/2022</a:t>
            </a:fld>
            <a:endParaRPr lang="en-US"/>
          </a:p>
        </p:txBody>
      </p:sp>
      <p:sp>
        <p:nvSpPr>
          <p:cNvPr id="5" name="Marcador de pie de página 4">
            <a:extLst>
              <a:ext uri="{FF2B5EF4-FFF2-40B4-BE49-F238E27FC236}">
                <a16:creationId xmlns="" xmlns:a16="http://schemas.microsoft.com/office/drawing/2014/main" id="{957F1BCD-5AD0-43D1-8074-5119ACF6EBD6}"/>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 xmlns:a16="http://schemas.microsoft.com/office/drawing/2014/main" id="{8AD38785-4355-4E8C-A65D-4E334DC1E270}"/>
              </a:ext>
            </a:extLst>
          </p:cNvPr>
          <p:cNvSpPr>
            <a:spLocks noGrp="1"/>
          </p:cNvSpPr>
          <p:nvPr>
            <p:ph type="sldNum" sz="quarter" idx="12"/>
          </p:nvPr>
        </p:nvSpPr>
        <p:spPr/>
        <p:txBody>
          <a:bodyPr/>
          <a:lstStyle/>
          <a:p>
            <a:fld id="{D9722335-D524-49FE-93C2-56833941249F}" type="slidenum">
              <a:rPr lang="en-US" smtClean="0"/>
              <a:pPr/>
              <a:t>‹Nº›</a:t>
            </a:fld>
            <a:endParaRPr lang="en-US"/>
          </a:p>
        </p:txBody>
      </p:sp>
    </p:spTree>
    <p:extLst>
      <p:ext uri="{BB962C8B-B14F-4D97-AF65-F5344CB8AC3E}">
        <p14:creationId xmlns="" xmlns:p14="http://schemas.microsoft.com/office/powerpoint/2010/main" val="2038743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E4F5CE2-C9AC-400D-9DF6-28FDF4B25BDF}"/>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 xmlns:a16="http://schemas.microsoft.com/office/drawing/2014/main" id="{E78E7A11-A275-4168-99A1-BF8B86B8512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 xmlns:a16="http://schemas.microsoft.com/office/drawing/2014/main" id="{881B0D67-FE34-4B4D-A734-6CAB9D139D1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 xmlns:a16="http://schemas.microsoft.com/office/drawing/2014/main" id="{5B148BC0-470A-4288-B131-DA2E314EBE22}"/>
              </a:ext>
            </a:extLst>
          </p:cNvPr>
          <p:cNvSpPr>
            <a:spLocks noGrp="1"/>
          </p:cNvSpPr>
          <p:nvPr>
            <p:ph type="dt" sz="half" idx="10"/>
          </p:nvPr>
        </p:nvSpPr>
        <p:spPr/>
        <p:txBody>
          <a:bodyPr/>
          <a:lstStyle/>
          <a:p>
            <a:fld id="{145743B5-90C5-4427-867A-B0087050B51F}" type="datetimeFigureOut">
              <a:rPr lang="en-US" smtClean="0"/>
              <a:pPr/>
              <a:t>6/5/2022</a:t>
            </a:fld>
            <a:endParaRPr lang="en-US"/>
          </a:p>
        </p:txBody>
      </p:sp>
      <p:sp>
        <p:nvSpPr>
          <p:cNvPr id="6" name="Marcador de pie de página 5">
            <a:extLst>
              <a:ext uri="{FF2B5EF4-FFF2-40B4-BE49-F238E27FC236}">
                <a16:creationId xmlns="" xmlns:a16="http://schemas.microsoft.com/office/drawing/2014/main" id="{4BB01C0B-E0E4-4B8B-8334-787D96B24E1D}"/>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 xmlns:a16="http://schemas.microsoft.com/office/drawing/2014/main" id="{C0EC3E05-5981-4EAC-8956-C8C7F3370FF9}"/>
              </a:ext>
            </a:extLst>
          </p:cNvPr>
          <p:cNvSpPr>
            <a:spLocks noGrp="1"/>
          </p:cNvSpPr>
          <p:nvPr>
            <p:ph type="sldNum" sz="quarter" idx="12"/>
          </p:nvPr>
        </p:nvSpPr>
        <p:spPr/>
        <p:txBody>
          <a:bodyPr/>
          <a:lstStyle/>
          <a:p>
            <a:fld id="{D9722335-D524-49FE-93C2-56833941249F}" type="slidenum">
              <a:rPr lang="en-US" smtClean="0"/>
              <a:pPr/>
              <a:t>‹Nº›</a:t>
            </a:fld>
            <a:endParaRPr lang="en-US"/>
          </a:p>
        </p:txBody>
      </p:sp>
    </p:spTree>
    <p:extLst>
      <p:ext uri="{BB962C8B-B14F-4D97-AF65-F5344CB8AC3E}">
        <p14:creationId xmlns="" xmlns:p14="http://schemas.microsoft.com/office/powerpoint/2010/main" val="76671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F799066-43CB-4F33-972D-A284B67D6CF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 xmlns:a16="http://schemas.microsoft.com/office/drawing/2014/main" id="{50111246-0D2D-4949-9EC2-CA3D2D7B36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 xmlns:a16="http://schemas.microsoft.com/office/drawing/2014/main" id="{D48108FA-6AC3-4FFF-A00F-460229C6701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 xmlns:a16="http://schemas.microsoft.com/office/drawing/2014/main" id="{24B22404-BF0B-4B09-BC26-8E6FC064E3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 xmlns:a16="http://schemas.microsoft.com/office/drawing/2014/main" id="{CD552450-F684-4F8E-AA28-D76FAA477A0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 xmlns:a16="http://schemas.microsoft.com/office/drawing/2014/main" id="{39DB07A8-0605-45E4-AACA-DD3B6F51366E}"/>
              </a:ext>
            </a:extLst>
          </p:cNvPr>
          <p:cNvSpPr>
            <a:spLocks noGrp="1"/>
          </p:cNvSpPr>
          <p:nvPr>
            <p:ph type="dt" sz="half" idx="10"/>
          </p:nvPr>
        </p:nvSpPr>
        <p:spPr/>
        <p:txBody>
          <a:bodyPr/>
          <a:lstStyle/>
          <a:p>
            <a:fld id="{145743B5-90C5-4427-867A-B0087050B51F}" type="datetimeFigureOut">
              <a:rPr lang="en-US" smtClean="0"/>
              <a:pPr/>
              <a:t>6/5/2022</a:t>
            </a:fld>
            <a:endParaRPr lang="en-US"/>
          </a:p>
        </p:txBody>
      </p:sp>
      <p:sp>
        <p:nvSpPr>
          <p:cNvPr id="8" name="Marcador de pie de página 7">
            <a:extLst>
              <a:ext uri="{FF2B5EF4-FFF2-40B4-BE49-F238E27FC236}">
                <a16:creationId xmlns="" xmlns:a16="http://schemas.microsoft.com/office/drawing/2014/main" id="{90949E45-7D6C-4038-9A28-1D6A27AA80F1}"/>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 xmlns:a16="http://schemas.microsoft.com/office/drawing/2014/main" id="{BC34AFA1-1435-4E6C-9E6A-C93A00ED4E1D}"/>
              </a:ext>
            </a:extLst>
          </p:cNvPr>
          <p:cNvSpPr>
            <a:spLocks noGrp="1"/>
          </p:cNvSpPr>
          <p:nvPr>
            <p:ph type="sldNum" sz="quarter" idx="12"/>
          </p:nvPr>
        </p:nvSpPr>
        <p:spPr/>
        <p:txBody>
          <a:bodyPr/>
          <a:lstStyle/>
          <a:p>
            <a:fld id="{D9722335-D524-49FE-93C2-56833941249F}" type="slidenum">
              <a:rPr lang="en-US" smtClean="0"/>
              <a:pPr/>
              <a:t>‹Nº›</a:t>
            </a:fld>
            <a:endParaRPr lang="en-US"/>
          </a:p>
        </p:txBody>
      </p:sp>
    </p:spTree>
    <p:extLst>
      <p:ext uri="{BB962C8B-B14F-4D97-AF65-F5344CB8AC3E}">
        <p14:creationId xmlns="" xmlns:p14="http://schemas.microsoft.com/office/powerpoint/2010/main" val="3420091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79262BE-D98F-4E88-B942-771ED3B09D3D}"/>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 xmlns:a16="http://schemas.microsoft.com/office/drawing/2014/main" id="{675625A0-AD5C-444A-8E73-12767A93199F}"/>
              </a:ext>
            </a:extLst>
          </p:cNvPr>
          <p:cNvSpPr>
            <a:spLocks noGrp="1"/>
          </p:cNvSpPr>
          <p:nvPr>
            <p:ph type="dt" sz="half" idx="10"/>
          </p:nvPr>
        </p:nvSpPr>
        <p:spPr/>
        <p:txBody>
          <a:bodyPr/>
          <a:lstStyle/>
          <a:p>
            <a:fld id="{145743B5-90C5-4427-867A-B0087050B51F}" type="datetimeFigureOut">
              <a:rPr lang="en-US" smtClean="0"/>
              <a:pPr/>
              <a:t>6/5/2022</a:t>
            </a:fld>
            <a:endParaRPr lang="en-US"/>
          </a:p>
        </p:txBody>
      </p:sp>
      <p:sp>
        <p:nvSpPr>
          <p:cNvPr id="4" name="Marcador de pie de página 3">
            <a:extLst>
              <a:ext uri="{FF2B5EF4-FFF2-40B4-BE49-F238E27FC236}">
                <a16:creationId xmlns="" xmlns:a16="http://schemas.microsoft.com/office/drawing/2014/main" id="{3B2D3EAA-4460-4BED-8BB4-0AE010710F74}"/>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 xmlns:a16="http://schemas.microsoft.com/office/drawing/2014/main" id="{2E1C366C-CE9F-4B09-98E7-C5DFE1ED4863}"/>
              </a:ext>
            </a:extLst>
          </p:cNvPr>
          <p:cNvSpPr>
            <a:spLocks noGrp="1"/>
          </p:cNvSpPr>
          <p:nvPr>
            <p:ph type="sldNum" sz="quarter" idx="12"/>
          </p:nvPr>
        </p:nvSpPr>
        <p:spPr/>
        <p:txBody>
          <a:bodyPr/>
          <a:lstStyle/>
          <a:p>
            <a:fld id="{D9722335-D524-49FE-93C2-56833941249F}" type="slidenum">
              <a:rPr lang="en-US" smtClean="0"/>
              <a:pPr/>
              <a:t>‹Nº›</a:t>
            </a:fld>
            <a:endParaRPr lang="en-US"/>
          </a:p>
        </p:txBody>
      </p:sp>
    </p:spTree>
    <p:extLst>
      <p:ext uri="{BB962C8B-B14F-4D97-AF65-F5344CB8AC3E}">
        <p14:creationId xmlns="" xmlns:p14="http://schemas.microsoft.com/office/powerpoint/2010/main" val="2168266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 xmlns:a16="http://schemas.microsoft.com/office/drawing/2014/main" id="{6097FD0E-7BA6-4FF5-8563-9A94D15201C8}"/>
              </a:ext>
            </a:extLst>
          </p:cNvPr>
          <p:cNvSpPr>
            <a:spLocks noGrp="1"/>
          </p:cNvSpPr>
          <p:nvPr>
            <p:ph type="dt" sz="half" idx="10"/>
          </p:nvPr>
        </p:nvSpPr>
        <p:spPr/>
        <p:txBody>
          <a:bodyPr/>
          <a:lstStyle/>
          <a:p>
            <a:fld id="{145743B5-90C5-4427-867A-B0087050B51F}" type="datetimeFigureOut">
              <a:rPr lang="en-US" smtClean="0"/>
              <a:pPr/>
              <a:t>6/5/2022</a:t>
            </a:fld>
            <a:endParaRPr lang="en-US"/>
          </a:p>
        </p:txBody>
      </p:sp>
      <p:sp>
        <p:nvSpPr>
          <p:cNvPr id="3" name="Marcador de pie de página 2">
            <a:extLst>
              <a:ext uri="{FF2B5EF4-FFF2-40B4-BE49-F238E27FC236}">
                <a16:creationId xmlns="" xmlns:a16="http://schemas.microsoft.com/office/drawing/2014/main" id="{08AD61A4-5F13-4DE8-BD03-597FA61E9527}"/>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 xmlns:a16="http://schemas.microsoft.com/office/drawing/2014/main" id="{D32FE496-0F1C-4540-91EA-FC1D90E52797}"/>
              </a:ext>
            </a:extLst>
          </p:cNvPr>
          <p:cNvSpPr>
            <a:spLocks noGrp="1"/>
          </p:cNvSpPr>
          <p:nvPr>
            <p:ph type="sldNum" sz="quarter" idx="12"/>
          </p:nvPr>
        </p:nvSpPr>
        <p:spPr/>
        <p:txBody>
          <a:bodyPr/>
          <a:lstStyle/>
          <a:p>
            <a:fld id="{D9722335-D524-49FE-93C2-56833941249F}" type="slidenum">
              <a:rPr lang="en-US" smtClean="0"/>
              <a:pPr/>
              <a:t>‹Nº›</a:t>
            </a:fld>
            <a:endParaRPr lang="en-US"/>
          </a:p>
        </p:txBody>
      </p:sp>
    </p:spTree>
    <p:extLst>
      <p:ext uri="{BB962C8B-B14F-4D97-AF65-F5344CB8AC3E}">
        <p14:creationId xmlns="" xmlns:p14="http://schemas.microsoft.com/office/powerpoint/2010/main" val="207900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34A113D-2C07-429E-992D-C6FA6726C31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 xmlns:a16="http://schemas.microsoft.com/office/drawing/2014/main" id="{8CE0A433-3C93-4B87-A659-90E014D507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 xmlns:a16="http://schemas.microsoft.com/office/drawing/2014/main" id="{3C1A6C0B-11C9-4905-8121-5E34E8ECA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5F60D41A-07BE-4B1A-A709-4A966D9DBC21}"/>
              </a:ext>
            </a:extLst>
          </p:cNvPr>
          <p:cNvSpPr>
            <a:spLocks noGrp="1"/>
          </p:cNvSpPr>
          <p:nvPr>
            <p:ph type="dt" sz="half" idx="10"/>
          </p:nvPr>
        </p:nvSpPr>
        <p:spPr/>
        <p:txBody>
          <a:bodyPr/>
          <a:lstStyle/>
          <a:p>
            <a:fld id="{145743B5-90C5-4427-867A-B0087050B51F}" type="datetimeFigureOut">
              <a:rPr lang="en-US" smtClean="0"/>
              <a:pPr/>
              <a:t>6/5/2022</a:t>
            </a:fld>
            <a:endParaRPr lang="en-US"/>
          </a:p>
        </p:txBody>
      </p:sp>
      <p:sp>
        <p:nvSpPr>
          <p:cNvPr id="6" name="Marcador de pie de página 5">
            <a:extLst>
              <a:ext uri="{FF2B5EF4-FFF2-40B4-BE49-F238E27FC236}">
                <a16:creationId xmlns="" xmlns:a16="http://schemas.microsoft.com/office/drawing/2014/main" id="{11895A10-D06C-4A57-A9CA-07D84A95FE84}"/>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 xmlns:a16="http://schemas.microsoft.com/office/drawing/2014/main" id="{3B40A59D-DF0E-4219-B4DB-E29E75C9786E}"/>
              </a:ext>
            </a:extLst>
          </p:cNvPr>
          <p:cNvSpPr>
            <a:spLocks noGrp="1"/>
          </p:cNvSpPr>
          <p:nvPr>
            <p:ph type="sldNum" sz="quarter" idx="12"/>
          </p:nvPr>
        </p:nvSpPr>
        <p:spPr/>
        <p:txBody>
          <a:bodyPr/>
          <a:lstStyle/>
          <a:p>
            <a:fld id="{D9722335-D524-49FE-93C2-56833941249F}" type="slidenum">
              <a:rPr lang="en-US" smtClean="0"/>
              <a:pPr/>
              <a:t>‹Nº›</a:t>
            </a:fld>
            <a:endParaRPr lang="en-US"/>
          </a:p>
        </p:txBody>
      </p:sp>
    </p:spTree>
    <p:extLst>
      <p:ext uri="{BB962C8B-B14F-4D97-AF65-F5344CB8AC3E}">
        <p14:creationId xmlns="" xmlns:p14="http://schemas.microsoft.com/office/powerpoint/2010/main" val="472904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6E91681-1FE6-4A42-B622-1AF6B1D7F36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 xmlns:a16="http://schemas.microsoft.com/office/drawing/2014/main" id="{ADD83BBC-E5D0-4B17-9B29-BEDAB4B250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 xmlns:a16="http://schemas.microsoft.com/office/drawing/2014/main" id="{417BB0A1-52B9-4E48-8116-442EF0A46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DC4B4D29-BF32-4090-ADF0-EDA1EC286F90}"/>
              </a:ext>
            </a:extLst>
          </p:cNvPr>
          <p:cNvSpPr>
            <a:spLocks noGrp="1"/>
          </p:cNvSpPr>
          <p:nvPr>
            <p:ph type="dt" sz="half" idx="10"/>
          </p:nvPr>
        </p:nvSpPr>
        <p:spPr/>
        <p:txBody>
          <a:bodyPr/>
          <a:lstStyle/>
          <a:p>
            <a:fld id="{145743B5-90C5-4427-867A-B0087050B51F}" type="datetimeFigureOut">
              <a:rPr lang="en-US" smtClean="0"/>
              <a:pPr/>
              <a:t>6/5/2022</a:t>
            </a:fld>
            <a:endParaRPr lang="en-US"/>
          </a:p>
        </p:txBody>
      </p:sp>
      <p:sp>
        <p:nvSpPr>
          <p:cNvPr id="6" name="Marcador de pie de página 5">
            <a:extLst>
              <a:ext uri="{FF2B5EF4-FFF2-40B4-BE49-F238E27FC236}">
                <a16:creationId xmlns="" xmlns:a16="http://schemas.microsoft.com/office/drawing/2014/main" id="{121166A6-F02A-4EDA-8CEC-6FEEF71F4DFC}"/>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 xmlns:a16="http://schemas.microsoft.com/office/drawing/2014/main" id="{64CE8013-FA1D-4894-B670-4064D07A4988}"/>
              </a:ext>
            </a:extLst>
          </p:cNvPr>
          <p:cNvSpPr>
            <a:spLocks noGrp="1"/>
          </p:cNvSpPr>
          <p:nvPr>
            <p:ph type="sldNum" sz="quarter" idx="12"/>
          </p:nvPr>
        </p:nvSpPr>
        <p:spPr/>
        <p:txBody>
          <a:bodyPr/>
          <a:lstStyle/>
          <a:p>
            <a:fld id="{D9722335-D524-49FE-93C2-56833941249F}" type="slidenum">
              <a:rPr lang="en-US" smtClean="0"/>
              <a:pPr/>
              <a:t>‹Nº›</a:t>
            </a:fld>
            <a:endParaRPr lang="en-US"/>
          </a:p>
        </p:txBody>
      </p:sp>
    </p:spTree>
    <p:extLst>
      <p:ext uri="{BB962C8B-B14F-4D97-AF65-F5344CB8AC3E}">
        <p14:creationId xmlns="" xmlns:p14="http://schemas.microsoft.com/office/powerpoint/2010/main" val="1904563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 xmlns:a16="http://schemas.microsoft.com/office/drawing/2014/main" id="{731D6083-D8BF-4126-85D4-418844BC9A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 xmlns:a16="http://schemas.microsoft.com/office/drawing/2014/main" id="{E4E42F8C-63D9-46C5-AAB2-9386C62E5B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 xmlns:a16="http://schemas.microsoft.com/office/drawing/2014/main" id="{006FB374-7207-479B-816D-E76AA492D9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743B5-90C5-4427-867A-B0087050B51F}" type="datetimeFigureOut">
              <a:rPr lang="en-US" smtClean="0"/>
              <a:pPr/>
              <a:t>6/5/2022</a:t>
            </a:fld>
            <a:endParaRPr lang="en-US"/>
          </a:p>
        </p:txBody>
      </p:sp>
      <p:sp>
        <p:nvSpPr>
          <p:cNvPr id="5" name="Marcador de pie de página 4">
            <a:extLst>
              <a:ext uri="{FF2B5EF4-FFF2-40B4-BE49-F238E27FC236}">
                <a16:creationId xmlns="" xmlns:a16="http://schemas.microsoft.com/office/drawing/2014/main" id="{8C5A5C71-4666-4D23-99F7-8FB6F46167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 xmlns:a16="http://schemas.microsoft.com/office/drawing/2014/main" id="{8A7DE829-579A-4E26-8C3D-1D7867B890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722335-D524-49FE-93C2-56833941249F}" type="slidenum">
              <a:rPr lang="en-US" smtClean="0"/>
              <a:pPr/>
              <a:t>‹Nº›</a:t>
            </a:fld>
            <a:endParaRPr lang="en-US"/>
          </a:p>
        </p:txBody>
      </p:sp>
    </p:spTree>
    <p:extLst>
      <p:ext uri="{BB962C8B-B14F-4D97-AF65-F5344CB8AC3E}">
        <p14:creationId xmlns="" xmlns:p14="http://schemas.microsoft.com/office/powerpoint/2010/main" val="3188117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1.jpe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hyperlink" Target="https://www.r-project.org/" TargetMode="Externa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 xmlns:a16="http://schemas.microsoft.com/office/drawing/2014/main" id="{C4FA026D-BF9E-419E-9DD3-701F81A449E3}"/>
              </a:ext>
            </a:extLst>
          </p:cNvPr>
          <p:cNvSpPr/>
          <p:nvPr/>
        </p:nvSpPr>
        <p:spPr>
          <a:xfrm>
            <a:off x="0" y="4002374"/>
            <a:ext cx="12192000" cy="2855626"/>
          </a:xfrm>
          <a:prstGeom prst="rect">
            <a:avLst/>
          </a:prstGeom>
          <a:solidFill>
            <a:srgbClr val="0DD2D9"/>
          </a:solidFill>
          <a:ln>
            <a:solidFill>
              <a:srgbClr val="0DD2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 xmlns:a16="http://schemas.microsoft.com/office/drawing/2014/main" id="{08F4C71C-6B4E-4643-9128-42A5A239AFF5}"/>
              </a:ext>
            </a:extLst>
          </p:cNvPr>
          <p:cNvSpPr>
            <a:spLocks noGrp="1"/>
          </p:cNvSpPr>
          <p:nvPr>
            <p:ph type="ctrTitle"/>
          </p:nvPr>
        </p:nvSpPr>
        <p:spPr>
          <a:xfrm>
            <a:off x="0" y="1557888"/>
            <a:ext cx="12192000" cy="1786483"/>
          </a:xfrm>
        </p:spPr>
        <p:txBody>
          <a:bodyPr>
            <a:noAutofit/>
          </a:bodyPr>
          <a:lstStyle/>
          <a:p>
            <a:r>
              <a:rPr lang="en-US" sz="4000" b="1" dirty="0" smtClean="0">
                <a:latin typeface="Arial" panose="020B0604020202020204" pitchFamily="34" charset="0"/>
                <a:cs typeface="Arial" panose="020B0604020202020204" pitchFamily="34" charset="0"/>
              </a:rPr>
              <a:t>Web Application for the study of the relationship between Obesity and intestinal </a:t>
            </a:r>
            <a:r>
              <a:rPr lang="en-US" sz="4000" b="1" dirty="0" err="1" smtClean="0">
                <a:latin typeface="Arial" panose="020B0604020202020204" pitchFamily="34" charset="0"/>
                <a:cs typeface="Arial" panose="020B0604020202020204" pitchFamily="34" charset="0"/>
              </a:rPr>
              <a:t>microbiome</a:t>
            </a:r>
            <a:r>
              <a:rPr lang="en-US" sz="4000" b="1" dirty="0" smtClean="0">
                <a:latin typeface="Arial" panose="020B0604020202020204" pitchFamily="34" charset="0"/>
                <a:cs typeface="Arial" panose="020B0604020202020204" pitchFamily="34" charset="0"/>
              </a:rPr>
              <a:t> based on </a:t>
            </a:r>
            <a:r>
              <a:rPr lang="en-US" sz="4000" b="1" dirty="0" err="1" smtClean="0">
                <a:latin typeface="Arial" panose="020B0604020202020204" pitchFamily="34" charset="0"/>
                <a:cs typeface="Arial" panose="020B0604020202020204" pitchFamily="34" charset="0"/>
              </a:rPr>
              <a:t>PubMed</a:t>
            </a:r>
            <a:r>
              <a:rPr lang="en-US" sz="4000" b="1" dirty="0" smtClean="0">
                <a:latin typeface="Arial" panose="020B0604020202020204" pitchFamily="34" charset="0"/>
                <a:cs typeface="Arial" panose="020B0604020202020204" pitchFamily="34" charset="0"/>
              </a:rPr>
              <a:t> text mining</a:t>
            </a:r>
            <a:endParaRPr lang="en-US" sz="4000" b="1" dirty="0">
              <a:latin typeface="Arial" panose="020B0604020202020204" pitchFamily="34" charset="0"/>
              <a:cs typeface="Arial" panose="020B0604020202020204" pitchFamily="34" charset="0"/>
            </a:endParaRPr>
          </a:p>
        </p:txBody>
      </p:sp>
      <p:sp>
        <p:nvSpPr>
          <p:cNvPr id="3" name="Subtítulo 2">
            <a:extLst>
              <a:ext uri="{FF2B5EF4-FFF2-40B4-BE49-F238E27FC236}">
                <a16:creationId xmlns="" xmlns:a16="http://schemas.microsoft.com/office/drawing/2014/main" id="{885E40F8-D35D-411F-A59A-3A3BA4429B3F}"/>
              </a:ext>
            </a:extLst>
          </p:cNvPr>
          <p:cNvSpPr>
            <a:spLocks noGrp="1"/>
          </p:cNvSpPr>
          <p:nvPr>
            <p:ph type="subTitle" idx="1"/>
          </p:nvPr>
        </p:nvSpPr>
        <p:spPr>
          <a:xfrm>
            <a:off x="275771" y="4108133"/>
            <a:ext cx="11726290" cy="2646310"/>
          </a:xfrm>
          <a:noFill/>
        </p:spPr>
        <p:txBody>
          <a:bodyPr>
            <a:noAutofit/>
          </a:bodyPr>
          <a:lstStyle/>
          <a:p>
            <a:pPr>
              <a:lnSpc>
                <a:spcPct val="107000"/>
              </a:lnSpc>
              <a:spcBef>
                <a:spcPts val="0"/>
              </a:spcBef>
              <a:spcAft>
                <a:spcPts val="1800"/>
              </a:spcAft>
            </a:pPr>
            <a:r>
              <a:rPr lang="en-GB" sz="2800" b="1" spc="100" dirty="0" err="1" smtClean="0">
                <a:solidFill>
                  <a:srgbClr val="00007C"/>
                </a:solidFill>
                <a:latin typeface="Arial" panose="020B0604020202020204" pitchFamily="34" charset="0"/>
                <a:cs typeface="Arial" panose="020B0604020202020204" pitchFamily="34" charset="0"/>
              </a:rPr>
              <a:t>Neus</a:t>
            </a:r>
            <a:r>
              <a:rPr lang="en-GB" sz="2800" b="1" spc="100" dirty="0" smtClean="0">
                <a:solidFill>
                  <a:srgbClr val="00007C"/>
                </a:solidFill>
                <a:latin typeface="Arial" panose="020B0604020202020204" pitchFamily="34" charset="0"/>
                <a:cs typeface="Arial" panose="020B0604020202020204" pitchFamily="34" charset="0"/>
              </a:rPr>
              <a:t> Torrent Ample</a:t>
            </a:r>
            <a:endParaRPr lang="en-US" sz="1800" b="1" spc="100" dirty="0">
              <a:solidFill>
                <a:srgbClr val="00007C"/>
              </a:solidFill>
              <a:latin typeface="Arial" panose="020B0604020202020204" pitchFamily="34" charset="0"/>
              <a:cs typeface="Arial" panose="020B0604020202020204" pitchFamily="34" charset="0"/>
            </a:endParaRPr>
          </a:p>
          <a:p>
            <a:pPr>
              <a:lnSpc>
                <a:spcPct val="107000"/>
              </a:lnSpc>
              <a:spcBef>
                <a:spcPts val="0"/>
              </a:spcBef>
            </a:pPr>
            <a:r>
              <a:rPr lang="en-US" sz="2800" kern="100" dirty="0">
                <a:solidFill>
                  <a:srgbClr val="00007C"/>
                </a:solidFill>
                <a:latin typeface="Arial" panose="020B0604020202020204" pitchFamily="34" charset="0"/>
                <a:cs typeface="Arial" panose="020B0604020202020204" pitchFamily="34" charset="0"/>
              </a:rPr>
              <a:t>Master’s degree in </a:t>
            </a:r>
            <a:r>
              <a:rPr lang="en-US" sz="2800" kern="100" dirty="0" smtClean="0">
                <a:solidFill>
                  <a:srgbClr val="00007C"/>
                </a:solidFill>
                <a:latin typeface="Arial" panose="020B0604020202020204" pitchFamily="34" charset="0"/>
                <a:cs typeface="Arial" panose="020B0604020202020204" pitchFamily="34" charset="0"/>
              </a:rPr>
              <a:t>Bioinformatics </a:t>
            </a:r>
            <a:r>
              <a:rPr lang="en-US" sz="2800" kern="100" dirty="0">
                <a:solidFill>
                  <a:srgbClr val="00007C"/>
                </a:solidFill>
                <a:latin typeface="Arial" panose="020B0604020202020204" pitchFamily="34" charset="0"/>
                <a:cs typeface="Arial" panose="020B0604020202020204" pitchFamily="34" charset="0"/>
              </a:rPr>
              <a:t>and Biostatistics UOC-UB</a:t>
            </a:r>
          </a:p>
          <a:p>
            <a:pPr>
              <a:lnSpc>
                <a:spcPct val="107000"/>
              </a:lnSpc>
              <a:spcBef>
                <a:spcPts val="0"/>
              </a:spcBef>
            </a:pPr>
            <a:endParaRPr lang="en-US" sz="1800" dirty="0">
              <a:solidFill>
                <a:srgbClr val="00007C"/>
              </a:solidFill>
              <a:latin typeface="Arial" panose="020B0604020202020204" pitchFamily="34" charset="0"/>
              <a:cs typeface="Arial" panose="020B0604020202020204" pitchFamily="34" charset="0"/>
            </a:endParaRPr>
          </a:p>
          <a:p>
            <a:pPr algn="l">
              <a:lnSpc>
                <a:spcPct val="107000"/>
              </a:lnSpc>
              <a:spcBef>
                <a:spcPts val="0"/>
              </a:spcBef>
              <a:spcAft>
                <a:spcPts val="800"/>
              </a:spcAft>
            </a:pPr>
            <a:r>
              <a:rPr lang="en-GB" sz="1800" dirty="0">
                <a:solidFill>
                  <a:srgbClr val="00007C"/>
                </a:solidFill>
                <a:latin typeface="Arial" panose="020B0604020202020204" pitchFamily="34" charset="0"/>
                <a:cs typeface="Arial" panose="020B0604020202020204" pitchFamily="34" charset="0"/>
              </a:rPr>
              <a:t>Supervisors: </a:t>
            </a:r>
            <a:r>
              <a:rPr lang="es-ES" sz="1800" b="1" dirty="0" smtClean="0">
                <a:solidFill>
                  <a:srgbClr val="00007C"/>
                </a:solidFill>
                <a:latin typeface="Arial" panose="020B0604020202020204" pitchFamily="34" charset="0"/>
                <a:cs typeface="Arial" panose="020B0604020202020204" pitchFamily="34" charset="0"/>
              </a:rPr>
              <a:t>Romina Astrid </a:t>
            </a:r>
            <a:r>
              <a:rPr lang="es-ES" sz="1800" b="1" dirty="0" err="1" smtClean="0">
                <a:solidFill>
                  <a:srgbClr val="00007C"/>
                </a:solidFill>
                <a:latin typeface="Arial" panose="020B0604020202020204" pitchFamily="34" charset="0"/>
                <a:cs typeface="Arial" panose="020B0604020202020204" pitchFamily="34" charset="0"/>
              </a:rPr>
              <a:t>Rebrij</a:t>
            </a:r>
            <a:endParaRPr lang="en-GB" sz="1800" b="1" dirty="0">
              <a:solidFill>
                <a:srgbClr val="00007C"/>
              </a:solidFill>
              <a:latin typeface="Arial" panose="020B0604020202020204" pitchFamily="34" charset="0"/>
              <a:cs typeface="Arial" panose="020B0604020202020204" pitchFamily="34" charset="0"/>
            </a:endParaRPr>
          </a:p>
          <a:p>
            <a:pPr algn="l">
              <a:lnSpc>
                <a:spcPct val="107000"/>
              </a:lnSpc>
              <a:spcBef>
                <a:spcPts val="0"/>
              </a:spcBef>
              <a:spcAft>
                <a:spcPts val="800"/>
              </a:spcAft>
            </a:pPr>
            <a:r>
              <a:rPr lang="en-US" sz="1800" dirty="0">
                <a:solidFill>
                  <a:srgbClr val="00007C"/>
                </a:solidFill>
                <a:latin typeface="Arial" panose="020B0604020202020204" pitchFamily="34" charset="0"/>
                <a:cs typeface="Arial" panose="020B0604020202020204" pitchFamily="34" charset="0"/>
              </a:rPr>
              <a:t>Lecturer responsible of the subject: </a:t>
            </a:r>
            <a:r>
              <a:rPr lang="en-GB" sz="1800" dirty="0">
                <a:solidFill>
                  <a:srgbClr val="00007C"/>
                </a:solidFill>
                <a:latin typeface="Arial" panose="020B0604020202020204" pitchFamily="34" charset="0"/>
                <a:cs typeface="Arial" panose="020B0604020202020204" pitchFamily="34" charset="0"/>
              </a:rPr>
              <a:t>: </a:t>
            </a:r>
            <a:r>
              <a:rPr lang="es-ES" sz="1800" b="1" dirty="0" smtClean="0">
                <a:solidFill>
                  <a:srgbClr val="00007C"/>
                </a:solidFill>
                <a:latin typeface="Arial" panose="020B0604020202020204" pitchFamily="34" charset="0"/>
                <a:cs typeface="Arial" panose="020B0604020202020204" pitchFamily="34" charset="0"/>
              </a:rPr>
              <a:t>Antoni Pérez Navarro</a:t>
            </a:r>
            <a:r>
              <a:rPr lang="en-GB" sz="1800" b="1" dirty="0" smtClean="0">
                <a:solidFill>
                  <a:srgbClr val="00007C"/>
                </a:solidFill>
                <a:latin typeface="Arial" panose="020B0604020202020204" pitchFamily="34" charset="0"/>
                <a:cs typeface="Arial" panose="020B0604020202020204" pitchFamily="34" charset="0"/>
              </a:rPr>
              <a:t> </a:t>
            </a:r>
            <a:endParaRPr lang="en-GB" sz="1800" b="1" dirty="0">
              <a:solidFill>
                <a:srgbClr val="00007C"/>
              </a:solidFill>
              <a:latin typeface="Arial" panose="020B0604020202020204" pitchFamily="34" charset="0"/>
              <a:cs typeface="Arial" panose="020B0604020202020204" pitchFamily="34" charset="0"/>
            </a:endParaRPr>
          </a:p>
          <a:p>
            <a:pPr>
              <a:lnSpc>
                <a:spcPct val="107000"/>
              </a:lnSpc>
              <a:spcBef>
                <a:spcPts val="0"/>
              </a:spcBef>
              <a:spcAft>
                <a:spcPts val="800"/>
              </a:spcAft>
            </a:pPr>
            <a:r>
              <a:rPr lang="en-GB" sz="1800" b="1" dirty="0">
                <a:solidFill>
                  <a:srgbClr val="00007C"/>
                </a:solidFill>
                <a:latin typeface="Arial" panose="020B0604020202020204" pitchFamily="34" charset="0"/>
                <a:cs typeface="Arial" panose="020B0604020202020204" pitchFamily="34" charset="0"/>
              </a:rPr>
              <a:t>June </a:t>
            </a:r>
            <a:r>
              <a:rPr lang="en-GB" sz="1800" b="1" dirty="0" smtClean="0">
                <a:solidFill>
                  <a:srgbClr val="00007C"/>
                </a:solidFill>
                <a:latin typeface="Arial" panose="020B0604020202020204" pitchFamily="34" charset="0"/>
                <a:cs typeface="Arial" panose="020B0604020202020204" pitchFamily="34" charset="0"/>
              </a:rPr>
              <a:t>– 2022</a:t>
            </a:r>
            <a:endParaRPr lang="en-US" sz="1800" b="1" dirty="0">
              <a:solidFill>
                <a:schemeClr val="bg1"/>
              </a:solidFill>
              <a:latin typeface="Arial" panose="020B0604020202020204" pitchFamily="34" charset="0"/>
              <a:cs typeface="Arial" panose="020B0604020202020204" pitchFamily="34" charset="0"/>
            </a:endParaRPr>
          </a:p>
        </p:txBody>
      </p:sp>
      <p:pic>
        <p:nvPicPr>
          <p:cNvPr id="8" name="Imagen 7">
            <a:extLst>
              <a:ext uri="{FF2B5EF4-FFF2-40B4-BE49-F238E27FC236}">
                <a16:creationId xmlns="" xmlns:a16="http://schemas.microsoft.com/office/drawing/2014/main" id="{F6D745F6-4257-4305-BDF8-F5E5D71CCFE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 y="11511"/>
            <a:ext cx="2192992" cy="850468"/>
          </a:xfrm>
          <a:prstGeom prst="rect">
            <a:avLst/>
          </a:prstGeom>
        </p:spPr>
      </p:pic>
      <p:pic>
        <p:nvPicPr>
          <p:cNvPr id="12" name="Imagen 11" descr="Texto&#10;&#10;Descripción generada automáticamente">
            <a:extLst>
              <a:ext uri="{FF2B5EF4-FFF2-40B4-BE49-F238E27FC236}">
                <a16:creationId xmlns="" xmlns:a16="http://schemas.microsoft.com/office/drawing/2014/main" id="{A39EBE57-6590-4B42-8A9F-0D6896E371A5}"/>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2259831" y="0"/>
            <a:ext cx="2708537" cy="812561"/>
          </a:xfrm>
          <a:prstGeom prst="rect">
            <a:avLst/>
          </a:prstGeom>
        </p:spPr>
      </p:pic>
    </p:spTree>
    <p:extLst>
      <p:ext uri="{BB962C8B-B14F-4D97-AF65-F5344CB8AC3E}">
        <p14:creationId xmlns="" xmlns:p14="http://schemas.microsoft.com/office/powerpoint/2010/main" val="27516950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11">
            <a:extLst>
              <a:ext uri="{FF2B5EF4-FFF2-40B4-BE49-F238E27FC236}">
                <a16:creationId xmlns="" xmlns:a16="http://schemas.microsoft.com/office/drawing/2014/main" id="{689E7B96-A4A7-4DA6-86E5-B13691B57A0A}"/>
              </a:ext>
            </a:extLst>
          </p:cNvPr>
          <p:cNvSpPr/>
          <p:nvPr/>
        </p:nvSpPr>
        <p:spPr>
          <a:xfrm>
            <a:off x="0" y="1"/>
            <a:ext cx="2438400" cy="6857999"/>
          </a:xfrm>
          <a:prstGeom prst="rect">
            <a:avLst/>
          </a:prstGeom>
          <a:gradFill flip="none" rotWithShape="1">
            <a:gsLst>
              <a:gs pos="100000">
                <a:schemeClr val="bg1">
                  <a:lumMod val="85000"/>
                </a:schemeClr>
              </a:gs>
              <a:gs pos="16000">
                <a:schemeClr val="bg1"/>
              </a:gs>
              <a:gs pos="60000">
                <a:schemeClr val="bg1">
                  <a:lumMod val="95000"/>
                </a:schemeClr>
              </a:gs>
              <a:gs pos="41000">
                <a:schemeClr val="bg1">
                  <a:lumMod val="95000"/>
                </a:schemeClr>
              </a:gs>
            </a:gsLst>
            <a:lin ang="10800000" scaled="1"/>
            <a:tileRect/>
          </a:gradFill>
        </p:spPr>
        <p:txBody>
          <a:bodyPr vert="horz" lIns="91440" tIns="45720" rIns="91440" bIns="45720" rtlCol="0">
            <a:normAutofit/>
          </a:bodyPr>
          <a:lstStyle/>
          <a:p>
            <a:pPr algn="ctr">
              <a:lnSpc>
                <a:spcPct val="90000"/>
              </a:lnSpc>
              <a:spcBef>
                <a:spcPts val="1000"/>
              </a:spcBef>
            </a:pPr>
            <a:endParaRPr lang="en-US" sz="2400">
              <a:solidFill>
                <a:schemeClr val="tx1"/>
              </a:solidFill>
            </a:endParaRPr>
          </a:p>
        </p:txBody>
      </p:sp>
      <p:cxnSp>
        <p:nvCxnSpPr>
          <p:cNvPr id="4" name="Conector recto 3">
            <a:extLst>
              <a:ext uri="{FF2B5EF4-FFF2-40B4-BE49-F238E27FC236}">
                <a16:creationId xmlns="" xmlns:a16="http://schemas.microsoft.com/office/drawing/2014/main" id="{A15BA053-1DC8-41E8-8CCD-C2D641969101}"/>
              </a:ext>
            </a:extLst>
          </p:cNvPr>
          <p:cNvCxnSpPr>
            <a:cxnSpLocks/>
          </p:cNvCxnSpPr>
          <p:nvPr/>
        </p:nvCxnSpPr>
        <p:spPr>
          <a:xfrm>
            <a:off x="0" y="518946"/>
            <a:ext cx="12192000" cy="0"/>
          </a:xfrm>
          <a:prstGeom prst="line">
            <a:avLst/>
          </a:prstGeom>
          <a:ln w="19050">
            <a:solidFill>
              <a:srgbClr val="0DD2D9"/>
            </a:solidFill>
          </a:ln>
        </p:spPr>
        <p:style>
          <a:lnRef idx="1">
            <a:schemeClr val="accent1"/>
          </a:lnRef>
          <a:fillRef idx="0">
            <a:schemeClr val="accent1"/>
          </a:fillRef>
          <a:effectRef idx="0">
            <a:schemeClr val="accent1"/>
          </a:effectRef>
          <a:fontRef idx="minor">
            <a:schemeClr val="tx1"/>
          </a:fontRef>
        </p:style>
      </p:cxnSp>
      <p:sp>
        <p:nvSpPr>
          <p:cNvPr id="2" name="Rectángulo 1">
            <a:extLst>
              <a:ext uri="{FF2B5EF4-FFF2-40B4-BE49-F238E27FC236}">
                <a16:creationId xmlns="" xmlns:a16="http://schemas.microsoft.com/office/drawing/2014/main" id="{491D80A8-0121-4D35-86A6-F3FA3B60487B}"/>
              </a:ext>
            </a:extLst>
          </p:cNvPr>
          <p:cNvSpPr/>
          <p:nvPr/>
        </p:nvSpPr>
        <p:spPr>
          <a:xfrm>
            <a:off x="0" y="0"/>
            <a:ext cx="12192000" cy="507961"/>
          </a:xfrm>
          <a:prstGeom prst="rect">
            <a:avLst/>
          </a:prstGeom>
          <a:solidFill>
            <a:srgbClr val="0DD2D9"/>
          </a:solidFill>
          <a:ln>
            <a:solidFill>
              <a:srgbClr val="0DD2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rial"/>
                <a:ea typeface="Arial"/>
                <a:cs typeface="Arial"/>
                <a:sym typeface="Arial"/>
              </a:rPr>
              <a:t>                   </a:t>
            </a:r>
            <a:r>
              <a:rPr lang="en-US" sz="2800" b="1" dirty="0" smtClean="0">
                <a:solidFill>
                  <a:srgbClr val="00007C"/>
                </a:solidFill>
                <a:latin typeface="Arial"/>
                <a:ea typeface="Arial"/>
                <a:cs typeface="Arial"/>
                <a:sym typeface="Arial"/>
              </a:rPr>
              <a:t>Methodology: </a:t>
            </a:r>
            <a:r>
              <a:rPr lang="en-US" sz="2800" dirty="0" smtClean="0">
                <a:solidFill>
                  <a:schemeClr val="bg1"/>
                </a:solidFill>
                <a:latin typeface="Arial"/>
                <a:ea typeface="Arial"/>
                <a:cs typeface="Arial"/>
                <a:sym typeface="Arial"/>
              </a:rPr>
              <a:t>LSA and cosine similarity</a:t>
            </a:r>
            <a:endParaRPr lang="en-US" sz="2800" dirty="0">
              <a:solidFill>
                <a:schemeClr val="bg1"/>
              </a:solidFill>
              <a:latin typeface="Arial" panose="020B0604020202020204" pitchFamily="34" charset="0"/>
              <a:ea typeface="Arimo" panose="020B0604020202020204" pitchFamily="34" charset="0"/>
              <a:cs typeface="Arial" panose="020B0604020202020204" pitchFamily="34" charset="0"/>
            </a:endParaRPr>
          </a:p>
        </p:txBody>
      </p:sp>
      <p:sp>
        <p:nvSpPr>
          <p:cNvPr id="9" name="Google Shape;173;p22">
            <a:extLst>
              <a:ext uri="{FF2B5EF4-FFF2-40B4-BE49-F238E27FC236}">
                <a16:creationId xmlns="" xmlns:a16="http://schemas.microsoft.com/office/drawing/2014/main" id="{311ABA68-1B25-4640-A987-EC984A18E9B8}"/>
              </a:ext>
            </a:extLst>
          </p:cNvPr>
          <p:cNvSpPr/>
          <p:nvPr/>
        </p:nvSpPr>
        <p:spPr>
          <a:xfrm>
            <a:off x="109372" y="128346"/>
            <a:ext cx="781200" cy="781200"/>
          </a:xfrm>
          <a:prstGeom prst="ellipse">
            <a:avLst/>
          </a:prstGeom>
          <a:solidFill>
            <a:schemeClr val="bg1"/>
          </a:solidFill>
          <a:ln w="19050" cap="flat" cmpd="sng">
            <a:solidFill>
              <a:srgbClr val="00007C"/>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1" name="Google Shape;177;p22">
            <a:extLst>
              <a:ext uri="{FF2B5EF4-FFF2-40B4-BE49-F238E27FC236}">
                <a16:creationId xmlns="" xmlns:a16="http://schemas.microsoft.com/office/drawing/2014/main" id="{5CF93BAC-97C3-4860-9661-423F69FC627D}"/>
              </a:ext>
            </a:extLst>
          </p:cNvPr>
          <p:cNvSpPr/>
          <p:nvPr/>
        </p:nvSpPr>
        <p:spPr>
          <a:xfrm>
            <a:off x="278572" y="298347"/>
            <a:ext cx="442800" cy="442800"/>
          </a:xfrm>
          <a:custGeom>
            <a:avLst/>
            <a:gdLst/>
            <a:ahLst/>
            <a:cxnLst/>
            <a:rect l="l" t="t" r="r" b="b"/>
            <a:pathLst>
              <a:path w="120000" h="120000" extrusionOk="0">
                <a:moveTo>
                  <a:pt x="65274" y="39473"/>
                </a:moveTo>
                <a:cubicBezTo>
                  <a:pt x="53599" y="36371"/>
                  <a:pt x="41599" y="43242"/>
                  <a:pt x="38470" y="54820"/>
                </a:cubicBezTo>
                <a:cubicBezTo>
                  <a:pt x="35342" y="66398"/>
                  <a:pt x="42270" y="78299"/>
                  <a:pt x="53945" y="81402"/>
                </a:cubicBezTo>
                <a:cubicBezTo>
                  <a:pt x="65620" y="84504"/>
                  <a:pt x="77621" y="77633"/>
                  <a:pt x="80749" y="66055"/>
                </a:cubicBezTo>
                <a:cubicBezTo>
                  <a:pt x="83877" y="54477"/>
                  <a:pt x="76949" y="42576"/>
                  <a:pt x="65274" y="39473"/>
                </a:cubicBezTo>
                <a:close/>
                <a:moveTo>
                  <a:pt x="69168" y="25060"/>
                </a:moveTo>
                <a:cubicBezTo>
                  <a:pt x="88870" y="30296"/>
                  <a:pt x="100561" y="50379"/>
                  <a:pt x="95282" y="69917"/>
                </a:cubicBezTo>
                <a:cubicBezTo>
                  <a:pt x="90003" y="89455"/>
                  <a:pt x="69753" y="101050"/>
                  <a:pt x="50051" y="95815"/>
                </a:cubicBezTo>
                <a:cubicBezTo>
                  <a:pt x="30350" y="90579"/>
                  <a:pt x="18658" y="70496"/>
                  <a:pt x="23937" y="50958"/>
                </a:cubicBezTo>
                <a:cubicBezTo>
                  <a:pt x="29216" y="31420"/>
                  <a:pt x="49467" y="19825"/>
                  <a:pt x="69168" y="25060"/>
                </a:cubicBezTo>
                <a:close/>
                <a:moveTo>
                  <a:pt x="70584" y="19819"/>
                </a:moveTo>
                <a:cubicBezTo>
                  <a:pt x="47964" y="13808"/>
                  <a:pt x="24713" y="27121"/>
                  <a:pt x="18652" y="49554"/>
                </a:cubicBezTo>
                <a:cubicBezTo>
                  <a:pt x="12591" y="71987"/>
                  <a:pt x="26015" y="95045"/>
                  <a:pt x="48635" y="101056"/>
                </a:cubicBezTo>
                <a:cubicBezTo>
                  <a:pt x="71255" y="107067"/>
                  <a:pt x="94506" y="93754"/>
                  <a:pt x="100567" y="71321"/>
                </a:cubicBezTo>
                <a:cubicBezTo>
                  <a:pt x="106628" y="48888"/>
                  <a:pt x="93204" y="25830"/>
                  <a:pt x="70584" y="19819"/>
                </a:cubicBezTo>
                <a:close/>
                <a:moveTo>
                  <a:pt x="120000" y="28418"/>
                </a:moveTo>
                <a:lnTo>
                  <a:pt x="119819" y="29085"/>
                </a:lnTo>
                <a:lnTo>
                  <a:pt x="119636" y="28804"/>
                </a:lnTo>
                <a:close/>
                <a:moveTo>
                  <a:pt x="84120" y="4683"/>
                </a:moveTo>
                <a:lnTo>
                  <a:pt x="83867" y="19572"/>
                </a:lnTo>
                <a:lnTo>
                  <a:pt x="83406" y="19449"/>
                </a:lnTo>
                <a:cubicBezTo>
                  <a:pt x="87163" y="21546"/>
                  <a:pt x="90559" y="24117"/>
                  <a:pt x="93431" y="27166"/>
                </a:cubicBezTo>
                <a:lnTo>
                  <a:pt x="106796" y="23870"/>
                </a:lnTo>
                <a:lnTo>
                  <a:pt x="115363" y="39849"/>
                </a:lnTo>
                <a:lnTo>
                  <a:pt x="105840" y="48364"/>
                </a:lnTo>
                <a:cubicBezTo>
                  <a:pt x="107034" y="52676"/>
                  <a:pt x="107596" y="57191"/>
                  <a:pt x="107394" y="61781"/>
                </a:cubicBezTo>
                <a:lnTo>
                  <a:pt x="119289" y="68330"/>
                </a:lnTo>
                <a:lnTo>
                  <a:pt x="114566" y="85810"/>
                </a:lnTo>
                <a:lnTo>
                  <a:pt x="100132" y="85570"/>
                </a:lnTo>
                <a:cubicBezTo>
                  <a:pt x="98307" y="88594"/>
                  <a:pt x="96096" y="91321"/>
                  <a:pt x="93619" y="93756"/>
                </a:cubicBezTo>
                <a:lnTo>
                  <a:pt x="98359" y="106025"/>
                </a:lnTo>
                <a:lnTo>
                  <a:pt x="83411" y="116405"/>
                </a:lnTo>
                <a:lnTo>
                  <a:pt x="72073" y="106643"/>
                </a:lnTo>
                <a:lnTo>
                  <a:pt x="73453" y="105685"/>
                </a:lnTo>
                <a:cubicBezTo>
                  <a:pt x="69110" y="107079"/>
                  <a:pt x="64517" y="107749"/>
                  <a:pt x="59835" y="107723"/>
                </a:cubicBezTo>
                <a:lnTo>
                  <a:pt x="52963" y="119999"/>
                </a:lnTo>
                <a:lnTo>
                  <a:pt x="35336" y="115316"/>
                </a:lnTo>
                <a:lnTo>
                  <a:pt x="35574" y="101277"/>
                </a:lnTo>
                <a:cubicBezTo>
                  <a:pt x="31839" y="99165"/>
                  <a:pt x="28466" y="96583"/>
                  <a:pt x="25614" y="93529"/>
                </a:cubicBezTo>
                <a:lnTo>
                  <a:pt x="25843" y="94015"/>
                </a:lnTo>
                <a:lnTo>
                  <a:pt x="11102" y="96847"/>
                </a:lnTo>
                <a:lnTo>
                  <a:pt x="3390" y="80445"/>
                </a:lnTo>
                <a:lnTo>
                  <a:pt x="13359" y="72429"/>
                </a:lnTo>
                <a:cubicBezTo>
                  <a:pt x="12295" y="68561"/>
                  <a:pt x="11739" y="64530"/>
                  <a:pt x="11738" y="60428"/>
                </a:cubicBezTo>
                <a:lnTo>
                  <a:pt x="0" y="53965"/>
                </a:lnTo>
                <a:lnTo>
                  <a:pt x="4723" y="36484"/>
                </a:lnTo>
                <a:lnTo>
                  <a:pt x="18174" y="36709"/>
                </a:lnTo>
                <a:cubicBezTo>
                  <a:pt x="19999" y="33515"/>
                  <a:pt x="22203" y="30603"/>
                  <a:pt x="24696" y="27997"/>
                </a:cubicBezTo>
                <a:lnTo>
                  <a:pt x="20190" y="14215"/>
                </a:lnTo>
                <a:lnTo>
                  <a:pt x="35666" y="4625"/>
                </a:lnTo>
                <a:lnTo>
                  <a:pt x="46473" y="14962"/>
                </a:lnTo>
                <a:lnTo>
                  <a:pt x="46365" y="15030"/>
                </a:lnTo>
                <a:cubicBezTo>
                  <a:pt x="50613" y="13704"/>
                  <a:pt x="55098" y="13091"/>
                  <a:pt x="59667" y="13141"/>
                </a:cubicBezTo>
                <a:lnTo>
                  <a:pt x="59206" y="13018"/>
                </a:lnTo>
                <a:lnTo>
                  <a:pt x="66493" y="0"/>
                </a:lnTo>
                <a:close/>
              </a:path>
            </a:pathLst>
          </a:custGeom>
          <a:solidFill>
            <a:srgbClr val="00007C"/>
          </a:solidFill>
          <a:ln>
            <a:noFill/>
          </a:ln>
        </p:spPr>
        <p:txBody>
          <a:bodyPr spcFirstLastPara="1" wrap="square" lIns="121900" tIns="60933" rIns="121900" bIns="60933" anchor="ctr" anchorCtr="0">
            <a:noAutofit/>
          </a:bodyPr>
          <a:lstStyle/>
          <a:p>
            <a:pPr algn="ctr"/>
            <a:endParaRPr sz="2400">
              <a:solidFill>
                <a:srgbClr val="00007C"/>
              </a:solidFill>
              <a:latin typeface="Arial"/>
              <a:ea typeface="Arial"/>
              <a:cs typeface="Arial"/>
              <a:sym typeface="Arial"/>
            </a:endParaRPr>
          </a:p>
        </p:txBody>
      </p:sp>
      <p:cxnSp>
        <p:nvCxnSpPr>
          <p:cNvPr id="33" name="Conector recto 32">
            <a:extLst>
              <a:ext uri="{FF2B5EF4-FFF2-40B4-BE49-F238E27FC236}">
                <a16:creationId xmlns="" xmlns:a16="http://schemas.microsoft.com/office/drawing/2014/main" id="{75F467CF-90D9-4770-8D1A-646F975ADC3A}"/>
              </a:ext>
            </a:extLst>
          </p:cNvPr>
          <p:cNvCxnSpPr>
            <a:cxnSpLocks/>
          </p:cNvCxnSpPr>
          <p:nvPr/>
        </p:nvCxnSpPr>
        <p:spPr>
          <a:xfrm>
            <a:off x="-5846" y="6517925"/>
            <a:ext cx="12197846" cy="0"/>
          </a:xfrm>
          <a:prstGeom prst="line">
            <a:avLst/>
          </a:prstGeom>
          <a:ln w="19050">
            <a:solidFill>
              <a:srgbClr val="00007C"/>
            </a:solidFill>
          </a:ln>
        </p:spPr>
        <p:style>
          <a:lnRef idx="1">
            <a:schemeClr val="accent1"/>
          </a:lnRef>
          <a:fillRef idx="0">
            <a:schemeClr val="accent1"/>
          </a:fillRef>
          <a:effectRef idx="0">
            <a:schemeClr val="accent1"/>
          </a:effectRef>
          <a:fontRef idx="minor">
            <a:schemeClr val="tx1"/>
          </a:fontRef>
        </p:style>
      </p:cxnSp>
      <p:sp>
        <p:nvSpPr>
          <p:cNvPr id="16" name="15 Rectángulo"/>
          <p:cNvSpPr/>
          <p:nvPr/>
        </p:nvSpPr>
        <p:spPr>
          <a:xfrm>
            <a:off x="9444461" y="1174986"/>
            <a:ext cx="1106393" cy="523220"/>
          </a:xfrm>
          <a:prstGeom prst="rect">
            <a:avLst/>
          </a:prstGeom>
        </p:spPr>
        <p:txBody>
          <a:bodyPr wrap="none">
            <a:spAutoFit/>
          </a:bodyPr>
          <a:lstStyle/>
          <a:p>
            <a:r>
              <a:rPr lang="en-US" sz="2800" b="1" dirty="0" err="1" smtClean="0">
                <a:latin typeface="Arial" pitchFamily="34" charset="0"/>
                <a:cs typeface="Arial" pitchFamily="34" charset="0"/>
              </a:rPr>
              <a:t>lsa</a:t>
            </a:r>
            <a:r>
              <a:rPr lang="en-US" sz="2800" dirty="0" smtClean="0"/>
              <a:t> </a:t>
            </a:r>
            <a:r>
              <a:rPr lang="es-ES" sz="2800" b="1" dirty="0" smtClean="0">
                <a:latin typeface="Arial" pitchFamily="34" charset="0"/>
                <a:cs typeface="Arial" pitchFamily="34" charset="0"/>
              </a:rPr>
              <a:t>() </a:t>
            </a:r>
            <a:endParaRPr lang="es-ES" sz="2800" b="1" dirty="0">
              <a:latin typeface="Arial" pitchFamily="34" charset="0"/>
              <a:cs typeface="Arial" pitchFamily="34" charset="0"/>
            </a:endParaRPr>
          </a:p>
        </p:txBody>
      </p:sp>
      <p:sp>
        <p:nvSpPr>
          <p:cNvPr id="22" name="CuadroTexto 9">
            <a:extLst>
              <a:ext uri="{FF2B5EF4-FFF2-40B4-BE49-F238E27FC236}">
                <a16:creationId xmlns="" xmlns:a16="http://schemas.microsoft.com/office/drawing/2014/main" id="{D4BD7553-6070-4CE9-9548-A2D0C09AB5CF}"/>
              </a:ext>
            </a:extLst>
          </p:cNvPr>
          <p:cNvSpPr txBox="1"/>
          <p:nvPr/>
        </p:nvSpPr>
        <p:spPr>
          <a:xfrm>
            <a:off x="11240" y="6510626"/>
            <a:ext cx="12103794" cy="338554"/>
          </a:xfrm>
          <a:prstGeom prst="rect">
            <a:avLst/>
          </a:prstGeom>
          <a:noFill/>
        </p:spPr>
        <p:txBody>
          <a:bodyPr wrap="square" rtlCol="0">
            <a:spAutoFit/>
          </a:bodyPr>
          <a:lstStyle/>
          <a:p>
            <a:r>
              <a:rPr lang="en-US" sz="1600" dirty="0">
                <a:latin typeface="Arial" pitchFamily="34" charset="0"/>
                <a:cs typeface="Arial" pitchFamily="34" charset="0"/>
              </a:rPr>
              <a:t>Source: </a:t>
            </a:r>
            <a:r>
              <a:rPr lang="en-US" sz="1600" dirty="0" smtClean="0">
                <a:latin typeface="Arial" pitchFamily="34" charset="0"/>
                <a:cs typeface="Arial" pitchFamily="34" charset="0"/>
              </a:rPr>
              <a:t>modified from </a:t>
            </a:r>
            <a:r>
              <a:rPr lang="en-US" sz="1600" dirty="0" err="1" smtClean="0">
                <a:latin typeface="Arial" pitchFamily="34" charset="0"/>
                <a:cs typeface="Arial" pitchFamily="34" charset="0"/>
              </a:rPr>
              <a:t>Datacamp</a:t>
            </a:r>
            <a:r>
              <a:rPr lang="en-US" sz="1600" dirty="0" smtClean="0">
                <a:latin typeface="Arial" pitchFamily="34" charset="0"/>
                <a:cs typeface="Arial" pitchFamily="34" charset="0"/>
              </a:rPr>
              <a:t> [on line] [consult: 16th of May of 2022].</a:t>
            </a:r>
            <a:r>
              <a:rPr lang="en-US" sz="1600" u="sng" dirty="0" smtClean="0"/>
              <a:t> </a:t>
            </a:r>
            <a:endParaRPr lang="es-ES" sz="1600" dirty="0">
              <a:latin typeface="Arial" pitchFamily="34" charset="0"/>
              <a:cs typeface="Arial" pitchFamily="34" charset="0"/>
            </a:endParaRPr>
          </a:p>
        </p:txBody>
      </p:sp>
      <p:pic>
        <p:nvPicPr>
          <p:cNvPr id="24" name="Picture 4" descr="Books piled free vector icons designed by Freepik | Livros empilhados,  Ideias para cartaz, Ícones"/>
          <p:cNvPicPr>
            <a:picLocks noChangeAspect="1" noChangeArrowheads="1"/>
          </p:cNvPicPr>
          <p:nvPr/>
        </p:nvPicPr>
        <p:blipFill>
          <a:blip r:embed="rId3" cstate="print"/>
          <a:srcRect/>
          <a:stretch>
            <a:fillRect/>
          </a:stretch>
        </p:blipFill>
        <p:spPr bwMode="auto">
          <a:xfrm>
            <a:off x="10714903" y="831111"/>
            <a:ext cx="1014414" cy="1014414"/>
          </a:xfrm>
          <a:prstGeom prst="rect">
            <a:avLst/>
          </a:prstGeom>
          <a:noFill/>
        </p:spPr>
      </p:pic>
      <p:sp>
        <p:nvSpPr>
          <p:cNvPr id="26" name="2 Marcador de contenido">
            <a:extLst>
              <a:ext uri="{FF2B5EF4-FFF2-40B4-BE49-F238E27FC236}">
                <a16:creationId xmlns="" xmlns:a16="http://schemas.microsoft.com/office/drawing/2014/main" id="{3226EC28-F27E-4441-A091-827F8671C874}"/>
              </a:ext>
            </a:extLst>
          </p:cNvPr>
          <p:cNvSpPr txBox="1">
            <a:spLocks/>
          </p:cNvSpPr>
          <p:nvPr/>
        </p:nvSpPr>
        <p:spPr>
          <a:xfrm>
            <a:off x="723604" y="1966425"/>
            <a:ext cx="10990053" cy="178082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817563" lvl="1" indent="-360363" algn="just">
              <a:spcBef>
                <a:spcPts val="1200"/>
              </a:spcBef>
              <a:buClr>
                <a:srgbClr val="0DD2D9"/>
              </a:buClr>
              <a:buFont typeface="Arial" panose="020B0604020202020204" pitchFamily="34" charset="0"/>
              <a:buChar char="●"/>
            </a:pPr>
            <a:r>
              <a:rPr lang="en-US" sz="2800" b="1" dirty="0" smtClean="0">
                <a:solidFill>
                  <a:srgbClr val="00007C"/>
                </a:solidFill>
                <a:latin typeface="Arial" panose="020B0604020202020204" pitchFamily="34" charset="0"/>
                <a:cs typeface="Arial" panose="020B0604020202020204" pitchFamily="34" charset="0"/>
              </a:rPr>
              <a:t>High-dimensional </a:t>
            </a:r>
            <a:r>
              <a:rPr lang="en-US" sz="2800" b="1" dirty="0" err="1" smtClean="0">
                <a:solidFill>
                  <a:srgbClr val="00007C"/>
                </a:solidFill>
                <a:latin typeface="Arial" panose="020B0604020202020204" pitchFamily="34" charset="0"/>
                <a:cs typeface="Arial" panose="020B0604020202020204" pitchFamily="34" charset="0"/>
              </a:rPr>
              <a:t>sparsity</a:t>
            </a:r>
            <a:r>
              <a:rPr lang="en-US" sz="2800" b="1" dirty="0" smtClean="0">
                <a:solidFill>
                  <a:srgbClr val="00007C"/>
                </a:solidFill>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each word in the lexicon = an attribute; document word frequency = attribute value </a:t>
            </a:r>
            <a:r>
              <a:rPr lang="en-US" dirty="0" smtClean="0">
                <a:latin typeface="Arial" panose="020B0604020202020204" pitchFamily="34" charset="0"/>
                <a:cs typeface="Arial" panose="020B0604020202020204" pitchFamily="34" charset="0"/>
                <a:sym typeface="Wingdings" pitchFamily="2" charset="2"/>
              </a:rPr>
              <a:t> </a:t>
            </a:r>
            <a:r>
              <a:rPr lang="en-US" dirty="0" smtClean="0">
                <a:latin typeface="Arial" panose="020B0604020202020204" pitchFamily="34" charset="0"/>
                <a:cs typeface="Arial" panose="020B0604020202020204" pitchFamily="34" charset="0"/>
              </a:rPr>
              <a:t>most attribute values are 0. </a:t>
            </a:r>
            <a:endParaRPr lang="es-ES" dirty="0" smtClean="0">
              <a:latin typeface="Arial" panose="020B0604020202020204" pitchFamily="34" charset="0"/>
              <a:cs typeface="Arial" panose="020B0604020202020204" pitchFamily="34" charset="0"/>
            </a:endParaRPr>
          </a:p>
          <a:p>
            <a:pPr marL="817563" lvl="1" indent="-360363" algn="just">
              <a:spcBef>
                <a:spcPts val="1200"/>
              </a:spcBef>
              <a:buClr>
                <a:srgbClr val="0DD2D9"/>
              </a:buClr>
              <a:buFont typeface="Arial" panose="020B0604020202020204" pitchFamily="34" charset="0"/>
              <a:buChar char="●"/>
            </a:pPr>
            <a:r>
              <a:rPr lang="en-US" sz="2800" b="1" dirty="0" smtClean="0">
                <a:solidFill>
                  <a:srgbClr val="00007C"/>
                </a:solidFill>
                <a:latin typeface="Arial" panose="020B0604020202020204" pitchFamily="34" charset="0"/>
                <a:cs typeface="Arial" panose="020B0604020202020204" pitchFamily="34" charset="0"/>
              </a:rPr>
              <a:t>Latent </a:t>
            </a:r>
            <a:r>
              <a:rPr lang="en-US" sz="2800" b="1" dirty="0" smtClean="0">
                <a:solidFill>
                  <a:srgbClr val="00007C"/>
                </a:solidFill>
                <a:latin typeface="Arial" panose="020B0604020202020204" pitchFamily="34" charset="0"/>
                <a:cs typeface="Arial" panose="020B0604020202020204" pitchFamily="34" charset="0"/>
              </a:rPr>
              <a:t>semantic analysis </a:t>
            </a:r>
            <a:r>
              <a:rPr lang="en-US" dirty="0" smtClean="0">
                <a:latin typeface="Arial" panose="020B0604020202020204" pitchFamily="34" charset="0"/>
                <a:cs typeface="Arial" panose="020B0604020202020204" pitchFamily="34" charset="0"/>
              </a:rPr>
              <a:t>to transform the text collection to a non-sparse representation with lower dimensionality. </a:t>
            </a:r>
            <a:endParaRPr lang="en-US" dirty="0" smtClean="0">
              <a:latin typeface="Arial" panose="020B0604020202020204" pitchFamily="34" charset="0"/>
              <a:cs typeface="Arial" panose="020B0604020202020204" pitchFamily="34" charset="0"/>
            </a:endParaRPr>
          </a:p>
        </p:txBody>
      </p:sp>
      <p:sp>
        <p:nvSpPr>
          <p:cNvPr id="28" name="27 CuadroTexto"/>
          <p:cNvSpPr txBox="1"/>
          <p:nvPr/>
        </p:nvSpPr>
        <p:spPr>
          <a:xfrm>
            <a:off x="1613646" y="3801035"/>
            <a:ext cx="5360895" cy="2215991"/>
          </a:xfrm>
          <a:prstGeom prst="rect">
            <a:avLst/>
          </a:prstGeom>
          <a:noFill/>
        </p:spPr>
        <p:txBody>
          <a:bodyPr wrap="square" rtlCol="0">
            <a:spAutoFit/>
          </a:bodyPr>
          <a:lstStyle/>
          <a:p>
            <a:pPr marL="0" lvl="1">
              <a:buClr>
                <a:srgbClr val="0DD2D9"/>
              </a:buClr>
              <a:buFont typeface="Wingdings" pitchFamily="2" charset="2"/>
              <a:buChar char="à"/>
            </a:pPr>
            <a:r>
              <a:rPr lang="en-US" sz="2000" dirty="0" smtClean="0">
                <a:latin typeface="Arial" panose="020B0604020202020204" pitchFamily="34" charset="0"/>
                <a:cs typeface="Arial" panose="020B0604020202020204" pitchFamily="34" charset="0"/>
              </a:rPr>
              <a:t>LSA </a:t>
            </a:r>
            <a:r>
              <a:rPr lang="en-US" sz="2000" dirty="0" smtClean="0">
                <a:latin typeface="Arial" panose="020B0604020202020204" pitchFamily="34" charset="0"/>
                <a:cs typeface="Arial" panose="020B0604020202020204" pitchFamily="34" charset="0"/>
              </a:rPr>
              <a:t>uses </a:t>
            </a:r>
            <a:r>
              <a:rPr lang="en-US" sz="2000" b="1" dirty="0" smtClean="0">
                <a:solidFill>
                  <a:srgbClr val="00007C"/>
                </a:solidFill>
                <a:latin typeface="Arial" panose="020B0604020202020204" pitchFamily="34" charset="0"/>
                <a:cs typeface="Arial" panose="020B0604020202020204" pitchFamily="34" charset="0"/>
              </a:rPr>
              <a:t>bag of word model, which results in a term-document </a:t>
            </a:r>
            <a:r>
              <a:rPr lang="en-US" sz="2000" b="1" dirty="0" smtClean="0">
                <a:solidFill>
                  <a:srgbClr val="00007C"/>
                </a:solidFill>
                <a:latin typeface="Arial" panose="020B0604020202020204" pitchFamily="34" charset="0"/>
                <a:cs typeface="Arial" panose="020B0604020202020204" pitchFamily="34" charset="0"/>
              </a:rPr>
              <a:t>matrix. </a:t>
            </a:r>
          </a:p>
          <a:p>
            <a:pPr marL="0" lvl="1">
              <a:buClr>
                <a:srgbClr val="01EEFF"/>
              </a:buClr>
              <a:buFont typeface="Wingdings" pitchFamily="2" charset="2"/>
              <a:buChar char="à"/>
            </a:pPr>
            <a:endParaRPr lang="en-US" sz="2000" b="1" dirty="0" smtClean="0">
              <a:solidFill>
                <a:srgbClr val="00007C"/>
              </a:solidFill>
              <a:latin typeface="Arial" panose="020B0604020202020204" pitchFamily="34" charset="0"/>
              <a:cs typeface="Arial" panose="020B0604020202020204" pitchFamily="34" charset="0"/>
            </a:endParaRPr>
          </a:p>
          <a:p>
            <a:pPr marL="0" lvl="1">
              <a:buClr>
                <a:srgbClr val="01EEFF"/>
              </a:buClr>
              <a:buFont typeface="Wingdings" pitchFamily="2" charset="2"/>
              <a:buChar char="à"/>
            </a:pPr>
            <a:r>
              <a:rPr lang="en-US" sz="2000" dirty="0" smtClean="0">
                <a:latin typeface="Arial" panose="020B0604020202020204" pitchFamily="34" charset="0"/>
                <a:cs typeface="Arial" panose="020B0604020202020204" pitchFamily="34" charset="0"/>
              </a:rPr>
              <a:t>LSA </a:t>
            </a:r>
            <a:r>
              <a:rPr lang="en-US" sz="2000" dirty="0" smtClean="0">
                <a:latin typeface="Arial" panose="020B0604020202020204" pitchFamily="34" charset="0"/>
                <a:cs typeface="Arial" panose="020B0604020202020204" pitchFamily="34" charset="0"/>
              </a:rPr>
              <a:t>pe</a:t>
            </a:r>
            <a:r>
              <a:rPr lang="en-US" sz="2000" dirty="0" smtClean="0">
                <a:latin typeface="Arial" panose="020B0604020202020204" pitchFamily="34" charset="0"/>
                <a:cs typeface="Arial" panose="020B0604020202020204" pitchFamily="34" charset="0"/>
              </a:rPr>
              <a:t>rfo</a:t>
            </a:r>
            <a:r>
              <a:rPr lang="en-US" sz="2000" dirty="0" smtClean="0">
                <a:latin typeface="Arial" panose="020B0604020202020204" pitchFamily="34" charset="0"/>
                <a:cs typeface="Arial" panose="020B0604020202020204" pitchFamily="34" charset="0"/>
              </a:rPr>
              <a:t>rms a </a:t>
            </a:r>
            <a:r>
              <a:rPr lang="en-US" sz="2000" dirty="0" smtClean="0">
                <a:latin typeface="Arial" panose="020B0604020202020204" pitchFamily="34" charset="0"/>
                <a:cs typeface="Arial" panose="020B0604020202020204" pitchFamily="34" charset="0"/>
              </a:rPr>
              <a:t>singular matrix decomposition</a:t>
            </a:r>
            <a:r>
              <a:rPr lang="en-US" sz="2000" b="1" dirty="0" smtClean="0">
                <a:solidFill>
                  <a:srgbClr val="00007C"/>
                </a:solidFill>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on the </a:t>
            </a:r>
            <a:r>
              <a:rPr lang="en-US" sz="2000" b="1" dirty="0" smtClean="0">
                <a:solidFill>
                  <a:srgbClr val="00007C"/>
                </a:solidFill>
                <a:latin typeface="Arial" panose="020B0604020202020204" pitchFamily="34" charset="0"/>
                <a:cs typeface="Arial" panose="020B0604020202020204" pitchFamily="34" charset="0"/>
              </a:rPr>
              <a:t>document-term matrix using singular value decomposition</a:t>
            </a:r>
            <a:r>
              <a:rPr lang="en-US" sz="2000" dirty="0" smtClean="0">
                <a:latin typeface="Arial" panose="020B0604020202020204" pitchFamily="34" charset="0"/>
                <a:cs typeface="Arial" panose="020B0604020202020204" pitchFamily="34" charset="0"/>
              </a:rPr>
              <a:t>.</a:t>
            </a:r>
            <a:endParaRPr lang="es-ES" sz="2000" dirty="0" smtClean="0">
              <a:latin typeface="Arial" panose="020B0604020202020204" pitchFamily="34" charset="0"/>
              <a:cs typeface="Arial" panose="020B0604020202020204" pitchFamily="34" charset="0"/>
            </a:endParaRPr>
          </a:p>
          <a:p>
            <a:pPr>
              <a:buClr>
                <a:srgbClr val="01EEFF"/>
              </a:buClr>
            </a:pPr>
            <a:endParaRPr lang="es-ES" dirty="0"/>
          </a:p>
        </p:txBody>
      </p:sp>
      <p:pic>
        <p:nvPicPr>
          <p:cNvPr id="29" name="28 Imagen" descr="https://res.cloudinary.com/dyd911kmh/image/upload/f_auto,q_auto:best/v1538411402/image3_maagmh.png"/>
          <p:cNvPicPr/>
          <p:nvPr/>
        </p:nvPicPr>
        <p:blipFill>
          <a:blip r:embed="rId4"/>
          <a:srcRect t="8146" r="72352" b="19944"/>
          <a:stretch>
            <a:fillRect/>
          </a:stretch>
        </p:blipFill>
        <p:spPr bwMode="auto">
          <a:xfrm>
            <a:off x="8170108" y="3443801"/>
            <a:ext cx="2871703" cy="2545976"/>
          </a:xfrm>
          <a:prstGeom prst="rect">
            <a:avLst/>
          </a:prstGeom>
          <a:noFill/>
          <a:ln w="9525">
            <a:noFill/>
            <a:miter lim="800000"/>
            <a:headEnd/>
            <a:tailEnd/>
          </a:ln>
        </p:spPr>
      </p:pic>
      <p:sp>
        <p:nvSpPr>
          <p:cNvPr id="30" name="29 CuadroTexto"/>
          <p:cNvSpPr txBox="1"/>
          <p:nvPr/>
        </p:nvSpPr>
        <p:spPr>
          <a:xfrm>
            <a:off x="7268870" y="5925935"/>
            <a:ext cx="4670091" cy="523220"/>
          </a:xfrm>
          <a:prstGeom prst="rect">
            <a:avLst/>
          </a:prstGeom>
          <a:noFill/>
        </p:spPr>
        <p:txBody>
          <a:bodyPr wrap="square" rtlCol="0">
            <a:spAutoFit/>
          </a:bodyPr>
          <a:lstStyle/>
          <a:p>
            <a:pPr algn="ctr"/>
            <a:r>
              <a:rPr lang="en-US" sz="1400" dirty="0" smtClean="0">
                <a:latin typeface="Arial" panose="020B0604020202020204" pitchFamily="34" charset="0"/>
                <a:cs typeface="Arial" panose="020B0604020202020204" pitchFamily="34" charset="0"/>
              </a:rPr>
              <a:t>C</a:t>
            </a:r>
            <a:r>
              <a:rPr lang="en-US" sz="1400" dirty="0" smtClean="0">
                <a:latin typeface="Arial" panose="020B0604020202020204" pitchFamily="34" charset="0"/>
                <a:cs typeface="Arial" panose="020B0604020202020204" pitchFamily="34" charset="0"/>
              </a:rPr>
              <a:t>ontains </a:t>
            </a:r>
            <a:r>
              <a:rPr lang="en-US" sz="1400" dirty="0" smtClean="0">
                <a:latin typeface="Arial" panose="020B0604020202020204" pitchFamily="34" charset="0"/>
                <a:cs typeface="Arial" panose="020B0604020202020204" pitchFamily="34" charset="0"/>
              </a:rPr>
              <a:t>the number of times any term of interest  appears in any of the </a:t>
            </a:r>
            <a:r>
              <a:rPr lang="en-US" sz="1400" dirty="0" smtClean="0">
                <a:latin typeface="Arial" panose="020B0604020202020204" pitchFamily="34" charset="0"/>
                <a:cs typeface="Arial" panose="020B0604020202020204" pitchFamily="34" charset="0"/>
              </a:rPr>
              <a:t>documents. </a:t>
            </a:r>
            <a:endParaRPr lang="es-ES" sz="1400" dirty="0"/>
          </a:p>
        </p:txBody>
      </p:sp>
    </p:spTree>
    <p:extLst>
      <p:ext uri="{BB962C8B-B14F-4D97-AF65-F5344CB8AC3E}">
        <p14:creationId xmlns="" xmlns:p14="http://schemas.microsoft.com/office/powerpoint/2010/main" val="23884523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11">
            <a:extLst>
              <a:ext uri="{FF2B5EF4-FFF2-40B4-BE49-F238E27FC236}">
                <a16:creationId xmlns="" xmlns:a16="http://schemas.microsoft.com/office/drawing/2014/main" id="{689E7B96-A4A7-4DA6-86E5-B13691B57A0A}"/>
              </a:ext>
            </a:extLst>
          </p:cNvPr>
          <p:cNvSpPr/>
          <p:nvPr/>
        </p:nvSpPr>
        <p:spPr>
          <a:xfrm>
            <a:off x="0" y="1"/>
            <a:ext cx="2438400" cy="6857999"/>
          </a:xfrm>
          <a:prstGeom prst="rect">
            <a:avLst/>
          </a:prstGeom>
          <a:gradFill flip="none" rotWithShape="1">
            <a:gsLst>
              <a:gs pos="100000">
                <a:schemeClr val="bg1">
                  <a:lumMod val="85000"/>
                </a:schemeClr>
              </a:gs>
              <a:gs pos="16000">
                <a:schemeClr val="bg1"/>
              </a:gs>
              <a:gs pos="60000">
                <a:schemeClr val="bg1">
                  <a:lumMod val="95000"/>
                </a:schemeClr>
              </a:gs>
              <a:gs pos="41000">
                <a:schemeClr val="bg1">
                  <a:lumMod val="95000"/>
                </a:schemeClr>
              </a:gs>
            </a:gsLst>
            <a:lin ang="10800000" scaled="1"/>
            <a:tileRect/>
          </a:gradFill>
        </p:spPr>
        <p:txBody>
          <a:bodyPr vert="horz" lIns="91440" tIns="45720" rIns="91440" bIns="45720" rtlCol="0">
            <a:normAutofit/>
          </a:bodyPr>
          <a:lstStyle/>
          <a:p>
            <a:pPr algn="ctr">
              <a:lnSpc>
                <a:spcPct val="90000"/>
              </a:lnSpc>
              <a:spcBef>
                <a:spcPts val="1000"/>
              </a:spcBef>
            </a:pPr>
            <a:endParaRPr lang="en-US" sz="2400">
              <a:solidFill>
                <a:schemeClr val="tx1"/>
              </a:solidFill>
            </a:endParaRPr>
          </a:p>
        </p:txBody>
      </p:sp>
      <p:cxnSp>
        <p:nvCxnSpPr>
          <p:cNvPr id="4" name="Conector recto 3">
            <a:extLst>
              <a:ext uri="{FF2B5EF4-FFF2-40B4-BE49-F238E27FC236}">
                <a16:creationId xmlns="" xmlns:a16="http://schemas.microsoft.com/office/drawing/2014/main" id="{A15BA053-1DC8-41E8-8CCD-C2D641969101}"/>
              </a:ext>
            </a:extLst>
          </p:cNvPr>
          <p:cNvCxnSpPr>
            <a:cxnSpLocks/>
          </p:cNvCxnSpPr>
          <p:nvPr/>
        </p:nvCxnSpPr>
        <p:spPr>
          <a:xfrm>
            <a:off x="0" y="518946"/>
            <a:ext cx="12192000" cy="0"/>
          </a:xfrm>
          <a:prstGeom prst="line">
            <a:avLst/>
          </a:prstGeom>
          <a:ln w="19050">
            <a:solidFill>
              <a:srgbClr val="0DD2D9"/>
            </a:solidFill>
          </a:ln>
        </p:spPr>
        <p:style>
          <a:lnRef idx="1">
            <a:schemeClr val="accent1"/>
          </a:lnRef>
          <a:fillRef idx="0">
            <a:schemeClr val="accent1"/>
          </a:fillRef>
          <a:effectRef idx="0">
            <a:schemeClr val="accent1"/>
          </a:effectRef>
          <a:fontRef idx="minor">
            <a:schemeClr val="tx1"/>
          </a:fontRef>
        </p:style>
      </p:cxnSp>
      <p:sp>
        <p:nvSpPr>
          <p:cNvPr id="2" name="Rectángulo 1">
            <a:extLst>
              <a:ext uri="{FF2B5EF4-FFF2-40B4-BE49-F238E27FC236}">
                <a16:creationId xmlns="" xmlns:a16="http://schemas.microsoft.com/office/drawing/2014/main" id="{491D80A8-0121-4D35-86A6-F3FA3B60487B}"/>
              </a:ext>
            </a:extLst>
          </p:cNvPr>
          <p:cNvSpPr/>
          <p:nvPr/>
        </p:nvSpPr>
        <p:spPr>
          <a:xfrm>
            <a:off x="0" y="0"/>
            <a:ext cx="12192000" cy="507961"/>
          </a:xfrm>
          <a:prstGeom prst="rect">
            <a:avLst/>
          </a:prstGeom>
          <a:solidFill>
            <a:srgbClr val="0DD2D9"/>
          </a:solidFill>
          <a:ln>
            <a:solidFill>
              <a:srgbClr val="0DD2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rial"/>
                <a:ea typeface="Arial"/>
                <a:cs typeface="Arial"/>
                <a:sym typeface="Arial"/>
              </a:rPr>
              <a:t>                   </a:t>
            </a:r>
            <a:r>
              <a:rPr lang="en-US" sz="2800" b="1" dirty="0" smtClean="0">
                <a:solidFill>
                  <a:srgbClr val="00007C"/>
                </a:solidFill>
                <a:latin typeface="Arial"/>
                <a:ea typeface="Arial"/>
                <a:cs typeface="Arial"/>
                <a:sym typeface="Arial"/>
              </a:rPr>
              <a:t>Methodology: </a:t>
            </a:r>
            <a:r>
              <a:rPr lang="en-US" sz="2800" dirty="0" smtClean="0">
                <a:solidFill>
                  <a:schemeClr val="bg1"/>
                </a:solidFill>
                <a:latin typeface="Arial"/>
                <a:ea typeface="Arial"/>
                <a:cs typeface="Arial"/>
                <a:sym typeface="Arial"/>
              </a:rPr>
              <a:t>LSA and cosine similarity</a:t>
            </a:r>
            <a:endParaRPr lang="en-US" sz="2800" dirty="0">
              <a:solidFill>
                <a:schemeClr val="bg1"/>
              </a:solidFill>
              <a:latin typeface="Arial" panose="020B0604020202020204" pitchFamily="34" charset="0"/>
              <a:ea typeface="Arimo" panose="020B0604020202020204" pitchFamily="34" charset="0"/>
              <a:cs typeface="Arial" panose="020B0604020202020204" pitchFamily="34" charset="0"/>
            </a:endParaRPr>
          </a:p>
        </p:txBody>
      </p:sp>
      <p:sp>
        <p:nvSpPr>
          <p:cNvPr id="9" name="Google Shape;173;p22">
            <a:extLst>
              <a:ext uri="{FF2B5EF4-FFF2-40B4-BE49-F238E27FC236}">
                <a16:creationId xmlns="" xmlns:a16="http://schemas.microsoft.com/office/drawing/2014/main" id="{311ABA68-1B25-4640-A987-EC984A18E9B8}"/>
              </a:ext>
            </a:extLst>
          </p:cNvPr>
          <p:cNvSpPr/>
          <p:nvPr/>
        </p:nvSpPr>
        <p:spPr>
          <a:xfrm>
            <a:off x="109372" y="128346"/>
            <a:ext cx="781200" cy="781200"/>
          </a:xfrm>
          <a:prstGeom prst="ellipse">
            <a:avLst/>
          </a:prstGeom>
          <a:solidFill>
            <a:schemeClr val="bg1"/>
          </a:solidFill>
          <a:ln w="19050" cap="flat" cmpd="sng">
            <a:solidFill>
              <a:srgbClr val="00007C"/>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1" name="Google Shape;177;p22">
            <a:extLst>
              <a:ext uri="{FF2B5EF4-FFF2-40B4-BE49-F238E27FC236}">
                <a16:creationId xmlns="" xmlns:a16="http://schemas.microsoft.com/office/drawing/2014/main" id="{5CF93BAC-97C3-4860-9661-423F69FC627D}"/>
              </a:ext>
            </a:extLst>
          </p:cNvPr>
          <p:cNvSpPr/>
          <p:nvPr/>
        </p:nvSpPr>
        <p:spPr>
          <a:xfrm>
            <a:off x="278572" y="298347"/>
            <a:ext cx="442800" cy="442800"/>
          </a:xfrm>
          <a:custGeom>
            <a:avLst/>
            <a:gdLst/>
            <a:ahLst/>
            <a:cxnLst/>
            <a:rect l="l" t="t" r="r" b="b"/>
            <a:pathLst>
              <a:path w="120000" h="120000" extrusionOk="0">
                <a:moveTo>
                  <a:pt x="65274" y="39473"/>
                </a:moveTo>
                <a:cubicBezTo>
                  <a:pt x="53599" y="36371"/>
                  <a:pt x="41599" y="43242"/>
                  <a:pt x="38470" y="54820"/>
                </a:cubicBezTo>
                <a:cubicBezTo>
                  <a:pt x="35342" y="66398"/>
                  <a:pt x="42270" y="78299"/>
                  <a:pt x="53945" y="81402"/>
                </a:cubicBezTo>
                <a:cubicBezTo>
                  <a:pt x="65620" y="84504"/>
                  <a:pt x="77621" y="77633"/>
                  <a:pt x="80749" y="66055"/>
                </a:cubicBezTo>
                <a:cubicBezTo>
                  <a:pt x="83877" y="54477"/>
                  <a:pt x="76949" y="42576"/>
                  <a:pt x="65274" y="39473"/>
                </a:cubicBezTo>
                <a:close/>
                <a:moveTo>
                  <a:pt x="69168" y="25060"/>
                </a:moveTo>
                <a:cubicBezTo>
                  <a:pt x="88870" y="30296"/>
                  <a:pt x="100561" y="50379"/>
                  <a:pt x="95282" y="69917"/>
                </a:cubicBezTo>
                <a:cubicBezTo>
                  <a:pt x="90003" y="89455"/>
                  <a:pt x="69753" y="101050"/>
                  <a:pt x="50051" y="95815"/>
                </a:cubicBezTo>
                <a:cubicBezTo>
                  <a:pt x="30350" y="90579"/>
                  <a:pt x="18658" y="70496"/>
                  <a:pt x="23937" y="50958"/>
                </a:cubicBezTo>
                <a:cubicBezTo>
                  <a:pt x="29216" y="31420"/>
                  <a:pt x="49467" y="19825"/>
                  <a:pt x="69168" y="25060"/>
                </a:cubicBezTo>
                <a:close/>
                <a:moveTo>
                  <a:pt x="70584" y="19819"/>
                </a:moveTo>
                <a:cubicBezTo>
                  <a:pt x="47964" y="13808"/>
                  <a:pt x="24713" y="27121"/>
                  <a:pt x="18652" y="49554"/>
                </a:cubicBezTo>
                <a:cubicBezTo>
                  <a:pt x="12591" y="71987"/>
                  <a:pt x="26015" y="95045"/>
                  <a:pt x="48635" y="101056"/>
                </a:cubicBezTo>
                <a:cubicBezTo>
                  <a:pt x="71255" y="107067"/>
                  <a:pt x="94506" y="93754"/>
                  <a:pt x="100567" y="71321"/>
                </a:cubicBezTo>
                <a:cubicBezTo>
                  <a:pt x="106628" y="48888"/>
                  <a:pt x="93204" y="25830"/>
                  <a:pt x="70584" y="19819"/>
                </a:cubicBezTo>
                <a:close/>
                <a:moveTo>
                  <a:pt x="120000" y="28418"/>
                </a:moveTo>
                <a:lnTo>
                  <a:pt x="119819" y="29085"/>
                </a:lnTo>
                <a:lnTo>
                  <a:pt x="119636" y="28804"/>
                </a:lnTo>
                <a:close/>
                <a:moveTo>
                  <a:pt x="84120" y="4683"/>
                </a:moveTo>
                <a:lnTo>
                  <a:pt x="83867" y="19572"/>
                </a:lnTo>
                <a:lnTo>
                  <a:pt x="83406" y="19449"/>
                </a:lnTo>
                <a:cubicBezTo>
                  <a:pt x="87163" y="21546"/>
                  <a:pt x="90559" y="24117"/>
                  <a:pt x="93431" y="27166"/>
                </a:cubicBezTo>
                <a:lnTo>
                  <a:pt x="106796" y="23870"/>
                </a:lnTo>
                <a:lnTo>
                  <a:pt x="115363" y="39849"/>
                </a:lnTo>
                <a:lnTo>
                  <a:pt x="105840" y="48364"/>
                </a:lnTo>
                <a:cubicBezTo>
                  <a:pt x="107034" y="52676"/>
                  <a:pt x="107596" y="57191"/>
                  <a:pt x="107394" y="61781"/>
                </a:cubicBezTo>
                <a:lnTo>
                  <a:pt x="119289" y="68330"/>
                </a:lnTo>
                <a:lnTo>
                  <a:pt x="114566" y="85810"/>
                </a:lnTo>
                <a:lnTo>
                  <a:pt x="100132" y="85570"/>
                </a:lnTo>
                <a:cubicBezTo>
                  <a:pt x="98307" y="88594"/>
                  <a:pt x="96096" y="91321"/>
                  <a:pt x="93619" y="93756"/>
                </a:cubicBezTo>
                <a:lnTo>
                  <a:pt x="98359" y="106025"/>
                </a:lnTo>
                <a:lnTo>
                  <a:pt x="83411" y="116405"/>
                </a:lnTo>
                <a:lnTo>
                  <a:pt x="72073" y="106643"/>
                </a:lnTo>
                <a:lnTo>
                  <a:pt x="73453" y="105685"/>
                </a:lnTo>
                <a:cubicBezTo>
                  <a:pt x="69110" y="107079"/>
                  <a:pt x="64517" y="107749"/>
                  <a:pt x="59835" y="107723"/>
                </a:cubicBezTo>
                <a:lnTo>
                  <a:pt x="52963" y="119999"/>
                </a:lnTo>
                <a:lnTo>
                  <a:pt x="35336" y="115316"/>
                </a:lnTo>
                <a:lnTo>
                  <a:pt x="35574" y="101277"/>
                </a:lnTo>
                <a:cubicBezTo>
                  <a:pt x="31839" y="99165"/>
                  <a:pt x="28466" y="96583"/>
                  <a:pt x="25614" y="93529"/>
                </a:cubicBezTo>
                <a:lnTo>
                  <a:pt x="25843" y="94015"/>
                </a:lnTo>
                <a:lnTo>
                  <a:pt x="11102" y="96847"/>
                </a:lnTo>
                <a:lnTo>
                  <a:pt x="3390" y="80445"/>
                </a:lnTo>
                <a:lnTo>
                  <a:pt x="13359" y="72429"/>
                </a:lnTo>
                <a:cubicBezTo>
                  <a:pt x="12295" y="68561"/>
                  <a:pt x="11739" y="64530"/>
                  <a:pt x="11738" y="60428"/>
                </a:cubicBezTo>
                <a:lnTo>
                  <a:pt x="0" y="53965"/>
                </a:lnTo>
                <a:lnTo>
                  <a:pt x="4723" y="36484"/>
                </a:lnTo>
                <a:lnTo>
                  <a:pt x="18174" y="36709"/>
                </a:lnTo>
                <a:cubicBezTo>
                  <a:pt x="19999" y="33515"/>
                  <a:pt x="22203" y="30603"/>
                  <a:pt x="24696" y="27997"/>
                </a:cubicBezTo>
                <a:lnTo>
                  <a:pt x="20190" y="14215"/>
                </a:lnTo>
                <a:lnTo>
                  <a:pt x="35666" y="4625"/>
                </a:lnTo>
                <a:lnTo>
                  <a:pt x="46473" y="14962"/>
                </a:lnTo>
                <a:lnTo>
                  <a:pt x="46365" y="15030"/>
                </a:lnTo>
                <a:cubicBezTo>
                  <a:pt x="50613" y="13704"/>
                  <a:pt x="55098" y="13091"/>
                  <a:pt x="59667" y="13141"/>
                </a:cubicBezTo>
                <a:lnTo>
                  <a:pt x="59206" y="13018"/>
                </a:lnTo>
                <a:lnTo>
                  <a:pt x="66493" y="0"/>
                </a:lnTo>
                <a:close/>
              </a:path>
            </a:pathLst>
          </a:custGeom>
          <a:solidFill>
            <a:srgbClr val="00007C"/>
          </a:solidFill>
          <a:ln>
            <a:noFill/>
          </a:ln>
        </p:spPr>
        <p:txBody>
          <a:bodyPr spcFirstLastPara="1" wrap="square" lIns="121900" tIns="60933" rIns="121900" bIns="60933" anchor="ctr" anchorCtr="0">
            <a:noAutofit/>
          </a:bodyPr>
          <a:lstStyle/>
          <a:p>
            <a:pPr algn="ctr"/>
            <a:endParaRPr sz="2400">
              <a:solidFill>
                <a:srgbClr val="00007C"/>
              </a:solidFill>
              <a:latin typeface="Arial"/>
              <a:ea typeface="Arial"/>
              <a:cs typeface="Arial"/>
              <a:sym typeface="Arial"/>
            </a:endParaRPr>
          </a:p>
        </p:txBody>
      </p:sp>
      <p:cxnSp>
        <p:nvCxnSpPr>
          <p:cNvPr id="33" name="Conector recto 32">
            <a:extLst>
              <a:ext uri="{FF2B5EF4-FFF2-40B4-BE49-F238E27FC236}">
                <a16:creationId xmlns="" xmlns:a16="http://schemas.microsoft.com/office/drawing/2014/main" id="{75F467CF-90D9-4770-8D1A-646F975ADC3A}"/>
              </a:ext>
            </a:extLst>
          </p:cNvPr>
          <p:cNvCxnSpPr>
            <a:cxnSpLocks/>
          </p:cNvCxnSpPr>
          <p:nvPr/>
        </p:nvCxnSpPr>
        <p:spPr>
          <a:xfrm>
            <a:off x="-5846" y="6517925"/>
            <a:ext cx="12197846" cy="0"/>
          </a:xfrm>
          <a:prstGeom prst="line">
            <a:avLst/>
          </a:prstGeom>
          <a:ln w="19050">
            <a:solidFill>
              <a:srgbClr val="00007C"/>
            </a:solidFill>
          </a:ln>
        </p:spPr>
        <p:style>
          <a:lnRef idx="1">
            <a:schemeClr val="accent1"/>
          </a:lnRef>
          <a:fillRef idx="0">
            <a:schemeClr val="accent1"/>
          </a:fillRef>
          <a:effectRef idx="0">
            <a:schemeClr val="accent1"/>
          </a:effectRef>
          <a:fontRef idx="minor">
            <a:schemeClr val="tx1"/>
          </a:fontRef>
        </p:style>
      </p:cxnSp>
      <p:sp>
        <p:nvSpPr>
          <p:cNvPr id="16" name="15 Rectángulo"/>
          <p:cNvSpPr/>
          <p:nvPr/>
        </p:nvSpPr>
        <p:spPr>
          <a:xfrm>
            <a:off x="9444461" y="1174986"/>
            <a:ext cx="1106393" cy="523220"/>
          </a:xfrm>
          <a:prstGeom prst="rect">
            <a:avLst/>
          </a:prstGeom>
        </p:spPr>
        <p:txBody>
          <a:bodyPr wrap="none">
            <a:spAutoFit/>
          </a:bodyPr>
          <a:lstStyle/>
          <a:p>
            <a:r>
              <a:rPr lang="en-US" sz="2800" b="1" dirty="0" err="1" smtClean="0">
                <a:latin typeface="Arial" pitchFamily="34" charset="0"/>
                <a:cs typeface="Arial" pitchFamily="34" charset="0"/>
              </a:rPr>
              <a:t>lsa</a:t>
            </a:r>
            <a:r>
              <a:rPr lang="en-US" sz="2800" dirty="0" smtClean="0"/>
              <a:t> </a:t>
            </a:r>
            <a:r>
              <a:rPr lang="es-ES" sz="2800" b="1" dirty="0" smtClean="0">
                <a:latin typeface="Arial" pitchFamily="34" charset="0"/>
                <a:cs typeface="Arial" pitchFamily="34" charset="0"/>
              </a:rPr>
              <a:t>() </a:t>
            </a:r>
            <a:endParaRPr lang="es-ES" sz="2800" b="1" dirty="0">
              <a:latin typeface="Arial" pitchFamily="34" charset="0"/>
              <a:cs typeface="Arial" pitchFamily="34" charset="0"/>
            </a:endParaRPr>
          </a:p>
        </p:txBody>
      </p:sp>
      <p:pic>
        <p:nvPicPr>
          <p:cNvPr id="24" name="Picture 4" descr="Books piled free vector icons designed by Freepik | Livros empilhados,  Ideias para cartaz, Ícones"/>
          <p:cNvPicPr>
            <a:picLocks noChangeAspect="1" noChangeArrowheads="1"/>
          </p:cNvPicPr>
          <p:nvPr/>
        </p:nvPicPr>
        <p:blipFill>
          <a:blip r:embed="rId3" cstate="print"/>
          <a:srcRect/>
          <a:stretch>
            <a:fillRect/>
          </a:stretch>
        </p:blipFill>
        <p:spPr bwMode="auto">
          <a:xfrm>
            <a:off x="10714903" y="831111"/>
            <a:ext cx="1014414" cy="1014414"/>
          </a:xfrm>
          <a:prstGeom prst="rect">
            <a:avLst/>
          </a:prstGeom>
          <a:noFill/>
        </p:spPr>
      </p:pic>
      <p:sp>
        <p:nvSpPr>
          <p:cNvPr id="21" name="2 Marcador de contenido">
            <a:extLst>
              <a:ext uri="{FF2B5EF4-FFF2-40B4-BE49-F238E27FC236}">
                <a16:creationId xmlns="" xmlns:a16="http://schemas.microsoft.com/office/drawing/2014/main" id="{3226EC28-F27E-4441-A091-827F8671C874}"/>
              </a:ext>
            </a:extLst>
          </p:cNvPr>
          <p:cNvSpPr txBox="1">
            <a:spLocks/>
          </p:cNvSpPr>
          <p:nvPr/>
        </p:nvSpPr>
        <p:spPr>
          <a:xfrm>
            <a:off x="3635096" y="3238195"/>
            <a:ext cx="4897266" cy="8574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817563" lvl="1" indent="-360363">
              <a:spcBef>
                <a:spcPts val="1200"/>
              </a:spcBef>
              <a:buClr>
                <a:srgbClr val="0DD2D9"/>
              </a:buClr>
            </a:pPr>
            <a:r>
              <a:rPr lang="es-ES" sz="3400" b="1" dirty="0" smtClean="0">
                <a:solidFill>
                  <a:srgbClr val="00007C"/>
                </a:solidFill>
                <a:latin typeface="Arial" panose="020B0604020202020204" pitchFamily="34" charset="0"/>
                <a:cs typeface="Arial" panose="020B0604020202020204" pitchFamily="34" charset="0"/>
              </a:rPr>
              <a:t>M = U x ∑ x V</a:t>
            </a:r>
            <a:r>
              <a:rPr lang="es-ES" sz="3400" b="1" baseline="30000" dirty="0" smtClean="0">
                <a:solidFill>
                  <a:srgbClr val="00007C"/>
                </a:solidFill>
                <a:latin typeface="Arial" panose="020B0604020202020204" pitchFamily="34" charset="0"/>
                <a:cs typeface="Arial" panose="020B0604020202020204" pitchFamily="34" charset="0"/>
              </a:rPr>
              <a:t>T</a:t>
            </a:r>
            <a:endParaRPr lang="en-US" sz="3400" baseline="30000" dirty="0" smtClean="0">
              <a:latin typeface="Arial" panose="020B0604020202020204" pitchFamily="34" charset="0"/>
              <a:cs typeface="Arial" panose="020B0604020202020204" pitchFamily="34" charset="0"/>
            </a:endParaRPr>
          </a:p>
          <a:p>
            <a:pPr marL="817563" lvl="1" indent="-360363">
              <a:spcBef>
                <a:spcPts val="1200"/>
              </a:spcBef>
              <a:buClr>
                <a:srgbClr val="0DD2D9"/>
              </a:buClr>
            </a:pPr>
            <a:endParaRPr lang="es-ES" sz="3400" dirty="0" smtClean="0">
              <a:latin typeface="Arial" panose="020B0604020202020204" pitchFamily="34" charset="0"/>
              <a:cs typeface="Arial" panose="020B0604020202020204" pitchFamily="34" charset="0"/>
            </a:endParaRPr>
          </a:p>
          <a:p>
            <a:pPr marL="817563" lvl="1" indent="-360363">
              <a:spcBef>
                <a:spcPts val="1200"/>
              </a:spcBef>
              <a:buClr>
                <a:srgbClr val="0DD2D9"/>
              </a:buClr>
              <a:buFont typeface="Arial" panose="020B0604020202020204" pitchFamily="34" charset="0"/>
              <a:buChar char="●"/>
            </a:pPr>
            <a:endParaRPr lang="en-US" sz="3400" dirty="0" smtClean="0">
              <a:latin typeface="Arial" panose="020B0604020202020204" pitchFamily="34" charset="0"/>
              <a:cs typeface="Arial" panose="020B0604020202020204" pitchFamily="34" charset="0"/>
            </a:endParaRPr>
          </a:p>
        </p:txBody>
      </p:sp>
      <p:sp>
        <p:nvSpPr>
          <p:cNvPr id="25" name="2 Marcador de contenido">
            <a:extLst>
              <a:ext uri="{FF2B5EF4-FFF2-40B4-BE49-F238E27FC236}">
                <a16:creationId xmlns="" xmlns:a16="http://schemas.microsoft.com/office/drawing/2014/main" id="{3226EC28-F27E-4441-A091-827F8671C874}"/>
              </a:ext>
            </a:extLst>
          </p:cNvPr>
          <p:cNvSpPr txBox="1">
            <a:spLocks/>
          </p:cNvSpPr>
          <p:nvPr/>
        </p:nvSpPr>
        <p:spPr>
          <a:xfrm>
            <a:off x="619696" y="1800170"/>
            <a:ext cx="10990053" cy="108850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817563" lvl="1" indent="-360363" algn="just">
              <a:spcBef>
                <a:spcPts val="1200"/>
              </a:spcBef>
              <a:buClr>
                <a:srgbClr val="0DD2D9"/>
              </a:buClr>
              <a:buFont typeface="Arial" panose="020B0604020202020204" pitchFamily="34" charset="0"/>
              <a:buChar char="●"/>
            </a:pPr>
            <a:r>
              <a:rPr lang="en-US" sz="2800" b="1" dirty="0" smtClean="0">
                <a:solidFill>
                  <a:srgbClr val="00007C"/>
                </a:solidFill>
                <a:latin typeface="Arial" panose="020B0604020202020204" pitchFamily="34" charset="0"/>
                <a:cs typeface="Arial" panose="020B0604020202020204" pitchFamily="34" charset="0"/>
              </a:rPr>
              <a:t>SVD</a:t>
            </a:r>
            <a:r>
              <a:rPr lang="en-US"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is a two mode data reduction analysis that transforms the TDM into three matrices: 1, terms; 2, documents; and 3, a matrix that multiplied by the other two reconstruct the original TDM matrix. </a:t>
            </a:r>
            <a:endParaRPr lang="en-US" dirty="0" smtClean="0">
              <a:latin typeface="Arial" panose="020B0604020202020204" pitchFamily="34" charset="0"/>
              <a:cs typeface="Arial" panose="020B0604020202020204" pitchFamily="34" charset="0"/>
            </a:endParaRPr>
          </a:p>
          <a:p>
            <a:pPr marL="817563" lvl="1" indent="-360363" algn="just">
              <a:spcBef>
                <a:spcPts val="1200"/>
              </a:spcBef>
              <a:buClr>
                <a:srgbClr val="0DD2D9"/>
              </a:buClr>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pPr marL="817563" lvl="1" indent="-360363" algn="just">
              <a:spcBef>
                <a:spcPts val="1200"/>
              </a:spcBef>
              <a:buClr>
                <a:srgbClr val="0DD2D9"/>
              </a:buClr>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pPr marL="817563" lvl="1" indent="-6350" algn="just">
              <a:spcBef>
                <a:spcPts val="1200"/>
              </a:spcBef>
              <a:buClr>
                <a:srgbClr val="0DD2D9"/>
              </a:buClr>
            </a:pPr>
            <a:endParaRPr lang="en-US" dirty="0" smtClean="0">
              <a:latin typeface="Arial" panose="020B0604020202020204" pitchFamily="34" charset="0"/>
              <a:cs typeface="Arial" panose="020B0604020202020204" pitchFamily="34" charset="0"/>
              <a:sym typeface="Wingdings" pitchFamily="2" charset="2"/>
            </a:endParaRPr>
          </a:p>
          <a:p>
            <a:pPr marL="817563" lvl="1" indent="-6350" algn="just">
              <a:spcBef>
                <a:spcPts val="1200"/>
              </a:spcBef>
              <a:buClr>
                <a:srgbClr val="0DD2D9"/>
              </a:buClr>
            </a:pPr>
            <a:r>
              <a:rPr lang="en-US" dirty="0" smtClean="0">
                <a:latin typeface="Arial" panose="020B0604020202020204" pitchFamily="34" charset="0"/>
                <a:cs typeface="Arial" panose="020B0604020202020204" pitchFamily="34" charset="0"/>
                <a:sym typeface="Wingdings" pitchFamily="2" charset="2"/>
              </a:rPr>
              <a:t> </a:t>
            </a:r>
            <a:r>
              <a:rPr lang="en-US" b="1" dirty="0" smtClean="0">
                <a:solidFill>
                  <a:srgbClr val="00007C"/>
                </a:solidFill>
                <a:latin typeface="Arial" panose="020B0604020202020204" pitchFamily="34" charset="0"/>
                <a:cs typeface="Arial" panose="020B0604020202020204" pitchFamily="34" charset="0"/>
              </a:rPr>
              <a:t>A </a:t>
            </a:r>
            <a:r>
              <a:rPr lang="en-US" b="1" dirty="0" smtClean="0">
                <a:solidFill>
                  <a:srgbClr val="00007C"/>
                </a:solidFill>
                <a:latin typeface="Arial" panose="020B0604020202020204" pitchFamily="34" charset="0"/>
                <a:cs typeface="Arial" panose="020B0604020202020204" pitchFamily="34" charset="0"/>
              </a:rPr>
              <a:t>portion of the Σ matrix is </a:t>
            </a:r>
            <a:r>
              <a:rPr lang="en-US" b="1" dirty="0" smtClean="0">
                <a:solidFill>
                  <a:srgbClr val="00007C"/>
                </a:solidFill>
                <a:latin typeface="Arial" panose="020B0604020202020204" pitchFamily="34" charset="0"/>
                <a:cs typeface="Arial" panose="020B0604020202020204" pitchFamily="34" charset="0"/>
              </a:rPr>
              <a:t>retained </a:t>
            </a:r>
            <a:r>
              <a:rPr lang="en-US" dirty="0" smtClean="0">
                <a:latin typeface="Arial" panose="020B0604020202020204" pitchFamily="34" charset="0"/>
                <a:cs typeface="Arial" panose="020B0604020202020204" pitchFamily="34" charset="0"/>
              </a:rPr>
              <a:t>and the remaining singular values are replaced with zeroes. </a:t>
            </a:r>
            <a:r>
              <a:rPr lang="en-US" dirty="0" smtClean="0">
                <a:latin typeface="Arial" panose="020B0604020202020204" pitchFamily="34" charset="0"/>
                <a:cs typeface="Arial" panose="020B0604020202020204" pitchFamily="34" charset="0"/>
              </a:rPr>
              <a:t>If the </a:t>
            </a:r>
            <a:r>
              <a:rPr lang="en-US" b="1" dirty="0" smtClean="0">
                <a:solidFill>
                  <a:srgbClr val="00007C"/>
                </a:solidFill>
                <a:latin typeface="Arial" panose="020B0604020202020204" pitchFamily="34" charset="0"/>
                <a:cs typeface="Arial" panose="020B0604020202020204" pitchFamily="34" charset="0"/>
              </a:rPr>
              <a:t>matrices were multiplied back together</a:t>
            </a:r>
            <a:r>
              <a:rPr lang="en-US" dirty="0" smtClean="0">
                <a:latin typeface="Arial" panose="020B0604020202020204" pitchFamily="34" charset="0"/>
                <a:cs typeface="Arial" panose="020B0604020202020204" pitchFamily="34" charset="0"/>
              </a:rPr>
              <a:t>, it would create an </a:t>
            </a:r>
            <a:r>
              <a:rPr lang="en-US" b="1" dirty="0" smtClean="0">
                <a:solidFill>
                  <a:srgbClr val="00007C"/>
                </a:solidFill>
                <a:latin typeface="Arial" panose="020B0604020202020204" pitchFamily="34" charset="0"/>
                <a:cs typeface="Arial" panose="020B0604020202020204" pitchFamily="34" charset="0"/>
              </a:rPr>
              <a:t>approximation of the original matrix</a:t>
            </a:r>
            <a:r>
              <a:rPr lang="en-US" dirty="0" smtClean="0">
                <a:latin typeface="Arial" panose="020B0604020202020204" pitchFamily="34" charset="0"/>
                <a:cs typeface="Arial" panose="020B0604020202020204" pitchFamily="34" charset="0"/>
              </a:rPr>
              <a:t> where the number of singular values used determines how close the approximation is (rank k approximation).</a:t>
            </a:r>
          </a:p>
          <a:p>
            <a:pPr marL="817563" lvl="1" indent="-6350" algn="just">
              <a:spcBef>
                <a:spcPts val="1200"/>
              </a:spcBef>
              <a:buClr>
                <a:srgbClr val="0DD2D9"/>
              </a:buClr>
            </a:pPr>
            <a:r>
              <a:rPr lang="en-US" dirty="0" smtClean="0">
                <a:latin typeface="Arial" panose="020B0604020202020204" pitchFamily="34" charset="0"/>
                <a:cs typeface="Arial" panose="020B0604020202020204" pitchFamily="34" charset="0"/>
                <a:sym typeface="Wingdings" pitchFamily="2" charset="2"/>
              </a:rPr>
              <a:t> </a:t>
            </a:r>
            <a:r>
              <a:rPr lang="en-US" dirty="0" smtClean="0">
                <a:latin typeface="Arial" panose="020B0604020202020204" pitchFamily="34" charset="0"/>
                <a:cs typeface="Arial" panose="020B0604020202020204" pitchFamily="34" charset="0"/>
              </a:rPr>
              <a:t>SVD combines </a:t>
            </a:r>
            <a:r>
              <a:rPr lang="en-US" dirty="0" smtClean="0">
                <a:latin typeface="Arial" panose="020B0604020202020204" pitchFamily="34" charset="0"/>
                <a:cs typeface="Arial" panose="020B0604020202020204" pitchFamily="34" charset="0"/>
              </a:rPr>
              <a:t>vectors that are closest to each another, thus </a:t>
            </a:r>
            <a:r>
              <a:rPr lang="en-US" b="1" dirty="0" smtClean="0">
                <a:solidFill>
                  <a:srgbClr val="00007C"/>
                </a:solidFill>
                <a:latin typeface="Arial" panose="020B0604020202020204" pitchFamily="34" charset="0"/>
                <a:cs typeface="Arial" panose="020B0604020202020204" pitchFamily="34" charset="0"/>
              </a:rPr>
              <a:t>preserving as much of the original information </a:t>
            </a:r>
            <a:r>
              <a:rPr lang="en-US" dirty="0" smtClean="0">
                <a:latin typeface="Arial" panose="020B0604020202020204" pitchFamily="34" charset="0"/>
                <a:cs typeface="Arial" panose="020B0604020202020204" pitchFamily="34" charset="0"/>
              </a:rPr>
              <a:t>as possible </a:t>
            </a:r>
            <a:r>
              <a:rPr lang="en-US" b="1" dirty="0" smtClean="0">
                <a:solidFill>
                  <a:srgbClr val="00007C"/>
                </a:solidFill>
                <a:latin typeface="Arial" panose="020B0604020202020204" pitchFamily="34" charset="0"/>
                <a:cs typeface="Arial" panose="020B0604020202020204" pitchFamily="34" charset="0"/>
              </a:rPr>
              <a:t>in fewer dimensions</a:t>
            </a:r>
            <a:r>
              <a:rPr lang="en-US" dirty="0" smtClean="0">
                <a:latin typeface="Arial" panose="020B0604020202020204" pitchFamily="34" charset="0"/>
                <a:cs typeface="Arial" panose="020B0604020202020204" pitchFamily="34" charset="0"/>
              </a:rPr>
              <a:t>. </a:t>
            </a:r>
            <a:endParaRPr lang="en-US" dirty="0" smtClean="0">
              <a:latin typeface="Arial" panose="020B0604020202020204" pitchFamily="34" charset="0"/>
              <a:cs typeface="Arial" panose="020B0604020202020204" pitchFamily="34" charset="0"/>
            </a:endParaRPr>
          </a:p>
          <a:p>
            <a:pPr marL="817563" lvl="1" indent="-360363" algn="just">
              <a:spcBef>
                <a:spcPts val="1200"/>
              </a:spcBef>
              <a:buClr>
                <a:srgbClr val="0DD2D9"/>
              </a:buClr>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pPr marL="817563" lvl="1" indent="-360363" algn="just">
              <a:spcBef>
                <a:spcPts val="1200"/>
              </a:spcBef>
              <a:buClr>
                <a:srgbClr val="0DD2D9"/>
              </a:buClr>
              <a:buFont typeface="Arial" panose="020B0604020202020204" pitchFamily="34" charset="0"/>
              <a:buChar char="●"/>
            </a:pPr>
            <a:endParaRPr lang="es-ES" dirty="0" smtClean="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23884523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11">
            <a:extLst>
              <a:ext uri="{FF2B5EF4-FFF2-40B4-BE49-F238E27FC236}">
                <a16:creationId xmlns="" xmlns:a16="http://schemas.microsoft.com/office/drawing/2014/main" id="{689E7B96-A4A7-4DA6-86E5-B13691B57A0A}"/>
              </a:ext>
            </a:extLst>
          </p:cNvPr>
          <p:cNvSpPr/>
          <p:nvPr/>
        </p:nvSpPr>
        <p:spPr>
          <a:xfrm>
            <a:off x="0" y="1"/>
            <a:ext cx="2438400" cy="6857999"/>
          </a:xfrm>
          <a:prstGeom prst="rect">
            <a:avLst/>
          </a:prstGeom>
          <a:gradFill flip="none" rotWithShape="1">
            <a:gsLst>
              <a:gs pos="100000">
                <a:schemeClr val="bg1">
                  <a:lumMod val="85000"/>
                </a:schemeClr>
              </a:gs>
              <a:gs pos="16000">
                <a:schemeClr val="bg1"/>
              </a:gs>
              <a:gs pos="60000">
                <a:schemeClr val="bg1">
                  <a:lumMod val="95000"/>
                </a:schemeClr>
              </a:gs>
              <a:gs pos="41000">
                <a:schemeClr val="bg1">
                  <a:lumMod val="95000"/>
                </a:schemeClr>
              </a:gs>
            </a:gsLst>
            <a:lin ang="10800000" scaled="1"/>
            <a:tileRect/>
          </a:gradFill>
        </p:spPr>
        <p:txBody>
          <a:bodyPr vert="horz" lIns="91440" tIns="45720" rIns="91440" bIns="45720" rtlCol="0">
            <a:normAutofit/>
          </a:bodyPr>
          <a:lstStyle/>
          <a:p>
            <a:pPr algn="ctr">
              <a:lnSpc>
                <a:spcPct val="90000"/>
              </a:lnSpc>
              <a:spcBef>
                <a:spcPts val="1000"/>
              </a:spcBef>
            </a:pPr>
            <a:endParaRPr lang="en-US" sz="2400">
              <a:solidFill>
                <a:schemeClr val="tx1"/>
              </a:solidFill>
            </a:endParaRPr>
          </a:p>
        </p:txBody>
      </p:sp>
      <p:cxnSp>
        <p:nvCxnSpPr>
          <p:cNvPr id="4" name="Conector recto 3">
            <a:extLst>
              <a:ext uri="{FF2B5EF4-FFF2-40B4-BE49-F238E27FC236}">
                <a16:creationId xmlns="" xmlns:a16="http://schemas.microsoft.com/office/drawing/2014/main" id="{A15BA053-1DC8-41E8-8CCD-C2D641969101}"/>
              </a:ext>
            </a:extLst>
          </p:cNvPr>
          <p:cNvCxnSpPr>
            <a:cxnSpLocks/>
          </p:cNvCxnSpPr>
          <p:nvPr/>
        </p:nvCxnSpPr>
        <p:spPr>
          <a:xfrm>
            <a:off x="0" y="518946"/>
            <a:ext cx="12192000" cy="0"/>
          </a:xfrm>
          <a:prstGeom prst="line">
            <a:avLst/>
          </a:prstGeom>
          <a:ln w="19050">
            <a:solidFill>
              <a:srgbClr val="0DD2D9"/>
            </a:solidFill>
          </a:ln>
        </p:spPr>
        <p:style>
          <a:lnRef idx="1">
            <a:schemeClr val="accent1"/>
          </a:lnRef>
          <a:fillRef idx="0">
            <a:schemeClr val="accent1"/>
          </a:fillRef>
          <a:effectRef idx="0">
            <a:schemeClr val="accent1"/>
          </a:effectRef>
          <a:fontRef idx="minor">
            <a:schemeClr val="tx1"/>
          </a:fontRef>
        </p:style>
      </p:cxnSp>
      <p:sp>
        <p:nvSpPr>
          <p:cNvPr id="2" name="Rectángulo 1">
            <a:extLst>
              <a:ext uri="{FF2B5EF4-FFF2-40B4-BE49-F238E27FC236}">
                <a16:creationId xmlns="" xmlns:a16="http://schemas.microsoft.com/office/drawing/2014/main" id="{491D80A8-0121-4D35-86A6-F3FA3B60487B}"/>
              </a:ext>
            </a:extLst>
          </p:cNvPr>
          <p:cNvSpPr/>
          <p:nvPr/>
        </p:nvSpPr>
        <p:spPr>
          <a:xfrm>
            <a:off x="0" y="0"/>
            <a:ext cx="12192000" cy="507961"/>
          </a:xfrm>
          <a:prstGeom prst="rect">
            <a:avLst/>
          </a:prstGeom>
          <a:solidFill>
            <a:srgbClr val="0DD2D9"/>
          </a:solidFill>
          <a:ln>
            <a:solidFill>
              <a:srgbClr val="0DD2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rial"/>
                <a:ea typeface="Arial"/>
                <a:cs typeface="Arial"/>
                <a:sym typeface="Arial"/>
              </a:rPr>
              <a:t>                   </a:t>
            </a:r>
            <a:r>
              <a:rPr lang="en-US" sz="2800" b="1" dirty="0" smtClean="0">
                <a:solidFill>
                  <a:srgbClr val="00007C"/>
                </a:solidFill>
                <a:latin typeface="Arial"/>
                <a:ea typeface="Arial"/>
                <a:cs typeface="Arial"/>
                <a:sym typeface="Arial"/>
              </a:rPr>
              <a:t>Methodology: </a:t>
            </a:r>
            <a:r>
              <a:rPr lang="en-US" sz="2800" dirty="0" smtClean="0">
                <a:solidFill>
                  <a:schemeClr val="bg1"/>
                </a:solidFill>
                <a:latin typeface="Arial"/>
                <a:ea typeface="Arial"/>
                <a:cs typeface="Arial"/>
                <a:sym typeface="Arial"/>
              </a:rPr>
              <a:t>LSA and cosine similarity</a:t>
            </a:r>
            <a:endParaRPr lang="en-US" sz="2800" dirty="0">
              <a:solidFill>
                <a:schemeClr val="bg1"/>
              </a:solidFill>
              <a:latin typeface="Arial" panose="020B0604020202020204" pitchFamily="34" charset="0"/>
              <a:ea typeface="Arimo" panose="020B0604020202020204" pitchFamily="34" charset="0"/>
              <a:cs typeface="Arial" panose="020B0604020202020204" pitchFamily="34" charset="0"/>
            </a:endParaRPr>
          </a:p>
        </p:txBody>
      </p:sp>
      <p:sp>
        <p:nvSpPr>
          <p:cNvPr id="9" name="Google Shape;173;p22">
            <a:extLst>
              <a:ext uri="{FF2B5EF4-FFF2-40B4-BE49-F238E27FC236}">
                <a16:creationId xmlns="" xmlns:a16="http://schemas.microsoft.com/office/drawing/2014/main" id="{311ABA68-1B25-4640-A987-EC984A18E9B8}"/>
              </a:ext>
            </a:extLst>
          </p:cNvPr>
          <p:cNvSpPr/>
          <p:nvPr/>
        </p:nvSpPr>
        <p:spPr>
          <a:xfrm>
            <a:off x="109372" y="128346"/>
            <a:ext cx="781200" cy="781200"/>
          </a:xfrm>
          <a:prstGeom prst="ellipse">
            <a:avLst/>
          </a:prstGeom>
          <a:solidFill>
            <a:schemeClr val="bg1"/>
          </a:solidFill>
          <a:ln w="19050" cap="flat" cmpd="sng">
            <a:solidFill>
              <a:srgbClr val="00007C"/>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1" name="Google Shape;177;p22">
            <a:extLst>
              <a:ext uri="{FF2B5EF4-FFF2-40B4-BE49-F238E27FC236}">
                <a16:creationId xmlns="" xmlns:a16="http://schemas.microsoft.com/office/drawing/2014/main" id="{5CF93BAC-97C3-4860-9661-423F69FC627D}"/>
              </a:ext>
            </a:extLst>
          </p:cNvPr>
          <p:cNvSpPr/>
          <p:nvPr/>
        </p:nvSpPr>
        <p:spPr>
          <a:xfrm>
            <a:off x="278572" y="298347"/>
            <a:ext cx="442800" cy="442800"/>
          </a:xfrm>
          <a:custGeom>
            <a:avLst/>
            <a:gdLst/>
            <a:ahLst/>
            <a:cxnLst/>
            <a:rect l="l" t="t" r="r" b="b"/>
            <a:pathLst>
              <a:path w="120000" h="120000" extrusionOk="0">
                <a:moveTo>
                  <a:pt x="65274" y="39473"/>
                </a:moveTo>
                <a:cubicBezTo>
                  <a:pt x="53599" y="36371"/>
                  <a:pt x="41599" y="43242"/>
                  <a:pt x="38470" y="54820"/>
                </a:cubicBezTo>
                <a:cubicBezTo>
                  <a:pt x="35342" y="66398"/>
                  <a:pt x="42270" y="78299"/>
                  <a:pt x="53945" y="81402"/>
                </a:cubicBezTo>
                <a:cubicBezTo>
                  <a:pt x="65620" y="84504"/>
                  <a:pt x="77621" y="77633"/>
                  <a:pt x="80749" y="66055"/>
                </a:cubicBezTo>
                <a:cubicBezTo>
                  <a:pt x="83877" y="54477"/>
                  <a:pt x="76949" y="42576"/>
                  <a:pt x="65274" y="39473"/>
                </a:cubicBezTo>
                <a:close/>
                <a:moveTo>
                  <a:pt x="69168" y="25060"/>
                </a:moveTo>
                <a:cubicBezTo>
                  <a:pt x="88870" y="30296"/>
                  <a:pt x="100561" y="50379"/>
                  <a:pt x="95282" y="69917"/>
                </a:cubicBezTo>
                <a:cubicBezTo>
                  <a:pt x="90003" y="89455"/>
                  <a:pt x="69753" y="101050"/>
                  <a:pt x="50051" y="95815"/>
                </a:cubicBezTo>
                <a:cubicBezTo>
                  <a:pt x="30350" y="90579"/>
                  <a:pt x="18658" y="70496"/>
                  <a:pt x="23937" y="50958"/>
                </a:cubicBezTo>
                <a:cubicBezTo>
                  <a:pt x="29216" y="31420"/>
                  <a:pt x="49467" y="19825"/>
                  <a:pt x="69168" y="25060"/>
                </a:cubicBezTo>
                <a:close/>
                <a:moveTo>
                  <a:pt x="70584" y="19819"/>
                </a:moveTo>
                <a:cubicBezTo>
                  <a:pt x="47964" y="13808"/>
                  <a:pt x="24713" y="27121"/>
                  <a:pt x="18652" y="49554"/>
                </a:cubicBezTo>
                <a:cubicBezTo>
                  <a:pt x="12591" y="71987"/>
                  <a:pt x="26015" y="95045"/>
                  <a:pt x="48635" y="101056"/>
                </a:cubicBezTo>
                <a:cubicBezTo>
                  <a:pt x="71255" y="107067"/>
                  <a:pt x="94506" y="93754"/>
                  <a:pt x="100567" y="71321"/>
                </a:cubicBezTo>
                <a:cubicBezTo>
                  <a:pt x="106628" y="48888"/>
                  <a:pt x="93204" y="25830"/>
                  <a:pt x="70584" y="19819"/>
                </a:cubicBezTo>
                <a:close/>
                <a:moveTo>
                  <a:pt x="120000" y="28418"/>
                </a:moveTo>
                <a:lnTo>
                  <a:pt x="119819" y="29085"/>
                </a:lnTo>
                <a:lnTo>
                  <a:pt x="119636" y="28804"/>
                </a:lnTo>
                <a:close/>
                <a:moveTo>
                  <a:pt x="84120" y="4683"/>
                </a:moveTo>
                <a:lnTo>
                  <a:pt x="83867" y="19572"/>
                </a:lnTo>
                <a:lnTo>
                  <a:pt x="83406" y="19449"/>
                </a:lnTo>
                <a:cubicBezTo>
                  <a:pt x="87163" y="21546"/>
                  <a:pt x="90559" y="24117"/>
                  <a:pt x="93431" y="27166"/>
                </a:cubicBezTo>
                <a:lnTo>
                  <a:pt x="106796" y="23870"/>
                </a:lnTo>
                <a:lnTo>
                  <a:pt x="115363" y="39849"/>
                </a:lnTo>
                <a:lnTo>
                  <a:pt x="105840" y="48364"/>
                </a:lnTo>
                <a:cubicBezTo>
                  <a:pt x="107034" y="52676"/>
                  <a:pt x="107596" y="57191"/>
                  <a:pt x="107394" y="61781"/>
                </a:cubicBezTo>
                <a:lnTo>
                  <a:pt x="119289" y="68330"/>
                </a:lnTo>
                <a:lnTo>
                  <a:pt x="114566" y="85810"/>
                </a:lnTo>
                <a:lnTo>
                  <a:pt x="100132" y="85570"/>
                </a:lnTo>
                <a:cubicBezTo>
                  <a:pt x="98307" y="88594"/>
                  <a:pt x="96096" y="91321"/>
                  <a:pt x="93619" y="93756"/>
                </a:cubicBezTo>
                <a:lnTo>
                  <a:pt x="98359" y="106025"/>
                </a:lnTo>
                <a:lnTo>
                  <a:pt x="83411" y="116405"/>
                </a:lnTo>
                <a:lnTo>
                  <a:pt x="72073" y="106643"/>
                </a:lnTo>
                <a:lnTo>
                  <a:pt x="73453" y="105685"/>
                </a:lnTo>
                <a:cubicBezTo>
                  <a:pt x="69110" y="107079"/>
                  <a:pt x="64517" y="107749"/>
                  <a:pt x="59835" y="107723"/>
                </a:cubicBezTo>
                <a:lnTo>
                  <a:pt x="52963" y="119999"/>
                </a:lnTo>
                <a:lnTo>
                  <a:pt x="35336" y="115316"/>
                </a:lnTo>
                <a:lnTo>
                  <a:pt x="35574" y="101277"/>
                </a:lnTo>
                <a:cubicBezTo>
                  <a:pt x="31839" y="99165"/>
                  <a:pt x="28466" y="96583"/>
                  <a:pt x="25614" y="93529"/>
                </a:cubicBezTo>
                <a:lnTo>
                  <a:pt x="25843" y="94015"/>
                </a:lnTo>
                <a:lnTo>
                  <a:pt x="11102" y="96847"/>
                </a:lnTo>
                <a:lnTo>
                  <a:pt x="3390" y="80445"/>
                </a:lnTo>
                <a:lnTo>
                  <a:pt x="13359" y="72429"/>
                </a:lnTo>
                <a:cubicBezTo>
                  <a:pt x="12295" y="68561"/>
                  <a:pt x="11739" y="64530"/>
                  <a:pt x="11738" y="60428"/>
                </a:cubicBezTo>
                <a:lnTo>
                  <a:pt x="0" y="53965"/>
                </a:lnTo>
                <a:lnTo>
                  <a:pt x="4723" y="36484"/>
                </a:lnTo>
                <a:lnTo>
                  <a:pt x="18174" y="36709"/>
                </a:lnTo>
                <a:cubicBezTo>
                  <a:pt x="19999" y="33515"/>
                  <a:pt x="22203" y="30603"/>
                  <a:pt x="24696" y="27997"/>
                </a:cubicBezTo>
                <a:lnTo>
                  <a:pt x="20190" y="14215"/>
                </a:lnTo>
                <a:lnTo>
                  <a:pt x="35666" y="4625"/>
                </a:lnTo>
                <a:lnTo>
                  <a:pt x="46473" y="14962"/>
                </a:lnTo>
                <a:lnTo>
                  <a:pt x="46365" y="15030"/>
                </a:lnTo>
                <a:cubicBezTo>
                  <a:pt x="50613" y="13704"/>
                  <a:pt x="55098" y="13091"/>
                  <a:pt x="59667" y="13141"/>
                </a:cubicBezTo>
                <a:lnTo>
                  <a:pt x="59206" y="13018"/>
                </a:lnTo>
                <a:lnTo>
                  <a:pt x="66493" y="0"/>
                </a:lnTo>
                <a:close/>
              </a:path>
            </a:pathLst>
          </a:custGeom>
          <a:solidFill>
            <a:srgbClr val="00007C"/>
          </a:solidFill>
          <a:ln>
            <a:noFill/>
          </a:ln>
        </p:spPr>
        <p:txBody>
          <a:bodyPr spcFirstLastPara="1" wrap="square" lIns="121900" tIns="60933" rIns="121900" bIns="60933" anchor="ctr" anchorCtr="0">
            <a:noAutofit/>
          </a:bodyPr>
          <a:lstStyle/>
          <a:p>
            <a:pPr algn="ctr"/>
            <a:endParaRPr sz="2400">
              <a:solidFill>
                <a:srgbClr val="00007C"/>
              </a:solidFill>
              <a:latin typeface="Arial"/>
              <a:ea typeface="Arial"/>
              <a:cs typeface="Arial"/>
              <a:sym typeface="Arial"/>
            </a:endParaRPr>
          </a:p>
        </p:txBody>
      </p:sp>
      <p:cxnSp>
        <p:nvCxnSpPr>
          <p:cNvPr id="33" name="Conector recto 32">
            <a:extLst>
              <a:ext uri="{FF2B5EF4-FFF2-40B4-BE49-F238E27FC236}">
                <a16:creationId xmlns="" xmlns:a16="http://schemas.microsoft.com/office/drawing/2014/main" id="{75F467CF-90D9-4770-8D1A-646F975ADC3A}"/>
              </a:ext>
            </a:extLst>
          </p:cNvPr>
          <p:cNvCxnSpPr>
            <a:cxnSpLocks/>
          </p:cNvCxnSpPr>
          <p:nvPr/>
        </p:nvCxnSpPr>
        <p:spPr>
          <a:xfrm>
            <a:off x="-5846" y="6517925"/>
            <a:ext cx="12197846" cy="0"/>
          </a:xfrm>
          <a:prstGeom prst="line">
            <a:avLst/>
          </a:prstGeom>
          <a:ln w="19050">
            <a:solidFill>
              <a:srgbClr val="00007C"/>
            </a:solidFill>
          </a:ln>
        </p:spPr>
        <p:style>
          <a:lnRef idx="1">
            <a:schemeClr val="accent1"/>
          </a:lnRef>
          <a:fillRef idx="0">
            <a:schemeClr val="accent1"/>
          </a:fillRef>
          <a:effectRef idx="0">
            <a:schemeClr val="accent1"/>
          </a:effectRef>
          <a:fontRef idx="minor">
            <a:schemeClr val="tx1"/>
          </a:fontRef>
        </p:style>
      </p:cxnSp>
      <p:sp>
        <p:nvSpPr>
          <p:cNvPr id="16" name="15 Rectángulo"/>
          <p:cNvSpPr/>
          <p:nvPr/>
        </p:nvSpPr>
        <p:spPr>
          <a:xfrm>
            <a:off x="9444461" y="1174986"/>
            <a:ext cx="1106393" cy="523220"/>
          </a:xfrm>
          <a:prstGeom prst="rect">
            <a:avLst/>
          </a:prstGeom>
        </p:spPr>
        <p:txBody>
          <a:bodyPr wrap="none">
            <a:spAutoFit/>
          </a:bodyPr>
          <a:lstStyle/>
          <a:p>
            <a:r>
              <a:rPr lang="en-US" sz="2800" b="1" dirty="0" err="1" smtClean="0">
                <a:latin typeface="Arial" pitchFamily="34" charset="0"/>
                <a:cs typeface="Arial" pitchFamily="34" charset="0"/>
              </a:rPr>
              <a:t>lsa</a:t>
            </a:r>
            <a:r>
              <a:rPr lang="en-US" sz="2800" dirty="0" smtClean="0"/>
              <a:t> </a:t>
            </a:r>
            <a:r>
              <a:rPr lang="es-ES" sz="2800" b="1" dirty="0" smtClean="0">
                <a:latin typeface="Arial" pitchFamily="34" charset="0"/>
                <a:cs typeface="Arial" pitchFamily="34" charset="0"/>
              </a:rPr>
              <a:t>() </a:t>
            </a:r>
            <a:endParaRPr lang="es-ES" sz="2800" b="1" dirty="0">
              <a:latin typeface="Arial" pitchFamily="34" charset="0"/>
              <a:cs typeface="Arial" pitchFamily="34" charset="0"/>
            </a:endParaRPr>
          </a:p>
        </p:txBody>
      </p:sp>
      <p:pic>
        <p:nvPicPr>
          <p:cNvPr id="24" name="Picture 4" descr="Books piled free vector icons designed by Freepik | Livros empilhados,  Ideias para cartaz, Ícones"/>
          <p:cNvPicPr>
            <a:picLocks noChangeAspect="1" noChangeArrowheads="1"/>
          </p:cNvPicPr>
          <p:nvPr/>
        </p:nvPicPr>
        <p:blipFill>
          <a:blip r:embed="rId3" cstate="print"/>
          <a:srcRect/>
          <a:stretch>
            <a:fillRect/>
          </a:stretch>
        </p:blipFill>
        <p:spPr bwMode="auto">
          <a:xfrm>
            <a:off x="10714903" y="831111"/>
            <a:ext cx="1014414" cy="1014414"/>
          </a:xfrm>
          <a:prstGeom prst="rect">
            <a:avLst/>
          </a:prstGeom>
          <a:noFill/>
        </p:spPr>
      </p:pic>
      <p:sp>
        <p:nvSpPr>
          <p:cNvPr id="25" name="2 Marcador de contenido">
            <a:extLst>
              <a:ext uri="{FF2B5EF4-FFF2-40B4-BE49-F238E27FC236}">
                <a16:creationId xmlns="" xmlns:a16="http://schemas.microsoft.com/office/drawing/2014/main" id="{3226EC28-F27E-4441-A091-827F8671C874}"/>
              </a:ext>
            </a:extLst>
          </p:cNvPr>
          <p:cNvSpPr txBox="1">
            <a:spLocks/>
          </p:cNvSpPr>
          <p:nvPr/>
        </p:nvSpPr>
        <p:spPr>
          <a:xfrm>
            <a:off x="619696" y="1862516"/>
            <a:ext cx="10990053" cy="505783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817563" lvl="1" indent="-360363" algn="just">
              <a:spcBef>
                <a:spcPts val="1200"/>
              </a:spcBef>
              <a:buClr>
                <a:srgbClr val="0DD2D9"/>
              </a:buClr>
              <a:buFont typeface="Arial" panose="020B0604020202020204" pitchFamily="34" charset="0"/>
              <a:buChar char="●"/>
            </a:pPr>
            <a:r>
              <a:rPr lang="en-US" sz="2800" b="1" dirty="0" smtClean="0">
                <a:solidFill>
                  <a:srgbClr val="00007C"/>
                </a:solidFill>
                <a:latin typeface="Arial" pitchFamily="34" charset="0"/>
                <a:cs typeface="Arial" pitchFamily="34" charset="0"/>
              </a:rPr>
              <a:t>Cosine </a:t>
            </a:r>
            <a:r>
              <a:rPr lang="en-US" sz="2800" b="1" dirty="0" smtClean="0">
                <a:solidFill>
                  <a:srgbClr val="00007C"/>
                </a:solidFill>
                <a:latin typeface="Arial" pitchFamily="34" charset="0"/>
                <a:cs typeface="Arial" pitchFamily="34" charset="0"/>
              </a:rPr>
              <a:t>similarity </a:t>
            </a:r>
            <a:r>
              <a:rPr lang="en-US" dirty="0" smtClean="0">
                <a:latin typeface="Arial" pitchFamily="34" charset="0"/>
                <a:cs typeface="Arial" pitchFamily="34" charset="0"/>
              </a:rPr>
              <a:t>Once </a:t>
            </a:r>
            <a:r>
              <a:rPr lang="en-US" dirty="0" smtClean="0">
                <a:latin typeface="Arial" pitchFamily="34" charset="0"/>
                <a:cs typeface="Arial" pitchFamily="34" charset="0"/>
              </a:rPr>
              <a:t>the semantic space has been </a:t>
            </a:r>
            <a:r>
              <a:rPr lang="en-US" dirty="0" smtClean="0">
                <a:latin typeface="Arial" pitchFamily="34" charset="0"/>
                <a:cs typeface="Arial" pitchFamily="34" charset="0"/>
              </a:rPr>
              <a:t>created, </a:t>
            </a:r>
            <a:r>
              <a:rPr lang="en-US" dirty="0" smtClean="0">
                <a:latin typeface="Arial" pitchFamily="34" charset="0"/>
                <a:cs typeface="Arial" pitchFamily="34" charset="0"/>
              </a:rPr>
              <a:t>calculating the cosine similarity between vectors in the Σ×U </a:t>
            </a:r>
            <a:r>
              <a:rPr lang="en-US" dirty="0" smtClean="0">
                <a:latin typeface="Arial" pitchFamily="34" charset="0"/>
                <a:cs typeface="Arial" pitchFamily="34" charset="0"/>
              </a:rPr>
              <a:t>matrix was  applied </a:t>
            </a:r>
            <a:r>
              <a:rPr lang="en-US" dirty="0" smtClean="0">
                <a:latin typeface="Arial" pitchFamily="34" charset="0"/>
                <a:cs typeface="Arial" pitchFamily="34" charset="0"/>
              </a:rPr>
              <a:t>to find which terms are related to one </a:t>
            </a:r>
            <a:r>
              <a:rPr lang="en-US" dirty="0" smtClean="0">
                <a:latin typeface="Arial" pitchFamily="34" charset="0"/>
                <a:cs typeface="Arial" pitchFamily="34" charset="0"/>
              </a:rPr>
              <a:t>another.</a:t>
            </a:r>
            <a:endParaRPr lang="es-ES" dirty="0" smtClean="0">
              <a:latin typeface="Arial" pitchFamily="34" charset="0"/>
              <a:cs typeface="Arial" pitchFamily="34" charset="0"/>
            </a:endParaRPr>
          </a:p>
          <a:p>
            <a:pPr marL="817563" lvl="1" indent="-360363" algn="just">
              <a:spcBef>
                <a:spcPts val="1200"/>
              </a:spcBef>
              <a:buClr>
                <a:srgbClr val="0DD2D9"/>
              </a:buClr>
              <a:buFont typeface="Arial" panose="020B0604020202020204" pitchFamily="34" charset="0"/>
              <a:buChar char="●"/>
            </a:pPr>
            <a:r>
              <a:rPr lang="en-US" sz="2800" b="1" dirty="0" smtClean="0">
                <a:solidFill>
                  <a:srgbClr val="00007C"/>
                </a:solidFill>
                <a:latin typeface="Arial" panose="020B0604020202020204" pitchFamily="34" charset="0"/>
                <a:cs typeface="Arial" panose="020B0604020202020204" pitchFamily="34" charset="0"/>
              </a:rPr>
              <a:t>Results</a:t>
            </a:r>
          </a:p>
          <a:p>
            <a:pPr marL="817563" lvl="1" indent="-360363" algn="just">
              <a:spcBef>
                <a:spcPts val="1200"/>
              </a:spcBef>
              <a:buClr>
                <a:srgbClr val="0DD2D9"/>
              </a:buClr>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pPr marL="817563" lvl="1" indent="-360363" algn="just">
              <a:spcBef>
                <a:spcPts val="1200"/>
              </a:spcBef>
              <a:buClr>
                <a:srgbClr val="0DD2D9"/>
              </a:buClr>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pPr marL="817563" lvl="1" indent="-360363" algn="just">
              <a:spcBef>
                <a:spcPts val="1200"/>
              </a:spcBef>
              <a:buClr>
                <a:srgbClr val="0DD2D9"/>
              </a:buClr>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pPr marL="817563" lvl="1" indent="-360363" algn="just">
              <a:spcBef>
                <a:spcPts val="1200"/>
              </a:spcBef>
              <a:buClr>
                <a:srgbClr val="0DD2D9"/>
              </a:buClr>
              <a:buFont typeface="Arial" panose="020B0604020202020204" pitchFamily="34" charset="0"/>
              <a:buChar char="●"/>
            </a:pPr>
            <a:endParaRPr lang="es-ES" dirty="0" smtClean="0">
              <a:latin typeface="Arial" panose="020B0604020202020204" pitchFamily="34" charset="0"/>
              <a:cs typeface="Arial" panose="020B0604020202020204" pitchFamily="34" charset="0"/>
            </a:endParaRPr>
          </a:p>
        </p:txBody>
      </p:sp>
      <p:pic>
        <p:nvPicPr>
          <p:cNvPr id="60418" name="Picture 2" descr="Mathematics axis icon Royalty Free Vector Image"/>
          <p:cNvPicPr>
            <a:picLocks noChangeAspect="1" noChangeArrowheads="1"/>
          </p:cNvPicPr>
          <p:nvPr/>
        </p:nvPicPr>
        <p:blipFill>
          <a:blip r:embed="rId4">
            <a:clrChange>
              <a:clrFrom>
                <a:srgbClr val="FFFFFF"/>
              </a:clrFrom>
              <a:clrTo>
                <a:srgbClr val="FFFFFF">
                  <a:alpha val="0"/>
                </a:srgbClr>
              </a:clrTo>
            </a:clrChange>
          </a:blip>
          <a:srcRect l="41785" t="56344" r="47524" b="17458"/>
          <a:stretch>
            <a:fillRect/>
          </a:stretch>
        </p:blipFill>
        <p:spPr bwMode="auto">
          <a:xfrm>
            <a:off x="1828801" y="3865419"/>
            <a:ext cx="851243" cy="2223655"/>
          </a:xfrm>
          <a:prstGeom prst="rect">
            <a:avLst/>
          </a:prstGeom>
          <a:noFill/>
        </p:spPr>
      </p:pic>
      <p:sp>
        <p:nvSpPr>
          <p:cNvPr id="26" name="2 Marcador de contenido">
            <a:extLst>
              <a:ext uri="{FF2B5EF4-FFF2-40B4-BE49-F238E27FC236}">
                <a16:creationId xmlns="" xmlns:a16="http://schemas.microsoft.com/office/drawing/2014/main" id="{3226EC28-F27E-4441-A091-827F8671C874}"/>
              </a:ext>
            </a:extLst>
          </p:cNvPr>
          <p:cNvSpPr txBox="1">
            <a:spLocks/>
          </p:cNvSpPr>
          <p:nvPr/>
        </p:nvSpPr>
        <p:spPr>
          <a:xfrm>
            <a:off x="855225" y="3615115"/>
            <a:ext cx="1285303" cy="81141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817563" lvl="1" indent="-360363" algn="just">
              <a:spcBef>
                <a:spcPts val="1200"/>
              </a:spcBef>
              <a:buClr>
                <a:srgbClr val="0DD2D9"/>
              </a:buClr>
            </a:pPr>
            <a:r>
              <a:rPr lang="en-US" sz="4000" b="1" dirty="0" smtClean="0">
                <a:solidFill>
                  <a:srgbClr val="0DD2D9"/>
                </a:solidFill>
                <a:latin typeface="Arial" panose="020B0604020202020204" pitchFamily="34" charset="0"/>
                <a:cs typeface="Arial" panose="020B0604020202020204" pitchFamily="34" charset="0"/>
              </a:rPr>
              <a:t>1</a:t>
            </a:r>
            <a:endParaRPr lang="en-US" sz="4000" b="1" dirty="0" smtClean="0">
              <a:solidFill>
                <a:srgbClr val="0DD2D9"/>
              </a:solidFill>
              <a:latin typeface="Arial" panose="020B0604020202020204" pitchFamily="34" charset="0"/>
              <a:cs typeface="Arial" panose="020B0604020202020204" pitchFamily="34" charset="0"/>
            </a:endParaRPr>
          </a:p>
          <a:p>
            <a:pPr marL="817563" lvl="1" indent="-360363" algn="just">
              <a:spcBef>
                <a:spcPts val="1200"/>
              </a:spcBef>
              <a:buClr>
                <a:srgbClr val="0DD2D9"/>
              </a:buClr>
              <a:buFont typeface="Arial" panose="020B0604020202020204" pitchFamily="34" charset="0"/>
              <a:buChar char="●"/>
            </a:pPr>
            <a:endParaRPr lang="en-US" dirty="0" smtClean="0">
              <a:solidFill>
                <a:srgbClr val="0DD2D9"/>
              </a:solidFill>
              <a:latin typeface="Arial" panose="020B0604020202020204" pitchFamily="34" charset="0"/>
              <a:cs typeface="Arial" panose="020B0604020202020204" pitchFamily="34" charset="0"/>
            </a:endParaRPr>
          </a:p>
          <a:p>
            <a:pPr marL="817563" lvl="1" indent="-360363" algn="just">
              <a:spcBef>
                <a:spcPts val="1200"/>
              </a:spcBef>
              <a:buClr>
                <a:srgbClr val="0DD2D9"/>
              </a:buClr>
              <a:buFont typeface="Arial" panose="020B0604020202020204" pitchFamily="34" charset="0"/>
              <a:buChar char="●"/>
            </a:pPr>
            <a:endParaRPr lang="en-US" dirty="0" smtClean="0">
              <a:solidFill>
                <a:srgbClr val="0DD2D9"/>
              </a:solidFill>
              <a:latin typeface="Arial" panose="020B0604020202020204" pitchFamily="34" charset="0"/>
              <a:cs typeface="Arial" panose="020B0604020202020204" pitchFamily="34" charset="0"/>
            </a:endParaRPr>
          </a:p>
          <a:p>
            <a:pPr marL="817563" lvl="1" indent="-360363" algn="just">
              <a:spcBef>
                <a:spcPts val="1200"/>
              </a:spcBef>
              <a:buClr>
                <a:srgbClr val="0DD2D9"/>
              </a:buClr>
              <a:buFont typeface="Arial" panose="020B0604020202020204" pitchFamily="34" charset="0"/>
              <a:buChar char="●"/>
            </a:pPr>
            <a:endParaRPr lang="en-US" dirty="0" smtClean="0">
              <a:solidFill>
                <a:srgbClr val="0DD2D9"/>
              </a:solidFill>
              <a:latin typeface="Arial" panose="020B0604020202020204" pitchFamily="34" charset="0"/>
              <a:cs typeface="Arial" panose="020B0604020202020204" pitchFamily="34" charset="0"/>
            </a:endParaRPr>
          </a:p>
          <a:p>
            <a:pPr marL="817563" lvl="1" indent="-360363" algn="just">
              <a:spcBef>
                <a:spcPts val="1200"/>
              </a:spcBef>
              <a:buClr>
                <a:srgbClr val="0DD2D9"/>
              </a:buClr>
              <a:buFont typeface="Arial" panose="020B0604020202020204" pitchFamily="34" charset="0"/>
              <a:buChar char="●"/>
            </a:pPr>
            <a:endParaRPr lang="es-ES" dirty="0" smtClean="0">
              <a:solidFill>
                <a:srgbClr val="0DD2D9"/>
              </a:solidFill>
              <a:latin typeface="Arial" panose="020B0604020202020204" pitchFamily="34" charset="0"/>
              <a:cs typeface="Arial" panose="020B0604020202020204" pitchFamily="34" charset="0"/>
            </a:endParaRPr>
          </a:p>
        </p:txBody>
      </p:sp>
      <p:sp>
        <p:nvSpPr>
          <p:cNvPr id="27" name="2 Marcador de contenido">
            <a:extLst>
              <a:ext uri="{FF2B5EF4-FFF2-40B4-BE49-F238E27FC236}">
                <a16:creationId xmlns="" xmlns:a16="http://schemas.microsoft.com/office/drawing/2014/main" id="{3226EC28-F27E-4441-A091-827F8671C874}"/>
              </a:ext>
            </a:extLst>
          </p:cNvPr>
          <p:cNvSpPr txBox="1">
            <a:spLocks/>
          </p:cNvSpPr>
          <p:nvPr/>
        </p:nvSpPr>
        <p:spPr>
          <a:xfrm>
            <a:off x="862152" y="5679444"/>
            <a:ext cx="1285303" cy="81141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817563" lvl="1" indent="-360363" algn="just">
              <a:spcBef>
                <a:spcPts val="1200"/>
              </a:spcBef>
              <a:buClr>
                <a:srgbClr val="0DD2D9"/>
              </a:buClr>
            </a:pPr>
            <a:r>
              <a:rPr lang="en-US" sz="4000" b="1" dirty="0" smtClean="0">
                <a:solidFill>
                  <a:srgbClr val="0DD2D9"/>
                </a:solidFill>
                <a:latin typeface="Arial" panose="020B0604020202020204" pitchFamily="34" charset="0"/>
                <a:cs typeface="Arial" panose="020B0604020202020204" pitchFamily="34" charset="0"/>
              </a:rPr>
              <a:t>0</a:t>
            </a:r>
            <a:endParaRPr lang="en-US" sz="4000" b="1" dirty="0" smtClean="0">
              <a:solidFill>
                <a:srgbClr val="0DD2D9"/>
              </a:solidFill>
              <a:latin typeface="Arial" panose="020B0604020202020204" pitchFamily="34" charset="0"/>
              <a:cs typeface="Arial" panose="020B0604020202020204" pitchFamily="34" charset="0"/>
            </a:endParaRPr>
          </a:p>
          <a:p>
            <a:pPr marL="817563" lvl="1" indent="-360363" algn="just">
              <a:spcBef>
                <a:spcPts val="1200"/>
              </a:spcBef>
              <a:buClr>
                <a:srgbClr val="0DD2D9"/>
              </a:buClr>
              <a:buFont typeface="Arial" panose="020B0604020202020204" pitchFamily="34" charset="0"/>
              <a:buChar char="●"/>
            </a:pPr>
            <a:endParaRPr lang="en-US" dirty="0" smtClean="0">
              <a:solidFill>
                <a:srgbClr val="0DD2D9"/>
              </a:solidFill>
              <a:latin typeface="Arial" panose="020B0604020202020204" pitchFamily="34" charset="0"/>
              <a:cs typeface="Arial" panose="020B0604020202020204" pitchFamily="34" charset="0"/>
            </a:endParaRPr>
          </a:p>
          <a:p>
            <a:pPr marL="817563" lvl="1" indent="-360363" algn="just">
              <a:spcBef>
                <a:spcPts val="1200"/>
              </a:spcBef>
              <a:buClr>
                <a:srgbClr val="0DD2D9"/>
              </a:buClr>
              <a:buFont typeface="Arial" panose="020B0604020202020204" pitchFamily="34" charset="0"/>
              <a:buChar char="●"/>
            </a:pPr>
            <a:endParaRPr lang="en-US" dirty="0" smtClean="0">
              <a:solidFill>
                <a:srgbClr val="0DD2D9"/>
              </a:solidFill>
              <a:latin typeface="Arial" panose="020B0604020202020204" pitchFamily="34" charset="0"/>
              <a:cs typeface="Arial" panose="020B0604020202020204" pitchFamily="34" charset="0"/>
            </a:endParaRPr>
          </a:p>
          <a:p>
            <a:pPr marL="817563" lvl="1" indent="-360363" algn="just">
              <a:spcBef>
                <a:spcPts val="1200"/>
              </a:spcBef>
              <a:buClr>
                <a:srgbClr val="0DD2D9"/>
              </a:buClr>
              <a:buFont typeface="Arial" panose="020B0604020202020204" pitchFamily="34" charset="0"/>
              <a:buChar char="●"/>
            </a:pPr>
            <a:endParaRPr lang="en-US" dirty="0" smtClean="0">
              <a:solidFill>
                <a:srgbClr val="0DD2D9"/>
              </a:solidFill>
              <a:latin typeface="Arial" panose="020B0604020202020204" pitchFamily="34" charset="0"/>
              <a:cs typeface="Arial" panose="020B0604020202020204" pitchFamily="34" charset="0"/>
            </a:endParaRPr>
          </a:p>
          <a:p>
            <a:pPr marL="817563" lvl="1" indent="-360363" algn="just">
              <a:spcBef>
                <a:spcPts val="1200"/>
              </a:spcBef>
              <a:buClr>
                <a:srgbClr val="0DD2D9"/>
              </a:buClr>
              <a:buFont typeface="Arial" panose="020B0604020202020204" pitchFamily="34" charset="0"/>
              <a:buChar char="●"/>
            </a:pPr>
            <a:endParaRPr lang="es-ES" dirty="0" smtClean="0">
              <a:solidFill>
                <a:srgbClr val="0DD2D9"/>
              </a:solidFill>
              <a:latin typeface="Arial" panose="020B0604020202020204" pitchFamily="34" charset="0"/>
              <a:cs typeface="Arial" panose="020B0604020202020204" pitchFamily="34" charset="0"/>
            </a:endParaRPr>
          </a:p>
        </p:txBody>
      </p:sp>
      <p:sp>
        <p:nvSpPr>
          <p:cNvPr id="28" name="27 CuadroTexto"/>
          <p:cNvSpPr txBox="1"/>
          <p:nvPr/>
        </p:nvSpPr>
        <p:spPr>
          <a:xfrm>
            <a:off x="2909455" y="4094018"/>
            <a:ext cx="8603672" cy="400110"/>
          </a:xfrm>
          <a:prstGeom prst="rect">
            <a:avLst/>
          </a:prstGeom>
          <a:noFill/>
        </p:spPr>
        <p:txBody>
          <a:bodyPr wrap="square" rtlCol="0">
            <a:spAutoFit/>
          </a:bodyPr>
          <a:lstStyle/>
          <a:p>
            <a:r>
              <a:rPr lang="es-ES" sz="2000" dirty="0" smtClean="0">
                <a:solidFill>
                  <a:srgbClr val="0DD2D9"/>
                </a:solidFill>
                <a:latin typeface="Arial" pitchFamily="34" charset="0"/>
                <a:cs typeface="Arial" pitchFamily="34" charset="0"/>
                <a:sym typeface="Wingdings" pitchFamily="2" charset="2"/>
              </a:rPr>
              <a:t></a:t>
            </a:r>
            <a:r>
              <a:rPr lang="es-ES" sz="2000" dirty="0" smtClean="0">
                <a:latin typeface="Arial" pitchFamily="34" charset="0"/>
                <a:cs typeface="Arial" pitchFamily="34" charset="0"/>
                <a:sym typeface="Wingdings" pitchFamily="2" charset="2"/>
              </a:rPr>
              <a:t> </a:t>
            </a:r>
            <a:r>
              <a:rPr lang="en-US" sz="2000" dirty="0" smtClean="0">
                <a:latin typeface="Arial" pitchFamily="34" charset="0"/>
                <a:cs typeface="Arial" pitchFamily="34" charset="0"/>
              </a:rPr>
              <a:t>The closer the cosine of two vectors is to </a:t>
            </a:r>
            <a:r>
              <a:rPr lang="en-US" sz="2000" dirty="0" smtClean="0">
                <a:latin typeface="Arial" pitchFamily="34" charset="0"/>
                <a:cs typeface="Arial" pitchFamily="34" charset="0"/>
              </a:rPr>
              <a:t>1, </a:t>
            </a:r>
            <a:r>
              <a:rPr lang="en-US" sz="2000" dirty="0" smtClean="0">
                <a:latin typeface="Arial" pitchFamily="34" charset="0"/>
                <a:cs typeface="Arial" pitchFamily="34" charset="0"/>
              </a:rPr>
              <a:t>the more similar they are.</a:t>
            </a:r>
            <a:r>
              <a:rPr lang="es-ES" sz="2000" dirty="0" smtClean="0">
                <a:latin typeface="Arial" pitchFamily="34" charset="0"/>
                <a:cs typeface="Arial" pitchFamily="34" charset="0"/>
                <a:sym typeface="Wingdings" pitchFamily="2" charset="2"/>
              </a:rPr>
              <a:t> </a:t>
            </a:r>
            <a:endParaRPr lang="es-ES" sz="2000" dirty="0">
              <a:latin typeface="Arial" pitchFamily="34" charset="0"/>
              <a:cs typeface="Arial" pitchFamily="34" charset="0"/>
            </a:endParaRPr>
          </a:p>
        </p:txBody>
      </p:sp>
      <p:sp>
        <p:nvSpPr>
          <p:cNvPr id="29" name="28 CuadroTexto"/>
          <p:cNvSpPr txBox="1"/>
          <p:nvPr/>
        </p:nvSpPr>
        <p:spPr>
          <a:xfrm>
            <a:off x="2874817" y="4869871"/>
            <a:ext cx="8603672" cy="1169551"/>
          </a:xfrm>
          <a:prstGeom prst="rect">
            <a:avLst/>
          </a:prstGeom>
          <a:noFill/>
        </p:spPr>
        <p:txBody>
          <a:bodyPr wrap="square" rtlCol="0">
            <a:spAutoFit/>
          </a:bodyPr>
          <a:lstStyle/>
          <a:p>
            <a:pPr>
              <a:spcBef>
                <a:spcPts val="600"/>
              </a:spcBef>
              <a:buClr>
                <a:srgbClr val="0DD2D9"/>
              </a:buClr>
            </a:pPr>
            <a:r>
              <a:rPr lang="en-US" sz="2000" dirty="0" smtClean="0">
                <a:latin typeface="Arial" pitchFamily="34" charset="0"/>
                <a:cs typeface="Arial" pitchFamily="34" charset="0"/>
              </a:rPr>
              <a:t>A similarity near </a:t>
            </a:r>
            <a:r>
              <a:rPr lang="en-US" sz="2000" dirty="0" smtClean="0">
                <a:latin typeface="Arial" pitchFamily="34" charset="0"/>
                <a:cs typeface="Arial" pitchFamily="34" charset="0"/>
              </a:rPr>
              <a:t>0 </a:t>
            </a:r>
            <a:r>
              <a:rPr lang="en-US" sz="2000" dirty="0" smtClean="0">
                <a:latin typeface="Arial" pitchFamily="34" charset="0"/>
                <a:cs typeface="Arial" pitchFamily="34" charset="0"/>
              </a:rPr>
              <a:t>may </a:t>
            </a:r>
            <a:r>
              <a:rPr lang="en-US" sz="2000" dirty="0" smtClean="0">
                <a:latin typeface="Arial" pitchFamily="34" charset="0"/>
                <a:cs typeface="Arial" pitchFamily="34" charset="0"/>
              </a:rPr>
              <a:t>indicate:</a:t>
            </a:r>
            <a:endParaRPr lang="es-ES" sz="2000" dirty="0" smtClean="0">
              <a:latin typeface="Arial" pitchFamily="34" charset="0"/>
              <a:cs typeface="Arial" pitchFamily="34" charset="0"/>
              <a:sym typeface="Wingdings" pitchFamily="2" charset="2"/>
            </a:endParaRPr>
          </a:p>
          <a:p>
            <a:pPr>
              <a:spcBef>
                <a:spcPts val="600"/>
              </a:spcBef>
              <a:buClr>
                <a:srgbClr val="0DD2D9"/>
              </a:buClr>
              <a:buFont typeface="Wingdings" pitchFamily="2" charset="2"/>
              <a:buChar char="à"/>
            </a:pPr>
            <a:r>
              <a:rPr lang="en-US" sz="2000" dirty="0" smtClean="0">
                <a:latin typeface="Arial" pitchFamily="34" charset="0"/>
                <a:cs typeface="Arial" pitchFamily="34" charset="0"/>
                <a:sym typeface="Wingdings" pitchFamily="2" charset="2"/>
              </a:rPr>
              <a:t>T</a:t>
            </a:r>
            <a:r>
              <a:rPr lang="en-US" sz="2000" dirty="0" smtClean="0">
                <a:latin typeface="Arial" pitchFamily="34" charset="0"/>
                <a:cs typeface="Arial" pitchFamily="34" charset="0"/>
              </a:rPr>
              <a:t>erms </a:t>
            </a:r>
            <a:r>
              <a:rPr lang="en-US" sz="2000" dirty="0" smtClean="0">
                <a:latin typeface="Arial" pitchFamily="34" charset="0"/>
                <a:cs typeface="Arial" pitchFamily="34" charset="0"/>
              </a:rPr>
              <a:t>have opposite meanings</a:t>
            </a:r>
            <a:r>
              <a:rPr lang="en-US" sz="2000" dirty="0" smtClean="0">
                <a:latin typeface="Arial" pitchFamily="34" charset="0"/>
                <a:cs typeface="Arial" pitchFamily="34" charset="0"/>
              </a:rPr>
              <a:t>.</a:t>
            </a:r>
          </a:p>
          <a:p>
            <a:pPr>
              <a:spcBef>
                <a:spcPts val="600"/>
              </a:spcBef>
              <a:buClr>
                <a:srgbClr val="0DD2D9"/>
              </a:buClr>
              <a:buFont typeface="Wingdings" pitchFamily="2" charset="2"/>
              <a:buChar char="à"/>
            </a:pPr>
            <a:r>
              <a:rPr lang="en-US" sz="2000" dirty="0" smtClean="0">
                <a:latin typeface="Arial" pitchFamily="34" charset="0"/>
                <a:cs typeface="Arial" pitchFamily="34" charset="0"/>
              </a:rPr>
              <a:t>They </a:t>
            </a:r>
            <a:r>
              <a:rPr lang="en-US" sz="2000" dirty="0" smtClean="0">
                <a:latin typeface="Arial" pitchFamily="34" charset="0"/>
                <a:cs typeface="Arial" pitchFamily="34" charset="0"/>
              </a:rPr>
              <a:t>are </a:t>
            </a:r>
            <a:r>
              <a:rPr lang="en-US" sz="2000" dirty="0" smtClean="0">
                <a:latin typeface="Arial" pitchFamily="34" charset="0"/>
                <a:cs typeface="Arial" pitchFamily="34" charset="0"/>
              </a:rPr>
              <a:t>unrelated.</a:t>
            </a:r>
            <a:r>
              <a:rPr lang="es-ES" sz="2000" dirty="0" smtClean="0">
                <a:latin typeface="Arial" pitchFamily="34" charset="0"/>
                <a:cs typeface="Arial" pitchFamily="34" charset="0"/>
                <a:sym typeface="Wingdings" pitchFamily="2" charset="2"/>
              </a:rPr>
              <a:t> </a:t>
            </a:r>
            <a:endParaRPr lang="es-ES" sz="2000" dirty="0">
              <a:latin typeface="Arial" pitchFamily="34" charset="0"/>
              <a:cs typeface="Arial" pitchFamily="34" charset="0"/>
            </a:endParaRPr>
          </a:p>
        </p:txBody>
      </p:sp>
    </p:spTree>
    <p:extLst>
      <p:ext uri="{BB962C8B-B14F-4D97-AF65-F5344CB8AC3E}">
        <p14:creationId xmlns="" xmlns:p14="http://schemas.microsoft.com/office/powerpoint/2010/main" val="23884523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11">
            <a:extLst>
              <a:ext uri="{FF2B5EF4-FFF2-40B4-BE49-F238E27FC236}">
                <a16:creationId xmlns="" xmlns:a16="http://schemas.microsoft.com/office/drawing/2014/main" id="{689E7B96-A4A7-4DA6-86E5-B13691B57A0A}"/>
              </a:ext>
            </a:extLst>
          </p:cNvPr>
          <p:cNvSpPr/>
          <p:nvPr/>
        </p:nvSpPr>
        <p:spPr>
          <a:xfrm>
            <a:off x="0" y="1"/>
            <a:ext cx="2438400" cy="6857999"/>
          </a:xfrm>
          <a:prstGeom prst="rect">
            <a:avLst/>
          </a:prstGeom>
          <a:gradFill flip="none" rotWithShape="1">
            <a:gsLst>
              <a:gs pos="100000">
                <a:schemeClr val="bg1">
                  <a:lumMod val="85000"/>
                </a:schemeClr>
              </a:gs>
              <a:gs pos="16000">
                <a:schemeClr val="bg1"/>
              </a:gs>
              <a:gs pos="60000">
                <a:schemeClr val="bg1">
                  <a:lumMod val="95000"/>
                </a:schemeClr>
              </a:gs>
              <a:gs pos="41000">
                <a:schemeClr val="bg1">
                  <a:lumMod val="95000"/>
                </a:schemeClr>
              </a:gs>
            </a:gsLst>
            <a:lin ang="10800000" scaled="1"/>
            <a:tileRect/>
          </a:gradFill>
        </p:spPr>
        <p:txBody>
          <a:bodyPr vert="horz" lIns="91440" tIns="45720" rIns="91440" bIns="45720" rtlCol="0">
            <a:normAutofit/>
          </a:bodyPr>
          <a:lstStyle/>
          <a:p>
            <a:pPr algn="ctr">
              <a:lnSpc>
                <a:spcPct val="90000"/>
              </a:lnSpc>
              <a:spcBef>
                <a:spcPts val="1000"/>
              </a:spcBef>
            </a:pPr>
            <a:endParaRPr lang="en-US" sz="2400">
              <a:solidFill>
                <a:schemeClr val="tx1"/>
              </a:solidFill>
            </a:endParaRPr>
          </a:p>
        </p:txBody>
      </p:sp>
      <p:sp>
        <p:nvSpPr>
          <p:cNvPr id="17" name="Rectángulo 16">
            <a:extLst>
              <a:ext uri="{FF2B5EF4-FFF2-40B4-BE49-F238E27FC236}">
                <a16:creationId xmlns="" xmlns:a16="http://schemas.microsoft.com/office/drawing/2014/main" id="{B828E083-CE3D-4BA4-98CF-C88EBC63F710}"/>
              </a:ext>
            </a:extLst>
          </p:cNvPr>
          <p:cNvSpPr/>
          <p:nvPr/>
        </p:nvSpPr>
        <p:spPr>
          <a:xfrm>
            <a:off x="0" y="0"/>
            <a:ext cx="12192000" cy="507961"/>
          </a:xfrm>
          <a:prstGeom prst="rect">
            <a:avLst/>
          </a:prstGeom>
          <a:solidFill>
            <a:srgbClr val="0DD2D9"/>
          </a:solidFill>
          <a:ln>
            <a:solidFill>
              <a:srgbClr val="0DD2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rial"/>
                <a:ea typeface="Arial"/>
                <a:cs typeface="Arial"/>
                <a:sym typeface="Arial"/>
              </a:rPr>
              <a:t>                   </a:t>
            </a:r>
            <a:r>
              <a:rPr lang="en-US" sz="2800" b="1" dirty="0" err="1" smtClean="0">
                <a:solidFill>
                  <a:srgbClr val="00007C"/>
                </a:solidFill>
                <a:latin typeface="Arial"/>
                <a:ea typeface="Arial"/>
                <a:cs typeface="Arial"/>
                <a:sym typeface="Arial"/>
              </a:rPr>
              <a:t>Metodology</a:t>
            </a:r>
            <a:r>
              <a:rPr lang="en-US" sz="2800" b="1" dirty="0" smtClean="0">
                <a:solidFill>
                  <a:srgbClr val="00007C"/>
                </a:solidFill>
                <a:latin typeface="Arial"/>
                <a:ea typeface="Arial"/>
                <a:cs typeface="Arial"/>
                <a:sym typeface="Arial"/>
              </a:rPr>
              <a:t>: </a:t>
            </a:r>
            <a:r>
              <a:rPr lang="en-US" sz="2800" dirty="0" smtClean="0">
                <a:solidFill>
                  <a:schemeClr val="bg1"/>
                </a:solidFill>
                <a:latin typeface="Arial"/>
                <a:ea typeface="Arial"/>
                <a:cs typeface="Arial"/>
                <a:sym typeface="Arial"/>
              </a:rPr>
              <a:t>Development of web application</a:t>
            </a:r>
            <a:endParaRPr lang="en-US" sz="2800" dirty="0">
              <a:solidFill>
                <a:schemeClr val="bg1"/>
              </a:solidFill>
              <a:latin typeface="Arial" panose="020B0604020202020204" pitchFamily="34" charset="0"/>
              <a:ea typeface="Arimo" panose="020B0604020202020204" pitchFamily="34" charset="0"/>
              <a:cs typeface="Arial" panose="020B0604020202020204" pitchFamily="34" charset="0"/>
            </a:endParaRPr>
          </a:p>
        </p:txBody>
      </p:sp>
      <p:cxnSp>
        <p:nvCxnSpPr>
          <p:cNvPr id="4" name="Conector recto 3">
            <a:extLst>
              <a:ext uri="{FF2B5EF4-FFF2-40B4-BE49-F238E27FC236}">
                <a16:creationId xmlns="" xmlns:a16="http://schemas.microsoft.com/office/drawing/2014/main" id="{A15BA053-1DC8-41E8-8CCD-C2D641969101}"/>
              </a:ext>
            </a:extLst>
          </p:cNvPr>
          <p:cNvCxnSpPr>
            <a:cxnSpLocks/>
          </p:cNvCxnSpPr>
          <p:nvPr/>
        </p:nvCxnSpPr>
        <p:spPr>
          <a:xfrm>
            <a:off x="0" y="518946"/>
            <a:ext cx="12192000" cy="0"/>
          </a:xfrm>
          <a:prstGeom prst="line">
            <a:avLst/>
          </a:prstGeom>
          <a:ln w="19050">
            <a:solidFill>
              <a:srgbClr val="0DD2D9"/>
            </a:solidFill>
          </a:ln>
        </p:spPr>
        <p:style>
          <a:lnRef idx="1">
            <a:schemeClr val="accent1"/>
          </a:lnRef>
          <a:fillRef idx="0">
            <a:schemeClr val="accent1"/>
          </a:fillRef>
          <a:effectRef idx="0">
            <a:schemeClr val="accent1"/>
          </a:effectRef>
          <a:fontRef idx="minor">
            <a:schemeClr val="tx1"/>
          </a:fontRef>
        </p:style>
      </p:cxnSp>
      <p:sp>
        <p:nvSpPr>
          <p:cNvPr id="9" name="Google Shape;173;p22">
            <a:extLst>
              <a:ext uri="{FF2B5EF4-FFF2-40B4-BE49-F238E27FC236}">
                <a16:creationId xmlns="" xmlns:a16="http://schemas.microsoft.com/office/drawing/2014/main" id="{311ABA68-1B25-4640-A987-EC984A18E9B8}"/>
              </a:ext>
            </a:extLst>
          </p:cNvPr>
          <p:cNvSpPr/>
          <p:nvPr/>
        </p:nvSpPr>
        <p:spPr>
          <a:xfrm>
            <a:off x="109372" y="128346"/>
            <a:ext cx="781200" cy="781200"/>
          </a:xfrm>
          <a:prstGeom prst="ellipse">
            <a:avLst/>
          </a:prstGeom>
          <a:solidFill>
            <a:schemeClr val="bg1"/>
          </a:solidFill>
          <a:ln w="19050" cap="flat" cmpd="sng">
            <a:solidFill>
              <a:srgbClr val="00007C"/>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1" name="Google Shape;177;p22">
            <a:extLst>
              <a:ext uri="{FF2B5EF4-FFF2-40B4-BE49-F238E27FC236}">
                <a16:creationId xmlns="" xmlns:a16="http://schemas.microsoft.com/office/drawing/2014/main" id="{5CF93BAC-97C3-4860-9661-423F69FC627D}"/>
              </a:ext>
            </a:extLst>
          </p:cNvPr>
          <p:cNvSpPr/>
          <p:nvPr/>
        </p:nvSpPr>
        <p:spPr>
          <a:xfrm>
            <a:off x="278572" y="298347"/>
            <a:ext cx="442800" cy="442800"/>
          </a:xfrm>
          <a:custGeom>
            <a:avLst/>
            <a:gdLst/>
            <a:ahLst/>
            <a:cxnLst/>
            <a:rect l="l" t="t" r="r" b="b"/>
            <a:pathLst>
              <a:path w="120000" h="120000" extrusionOk="0">
                <a:moveTo>
                  <a:pt x="65274" y="39473"/>
                </a:moveTo>
                <a:cubicBezTo>
                  <a:pt x="53599" y="36371"/>
                  <a:pt x="41599" y="43242"/>
                  <a:pt x="38470" y="54820"/>
                </a:cubicBezTo>
                <a:cubicBezTo>
                  <a:pt x="35342" y="66398"/>
                  <a:pt x="42270" y="78299"/>
                  <a:pt x="53945" y="81402"/>
                </a:cubicBezTo>
                <a:cubicBezTo>
                  <a:pt x="65620" y="84504"/>
                  <a:pt x="77621" y="77633"/>
                  <a:pt x="80749" y="66055"/>
                </a:cubicBezTo>
                <a:cubicBezTo>
                  <a:pt x="83877" y="54477"/>
                  <a:pt x="76949" y="42576"/>
                  <a:pt x="65274" y="39473"/>
                </a:cubicBezTo>
                <a:close/>
                <a:moveTo>
                  <a:pt x="69168" y="25060"/>
                </a:moveTo>
                <a:cubicBezTo>
                  <a:pt x="88870" y="30296"/>
                  <a:pt x="100561" y="50379"/>
                  <a:pt x="95282" y="69917"/>
                </a:cubicBezTo>
                <a:cubicBezTo>
                  <a:pt x="90003" y="89455"/>
                  <a:pt x="69753" y="101050"/>
                  <a:pt x="50051" y="95815"/>
                </a:cubicBezTo>
                <a:cubicBezTo>
                  <a:pt x="30350" y="90579"/>
                  <a:pt x="18658" y="70496"/>
                  <a:pt x="23937" y="50958"/>
                </a:cubicBezTo>
                <a:cubicBezTo>
                  <a:pt x="29216" y="31420"/>
                  <a:pt x="49467" y="19825"/>
                  <a:pt x="69168" y="25060"/>
                </a:cubicBezTo>
                <a:close/>
                <a:moveTo>
                  <a:pt x="70584" y="19819"/>
                </a:moveTo>
                <a:cubicBezTo>
                  <a:pt x="47964" y="13808"/>
                  <a:pt x="24713" y="27121"/>
                  <a:pt x="18652" y="49554"/>
                </a:cubicBezTo>
                <a:cubicBezTo>
                  <a:pt x="12591" y="71987"/>
                  <a:pt x="26015" y="95045"/>
                  <a:pt x="48635" y="101056"/>
                </a:cubicBezTo>
                <a:cubicBezTo>
                  <a:pt x="71255" y="107067"/>
                  <a:pt x="94506" y="93754"/>
                  <a:pt x="100567" y="71321"/>
                </a:cubicBezTo>
                <a:cubicBezTo>
                  <a:pt x="106628" y="48888"/>
                  <a:pt x="93204" y="25830"/>
                  <a:pt x="70584" y="19819"/>
                </a:cubicBezTo>
                <a:close/>
                <a:moveTo>
                  <a:pt x="120000" y="28418"/>
                </a:moveTo>
                <a:lnTo>
                  <a:pt x="119819" y="29085"/>
                </a:lnTo>
                <a:lnTo>
                  <a:pt x="119636" y="28804"/>
                </a:lnTo>
                <a:close/>
                <a:moveTo>
                  <a:pt x="84120" y="4683"/>
                </a:moveTo>
                <a:lnTo>
                  <a:pt x="83867" y="19572"/>
                </a:lnTo>
                <a:lnTo>
                  <a:pt x="83406" y="19449"/>
                </a:lnTo>
                <a:cubicBezTo>
                  <a:pt x="87163" y="21546"/>
                  <a:pt x="90559" y="24117"/>
                  <a:pt x="93431" y="27166"/>
                </a:cubicBezTo>
                <a:lnTo>
                  <a:pt x="106796" y="23870"/>
                </a:lnTo>
                <a:lnTo>
                  <a:pt x="115363" y="39849"/>
                </a:lnTo>
                <a:lnTo>
                  <a:pt x="105840" y="48364"/>
                </a:lnTo>
                <a:cubicBezTo>
                  <a:pt x="107034" y="52676"/>
                  <a:pt x="107596" y="57191"/>
                  <a:pt x="107394" y="61781"/>
                </a:cubicBezTo>
                <a:lnTo>
                  <a:pt x="119289" y="68330"/>
                </a:lnTo>
                <a:lnTo>
                  <a:pt x="114566" y="85810"/>
                </a:lnTo>
                <a:lnTo>
                  <a:pt x="100132" y="85570"/>
                </a:lnTo>
                <a:cubicBezTo>
                  <a:pt x="98307" y="88594"/>
                  <a:pt x="96096" y="91321"/>
                  <a:pt x="93619" y="93756"/>
                </a:cubicBezTo>
                <a:lnTo>
                  <a:pt x="98359" y="106025"/>
                </a:lnTo>
                <a:lnTo>
                  <a:pt x="83411" y="116405"/>
                </a:lnTo>
                <a:lnTo>
                  <a:pt x="72073" y="106643"/>
                </a:lnTo>
                <a:lnTo>
                  <a:pt x="73453" y="105685"/>
                </a:lnTo>
                <a:cubicBezTo>
                  <a:pt x="69110" y="107079"/>
                  <a:pt x="64517" y="107749"/>
                  <a:pt x="59835" y="107723"/>
                </a:cubicBezTo>
                <a:lnTo>
                  <a:pt x="52963" y="119999"/>
                </a:lnTo>
                <a:lnTo>
                  <a:pt x="35336" y="115316"/>
                </a:lnTo>
                <a:lnTo>
                  <a:pt x="35574" y="101277"/>
                </a:lnTo>
                <a:cubicBezTo>
                  <a:pt x="31839" y="99165"/>
                  <a:pt x="28466" y="96583"/>
                  <a:pt x="25614" y="93529"/>
                </a:cubicBezTo>
                <a:lnTo>
                  <a:pt x="25843" y="94015"/>
                </a:lnTo>
                <a:lnTo>
                  <a:pt x="11102" y="96847"/>
                </a:lnTo>
                <a:lnTo>
                  <a:pt x="3390" y="80445"/>
                </a:lnTo>
                <a:lnTo>
                  <a:pt x="13359" y="72429"/>
                </a:lnTo>
                <a:cubicBezTo>
                  <a:pt x="12295" y="68561"/>
                  <a:pt x="11739" y="64530"/>
                  <a:pt x="11738" y="60428"/>
                </a:cubicBezTo>
                <a:lnTo>
                  <a:pt x="0" y="53965"/>
                </a:lnTo>
                <a:lnTo>
                  <a:pt x="4723" y="36484"/>
                </a:lnTo>
                <a:lnTo>
                  <a:pt x="18174" y="36709"/>
                </a:lnTo>
                <a:cubicBezTo>
                  <a:pt x="19999" y="33515"/>
                  <a:pt x="22203" y="30603"/>
                  <a:pt x="24696" y="27997"/>
                </a:cubicBezTo>
                <a:lnTo>
                  <a:pt x="20190" y="14215"/>
                </a:lnTo>
                <a:lnTo>
                  <a:pt x="35666" y="4625"/>
                </a:lnTo>
                <a:lnTo>
                  <a:pt x="46473" y="14962"/>
                </a:lnTo>
                <a:lnTo>
                  <a:pt x="46365" y="15030"/>
                </a:lnTo>
                <a:cubicBezTo>
                  <a:pt x="50613" y="13704"/>
                  <a:pt x="55098" y="13091"/>
                  <a:pt x="59667" y="13141"/>
                </a:cubicBezTo>
                <a:lnTo>
                  <a:pt x="59206" y="13018"/>
                </a:lnTo>
                <a:lnTo>
                  <a:pt x="66493" y="0"/>
                </a:lnTo>
                <a:close/>
              </a:path>
            </a:pathLst>
          </a:custGeom>
          <a:solidFill>
            <a:srgbClr val="00007C"/>
          </a:solidFill>
          <a:ln>
            <a:noFill/>
          </a:ln>
        </p:spPr>
        <p:txBody>
          <a:bodyPr spcFirstLastPara="1" wrap="square" lIns="121900" tIns="60933" rIns="121900" bIns="60933" anchor="ctr" anchorCtr="0">
            <a:noAutofit/>
          </a:bodyPr>
          <a:lstStyle/>
          <a:p>
            <a:pPr algn="ctr"/>
            <a:endParaRPr sz="2400">
              <a:solidFill>
                <a:srgbClr val="00007C"/>
              </a:solidFill>
              <a:latin typeface="Arial"/>
              <a:ea typeface="Arial"/>
              <a:cs typeface="Arial"/>
              <a:sym typeface="Arial"/>
            </a:endParaRPr>
          </a:p>
        </p:txBody>
      </p:sp>
      <p:cxnSp>
        <p:nvCxnSpPr>
          <p:cNvPr id="33" name="Conector recto 32">
            <a:extLst>
              <a:ext uri="{FF2B5EF4-FFF2-40B4-BE49-F238E27FC236}">
                <a16:creationId xmlns="" xmlns:a16="http://schemas.microsoft.com/office/drawing/2014/main" id="{75F467CF-90D9-4770-8D1A-646F975ADC3A}"/>
              </a:ext>
            </a:extLst>
          </p:cNvPr>
          <p:cNvCxnSpPr>
            <a:cxnSpLocks/>
          </p:cNvCxnSpPr>
          <p:nvPr/>
        </p:nvCxnSpPr>
        <p:spPr>
          <a:xfrm>
            <a:off x="-5846" y="6568029"/>
            <a:ext cx="12197846" cy="0"/>
          </a:xfrm>
          <a:prstGeom prst="line">
            <a:avLst/>
          </a:prstGeom>
          <a:ln w="19050">
            <a:solidFill>
              <a:srgbClr val="00007C"/>
            </a:solidFill>
          </a:ln>
        </p:spPr>
        <p:style>
          <a:lnRef idx="1">
            <a:schemeClr val="accent1"/>
          </a:lnRef>
          <a:fillRef idx="0">
            <a:schemeClr val="accent1"/>
          </a:fillRef>
          <a:effectRef idx="0">
            <a:schemeClr val="accent1"/>
          </a:effectRef>
          <a:fontRef idx="minor">
            <a:schemeClr val="tx1"/>
          </a:fontRef>
        </p:style>
      </p:cxnSp>
      <p:pic>
        <p:nvPicPr>
          <p:cNvPr id="21" name="20 Imagen"/>
          <p:cNvPicPr/>
          <p:nvPr/>
        </p:nvPicPr>
        <p:blipFill>
          <a:blip r:embed="rId3">
            <a:clrChange>
              <a:clrFrom>
                <a:srgbClr val="FFFFFF"/>
              </a:clrFrom>
              <a:clrTo>
                <a:srgbClr val="FFFFFF">
                  <a:alpha val="0"/>
                </a:srgbClr>
              </a:clrTo>
            </a:clrChange>
          </a:blip>
          <a:srcRect l="824" t="22176" r="20941" b="9623"/>
          <a:stretch>
            <a:fillRect/>
          </a:stretch>
        </p:blipFill>
        <p:spPr bwMode="auto">
          <a:xfrm>
            <a:off x="1075170" y="783847"/>
            <a:ext cx="6614102" cy="3570432"/>
          </a:xfrm>
          <a:prstGeom prst="rect">
            <a:avLst/>
          </a:prstGeom>
          <a:noFill/>
          <a:ln w="9525">
            <a:noFill/>
            <a:miter lim="800000"/>
            <a:headEnd/>
            <a:tailEnd/>
          </a:ln>
        </p:spPr>
      </p:pic>
      <p:sp>
        <p:nvSpPr>
          <p:cNvPr id="13" name="CuadroTexto 9">
            <a:extLst>
              <a:ext uri="{FF2B5EF4-FFF2-40B4-BE49-F238E27FC236}">
                <a16:creationId xmlns="" xmlns:a16="http://schemas.microsoft.com/office/drawing/2014/main" id="{D4BD7553-6070-4CE9-9548-A2D0C09AB5CF}"/>
              </a:ext>
            </a:extLst>
          </p:cNvPr>
          <p:cNvSpPr txBox="1"/>
          <p:nvPr/>
        </p:nvSpPr>
        <p:spPr>
          <a:xfrm>
            <a:off x="11240" y="6510626"/>
            <a:ext cx="12103794" cy="338554"/>
          </a:xfrm>
          <a:prstGeom prst="rect">
            <a:avLst/>
          </a:prstGeom>
          <a:noFill/>
        </p:spPr>
        <p:txBody>
          <a:bodyPr wrap="square" rtlCol="0">
            <a:spAutoFit/>
          </a:bodyPr>
          <a:lstStyle/>
          <a:p>
            <a:r>
              <a:rPr lang="en-US" sz="1600" dirty="0">
                <a:latin typeface="Arial" pitchFamily="34" charset="0"/>
                <a:cs typeface="Arial" pitchFamily="34" charset="0"/>
              </a:rPr>
              <a:t>Source: </a:t>
            </a:r>
            <a:r>
              <a:rPr lang="en-US" sz="1600" dirty="0" smtClean="0"/>
              <a:t>Shiny from R Studio [on line] [consult: 15th of May of </a:t>
            </a:r>
            <a:r>
              <a:rPr lang="en-US" sz="1600" dirty="0" smtClean="0"/>
              <a:t>2022]</a:t>
            </a:r>
            <a:endParaRPr lang="es-ES" sz="1600" dirty="0">
              <a:latin typeface="Arial" pitchFamily="34" charset="0"/>
              <a:cs typeface="Arial" pitchFamily="34" charset="0"/>
            </a:endParaRPr>
          </a:p>
        </p:txBody>
      </p:sp>
      <p:pic>
        <p:nvPicPr>
          <p:cNvPr id="15" name="Picture 4" descr="Books piled free vector icons designed by Freepik | Livros empilhados,  Ideias para cartaz, Ícones"/>
          <p:cNvPicPr>
            <a:picLocks noChangeAspect="1" noChangeArrowheads="1"/>
          </p:cNvPicPr>
          <p:nvPr/>
        </p:nvPicPr>
        <p:blipFill>
          <a:blip r:embed="rId4" cstate="print"/>
          <a:srcRect/>
          <a:stretch>
            <a:fillRect/>
          </a:stretch>
        </p:blipFill>
        <p:spPr bwMode="auto">
          <a:xfrm>
            <a:off x="10714903" y="831111"/>
            <a:ext cx="1014414" cy="1014414"/>
          </a:xfrm>
          <a:prstGeom prst="rect">
            <a:avLst/>
          </a:prstGeom>
          <a:noFill/>
        </p:spPr>
      </p:pic>
      <p:sp>
        <p:nvSpPr>
          <p:cNvPr id="16" name="15 Rectángulo"/>
          <p:cNvSpPr/>
          <p:nvPr/>
        </p:nvSpPr>
        <p:spPr>
          <a:xfrm>
            <a:off x="8040631" y="3377593"/>
            <a:ext cx="2420856" cy="523220"/>
          </a:xfrm>
          <a:prstGeom prst="rect">
            <a:avLst/>
          </a:prstGeom>
        </p:spPr>
        <p:txBody>
          <a:bodyPr wrap="none">
            <a:spAutoFit/>
          </a:bodyPr>
          <a:lstStyle/>
          <a:p>
            <a:pPr algn="r"/>
            <a:r>
              <a:rPr lang="en-US" sz="2800" b="1" dirty="0" smtClean="0">
                <a:latin typeface="Arial" pitchFamily="34" charset="0"/>
                <a:cs typeface="Arial" pitchFamily="34" charset="0"/>
              </a:rPr>
              <a:t>Shinyapps.io</a:t>
            </a:r>
            <a:endParaRPr lang="es-ES" sz="2800" b="1" dirty="0">
              <a:latin typeface="Arial" pitchFamily="34" charset="0"/>
              <a:cs typeface="Arial" pitchFamily="34" charset="0"/>
            </a:endParaRPr>
          </a:p>
        </p:txBody>
      </p:sp>
      <p:sp>
        <p:nvSpPr>
          <p:cNvPr id="22" name="21 Rectángulo"/>
          <p:cNvSpPr/>
          <p:nvPr/>
        </p:nvSpPr>
        <p:spPr>
          <a:xfrm>
            <a:off x="7684372" y="773926"/>
            <a:ext cx="2810578" cy="2677656"/>
          </a:xfrm>
          <a:prstGeom prst="rect">
            <a:avLst/>
          </a:prstGeom>
        </p:spPr>
        <p:txBody>
          <a:bodyPr wrap="none">
            <a:spAutoFit/>
          </a:bodyPr>
          <a:lstStyle/>
          <a:p>
            <a:pPr algn="r"/>
            <a:r>
              <a:rPr lang="en-US" sz="2800" b="1" dirty="0" smtClean="0">
                <a:latin typeface="Arial" pitchFamily="34" charset="0"/>
                <a:cs typeface="Arial" pitchFamily="34" charset="0"/>
              </a:rPr>
              <a:t>Shiny</a:t>
            </a:r>
            <a:r>
              <a:rPr lang="en-US" sz="2800" dirty="0" smtClean="0"/>
              <a:t> </a:t>
            </a:r>
            <a:r>
              <a:rPr lang="es-ES" sz="2800" b="1" dirty="0" smtClean="0">
                <a:latin typeface="Arial" pitchFamily="34" charset="0"/>
                <a:cs typeface="Arial" pitchFamily="34" charset="0"/>
              </a:rPr>
              <a:t>()</a:t>
            </a:r>
          </a:p>
          <a:p>
            <a:pPr algn="r"/>
            <a:r>
              <a:rPr lang="es-ES" sz="2800" dirty="0" err="1" smtClean="0"/>
              <a:t>Shinydashboard</a:t>
            </a:r>
            <a:r>
              <a:rPr lang="es-ES" sz="2800" dirty="0" smtClean="0"/>
              <a:t>()</a:t>
            </a:r>
            <a:endParaRPr lang="es-ES" sz="2800" dirty="0" smtClean="0"/>
          </a:p>
          <a:p>
            <a:pPr algn="r"/>
            <a:r>
              <a:rPr lang="es-ES" sz="2800" dirty="0" err="1" smtClean="0"/>
              <a:t>Shinyjs</a:t>
            </a:r>
            <a:r>
              <a:rPr lang="es-ES" sz="2800" dirty="0" smtClean="0"/>
              <a:t>()</a:t>
            </a:r>
            <a:endParaRPr lang="es-ES" sz="2800" dirty="0" smtClean="0"/>
          </a:p>
          <a:p>
            <a:pPr algn="r"/>
            <a:r>
              <a:rPr lang="es-ES" sz="2800" dirty="0" err="1" smtClean="0"/>
              <a:t>shinyBS</a:t>
            </a:r>
            <a:r>
              <a:rPr lang="es-ES" sz="2800" dirty="0" smtClean="0"/>
              <a:t>()</a:t>
            </a:r>
            <a:endParaRPr lang="es-ES" sz="2800" b="1" dirty="0" smtClean="0">
              <a:latin typeface="Arial" pitchFamily="34" charset="0"/>
              <a:cs typeface="Arial" pitchFamily="34" charset="0"/>
            </a:endParaRPr>
          </a:p>
          <a:p>
            <a:pPr algn="r"/>
            <a:r>
              <a:rPr lang="en-US" sz="2800" dirty="0" err="1" smtClean="0"/>
              <a:t>wordcloud</a:t>
            </a:r>
            <a:r>
              <a:rPr lang="en-US" sz="2800" dirty="0" smtClean="0"/>
              <a:t>()</a:t>
            </a:r>
            <a:endParaRPr lang="en-US" sz="2800" dirty="0" smtClean="0"/>
          </a:p>
          <a:p>
            <a:pPr algn="r"/>
            <a:r>
              <a:rPr lang="en-US" sz="2800" dirty="0" err="1" smtClean="0"/>
              <a:t>rgl</a:t>
            </a:r>
            <a:r>
              <a:rPr lang="en-US" sz="2800" dirty="0" smtClean="0"/>
              <a:t>()</a:t>
            </a:r>
            <a:endParaRPr lang="en-US" sz="2800" dirty="0" smtClean="0"/>
          </a:p>
        </p:txBody>
      </p:sp>
      <p:sp>
        <p:nvSpPr>
          <p:cNvPr id="24" name="2 Marcador de contenido">
            <a:extLst>
              <a:ext uri="{FF2B5EF4-FFF2-40B4-BE49-F238E27FC236}">
                <a16:creationId xmlns="" xmlns:a16="http://schemas.microsoft.com/office/drawing/2014/main" id="{3226EC28-F27E-4441-A091-827F8671C874}"/>
              </a:ext>
            </a:extLst>
          </p:cNvPr>
          <p:cNvSpPr txBox="1">
            <a:spLocks/>
          </p:cNvSpPr>
          <p:nvPr/>
        </p:nvSpPr>
        <p:spPr>
          <a:xfrm>
            <a:off x="685009" y="4568566"/>
            <a:ext cx="10990053" cy="18322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817563" lvl="1" indent="-360363" algn="just">
              <a:spcBef>
                <a:spcPts val="1200"/>
              </a:spcBef>
              <a:buClr>
                <a:srgbClr val="0DD2D9"/>
              </a:buClr>
              <a:buFont typeface="Arial" panose="020B0604020202020204" pitchFamily="34" charset="0"/>
              <a:buChar char="●"/>
            </a:pPr>
            <a:r>
              <a:rPr lang="en-US" sz="2800" b="1" dirty="0" smtClean="0">
                <a:solidFill>
                  <a:srgbClr val="00007C"/>
                </a:solidFill>
                <a:latin typeface="Arial" pitchFamily="34" charset="0"/>
                <a:cs typeface="Arial" pitchFamily="34" charset="0"/>
              </a:rPr>
              <a:t>UI</a:t>
            </a:r>
            <a:r>
              <a:rPr lang="en-US" sz="2800" dirty="0" smtClean="0"/>
              <a:t> </a:t>
            </a:r>
            <a:r>
              <a:rPr lang="en-US" dirty="0" smtClean="0">
                <a:latin typeface="Arial" pitchFamily="34" charset="0"/>
                <a:cs typeface="Arial" pitchFamily="34" charset="0"/>
              </a:rPr>
              <a:t>which defines how your app </a:t>
            </a:r>
            <a:r>
              <a:rPr lang="en-US" dirty="0" smtClean="0">
                <a:latin typeface="Arial" pitchFamily="34" charset="0"/>
                <a:cs typeface="Arial" pitchFamily="34" charset="0"/>
              </a:rPr>
              <a:t>looks.</a:t>
            </a:r>
            <a:endParaRPr lang="en-US" dirty="0" smtClean="0">
              <a:latin typeface="Arial" pitchFamily="34" charset="0"/>
              <a:cs typeface="Arial" pitchFamily="34" charset="0"/>
            </a:endParaRPr>
          </a:p>
          <a:p>
            <a:pPr marL="817563" lvl="1" indent="-360363" algn="just">
              <a:spcBef>
                <a:spcPts val="1200"/>
              </a:spcBef>
              <a:buClr>
                <a:srgbClr val="0DD2D9"/>
              </a:buClr>
              <a:buFont typeface="Arial" panose="020B0604020202020204" pitchFamily="34" charset="0"/>
              <a:buChar char="●"/>
            </a:pPr>
            <a:r>
              <a:rPr lang="en-US" sz="2800" b="1" dirty="0" smtClean="0">
                <a:solidFill>
                  <a:srgbClr val="00007C"/>
                </a:solidFill>
                <a:latin typeface="Arial" pitchFamily="34" charset="0"/>
                <a:cs typeface="Arial" pitchFamily="34" charset="0"/>
              </a:rPr>
              <a:t>Server</a:t>
            </a:r>
            <a:r>
              <a:rPr lang="en-US" sz="2800" dirty="0" smtClean="0"/>
              <a:t> </a:t>
            </a:r>
            <a:r>
              <a:rPr lang="en-US" dirty="0" smtClean="0">
                <a:latin typeface="Arial" pitchFamily="34" charset="0"/>
                <a:cs typeface="Arial" pitchFamily="34" charset="0"/>
              </a:rPr>
              <a:t>function which defines how your app works. </a:t>
            </a:r>
          </a:p>
          <a:p>
            <a:pPr marL="817563" lvl="1" indent="-360363" algn="just">
              <a:spcBef>
                <a:spcPts val="1200"/>
              </a:spcBef>
              <a:buClr>
                <a:srgbClr val="0DD2D9"/>
              </a:buClr>
              <a:buFont typeface="Arial" panose="020B0604020202020204" pitchFamily="34" charset="0"/>
              <a:buChar char="●"/>
            </a:pPr>
            <a:r>
              <a:rPr lang="en-US" sz="2800" b="1" dirty="0" smtClean="0">
                <a:solidFill>
                  <a:srgbClr val="00007C"/>
                </a:solidFill>
                <a:latin typeface="Arial" pitchFamily="34" charset="0"/>
                <a:cs typeface="Arial" pitchFamily="34" charset="0"/>
              </a:rPr>
              <a:t>Reactive programming </a:t>
            </a:r>
            <a:r>
              <a:rPr lang="en-US" dirty="0" smtClean="0">
                <a:latin typeface="Arial" pitchFamily="34" charset="0"/>
                <a:cs typeface="Arial" pitchFamily="34" charset="0"/>
              </a:rPr>
              <a:t>to automatically update outputs when inputs change.</a:t>
            </a:r>
            <a:endParaRPr lang="es-ES" dirty="0" smtClean="0">
              <a:latin typeface="Arial" pitchFamily="34" charset="0"/>
              <a:cs typeface="Arial" pitchFamily="34" charset="0"/>
            </a:endParaRPr>
          </a:p>
          <a:p>
            <a:pPr marL="817563" lvl="1" indent="-360363" algn="just">
              <a:spcBef>
                <a:spcPts val="1200"/>
              </a:spcBef>
              <a:buClr>
                <a:srgbClr val="0DD2D9"/>
              </a:buClr>
            </a:pPr>
            <a:endParaRPr lang="en-US" dirty="0" smtClean="0">
              <a:latin typeface="Arial" panose="020B0604020202020204" pitchFamily="34" charset="0"/>
              <a:cs typeface="Arial" panose="020B0604020202020204" pitchFamily="34" charset="0"/>
            </a:endParaRPr>
          </a:p>
          <a:p>
            <a:pPr marL="817563" lvl="1" indent="-360363" algn="just">
              <a:spcBef>
                <a:spcPts val="1200"/>
              </a:spcBef>
              <a:buClr>
                <a:srgbClr val="0DD2D9"/>
              </a:buClr>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pPr marL="817563" lvl="1" indent="-360363" algn="just">
              <a:spcBef>
                <a:spcPts val="1200"/>
              </a:spcBef>
              <a:buClr>
                <a:srgbClr val="0DD2D9"/>
              </a:buClr>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pPr marL="817563" lvl="1" indent="-360363" algn="just">
              <a:spcBef>
                <a:spcPts val="1200"/>
              </a:spcBef>
              <a:buClr>
                <a:srgbClr val="0DD2D9"/>
              </a:buClr>
              <a:buFont typeface="Arial" panose="020B0604020202020204" pitchFamily="34" charset="0"/>
              <a:buChar char="●"/>
            </a:pPr>
            <a:endParaRPr lang="es-ES" dirty="0" smtClean="0">
              <a:latin typeface="Arial" panose="020B0604020202020204" pitchFamily="34" charset="0"/>
              <a:cs typeface="Arial" panose="020B0604020202020204" pitchFamily="34" charset="0"/>
            </a:endParaRPr>
          </a:p>
        </p:txBody>
      </p:sp>
      <p:pic>
        <p:nvPicPr>
          <p:cNvPr id="22530" name="Picture 2" descr="web server Icon - Download web server Icon 2346885 | Noun Project"/>
          <p:cNvPicPr>
            <a:picLocks noChangeAspect="1" noChangeArrowheads="1"/>
          </p:cNvPicPr>
          <p:nvPr/>
        </p:nvPicPr>
        <p:blipFill>
          <a:blip r:embed="rId5"/>
          <a:srcRect/>
          <a:stretch>
            <a:fillRect/>
          </a:stretch>
        </p:blipFill>
        <p:spPr bwMode="auto">
          <a:xfrm>
            <a:off x="10780031" y="3062017"/>
            <a:ext cx="976540" cy="976540"/>
          </a:xfrm>
          <a:prstGeom prst="rect">
            <a:avLst/>
          </a:prstGeom>
          <a:noFill/>
        </p:spPr>
      </p:pic>
    </p:spTree>
    <p:extLst>
      <p:ext uri="{BB962C8B-B14F-4D97-AF65-F5344CB8AC3E}">
        <p14:creationId xmlns="" xmlns:p14="http://schemas.microsoft.com/office/powerpoint/2010/main" val="26580614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11">
            <a:extLst>
              <a:ext uri="{FF2B5EF4-FFF2-40B4-BE49-F238E27FC236}">
                <a16:creationId xmlns="" xmlns:a16="http://schemas.microsoft.com/office/drawing/2014/main" id="{689E7B96-A4A7-4DA6-86E5-B13691B57A0A}"/>
              </a:ext>
            </a:extLst>
          </p:cNvPr>
          <p:cNvSpPr/>
          <p:nvPr/>
        </p:nvSpPr>
        <p:spPr>
          <a:xfrm>
            <a:off x="0" y="1"/>
            <a:ext cx="2438400" cy="6857999"/>
          </a:xfrm>
          <a:prstGeom prst="rect">
            <a:avLst/>
          </a:prstGeom>
          <a:gradFill flip="none" rotWithShape="1">
            <a:gsLst>
              <a:gs pos="100000">
                <a:schemeClr val="bg1">
                  <a:lumMod val="85000"/>
                </a:schemeClr>
              </a:gs>
              <a:gs pos="16000">
                <a:schemeClr val="bg1"/>
              </a:gs>
              <a:gs pos="60000">
                <a:schemeClr val="bg1">
                  <a:lumMod val="95000"/>
                </a:schemeClr>
              </a:gs>
              <a:gs pos="41000">
                <a:schemeClr val="bg1">
                  <a:lumMod val="95000"/>
                </a:schemeClr>
              </a:gs>
            </a:gsLst>
            <a:lin ang="10800000" scaled="1"/>
            <a:tileRect/>
          </a:gradFill>
        </p:spPr>
        <p:txBody>
          <a:bodyPr vert="horz" lIns="91440" tIns="45720" rIns="91440" bIns="45720" rtlCol="0">
            <a:normAutofit/>
          </a:bodyPr>
          <a:lstStyle/>
          <a:p>
            <a:pPr algn="ctr">
              <a:lnSpc>
                <a:spcPct val="90000"/>
              </a:lnSpc>
              <a:spcBef>
                <a:spcPts val="1000"/>
              </a:spcBef>
            </a:pPr>
            <a:endParaRPr lang="en-US" sz="2400">
              <a:solidFill>
                <a:schemeClr val="tx1"/>
              </a:solidFill>
            </a:endParaRPr>
          </a:p>
        </p:txBody>
      </p:sp>
      <p:sp>
        <p:nvSpPr>
          <p:cNvPr id="18" name="Rectángulo 17">
            <a:extLst>
              <a:ext uri="{FF2B5EF4-FFF2-40B4-BE49-F238E27FC236}">
                <a16:creationId xmlns="" xmlns:a16="http://schemas.microsoft.com/office/drawing/2014/main" id="{9328E1C7-3B8D-45B7-8CA0-0D7E10312711}"/>
              </a:ext>
            </a:extLst>
          </p:cNvPr>
          <p:cNvSpPr/>
          <p:nvPr/>
        </p:nvSpPr>
        <p:spPr>
          <a:xfrm>
            <a:off x="0" y="0"/>
            <a:ext cx="12192000" cy="507961"/>
          </a:xfrm>
          <a:prstGeom prst="rect">
            <a:avLst/>
          </a:prstGeom>
          <a:solidFill>
            <a:srgbClr val="0DD2D9"/>
          </a:solidFill>
          <a:ln>
            <a:solidFill>
              <a:srgbClr val="0DD2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rial"/>
                <a:ea typeface="Arial"/>
                <a:cs typeface="Arial"/>
                <a:sym typeface="Arial"/>
              </a:rPr>
              <a:t>              </a:t>
            </a:r>
            <a:r>
              <a:rPr lang="en-US" sz="2800" b="1" dirty="0">
                <a:solidFill>
                  <a:srgbClr val="00007C"/>
                </a:solidFill>
                <a:latin typeface="Arial"/>
                <a:ea typeface="Arial"/>
                <a:cs typeface="Arial"/>
                <a:sym typeface="Arial"/>
              </a:rPr>
              <a:t>Results </a:t>
            </a:r>
            <a:r>
              <a:rPr lang="en-US" sz="2800" b="1" dirty="0" smtClean="0">
                <a:solidFill>
                  <a:srgbClr val="00007C"/>
                </a:solidFill>
                <a:latin typeface="Arial"/>
                <a:ea typeface="Arial"/>
                <a:cs typeface="Arial"/>
                <a:sym typeface="Arial"/>
              </a:rPr>
              <a:t>and Discussion: </a:t>
            </a:r>
            <a:r>
              <a:rPr lang="en-US" sz="2800" dirty="0" smtClean="0">
                <a:solidFill>
                  <a:schemeClr val="bg1"/>
                </a:solidFill>
                <a:latin typeface="Arial"/>
                <a:ea typeface="Arial"/>
                <a:cs typeface="Arial"/>
                <a:sym typeface="Arial"/>
              </a:rPr>
              <a:t>METABOLIKOS web application</a:t>
            </a:r>
            <a:endParaRPr lang="en-US" sz="2800" dirty="0">
              <a:solidFill>
                <a:schemeClr val="bg1"/>
              </a:solidFill>
              <a:latin typeface="Arial"/>
              <a:ea typeface="Arial"/>
              <a:cs typeface="Arial"/>
              <a:sym typeface="Arial"/>
            </a:endParaRPr>
          </a:p>
        </p:txBody>
      </p:sp>
      <p:sp>
        <p:nvSpPr>
          <p:cNvPr id="19" name="Google Shape;175;p22">
            <a:extLst>
              <a:ext uri="{FF2B5EF4-FFF2-40B4-BE49-F238E27FC236}">
                <a16:creationId xmlns="" xmlns:a16="http://schemas.microsoft.com/office/drawing/2014/main" id="{57F21DAD-DDF9-4972-9816-9DA59F549E22}"/>
              </a:ext>
            </a:extLst>
          </p:cNvPr>
          <p:cNvSpPr/>
          <p:nvPr/>
        </p:nvSpPr>
        <p:spPr>
          <a:xfrm>
            <a:off x="107592" y="137114"/>
            <a:ext cx="781200" cy="781200"/>
          </a:xfrm>
          <a:prstGeom prst="ellipse">
            <a:avLst/>
          </a:prstGeom>
          <a:solidFill>
            <a:schemeClr val="bg1"/>
          </a:solidFill>
          <a:ln w="19050" cap="flat" cmpd="sng">
            <a:solidFill>
              <a:srgbClr val="00007C"/>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20" name="Google Shape;179;p22">
            <a:extLst>
              <a:ext uri="{FF2B5EF4-FFF2-40B4-BE49-F238E27FC236}">
                <a16:creationId xmlns="" xmlns:a16="http://schemas.microsoft.com/office/drawing/2014/main" id="{6D69753B-982D-4774-85CA-2A4D543E6A7C}"/>
              </a:ext>
            </a:extLst>
          </p:cNvPr>
          <p:cNvSpPr/>
          <p:nvPr/>
        </p:nvSpPr>
        <p:spPr>
          <a:xfrm rot="2700000">
            <a:off x="343272" y="241824"/>
            <a:ext cx="344838" cy="580722"/>
          </a:xfrm>
          <a:custGeom>
            <a:avLst/>
            <a:gdLst/>
            <a:ahLst/>
            <a:cxnLst/>
            <a:rect l="l" t="t" r="r" b="b"/>
            <a:pathLst>
              <a:path w="120000" h="120000" extrusionOk="0">
                <a:moveTo>
                  <a:pt x="60041" y="0"/>
                </a:moveTo>
                <a:cubicBezTo>
                  <a:pt x="68312" y="142"/>
                  <a:pt x="77049" y="3617"/>
                  <a:pt x="77802" y="9249"/>
                </a:cubicBezTo>
                <a:cubicBezTo>
                  <a:pt x="79731" y="16341"/>
                  <a:pt x="68983" y="18083"/>
                  <a:pt x="72034" y="26607"/>
                </a:cubicBezTo>
                <a:lnTo>
                  <a:pt x="120000" y="26607"/>
                </a:lnTo>
                <a:lnTo>
                  <a:pt x="120000" y="53320"/>
                </a:lnTo>
                <a:cubicBezTo>
                  <a:pt x="105180" y="54850"/>
                  <a:pt x="101982" y="49006"/>
                  <a:pt x="89415" y="50069"/>
                </a:cubicBezTo>
                <a:cubicBezTo>
                  <a:pt x="79319" y="50489"/>
                  <a:pt x="73089" y="55363"/>
                  <a:pt x="72833" y="59977"/>
                </a:cubicBezTo>
                <a:cubicBezTo>
                  <a:pt x="73004" y="64029"/>
                  <a:pt x="79442" y="70012"/>
                  <a:pt x="91464" y="70060"/>
                </a:cubicBezTo>
                <a:cubicBezTo>
                  <a:pt x="106013" y="69226"/>
                  <a:pt x="103877" y="65247"/>
                  <a:pt x="120000" y="65606"/>
                </a:cubicBezTo>
                <a:lnTo>
                  <a:pt x="120000" y="93541"/>
                </a:lnTo>
                <a:lnTo>
                  <a:pt x="70059" y="93541"/>
                </a:lnTo>
                <a:cubicBezTo>
                  <a:pt x="69329" y="102697"/>
                  <a:pt x="76533" y="101447"/>
                  <a:pt x="78036" y="109608"/>
                </a:cubicBezTo>
                <a:cubicBezTo>
                  <a:pt x="77950" y="116314"/>
                  <a:pt x="67224" y="119904"/>
                  <a:pt x="59959" y="120000"/>
                </a:cubicBezTo>
                <a:cubicBezTo>
                  <a:pt x="51687" y="119857"/>
                  <a:pt x="42950" y="116382"/>
                  <a:pt x="42197" y="110750"/>
                </a:cubicBezTo>
                <a:cubicBezTo>
                  <a:pt x="40279" y="103699"/>
                  <a:pt x="50892" y="101936"/>
                  <a:pt x="47995" y="93541"/>
                </a:cubicBezTo>
                <a:lnTo>
                  <a:pt x="0" y="93541"/>
                </a:lnTo>
                <a:lnTo>
                  <a:pt x="0" y="66075"/>
                </a:lnTo>
                <a:cubicBezTo>
                  <a:pt x="15368" y="64341"/>
                  <a:pt x="18478" y="70364"/>
                  <a:pt x="31219" y="69286"/>
                </a:cubicBezTo>
                <a:cubicBezTo>
                  <a:pt x="41315" y="68866"/>
                  <a:pt x="47545" y="63992"/>
                  <a:pt x="47801" y="59379"/>
                </a:cubicBezTo>
                <a:cubicBezTo>
                  <a:pt x="47631" y="55326"/>
                  <a:pt x="41193" y="49343"/>
                  <a:pt x="29171" y="49296"/>
                </a:cubicBezTo>
                <a:cubicBezTo>
                  <a:pt x="14433" y="50140"/>
                  <a:pt x="16816" y="54212"/>
                  <a:pt x="0" y="53739"/>
                </a:cubicBezTo>
                <a:lnTo>
                  <a:pt x="0" y="26607"/>
                </a:lnTo>
                <a:lnTo>
                  <a:pt x="49932" y="26607"/>
                </a:lnTo>
                <a:cubicBezTo>
                  <a:pt x="50748" y="17288"/>
                  <a:pt x="43474" y="18596"/>
                  <a:pt x="41963" y="10391"/>
                </a:cubicBezTo>
                <a:cubicBezTo>
                  <a:pt x="42049" y="3685"/>
                  <a:pt x="52775" y="95"/>
                  <a:pt x="60041" y="0"/>
                </a:cubicBezTo>
                <a:close/>
              </a:path>
            </a:pathLst>
          </a:custGeom>
          <a:solidFill>
            <a:srgbClr val="00007C"/>
          </a:solidFill>
          <a:ln>
            <a:noFill/>
          </a:ln>
        </p:spPr>
        <p:txBody>
          <a:bodyPr spcFirstLastPara="1" wrap="square"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23" name="Título 1">
            <a:extLst>
              <a:ext uri="{FF2B5EF4-FFF2-40B4-BE49-F238E27FC236}">
                <a16:creationId xmlns="" xmlns:a16="http://schemas.microsoft.com/office/drawing/2014/main" id="{FFF391B8-1AF8-46F3-AC35-AF3702D7E66A}"/>
              </a:ext>
            </a:extLst>
          </p:cNvPr>
          <p:cNvSpPr txBox="1">
            <a:spLocks/>
          </p:cNvSpPr>
          <p:nvPr/>
        </p:nvSpPr>
        <p:spPr>
          <a:xfrm>
            <a:off x="1219200" y="554749"/>
            <a:ext cx="9979748" cy="56294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solidFill>
                  <a:srgbClr val="0DD2D9"/>
                </a:solidFill>
                <a:latin typeface="Arial" panose="020B0604020202020204" pitchFamily="34" charset="0"/>
                <a:ea typeface="Arimo" panose="020B0604020202020204" pitchFamily="34" charset="0"/>
                <a:cs typeface="Arial" panose="020B0604020202020204" pitchFamily="34" charset="0"/>
              </a:rPr>
              <a:t>Home </a:t>
            </a:r>
            <a:r>
              <a:rPr lang="en-US" sz="2800" b="1" dirty="0" smtClean="0">
                <a:latin typeface="Arial" panose="020B0604020202020204" pitchFamily="34" charset="0"/>
                <a:ea typeface="Arimo" panose="020B0604020202020204" pitchFamily="34" charset="0"/>
                <a:cs typeface="Arial" panose="020B0604020202020204" pitchFamily="34" charset="0"/>
              </a:rPr>
              <a:t>page</a:t>
            </a:r>
            <a:endParaRPr lang="en-US" sz="2800" b="1" dirty="0">
              <a:latin typeface="Arial" panose="020B0604020202020204" pitchFamily="34" charset="0"/>
              <a:ea typeface="Arimo" panose="020B0604020202020204" pitchFamily="34" charset="0"/>
              <a:cs typeface="Arial" panose="020B0604020202020204" pitchFamily="34" charset="0"/>
            </a:endParaRPr>
          </a:p>
        </p:txBody>
      </p:sp>
      <p:cxnSp>
        <p:nvCxnSpPr>
          <p:cNvPr id="32" name="Conector recto 31">
            <a:extLst>
              <a:ext uri="{FF2B5EF4-FFF2-40B4-BE49-F238E27FC236}">
                <a16:creationId xmlns="" xmlns:a16="http://schemas.microsoft.com/office/drawing/2014/main" id="{0A0A2DB4-098E-4E79-AE95-D28DAE61AB33}"/>
              </a:ext>
            </a:extLst>
          </p:cNvPr>
          <p:cNvCxnSpPr>
            <a:cxnSpLocks/>
          </p:cNvCxnSpPr>
          <p:nvPr/>
        </p:nvCxnSpPr>
        <p:spPr>
          <a:xfrm>
            <a:off x="-17053" y="6085058"/>
            <a:ext cx="12197846" cy="0"/>
          </a:xfrm>
          <a:prstGeom prst="line">
            <a:avLst/>
          </a:prstGeom>
          <a:ln w="19050">
            <a:solidFill>
              <a:srgbClr val="00007C"/>
            </a:solidFill>
          </a:ln>
        </p:spPr>
        <p:style>
          <a:lnRef idx="1">
            <a:schemeClr val="accent1"/>
          </a:lnRef>
          <a:fillRef idx="0">
            <a:schemeClr val="accent1"/>
          </a:fillRef>
          <a:effectRef idx="0">
            <a:schemeClr val="accent1"/>
          </a:effectRef>
          <a:fontRef idx="minor">
            <a:schemeClr val="tx1"/>
          </a:fontRef>
        </p:style>
      </p:cxnSp>
      <p:pic>
        <p:nvPicPr>
          <p:cNvPr id="17" name="16 Imagen"/>
          <p:cNvPicPr/>
          <p:nvPr/>
        </p:nvPicPr>
        <p:blipFill>
          <a:blip r:embed="rId3"/>
          <a:srcRect t="13453" r="1138" b="5144"/>
          <a:stretch>
            <a:fillRect/>
          </a:stretch>
        </p:blipFill>
        <p:spPr bwMode="auto">
          <a:xfrm>
            <a:off x="1094367" y="1249937"/>
            <a:ext cx="10137227" cy="4754047"/>
          </a:xfrm>
          <a:prstGeom prst="rect">
            <a:avLst/>
          </a:prstGeom>
          <a:noFill/>
          <a:ln w="9525">
            <a:noFill/>
            <a:miter lim="800000"/>
            <a:headEnd/>
            <a:tailEnd/>
          </a:ln>
        </p:spPr>
      </p:pic>
      <p:cxnSp>
        <p:nvCxnSpPr>
          <p:cNvPr id="25" name="24 Conector recto de flecha"/>
          <p:cNvCxnSpPr/>
          <p:nvPr/>
        </p:nvCxnSpPr>
        <p:spPr>
          <a:xfrm>
            <a:off x="621102" y="1725280"/>
            <a:ext cx="448574" cy="158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p:nvPr/>
        </p:nvCxnSpPr>
        <p:spPr>
          <a:xfrm>
            <a:off x="635480" y="5224729"/>
            <a:ext cx="448574" cy="158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26 Conector recto de flecha"/>
          <p:cNvCxnSpPr/>
          <p:nvPr/>
        </p:nvCxnSpPr>
        <p:spPr>
          <a:xfrm>
            <a:off x="615352" y="5549657"/>
            <a:ext cx="448574" cy="158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a:off x="612477" y="5874585"/>
            <a:ext cx="448574" cy="158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0" y="6262777"/>
            <a:ext cx="12192000" cy="461665"/>
          </a:xfrm>
          <a:prstGeom prst="rect">
            <a:avLst/>
          </a:prstGeom>
          <a:noFill/>
        </p:spPr>
        <p:txBody>
          <a:bodyPr wrap="square" rtlCol="0">
            <a:spAutoFit/>
          </a:bodyPr>
          <a:lstStyle/>
          <a:p>
            <a:pPr algn="ctr"/>
            <a:r>
              <a:rPr lang="es-ES" sz="2400" dirty="0" smtClean="0">
                <a:solidFill>
                  <a:srgbClr val="00007C"/>
                </a:solidFill>
                <a:latin typeface="Arial" pitchFamily="34" charset="0"/>
                <a:cs typeface="Arial" pitchFamily="34" charset="0"/>
              </a:rPr>
              <a:t>https://neustorrentample.shinyapps.io/METAVOLIKOS/</a:t>
            </a:r>
            <a:endParaRPr lang="es-ES" sz="2400" dirty="0">
              <a:solidFill>
                <a:srgbClr val="00007C"/>
              </a:solidFill>
              <a:latin typeface="Arial" pitchFamily="34" charset="0"/>
              <a:cs typeface="Arial" pitchFamily="34" charset="0"/>
            </a:endParaRPr>
          </a:p>
        </p:txBody>
      </p:sp>
    </p:spTree>
    <p:extLst>
      <p:ext uri="{BB962C8B-B14F-4D97-AF65-F5344CB8AC3E}">
        <p14:creationId xmlns="" xmlns:p14="http://schemas.microsoft.com/office/powerpoint/2010/main" val="3269140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11">
            <a:extLst>
              <a:ext uri="{FF2B5EF4-FFF2-40B4-BE49-F238E27FC236}">
                <a16:creationId xmlns="" xmlns:a16="http://schemas.microsoft.com/office/drawing/2014/main" id="{689E7B96-A4A7-4DA6-86E5-B13691B57A0A}"/>
              </a:ext>
            </a:extLst>
          </p:cNvPr>
          <p:cNvSpPr/>
          <p:nvPr/>
        </p:nvSpPr>
        <p:spPr>
          <a:xfrm>
            <a:off x="0" y="1"/>
            <a:ext cx="2438400" cy="6857999"/>
          </a:xfrm>
          <a:prstGeom prst="rect">
            <a:avLst/>
          </a:prstGeom>
          <a:gradFill flip="none" rotWithShape="1">
            <a:gsLst>
              <a:gs pos="100000">
                <a:schemeClr val="bg1">
                  <a:lumMod val="85000"/>
                </a:schemeClr>
              </a:gs>
              <a:gs pos="16000">
                <a:schemeClr val="bg1"/>
              </a:gs>
              <a:gs pos="60000">
                <a:schemeClr val="bg1">
                  <a:lumMod val="95000"/>
                </a:schemeClr>
              </a:gs>
              <a:gs pos="41000">
                <a:schemeClr val="bg1">
                  <a:lumMod val="95000"/>
                </a:schemeClr>
              </a:gs>
            </a:gsLst>
            <a:lin ang="10800000" scaled="1"/>
            <a:tileRect/>
          </a:gradFill>
        </p:spPr>
        <p:txBody>
          <a:bodyPr vert="horz" lIns="91440" tIns="45720" rIns="91440" bIns="45720" rtlCol="0">
            <a:normAutofit/>
          </a:bodyPr>
          <a:lstStyle/>
          <a:p>
            <a:pPr algn="ctr">
              <a:lnSpc>
                <a:spcPct val="90000"/>
              </a:lnSpc>
              <a:spcBef>
                <a:spcPts val="1000"/>
              </a:spcBef>
            </a:pPr>
            <a:endParaRPr lang="en-US" sz="2400">
              <a:solidFill>
                <a:schemeClr val="tx1"/>
              </a:solidFill>
            </a:endParaRPr>
          </a:p>
        </p:txBody>
      </p:sp>
      <p:sp>
        <p:nvSpPr>
          <p:cNvPr id="18" name="Rectángulo 17">
            <a:extLst>
              <a:ext uri="{FF2B5EF4-FFF2-40B4-BE49-F238E27FC236}">
                <a16:creationId xmlns="" xmlns:a16="http://schemas.microsoft.com/office/drawing/2014/main" id="{9328E1C7-3B8D-45B7-8CA0-0D7E10312711}"/>
              </a:ext>
            </a:extLst>
          </p:cNvPr>
          <p:cNvSpPr/>
          <p:nvPr/>
        </p:nvSpPr>
        <p:spPr>
          <a:xfrm>
            <a:off x="0" y="0"/>
            <a:ext cx="12192000" cy="507961"/>
          </a:xfrm>
          <a:prstGeom prst="rect">
            <a:avLst/>
          </a:prstGeom>
          <a:solidFill>
            <a:srgbClr val="0DD2D9"/>
          </a:solidFill>
          <a:ln>
            <a:solidFill>
              <a:srgbClr val="0DD2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rial"/>
                <a:ea typeface="Arial"/>
                <a:cs typeface="Arial"/>
                <a:sym typeface="Arial"/>
              </a:rPr>
              <a:t>              </a:t>
            </a:r>
            <a:r>
              <a:rPr lang="en-US" sz="2800" b="1" dirty="0">
                <a:solidFill>
                  <a:srgbClr val="00007C"/>
                </a:solidFill>
                <a:latin typeface="Arial"/>
                <a:ea typeface="Arial"/>
                <a:cs typeface="Arial"/>
                <a:sym typeface="Arial"/>
              </a:rPr>
              <a:t>Results </a:t>
            </a:r>
            <a:r>
              <a:rPr lang="en-US" sz="2800" b="1" dirty="0" smtClean="0">
                <a:solidFill>
                  <a:srgbClr val="00007C"/>
                </a:solidFill>
                <a:latin typeface="Arial"/>
                <a:ea typeface="Arial"/>
                <a:cs typeface="Arial"/>
                <a:sym typeface="Arial"/>
              </a:rPr>
              <a:t>and Discussion: </a:t>
            </a:r>
            <a:r>
              <a:rPr lang="en-US" sz="2800" dirty="0" smtClean="0">
                <a:solidFill>
                  <a:schemeClr val="bg1"/>
                </a:solidFill>
                <a:latin typeface="Arial"/>
                <a:ea typeface="Arial"/>
                <a:cs typeface="Arial"/>
                <a:sym typeface="Arial"/>
              </a:rPr>
              <a:t>METABOLIKOS web application</a:t>
            </a:r>
            <a:endParaRPr lang="en-US" sz="2800" b="1" dirty="0">
              <a:solidFill>
                <a:schemeClr val="bg1"/>
              </a:solidFill>
              <a:latin typeface="Arial"/>
              <a:ea typeface="Arial"/>
              <a:cs typeface="Arial"/>
              <a:sym typeface="Arial"/>
            </a:endParaRPr>
          </a:p>
        </p:txBody>
      </p:sp>
      <p:sp>
        <p:nvSpPr>
          <p:cNvPr id="19" name="Google Shape;175;p22">
            <a:extLst>
              <a:ext uri="{FF2B5EF4-FFF2-40B4-BE49-F238E27FC236}">
                <a16:creationId xmlns="" xmlns:a16="http://schemas.microsoft.com/office/drawing/2014/main" id="{57F21DAD-DDF9-4972-9816-9DA59F549E22}"/>
              </a:ext>
            </a:extLst>
          </p:cNvPr>
          <p:cNvSpPr/>
          <p:nvPr/>
        </p:nvSpPr>
        <p:spPr>
          <a:xfrm>
            <a:off x="107592" y="137114"/>
            <a:ext cx="781200" cy="781200"/>
          </a:xfrm>
          <a:prstGeom prst="ellipse">
            <a:avLst/>
          </a:prstGeom>
          <a:solidFill>
            <a:schemeClr val="bg1"/>
          </a:solidFill>
          <a:ln w="19050" cap="flat" cmpd="sng">
            <a:solidFill>
              <a:srgbClr val="00007C"/>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20" name="Google Shape;179;p22">
            <a:extLst>
              <a:ext uri="{FF2B5EF4-FFF2-40B4-BE49-F238E27FC236}">
                <a16:creationId xmlns="" xmlns:a16="http://schemas.microsoft.com/office/drawing/2014/main" id="{6D69753B-982D-4774-85CA-2A4D543E6A7C}"/>
              </a:ext>
            </a:extLst>
          </p:cNvPr>
          <p:cNvSpPr/>
          <p:nvPr/>
        </p:nvSpPr>
        <p:spPr>
          <a:xfrm rot="2700000">
            <a:off x="343272" y="241824"/>
            <a:ext cx="344838" cy="580722"/>
          </a:xfrm>
          <a:custGeom>
            <a:avLst/>
            <a:gdLst/>
            <a:ahLst/>
            <a:cxnLst/>
            <a:rect l="l" t="t" r="r" b="b"/>
            <a:pathLst>
              <a:path w="120000" h="120000" extrusionOk="0">
                <a:moveTo>
                  <a:pt x="60041" y="0"/>
                </a:moveTo>
                <a:cubicBezTo>
                  <a:pt x="68312" y="142"/>
                  <a:pt x="77049" y="3617"/>
                  <a:pt x="77802" y="9249"/>
                </a:cubicBezTo>
                <a:cubicBezTo>
                  <a:pt x="79731" y="16341"/>
                  <a:pt x="68983" y="18083"/>
                  <a:pt x="72034" y="26607"/>
                </a:cubicBezTo>
                <a:lnTo>
                  <a:pt x="120000" y="26607"/>
                </a:lnTo>
                <a:lnTo>
                  <a:pt x="120000" y="53320"/>
                </a:lnTo>
                <a:cubicBezTo>
                  <a:pt x="105180" y="54850"/>
                  <a:pt x="101982" y="49006"/>
                  <a:pt x="89415" y="50069"/>
                </a:cubicBezTo>
                <a:cubicBezTo>
                  <a:pt x="79319" y="50489"/>
                  <a:pt x="73089" y="55363"/>
                  <a:pt x="72833" y="59977"/>
                </a:cubicBezTo>
                <a:cubicBezTo>
                  <a:pt x="73004" y="64029"/>
                  <a:pt x="79442" y="70012"/>
                  <a:pt x="91464" y="70060"/>
                </a:cubicBezTo>
                <a:cubicBezTo>
                  <a:pt x="106013" y="69226"/>
                  <a:pt x="103877" y="65247"/>
                  <a:pt x="120000" y="65606"/>
                </a:cubicBezTo>
                <a:lnTo>
                  <a:pt x="120000" y="93541"/>
                </a:lnTo>
                <a:lnTo>
                  <a:pt x="70059" y="93541"/>
                </a:lnTo>
                <a:cubicBezTo>
                  <a:pt x="69329" y="102697"/>
                  <a:pt x="76533" y="101447"/>
                  <a:pt x="78036" y="109608"/>
                </a:cubicBezTo>
                <a:cubicBezTo>
                  <a:pt x="77950" y="116314"/>
                  <a:pt x="67224" y="119904"/>
                  <a:pt x="59959" y="120000"/>
                </a:cubicBezTo>
                <a:cubicBezTo>
                  <a:pt x="51687" y="119857"/>
                  <a:pt x="42950" y="116382"/>
                  <a:pt x="42197" y="110750"/>
                </a:cubicBezTo>
                <a:cubicBezTo>
                  <a:pt x="40279" y="103699"/>
                  <a:pt x="50892" y="101936"/>
                  <a:pt x="47995" y="93541"/>
                </a:cubicBezTo>
                <a:lnTo>
                  <a:pt x="0" y="93541"/>
                </a:lnTo>
                <a:lnTo>
                  <a:pt x="0" y="66075"/>
                </a:lnTo>
                <a:cubicBezTo>
                  <a:pt x="15368" y="64341"/>
                  <a:pt x="18478" y="70364"/>
                  <a:pt x="31219" y="69286"/>
                </a:cubicBezTo>
                <a:cubicBezTo>
                  <a:pt x="41315" y="68866"/>
                  <a:pt x="47545" y="63992"/>
                  <a:pt x="47801" y="59379"/>
                </a:cubicBezTo>
                <a:cubicBezTo>
                  <a:pt x="47631" y="55326"/>
                  <a:pt x="41193" y="49343"/>
                  <a:pt x="29171" y="49296"/>
                </a:cubicBezTo>
                <a:cubicBezTo>
                  <a:pt x="14433" y="50140"/>
                  <a:pt x="16816" y="54212"/>
                  <a:pt x="0" y="53739"/>
                </a:cubicBezTo>
                <a:lnTo>
                  <a:pt x="0" y="26607"/>
                </a:lnTo>
                <a:lnTo>
                  <a:pt x="49932" y="26607"/>
                </a:lnTo>
                <a:cubicBezTo>
                  <a:pt x="50748" y="17288"/>
                  <a:pt x="43474" y="18596"/>
                  <a:pt x="41963" y="10391"/>
                </a:cubicBezTo>
                <a:cubicBezTo>
                  <a:pt x="42049" y="3685"/>
                  <a:pt x="52775" y="95"/>
                  <a:pt x="60041" y="0"/>
                </a:cubicBezTo>
                <a:close/>
              </a:path>
            </a:pathLst>
          </a:custGeom>
          <a:solidFill>
            <a:srgbClr val="00007C"/>
          </a:solidFill>
          <a:ln>
            <a:noFill/>
          </a:ln>
        </p:spPr>
        <p:txBody>
          <a:bodyPr spcFirstLastPara="1" wrap="square" lIns="121900" tIns="60933" rIns="121900" bIns="60933" anchor="ctr" anchorCtr="0">
            <a:noAutofit/>
          </a:bodyPr>
          <a:lstStyle/>
          <a:p>
            <a:pPr algn="ctr"/>
            <a:endParaRPr sz="2400">
              <a:solidFill>
                <a:schemeClr val="lt1"/>
              </a:solidFill>
              <a:latin typeface="Arial"/>
              <a:ea typeface="Arial"/>
              <a:cs typeface="Arial"/>
              <a:sym typeface="Arial"/>
            </a:endParaRPr>
          </a:p>
        </p:txBody>
      </p:sp>
      <p:cxnSp>
        <p:nvCxnSpPr>
          <p:cNvPr id="32" name="Conector recto 31">
            <a:extLst>
              <a:ext uri="{FF2B5EF4-FFF2-40B4-BE49-F238E27FC236}">
                <a16:creationId xmlns="" xmlns:a16="http://schemas.microsoft.com/office/drawing/2014/main" id="{0A0A2DB4-098E-4E79-AE95-D28DAE61AB33}"/>
              </a:ext>
            </a:extLst>
          </p:cNvPr>
          <p:cNvCxnSpPr>
            <a:cxnSpLocks/>
          </p:cNvCxnSpPr>
          <p:nvPr/>
        </p:nvCxnSpPr>
        <p:spPr>
          <a:xfrm>
            <a:off x="-17053" y="6085058"/>
            <a:ext cx="12197846" cy="0"/>
          </a:xfrm>
          <a:prstGeom prst="line">
            <a:avLst/>
          </a:prstGeom>
          <a:ln w="19050">
            <a:solidFill>
              <a:srgbClr val="00007C"/>
            </a:solidFill>
          </a:ln>
        </p:spPr>
        <p:style>
          <a:lnRef idx="1">
            <a:schemeClr val="accent1"/>
          </a:lnRef>
          <a:fillRef idx="0">
            <a:schemeClr val="accent1"/>
          </a:fillRef>
          <a:effectRef idx="0">
            <a:schemeClr val="accent1"/>
          </a:effectRef>
          <a:fontRef idx="minor">
            <a:schemeClr val="tx1"/>
          </a:fontRef>
        </p:style>
      </p:cxnSp>
      <p:pic>
        <p:nvPicPr>
          <p:cNvPr id="10" name="9 Imagen"/>
          <p:cNvPicPr/>
          <p:nvPr/>
        </p:nvPicPr>
        <p:blipFill>
          <a:blip r:embed="rId3"/>
          <a:srcRect t="13004" r="1517" b="4920"/>
          <a:stretch>
            <a:fillRect/>
          </a:stretch>
        </p:blipFill>
        <p:spPr bwMode="auto">
          <a:xfrm>
            <a:off x="1088638" y="1183341"/>
            <a:ext cx="10117250" cy="4720453"/>
          </a:xfrm>
          <a:prstGeom prst="rect">
            <a:avLst/>
          </a:prstGeom>
          <a:noFill/>
          <a:ln w="9525">
            <a:noFill/>
            <a:miter lim="800000"/>
            <a:headEnd/>
            <a:tailEnd/>
          </a:ln>
        </p:spPr>
      </p:pic>
      <p:sp>
        <p:nvSpPr>
          <p:cNvPr id="11" name="Título 1">
            <a:extLst>
              <a:ext uri="{FF2B5EF4-FFF2-40B4-BE49-F238E27FC236}">
                <a16:creationId xmlns="" xmlns:a16="http://schemas.microsoft.com/office/drawing/2014/main" id="{FFF391B8-1AF8-46F3-AC35-AF3702D7E66A}"/>
              </a:ext>
            </a:extLst>
          </p:cNvPr>
          <p:cNvSpPr txBox="1">
            <a:spLocks/>
          </p:cNvSpPr>
          <p:nvPr/>
        </p:nvSpPr>
        <p:spPr>
          <a:xfrm>
            <a:off x="1219200" y="554749"/>
            <a:ext cx="9979748" cy="56294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solidFill>
                  <a:srgbClr val="0DD2D9"/>
                </a:solidFill>
                <a:latin typeface="Arial" panose="020B0604020202020204" pitchFamily="34" charset="0"/>
                <a:ea typeface="Arimo" panose="020B0604020202020204" pitchFamily="34" charset="0"/>
                <a:cs typeface="Arial" panose="020B0604020202020204" pitchFamily="34" charset="0"/>
              </a:rPr>
              <a:t>Publication Search </a:t>
            </a:r>
            <a:r>
              <a:rPr lang="en-US" sz="2800" b="1" dirty="0" smtClean="0">
                <a:latin typeface="Arial" panose="020B0604020202020204" pitchFamily="34" charset="0"/>
                <a:ea typeface="Arimo" panose="020B0604020202020204" pitchFamily="34" charset="0"/>
                <a:cs typeface="Arial" panose="020B0604020202020204" pitchFamily="34" charset="0"/>
              </a:rPr>
              <a:t>tab</a:t>
            </a:r>
            <a:endParaRPr lang="en-US" sz="2800" b="1" dirty="0">
              <a:latin typeface="Arial" panose="020B0604020202020204" pitchFamily="34" charset="0"/>
              <a:ea typeface="Arimo" panose="020B0604020202020204" pitchFamily="34" charset="0"/>
              <a:cs typeface="Arial" panose="020B0604020202020204" pitchFamily="34" charset="0"/>
            </a:endParaRPr>
          </a:p>
        </p:txBody>
      </p:sp>
      <p:sp>
        <p:nvSpPr>
          <p:cNvPr id="14" name="Rectángulo 13">
            <a:extLst>
              <a:ext uri="{FF2B5EF4-FFF2-40B4-BE49-F238E27FC236}">
                <a16:creationId xmlns="" xmlns:a16="http://schemas.microsoft.com/office/drawing/2014/main" id="{C69EC7E4-89B9-4B2D-8DFA-6D6D029EA87A}"/>
              </a:ext>
            </a:extLst>
          </p:cNvPr>
          <p:cNvSpPr/>
          <p:nvPr/>
        </p:nvSpPr>
        <p:spPr>
          <a:xfrm flipV="1">
            <a:off x="3550024" y="3693458"/>
            <a:ext cx="6884894" cy="216945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ángulo 13">
            <a:extLst>
              <a:ext uri="{FF2B5EF4-FFF2-40B4-BE49-F238E27FC236}">
                <a16:creationId xmlns="" xmlns:a16="http://schemas.microsoft.com/office/drawing/2014/main" id="{C69EC7E4-89B9-4B2D-8DFA-6D6D029EA87A}"/>
              </a:ext>
            </a:extLst>
          </p:cNvPr>
          <p:cNvSpPr/>
          <p:nvPr/>
        </p:nvSpPr>
        <p:spPr>
          <a:xfrm flipV="1">
            <a:off x="1120588" y="1909480"/>
            <a:ext cx="2214283" cy="194534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3">
            <a:extLst>
              <a:ext uri="{FF2B5EF4-FFF2-40B4-BE49-F238E27FC236}">
                <a16:creationId xmlns="" xmlns:a16="http://schemas.microsoft.com/office/drawing/2014/main" id="{C69EC7E4-89B9-4B2D-8DFA-6D6D029EA87A}"/>
              </a:ext>
            </a:extLst>
          </p:cNvPr>
          <p:cNvSpPr/>
          <p:nvPr/>
        </p:nvSpPr>
        <p:spPr>
          <a:xfrm flipV="1">
            <a:off x="3581654" y="2018581"/>
            <a:ext cx="6884894" cy="351365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12 Imagen"/>
          <p:cNvPicPr/>
          <p:nvPr/>
        </p:nvPicPr>
        <p:blipFill>
          <a:blip r:embed="rId4"/>
          <a:srcRect t="9395" r="1647" b="6249"/>
          <a:stretch>
            <a:fillRect/>
          </a:stretch>
        </p:blipFill>
        <p:spPr bwMode="auto">
          <a:xfrm>
            <a:off x="1111313" y="1256484"/>
            <a:ext cx="10120279" cy="4644396"/>
          </a:xfrm>
          <a:prstGeom prst="rect">
            <a:avLst/>
          </a:prstGeom>
          <a:noFill/>
          <a:ln w="9525">
            <a:noFill/>
            <a:miter lim="800000"/>
            <a:headEnd/>
            <a:tailEnd/>
          </a:ln>
        </p:spPr>
      </p:pic>
    </p:spTree>
    <p:extLst>
      <p:ext uri="{BB962C8B-B14F-4D97-AF65-F5344CB8AC3E}">
        <p14:creationId xmlns="" xmlns:p14="http://schemas.microsoft.com/office/powerpoint/2010/main" val="3269140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11">
            <a:extLst>
              <a:ext uri="{FF2B5EF4-FFF2-40B4-BE49-F238E27FC236}">
                <a16:creationId xmlns="" xmlns:a16="http://schemas.microsoft.com/office/drawing/2014/main" id="{689E7B96-A4A7-4DA6-86E5-B13691B57A0A}"/>
              </a:ext>
            </a:extLst>
          </p:cNvPr>
          <p:cNvSpPr/>
          <p:nvPr/>
        </p:nvSpPr>
        <p:spPr>
          <a:xfrm>
            <a:off x="0" y="1"/>
            <a:ext cx="2438400" cy="6857999"/>
          </a:xfrm>
          <a:prstGeom prst="rect">
            <a:avLst/>
          </a:prstGeom>
          <a:gradFill flip="none" rotWithShape="1">
            <a:gsLst>
              <a:gs pos="100000">
                <a:schemeClr val="bg1">
                  <a:lumMod val="85000"/>
                </a:schemeClr>
              </a:gs>
              <a:gs pos="16000">
                <a:schemeClr val="bg1"/>
              </a:gs>
              <a:gs pos="60000">
                <a:schemeClr val="bg1">
                  <a:lumMod val="95000"/>
                </a:schemeClr>
              </a:gs>
              <a:gs pos="41000">
                <a:schemeClr val="bg1">
                  <a:lumMod val="95000"/>
                </a:schemeClr>
              </a:gs>
            </a:gsLst>
            <a:lin ang="10800000" scaled="1"/>
            <a:tileRect/>
          </a:gradFill>
        </p:spPr>
        <p:txBody>
          <a:bodyPr vert="horz" lIns="91440" tIns="45720" rIns="91440" bIns="45720" rtlCol="0">
            <a:normAutofit/>
          </a:bodyPr>
          <a:lstStyle/>
          <a:p>
            <a:pPr algn="ctr">
              <a:lnSpc>
                <a:spcPct val="90000"/>
              </a:lnSpc>
              <a:spcBef>
                <a:spcPts val="1000"/>
              </a:spcBef>
            </a:pPr>
            <a:endParaRPr lang="en-US" sz="2400">
              <a:solidFill>
                <a:schemeClr val="tx1"/>
              </a:solidFill>
            </a:endParaRPr>
          </a:p>
        </p:txBody>
      </p:sp>
      <p:sp>
        <p:nvSpPr>
          <p:cNvPr id="18" name="Rectángulo 17">
            <a:extLst>
              <a:ext uri="{FF2B5EF4-FFF2-40B4-BE49-F238E27FC236}">
                <a16:creationId xmlns="" xmlns:a16="http://schemas.microsoft.com/office/drawing/2014/main" id="{9328E1C7-3B8D-45B7-8CA0-0D7E10312711}"/>
              </a:ext>
            </a:extLst>
          </p:cNvPr>
          <p:cNvSpPr/>
          <p:nvPr/>
        </p:nvSpPr>
        <p:spPr>
          <a:xfrm>
            <a:off x="0" y="0"/>
            <a:ext cx="12192000" cy="507961"/>
          </a:xfrm>
          <a:prstGeom prst="rect">
            <a:avLst/>
          </a:prstGeom>
          <a:solidFill>
            <a:srgbClr val="0DD2D9"/>
          </a:solidFill>
          <a:ln>
            <a:solidFill>
              <a:srgbClr val="0DD2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rial"/>
                <a:ea typeface="Arial"/>
                <a:cs typeface="Arial"/>
                <a:sym typeface="Arial"/>
              </a:rPr>
              <a:t>              </a:t>
            </a:r>
            <a:r>
              <a:rPr lang="en-US" sz="2800" b="1" dirty="0">
                <a:solidFill>
                  <a:srgbClr val="00007C"/>
                </a:solidFill>
                <a:latin typeface="Arial"/>
                <a:ea typeface="Arial"/>
                <a:cs typeface="Arial"/>
                <a:sym typeface="Arial"/>
              </a:rPr>
              <a:t>Results </a:t>
            </a:r>
            <a:r>
              <a:rPr lang="en-US" sz="2800" b="1" dirty="0" smtClean="0">
                <a:solidFill>
                  <a:srgbClr val="00007C"/>
                </a:solidFill>
                <a:latin typeface="Arial"/>
                <a:ea typeface="Arial"/>
                <a:cs typeface="Arial"/>
                <a:sym typeface="Arial"/>
              </a:rPr>
              <a:t>and Discussion: </a:t>
            </a:r>
            <a:r>
              <a:rPr lang="en-US" sz="2800" dirty="0" smtClean="0">
                <a:solidFill>
                  <a:schemeClr val="bg1"/>
                </a:solidFill>
                <a:latin typeface="Arial"/>
                <a:ea typeface="Arial"/>
                <a:cs typeface="Arial"/>
                <a:sym typeface="Arial"/>
              </a:rPr>
              <a:t>METABOLIKOS web application</a:t>
            </a:r>
            <a:endParaRPr lang="en-US" sz="2800" b="1" dirty="0">
              <a:solidFill>
                <a:schemeClr val="bg1"/>
              </a:solidFill>
              <a:latin typeface="Arial"/>
              <a:ea typeface="Arial"/>
              <a:cs typeface="Arial"/>
              <a:sym typeface="Arial"/>
            </a:endParaRPr>
          </a:p>
        </p:txBody>
      </p:sp>
      <p:sp>
        <p:nvSpPr>
          <p:cNvPr id="19" name="Google Shape;175;p22">
            <a:extLst>
              <a:ext uri="{FF2B5EF4-FFF2-40B4-BE49-F238E27FC236}">
                <a16:creationId xmlns="" xmlns:a16="http://schemas.microsoft.com/office/drawing/2014/main" id="{57F21DAD-DDF9-4972-9816-9DA59F549E22}"/>
              </a:ext>
            </a:extLst>
          </p:cNvPr>
          <p:cNvSpPr/>
          <p:nvPr/>
        </p:nvSpPr>
        <p:spPr>
          <a:xfrm>
            <a:off x="107592" y="137114"/>
            <a:ext cx="781200" cy="781200"/>
          </a:xfrm>
          <a:prstGeom prst="ellipse">
            <a:avLst/>
          </a:prstGeom>
          <a:solidFill>
            <a:schemeClr val="bg1"/>
          </a:solidFill>
          <a:ln w="19050" cap="flat" cmpd="sng">
            <a:solidFill>
              <a:srgbClr val="00007C"/>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20" name="Google Shape;179;p22">
            <a:extLst>
              <a:ext uri="{FF2B5EF4-FFF2-40B4-BE49-F238E27FC236}">
                <a16:creationId xmlns="" xmlns:a16="http://schemas.microsoft.com/office/drawing/2014/main" id="{6D69753B-982D-4774-85CA-2A4D543E6A7C}"/>
              </a:ext>
            </a:extLst>
          </p:cNvPr>
          <p:cNvSpPr/>
          <p:nvPr/>
        </p:nvSpPr>
        <p:spPr>
          <a:xfrm rot="2700000">
            <a:off x="343272" y="241824"/>
            <a:ext cx="344838" cy="580722"/>
          </a:xfrm>
          <a:custGeom>
            <a:avLst/>
            <a:gdLst/>
            <a:ahLst/>
            <a:cxnLst/>
            <a:rect l="l" t="t" r="r" b="b"/>
            <a:pathLst>
              <a:path w="120000" h="120000" extrusionOk="0">
                <a:moveTo>
                  <a:pt x="60041" y="0"/>
                </a:moveTo>
                <a:cubicBezTo>
                  <a:pt x="68312" y="142"/>
                  <a:pt x="77049" y="3617"/>
                  <a:pt x="77802" y="9249"/>
                </a:cubicBezTo>
                <a:cubicBezTo>
                  <a:pt x="79731" y="16341"/>
                  <a:pt x="68983" y="18083"/>
                  <a:pt x="72034" y="26607"/>
                </a:cubicBezTo>
                <a:lnTo>
                  <a:pt x="120000" y="26607"/>
                </a:lnTo>
                <a:lnTo>
                  <a:pt x="120000" y="53320"/>
                </a:lnTo>
                <a:cubicBezTo>
                  <a:pt x="105180" y="54850"/>
                  <a:pt x="101982" y="49006"/>
                  <a:pt x="89415" y="50069"/>
                </a:cubicBezTo>
                <a:cubicBezTo>
                  <a:pt x="79319" y="50489"/>
                  <a:pt x="73089" y="55363"/>
                  <a:pt x="72833" y="59977"/>
                </a:cubicBezTo>
                <a:cubicBezTo>
                  <a:pt x="73004" y="64029"/>
                  <a:pt x="79442" y="70012"/>
                  <a:pt x="91464" y="70060"/>
                </a:cubicBezTo>
                <a:cubicBezTo>
                  <a:pt x="106013" y="69226"/>
                  <a:pt x="103877" y="65247"/>
                  <a:pt x="120000" y="65606"/>
                </a:cubicBezTo>
                <a:lnTo>
                  <a:pt x="120000" y="93541"/>
                </a:lnTo>
                <a:lnTo>
                  <a:pt x="70059" y="93541"/>
                </a:lnTo>
                <a:cubicBezTo>
                  <a:pt x="69329" y="102697"/>
                  <a:pt x="76533" y="101447"/>
                  <a:pt x="78036" y="109608"/>
                </a:cubicBezTo>
                <a:cubicBezTo>
                  <a:pt x="77950" y="116314"/>
                  <a:pt x="67224" y="119904"/>
                  <a:pt x="59959" y="120000"/>
                </a:cubicBezTo>
                <a:cubicBezTo>
                  <a:pt x="51687" y="119857"/>
                  <a:pt x="42950" y="116382"/>
                  <a:pt x="42197" y="110750"/>
                </a:cubicBezTo>
                <a:cubicBezTo>
                  <a:pt x="40279" y="103699"/>
                  <a:pt x="50892" y="101936"/>
                  <a:pt x="47995" y="93541"/>
                </a:cubicBezTo>
                <a:lnTo>
                  <a:pt x="0" y="93541"/>
                </a:lnTo>
                <a:lnTo>
                  <a:pt x="0" y="66075"/>
                </a:lnTo>
                <a:cubicBezTo>
                  <a:pt x="15368" y="64341"/>
                  <a:pt x="18478" y="70364"/>
                  <a:pt x="31219" y="69286"/>
                </a:cubicBezTo>
                <a:cubicBezTo>
                  <a:pt x="41315" y="68866"/>
                  <a:pt x="47545" y="63992"/>
                  <a:pt x="47801" y="59379"/>
                </a:cubicBezTo>
                <a:cubicBezTo>
                  <a:pt x="47631" y="55326"/>
                  <a:pt x="41193" y="49343"/>
                  <a:pt x="29171" y="49296"/>
                </a:cubicBezTo>
                <a:cubicBezTo>
                  <a:pt x="14433" y="50140"/>
                  <a:pt x="16816" y="54212"/>
                  <a:pt x="0" y="53739"/>
                </a:cubicBezTo>
                <a:lnTo>
                  <a:pt x="0" y="26607"/>
                </a:lnTo>
                <a:lnTo>
                  <a:pt x="49932" y="26607"/>
                </a:lnTo>
                <a:cubicBezTo>
                  <a:pt x="50748" y="17288"/>
                  <a:pt x="43474" y="18596"/>
                  <a:pt x="41963" y="10391"/>
                </a:cubicBezTo>
                <a:cubicBezTo>
                  <a:pt x="42049" y="3685"/>
                  <a:pt x="52775" y="95"/>
                  <a:pt x="60041" y="0"/>
                </a:cubicBezTo>
                <a:close/>
              </a:path>
            </a:pathLst>
          </a:custGeom>
          <a:solidFill>
            <a:srgbClr val="00007C"/>
          </a:solidFill>
          <a:ln>
            <a:noFill/>
          </a:ln>
        </p:spPr>
        <p:txBody>
          <a:bodyPr spcFirstLastPara="1" wrap="square"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23" name="Título 1">
            <a:extLst>
              <a:ext uri="{FF2B5EF4-FFF2-40B4-BE49-F238E27FC236}">
                <a16:creationId xmlns="" xmlns:a16="http://schemas.microsoft.com/office/drawing/2014/main" id="{FFF391B8-1AF8-46F3-AC35-AF3702D7E66A}"/>
              </a:ext>
            </a:extLst>
          </p:cNvPr>
          <p:cNvSpPr txBox="1">
            <a:spLocks/>
          </p:cNvSpPr>
          <p:nvPr/>
        </p:nvSpPr>
        <p:spPr>
          <a:xfrm>
            <a:off x="1219200" y="554749"/>
            <a:ext cx="9979748" cy="56294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solidFill>
                  <a:srgbClr val="0DD2D9"/>
                </a:solidFill>
                <a:latin typeface="Arial" panose="020B0604020202020204" pitchFamily="34" charset="0"/>
                <a:ea typeface="Arimo" panose="020B0604020202020204" pitchFamily="34" charset="0"/>
                <a:cs typeface="Arial" panose="020B0604020202020204" pitchFamily="34" charset="0"/>
              </a:rPr>
              <a:t>Explore Publications </a:t>
            </a:r>
            <a:r>
              <a:rPr lang="en-US" sz="2800" b="1" dirty="0" smtClean="0">
                <a:latin typeface="Arial" panose="020B0604020202020204" pitchFamily="34" charset="0"/>
                <a:ea typeface="Arimo" panose="020B0604020202020204" pitchFamily="34" charset="0"/>
                <a:cs typeface="Arial" panose="020B0604020202020204" pitchFamily="34" charset="0"/>
              </a:rPr>
              <a:t>tab</a:t>
            </a:r>
            <a:endParaRPr lang="en-US" sz="2800" b="1" dirty="0">
              <a:latin typeface="Arial" panose="020B0604020202020204" pitchFamily="34" charset="0"/>
              <a:ea typeface="Arimo" panose="020B0604020202020204" pitchFamily="34" charset="0"/>
              <a:cs typeface="Arial" panose="020B0604020202020204" pitchFamily="34" charset="0"/>
            </a:endParaRPr>
          </a:p>
        </p:txBody>
      </p:sp>
      <p:cxnSp>
        <p:nvCxnSpPr>
          <p:cNvPr id="32" name="Conector recto 31">
            <a:extLst>
              <a:ext uri="{FF2B5EF4-FFF2-40B4-BE49-F238E27FC236}">
                <a16:creationId xmlns="" xmlns:a16="http://schemas.microsoft.com/office/drawing/2014/main" id="{0A0A2DB4-098E-4E79-AE95-D28DAE61AB33}"/>
              </a:ext>
            </a:extLst>
          </p:cNvPr>
          <p:cNvCxnSpPr>
            <a:cxnSpLocks/>
          </p:cNvCxnSpPr>
          <p:nvPr/>
        </p:nvCxnSpPr>
        <p:spPr>
          <a:xfrm>
            <a:off x="-17053" y="6085058"/>
            <a:ext cx="12197846" cy="0"/>
          </a:xfrm>
          <a:prstGeom prst="line">
            <a:avLst/>
          </a:prstGeom>
          <a:ln w="19050">
            <a:solidFill>
              <a:srgbClr val="00007C"/>
            </a:solidFill>
          </a:ln>
        </p:spPr>
        <p:style>
          <a:lnRef idx="1">
            <a:schemeClr val="accent1"/>
          </a:lnRef>
          <a:fillRef idx="0">
            <a:schemeClr val="accent1"/>
          </a:fillRef>
          <a:effectRef idx="0">
            <a:schemeClr val="accent1"/>
          </a:effectRef>
          <a:fontRef idx="minor">
            <a:schemeClr val="tx1"/>
          </a:fontRef>
        </p:style>
      </p:cxnSp>
      <p:pic>
        <p:nvPicPr>
          <p:cNvPr id="10" name="9 Imagen"/>
          <p:cNvPicPr/>
          <p:nvPr/>
        </p:nvPicPr>
        <p:blipFill>
          <a:blip r:embed="rId3"/>
          <a:srcRect t="13453" r="1138" b="5591"/>
          <a:stretch>
            <a:fillRect/>
          </a:stretch>
        </p:blipFill>
        <p:spPr bwMode="auto">
          <a:xfrm>
            <a:off x="1114257" y="1129554"/>
            <a:ext cx="10181272" cy="4769222"/>
          </a:xfrm>
          <a:prstGeom prst="rect">
            <a:avLst/>
          </a:prstGeom>
          <a:noFill/>
          <a:ln w="9525">
            <a:noFill/>
            <a:miter lim="800000"/>
            <a:headEnd/>
            <a:tailEnd/>
          </a:ln>
        </p:spPr>
      </p:pic>
      <p:sp>
        <p:nvSpPr>
          <p:cNvPr id="11" name="10 CuadroTexto"/>
          <p:cNvSpPr txBox="1"/>
          <p:nvPr/>
        </p:nvSpPr>
        <p:spPr>
          <a:xfrm>
            <a:off x="9490841" y="1308538"/>
            <a:ext cx="1954925" cy="646331"/>
          </a:xfrm>
          <a:prstGeom prst="rect">
            <a:avLst/>
          </a:prstGeom>
          <a:noFill/>
        </p:spPr>
        <p:txBody>
          <a:bodyPr wrap="square" rtlCol="0">
            <a:spAutoFit/>
          </a:bodyPr>
          <a:lstStyle/>
          <a:p>
            <a:endParaRPr lang="en-US" dirty="0" smtClean="0"/>
          </a:p>
          <a:p>
            <a:endParaRPr lang="es-ES" dirty="0"/>
          </a:p>
        </p:txBody>
      </p:sp>
      <p:sp>
        <p:nvSpPr>
          <p:cNvPr id="16" name="Rectángulo 13">
            <a:extLst>
              <a:ext uri="{FF2B5EF4-FFF2-40B4-BE49-F238E27FC236}">
                <a16:creationId xmlns="" xmlns:a16="http://schemas.microsoft.com/office/drawing/2014/main" id="{C69EC7E4-89B9-4B2D-8DFA-6D6D029EA87A}"/>
              </a:ext>
            </a:extLst>
          </p:cNvPr>
          <p:cNvSpPr/>
          <p:nvPr/>
        </p:nvSpPr>
        <p:spPr>
          <a:xfrm flipV="1">
            <a:off x="3509935" y="2197875"/>
            <a:ext cx="7301499" cy="351365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12 Imagen"/>
          <p:cNvPicPr/>
          <p:nvPr/>
        </p:nvPicPr>
        <p:blipFill>
          <a:blip r:embed="rId4"/>
          <a:srcRect t="13453" r="1138" b="5367"/>
          <a:stretch>
            <a:fillRect/>
          </a:stretch>
        </p:blipFill>
        <p:spPr bwMode="auto">
          <a:xfrm>
            <a:off x="1124365" y="1121434"/>
            <a:ext cx="10158986" cy="4763120"/>
          </a:xfrm>
          <a:prstGeom prst="rect">
            <a:avLst/>
          </a:prstGeom>
          <a:noFill/>
          <a:ln w="9525">
            <a:noFill/>
            <a:miter lim="800000"/>
            <a:headEnd/>
            <a:tailEnd/>
          </a:ln>
        </p:spPr>
      </p:pic>
      <p:sp>
        <p:nvSpPr>
          <p:cNvPr id="22" name="Rectángulo 13">
            <a:extLst>
              <a:ext uri="{FF2B5EF4-FFF2-40B4-BE49-F238E27FC236}">
                <a16:creationId xmlns="" xmlns:a16="http://schemas.microsoft.com/office/drawing/2014/main" id="{C69EC7E4-89B9-4B2D-8DFA-6D6D029EA87A}"/>
              </a:ext>
            </a:extLst>
          </p:cNvPr>
          <p:cNvSpPr/>
          <p:nvPr/>
        </p:nvSpPr>
        <p:spPr>
          <a:xfrm flipV="1">
            <a:off x="3524312" y="1138687"/>
            <a:ext cx="7301499" cy="467348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25 Grupo"/>
          <p:cNvGrpSpPr/>
          <p:nvPr/>
        </p:nvGrpSpPr>
        <p:grpSpPr>
          <a:xfrm>
            <a:off x="621102" y="2380894"/>
            <a:ext cx="5998238" cy="2932978"/>
            <a:chOff x="621102" y="2380894"/>
            <a:chExt cx="5998238" cy="2932978"/>
          </a:xfrm>
        </p:grpSpPr>
        <p:sp>
          <p:nvSpPr>
            <p:cNvPr id="24" name="23 Rectángulo redondeado"/>
            <p:cNvSpPr/>
            <p:nvPr/>
          </p:nvSpPr>
          <p:spPr>
            <a:xfrm>
              <a:off x="621102" y="2743200"/>
              <a:ext cx="5745192" cy="2570672"/>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4" name="13 Imagen"/>
            <p:cNvPicPr/>
            <p:nvPr/>
          </p:nvPicPr>
          <p:blipFill>
            <a:blip r:embed="rId5"/>
            <a:srcRect l="22191" t="53241" r="4293" b="7958"/>
            <a:stretch>
              <a:fillRect/>
            </a:stretch>
          </p:blipFill>
          <p:spPr bwMode="auto">
            <a:xfrm>
              <a:off x="948905" y="3364302"/>
              <a:ext cx="4779036" cy="1578635"/>
            </a:xfrm>
            <a:prstGeom prst="rect">
              <a:avLst/>
            </a:prstGeom>
            <a:noFill/>
            <a:ln w="9525">
              <a:noFill/>
              <a:miter lim="800000"/>
              <a:headEnd/>
              <a:tailEnd/>
            </a:ln>
          </p:spPr>
        </p:pic>
        <p:pic>
          <p:nvPicPr>
            <p:cNvPr id="25" name="Picture 2" descr="Tool icon - Hand Tools"/>
            <p:cNvPicPr>
              <a:picLocks noChangeAspect="1" noChangeArrowheads="1"/>
            </p:cNvPicPr>
            <p:nvPr/>
          </p:nvPicPr>
          <p:blipFill>
            <a:blip r:embed="rId6"/>
            <a:srcRect/>
            <a:stretch>
              <a:fillRect/>
            </a:stretch>
          </p:blipFill>
          <p:spPr bwMode="auto">
            <a:xfrm rot="20748981">
              <a:off x="5037830" y="2380894"/>
              <a:ext cx="1581510" cy="1581510"/>
            </a:xfrm>
            <a:prstGeom prst="rect">
              <a:avLst/>
            </a:prstGeom>
            <a:noFill/>
          </p:spPr>
        </p:pic>
      </p:grpSp>
    </p:spTree>
    <p:extLst>
      <p:ext uri="{BB962C8B-B14F-4D97-AF65-F5344CB8AC3E}">
        <p14:creationId xmlns="" xmlns:p14="http://schemas.microsoft.com/office/powerpoint/2010/main" val="3269140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11">
            <a:extLst>
              <a:ext uri="{FF2B5EF4-FFF2-40B4-BE49-F238E27FC236}">
                <a16:creationId xmlns="" xmlns:a16="http://schemas.microsoft.com/office/drawing/2014/main" id="{689E7B96-A4A7-4DA6-86E5-B13691B57A0A}"/>
              </a:ext>
            </a:extLst>
          </p:cNvPr>
          <p:cNvSpPr/>
          <p:nvPr/>
        </p:nvSpPr>
        <p:spPr>
          <a:xfrm>
            <a:off x="0" y="1"/>
            <a:ext cx="2438400" cy="6857999"/>
          </a:xfrm>
          <a:prstGeom prst="rect">
            <a:avLst/>
          </a:prstGeom>
          <a:gradFill flip="none" rotWithShape="1">
            <a:gsLst>
              <a:gs pos="100000">
                <a:schemeClr val="bg1">
                  <a:lumMod val="85000"/>
                </a:schemeClr>
              </a:gs>
              <a:gs pos="16000">
                <a:schemeClr val="bg1"/>
              </a:gs>
              <a:gs pos="60000">
                <a:schemeClr val="bg1">
                  <a:lumMod val="95000"/>
                </a:schemeClr>
              </a:gs>
              <a:gs pos="41000">
                <a:schemeClr val="bg1">
                  <a:lumMod val="95000"/>
                </a:schemeClr>
              </a:gs>
            </a:gsLst>
            <a:lin ang="10800000" scaled="1"/>
            <a:tileRect/>
          </a:gradFill>
        </p:spPr>
        <p:txBody>
          <a:bodyPr vert="horz" lIns="91440" tIns="45720" rIns="91440" bIns="45720" rtlCol="0">
            <a:normAutofit/>
          </a:bodyPr>
          <a:lstStyle/>
          <a:p>
            <a:pPr algn="ctr">
              <a:lnSpc>
                <a:spcPct val="90000"/>
              </a:lnSpc>
              <a:spcBef>
                <a:spcPts val="1000"/>
              </a:spcBef>
            </a:pPr>
            <a:endParaRPr lang="en-US" sz="2400">
              <a:solidFill>
                <a:schemeClr val="tx1"/>
              </a:solidFill>
            </a:endParaRPr>
          </a:p>
        </p:txBody>
      </p:sp>
      <p:sp>
        <p:nvSpPr>
          <p:cNvPr id="18" name="Rectángulo 17">
            <a:extLst>
              <a:ext uri="{FF2B5EF4-FFF2-40B4-BE49-F238E27FC236}">
                <a16:creationId xmlns="" xmlns:a16="http://schemas.microsoft.com/office/drawing/2014/main" id="{9328E1C7-3B8D-45B7-8CA0-0D7E10312711}"/>
              </a:ext>
            </a:extLst>
          </p:cNvPr>
          <p:cNvSpPr/>
          <p:nvPr/>
        </p:nvSpPr>
        <p:spPr>
          <a:xfrm>
            <a:off x="0" y="0"/>
            <a:ext cx="12192000" cy="507961"/>
          </a:xfrm>
          <a:prstGeom prst="rect">
            <a:avLst/>
          </a:prstGeom>
          <a:solidFill>
            <a:srgbClr val="0DD2D9"/>
          </a:solidFill>
          <a:ln>
            <a:solidFill>
              <a:srgbClr val="0DD2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rial"/>
                <a:ea typeface="Arial"/>
                <a:cs typeface="Arial"/>
                <a:sym typeface="Arial"/>
              </a:rPr>
              <a:t>              </a:t>
            </a:r>
            <a:r>
              <a:rPr lang="en-US" sz="2800" b="1" dirty="0">
                <a:solidFill>
                  <a:srgbClr val="00007C"/>
                </a:solidFill>
                <a:latin typeface="Arial"/>
                <a:ea typeface="Arial"/>
                <a:cs typeface="Arial"/>
                <a:sym typeface="Arial"/>
              </a:rPr>
              <a:t>Results </a:t>
            </a:r>
            <a:r>
              <a:rPr lang="en-US" sz="2800" b="1" dirty="0" smtClean="0">
                <a:solidFill>
                  <a:srgbClr val="00007C"/>
                </a:solidFill>
                <a:latin typeface="Arial"/>
                <a:ea typeface="Arial"/>
                <a:cs typeface="Arial"/>
                <a:sym typeface="Arial"/>
              </a:rPr>
              <a:t>and Discussion: </a:t>
            </a:r>
            <a:r>
              <a:rPr lang="en-US" sz="2800" dirty="0" smtClean="0">
                <a:solidFill>
                  <a:schemeClr val="bg1"/>
                </a:solidFill>
                <a:latin typeface="Arial"/>
                <a:ea typeface="Arial"/>
                <a:cs typeface="Arial"/>
                <a:sym typeface="Arial"/>
              </a:rPr>
              <a:t>METABOLIKOS web application</a:t>
            </a:r>
            <a:endParaRPr lang="en-US" sz="2800" b="1" dirty="0">
              <a:solidFill>
                <a:schemeClr val="bg1"/>
              </a:solidFill>
              <a:latin typeface="Arial"/>
              <a:ea typeface="Arial"/>
              <a:cs typeface="Arial"/>
              <a:sym typeface="Arial"/>
            </a:endParaRPr>
          </a:p>
        </p:txBody>
      </p:sp>
      <p:sp>
        <p:nvSpPr>
          <p:cNvPr id="19" name="Google Shape;175;p22">
            <a:extLst>
              <a:ext uri="{FF2B5EF4-FFF2-40B4-BE49-F238E27FC236}">
                <a16:creationId xmlns="" xmlns:a16="http://schemas.microsoft.com/office/drawing/2014/main" id="{57F21DAD-DDF9-4972-9816-9DA59F549E22}"/>
              </a:ext>
            </a:extLst>
          </p:cNvPr>
          <p:cNvSpPr/>
          <p:nvPr/>
        </p:nvSpPr>
        <p:spPr>
          <a:xfrm>
            <a:off x="107592" y="137114"/>
            <a:ext cx="781200" cy="781200"/>
          </a:xfrm>
          <a:prstGeom prst="ellipse">
            <a:avLst/>
          </a:prstGeom>
          <a:solidFill>
            <a:schemeClr val="bg1"/>
          </a:solidFill>
          <a:ln w="19050" cap="flat" cmpd="sng">
            <a:solidFill>
              <a:srgbClr val="00007C"/>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20" name="Google Shape;179;p22">
            <a:extLst>
              <a:ext uri="{FF2B5EF4-FFF2-40B4-BE49-F238E27FC236}">
                <a16:creationId xmlns="" xmlns:a16="http://schemas.microsoft.com/office/drawing/2014/main" id="{6D69753B-982D-4774-85CA-2A4D543E6A7C}"/>
              </a:ext>
            </a:extLst>
          </p:cNvPr>
          <p:cNvSpPr/>
          <p:nvPr/>
        </p:nvSpPr>
        <p:spPr>
          <a:xfrm rot="2700000">
            <a:off x="343272" y="241824"/>
            <a:ext cx="344838" cy="580722"/>
          </a:xfrm>
          <a:custGeom>
            <a:avLst/>
            <a:gdLst/>
            <a:ahLst/>
            <a:cxnLst/>
            <a:rect l="l" t="t" r="r" b="b"/>
            <a:pathLst>
              <a:path w="120000" h="120000" extrusionOk="0">
                <a:moveTo>
                  <a:pt x="60041" y="0"/>
                </a:moveTo>
                <a:cubicBezTo>
                  <a:pt x="68312" y="142"/>
                  <a:pt x="77049" y="3617"/>
                  <a:pt x="77802" y="9249"/>
                </a:cubicBezTo>
                <a:cubicBezTo>
                  <a:pt x="79731" y="16341"/>
                  <a:pt x="68983" y="18083"/>
                  <a:pt x="72034" y="26607"/>
                </a:cubicBezTo>
                <a:lnTo>
                  <a:pt x="120000" y="26607"/>
                </a:lnTo>
                <a:lnTo>
                  <a:pt x="120000" y="53320"/>
                </a:lnTo>
                <a:cubicBezTo>
                  <a:pt x="105180" y="54850"/>
                  <a:pt x="101982" y="49006"/>
                  <a:pt x="89415" y="50069"/>
                </a:cubicBezTo>
                <a:cubicBezTo>
                  <a:pt x="79319" y="50489"/>
                  <a:pt x="73089" y="55363"/>
                  <a:pt x="72833" y="59977"/>
                </a:cubicBezTo>
                <a:cubicBezTo>
                  <a:pt x="73004" y="64029"/>
                  <a:pt x="79442" y="70012"/>
                  <a:pt x="91464" y="70060"/>
                </a:cubicBezTo>
                <a:cubicBezTo>
                  <a:pt x="106013" y="69226"/>
                  <a:pt x="103877" y="65247"/>
                  <a:pt x="120000" y="65606"/>
                </a:cubicBezTo>
                <a:lnTo>
                  <a:pt x="120000" y="93541"/>
                </a:lnTo>
                <a:lnTo>
                  <a:pt x="70059" y="93541"/>
                </a:lnTo>
                <a:cubicBezTo>
                  <a:pt x="69329" y="102697"/>
                  <a:pt x="76533" y="101447"/>
                  <a:pt x="78036" y="109608"/>
                </a:cubicBezTo>
                <a:cubicBezTo>
                  <a:pt x="77950" y="116314"/>
                  <a:pt x="67224" y="119904"/>
                  <a:pt x="59959" y="120000"/>
                </a:cubicBezTo>
                <a:cubicBezTo>
                  <a:pt x="51687" y="119857"/>
                  <a:pt x="42950" y="116382"/>
                  <a:pt x="42197" y="110750"/>
                </a:cubicBezTo>
                <a:cubicBezTo>
                  <a:pt x="40279" y="103699"/>
                  <a:pt x="50892" y="101936"/>
                  <a:pt x="47995" y="93541"/>
                </a:cubicBezTo>
                <a:lnTo>
                  <a:pt x="0" y="93541"/>
                </a:lnTo>
                <a:lnTo>
                  <a:pt x="0" y="66075"/>
                </a:lnTo>
                <a:cubicBezTo>
                  <a:pt x="15368" y="64341"/>
                  <a:pt x="18478" y="70364"/>
                  <a:pt x="31219" y="69286"/>
                </a:cubicBezTo>
                <a:cubicBezTo>
                  <a:pt x="41315" y="68866"/>
                  <a:pt x="47545" y="63992"/>
                  <a:pt x="47801" y="59379"/>
                </a:cubicBezTo>
                <a:cubicBezTo>
                  <a:pt x="47631" y="55326"/>
                  <a:pt x="41193" y="49343"/>
                  <a:pt x="29171" y="49296"/>
                </a:cubicBezTo>
                <a:cubicBezTo>
                  <a:pt x="14433" y="50140"/>
                  <a:pt x="16816" y="54212"/>
                  <a:pt x="0" y="53739"/>
                </a:cubicBezTo>
                <a:lnTo>
                  <a:pt x="0" y="26607"/>
                </a:lnTo>
                <a:lnTo>
                  <a:pt x="49932" y="26607"/>
                </a:lnTo>
                <a:cubicBezTo>
                  <a:pt x="50748" y="17288"/>
                  <a:pt x="43474" y="18596"/>
                  <a:pt x="41963" y="10391"/>
                </a:cubicBezTo>
                <a:cubicBezTo>
                  <a:pt x="42049" y="3685"/>
                  <a:pt x="52775" y="95"/>
                  <a:pt x="60041" y="0"/>
                </a:cubicBezTo>
                <a:close/>
              </a:path>
            </a:pathLst>
          </a:custGeom>
          <a:solidFill>
            <a:srgbClr val="00007C"/>
          </a:solidFill>
          <a:ln>
            <a:noFill/>
          </a:ln>
        </p:spPr>
        <p:txBody>
          <a:bodyPr spcFirstLastPara="1" wrap="square"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23" name="Título 1">
            <a:extLst>
              <a:ext uri="{FF2B5EF4-FFF2-40B4-BE49-F238E27FC236}">
                <a16:creationId xmlns="" xmlns:a16="http://schemas.microsoft.com/office/drawing/2014/main" id="{FFF391B8-1AF8-46F3-AC35-AF3702D7E66A}"/>
              </a:ext>
            </a:extLst>
          </p:cNvPr>
          <p:cNvSpPr txBox="1">
            <a:spLocks/>
          </p:cNvSpPr>
          <p:nvPr/>
        </p:nvSpPr>
        <p:spPr>
          <a:xfrm>
            <a:off x="1219200" y="554749"/>
            <a:ext cx="9979748" cy="56294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solidFill>
                  <a:srgbClr val="0DD2D9"/>
                </a:solidFill>
                <a:latin typeface="Arial" panose="020B0604020202020204" pitchFamily="34" charset="0"/>
                <a:ea typeface="Arimo" panose="020B0604020202020204" pitchFamily="34" charset="0"/>
                <a:cs typeface="Arial" panose="020B0604020202020204" pitchFamily="34" charset="0"/>
              </a:rPr>
              <a:t>Gene &amp; </a:t>
            </a:r>
            <a:r>
              <a:rPr lang="en-US" sz="2800" b="1" dirty="0" err="1" smtClean="0">
                <a:solidFill>
                  <a:srgbClr val="0DD2D9"/>
                </a:solidFill>
                <a:latin typeface="Arial" panose="020B0604020202020204" pitchFamily="34" charset="0"/>
                <a:ea typeface="Arimo" panose="020B0604020202020204" pitchFamily="34" charset="0"/>
                <a:cs typeface="Arial" panose="020B0604020202020204" pitchFamily="34" charset="0"/>
              </a:rPr>
              <a:t>Microbiota</a:t>
            </a:r>
            <a:r>
              <a:rPr lang="en-US" sz="2800" b="1" dirty="0" smtClean="0">
                <a:solidFill>
                  <a:srgbClr val="0DD2D9"/>
                </a:solidFill>
                <a:latin typeface="Arial" panose="020B0604020202020204" pitchFamily="34" charset="0"/>
                <a:ea typeface="Arimo" panose="020B0604020202020204" pitchFamily="34" charset="0"/>
                <a:cs typeface="Arial" panose="020B0604020202020204" pitchFamily="34" charset="0"/>
              </a:rPr>
              <a:t> Disease Relation </a:t>
            </a:r>
            <a:r>
              <a:rPr lang="en-US" sz="2800" b="1" dirty="0" smtClean="0">
                <a:latin typeface="Arial" panose="020B0604020202020204" pitchFamily="34" charset="0"/>
                <a:ea typeface="Arimo" panose="020B0604020202020204" pitchFamily="34" charset="0"/>
                <a:cs typeface="Arial" panose="020B0604020202020204" pitchFamily="34" charset="0"/>
              </a:rPr>
              <a:t>tab</a:t>
            </a:r>
            <a:endParaRPr lang="en-US" sz="2800" b="1" dirty="0">
              <a:latin typeface="Arial" panose="020B0604020202020204" pitchFamily="34" charset="0"/>
              <a:ea typeface="Arimo" panose="020B0604020202020204" pitchFamily="34" charset="0"/>
              <a:cs typeface="Arial" panose="020B0604020202020204" pitchFamily="34" charset="0"/>
            </a:endParaRPr>
          </a:p>
        </p:txBody>
      </p:sp>
      <p:cxnSp>
        <p:nvCxnSpPr>
          <p:cNvPr id="32" name="Conector recto 31">
            <a:extLst>
              <a:ext uri="{FF2B5EF4-FFF2-40B4-BE49-F238E27FC236}">
                <a16:creationId xmlns="" xmlns:a16="http://schemas.microsoft.com/office/drawing/2014/main" id="{0A0A2DB4-098E-4E79-AE95-D28DAE61AB33}"/>
              </a:ext>
            </a:extLst>
          </p:cNvPr>
          <p:cNvCxnSpPr>
            <a:cxnSpLocks/>
          </p:cNvCxnSpPr>
          <p:nvPr/>
        </p:nvCxnSpPr>
        <p:spPr>
          <a:xfrm>
            <a:off x="-17053" y="6085058"/>
            <a:ext cx="12197846" cy="0"/>
          </a:xfrm>
          <a:prstGeom prst="line">
            <a:avLst/>
          </a:prstGeom>
          <a:ln w="19050">
            <a:solidFill>
              <a:srgbClr val="00007C"/>
            </a:solidFill>
          </a:ln>
        </p:spPr>
        <p:style>
          <a:lnRef idx="1">
            <a:schemeClr val="accent1"/>
          </a:lnRef>
          <a:fillRef idx="0">
            <a:schemeClr val="accent1"/>
          </a:fillRef>
          <a:effectRef idx="0">
            <a:schemeClr val="accent1"/>
          </a:effectRef>
          <a:fontRef idx="minor">
            <a:schemeClr val="tx1"/>
          </a:fontRef>
        </p:style>
      </p:cxnSp>
      <p:pic>
        <p:nvPicPr>
          <p:cNvPr id="10" name="9 Imagen"/>
          <p:cNvPicPr/>
          <p:nvPr/>
        </p:nvPicPr>
        <p:blipFill>
          <a:blip r:embed="rId3"/>
          <a:srcRect t="36955" r="1138" b="5367"/>
          <a:stretch>
            <a:fillRect/>
          </a:stretch>
        </p:blipFill>
        <p:spPr bwMode="auto">
          <a:xfrm>
            <a:off x="970822" y="2545976"/>
            <a:ext cx="10163343" cy="3344168"/>
          </a:xfrm>
          <a:prstGeom prst="rect">
            <a:avLst/>
          </a:prstGeom>
          <a:noFill/>
          <a:ln w="9525">
            <a:noFill/>
            <a:miter lim="800000"/>
            <a:headEnd/>
            <a:tailEnd/>
          </a:ln>
        </p:spPr>
      </p:pic>
      <p:pic>
        <p:nvPicPr>
          <p:cNvPr id="11" name="10 Imagen"/>
          <p:cNvPicPr/>
          <p:nvPr/>
        </p:nvPicPr>
        <p:blipFill>
          <a:blip r:embed="rId4"/>
          <a:srcRect l="18437" t="7943" r="52834" b="44274"/>
          <a:stretch>
            <a:fillRect/>
          </a:stretch>
        </p:blipFill>
        <p:spPr bwMode="auto">
          <a:xfrm>
            <a:off x="573742" y="3657602"/>
            <a:ext cx="2133600" cy="2133598"/>
          </a:xfrm>
          <a:prstGeom prst="ellipse">
            <a:avLst/>
          </a:prstGeom>
          <a:noFill/>
          <a:ln w="57150">
            <a:solidFill>
              <a:srgbClr val="FF0000"/>
            </a:solidFill>
            <a:miter lim="800000"/>
            <a:headEnd/>
            <a:tailEnd/>
          </a:ln>
        </p:spPr>
      </p:pic>
      <p:sp>
        <p:nvSpPr>
          <p:cNvPr id="13" name="12 CuadroTexto"/>
          <p:cNvSpPr txBox="1"/>
          <p:nvPr/>
        </p:nvSpPr>
        <p:spPr>
          <a:xfrm>
            <a:off x="155277" y="6124755"/>
            <a:ext cx="12192000" cy="646331"/>
          </a:xfrm>
          <a:prstGeom prst="rect">
            <a:avLst/>
          </a:prstGeom>
          <a:noFill/>
        </p:spPr>
        <p:txBody>
          <a:bodyPr wrap="square" rtlCol="0">
            <a:spAutoFit/>
          </a:bodyPr>
          <a:lstStyle/>
          <a:p>
            <a:r>
              <a:rPr lang="en-US" dirty="0" smtClean="0">
                <a:latin typeface="Arial" pitchFamily="34" charset="0"/>
                <a:cs typeface="Arial" pitchFamily="34" charset="0"/>
              </a:rPr>
              <a:t>From document terms matrix </a:t>
            </a:r>
            <a:r>
              <a:rPr lang="en-US" dirty="0" smtClean="0">
                <a:latin typeface="Arial" pitchFamily="34" charset="0"/>
                <a:cs typeface="Arial" pitchFamily="34" charset="0"/>
                <a:sym typeface="Wingdings" pitchFamily="2" charset="2"/>
              </a:rPr>
              <a:t> </a:t>
            </a:r>
            <a:r>
              <a:rPr lang="en-US" dirty="0" smtClean="0">
                <a:latin typeface="Arial" pitchFamily="34" charset="0"/>
                <a:cs typeface="Arial" pitchFamily="34" charset="0"/>
              </a:rPr>
              <a:t>the terms </a:t>
            </a:r>
            <a:r>
              <a:rPr lang="en-US" dirty="0" err="1" smtClean="0">
                <a:latin typeface="Arial" pitchFamily="34" charset="0"/>
                <a:cs typeface="Arial" pitchFamily="34" charset="0"/>
              </a:rPr>
              <a:t>terms</a:t>
            </a:r>
            <a:r>
              <a:rPr lang="en-US" dirty="0" smtClean="0">
                <a:latin typeface="Arial" pitchFamily="34" charset="0"/>
                <a:cs typeface="Arial" pitchFamily="34" charset="0"/>
              </a:rPr>
              <a:t> matrix: </a:t>
            </a:r>
            <a:r>
              <a:rPr lang="en-US" dirty="0" smtClean="0">
                <a:latin typeface="Arial" pitchFamily="34" charset="0"/>
                <a:cs typeface="Arial" pitchFamily="34" charset="0"/>
              </a:rPr>
              <a:t>Genes/</a:t>
            </a:r>
            <a:r>
              <a:rPr lang="en-US" dirty="0" err="1" smtClean="0">
                <a:latin typeface="Arial" pitchFamily="34" charset="0"/>
                <a:cs typeface="Arial" pitchFamily="34" charset="0"/>
              </a:rPr>
              <a:t>Microbiota</a:t>
            </a:r>
            <a:r>
              <a:rPr lang="en-US" dirty="0" smtClean="0">
                <a:latin typeface="Arial" pitchFamily="34" charset="0"/>
                <a:cs typeface="Arial" pitchFamily="34" charset="0"/>
              </a:rPr>
              <a:t> </a:t>
            </a:r>
            <a:r>
              <a:rPr lang="en-US" dirty="0" smtClean="0">
                <a:latin typeface="Arial" pitchFamily="34" charset="0"/>
                <a:cs typeface="Arial" pitchFamily="34" charset="0"/>
              </a:rPr>
              <a:t>related to obesity with which other metabolic diseases have high similarity (cosine). </a:t>
            </a:r>
            <a:endParaRPr lang="es-ES" dirty="0">
              <a:latin typeface="Arial" pitchFamily="34" charset="0"/>
              <a:cs typeface="Arial" pitchFamily="34" charset="0"/>
            </a:endParaRPr>
          </a:p>
        </p:txBody>
      </p:sp>
      <p:pic>
        <p:nvPicPr>
          <p:cNvPr id="14" name="13 Imagen"/>
          <p:cNvPicPr/>
          <p:nvPr/>
        </p:nvPicPr>
        <p:blipFill>
          <a:blip r:embed="rId4"/>
          <a:srcRect l="47870" t="17755" r="13597" b="13033"/>
          <a:stretch>
            <a:fillRect/>
          </a:stretch>
        </p:blipFill>
        <p:spPr bwMode="auto">
          <a:xfrm>
            <a:off x="555813" y="1362635"/>
            <a:ext cx="2079810" cy="2115671"/>
          </a:xfrm>
          <a:prstGeom prst="ellipse">
            <a:avLst/>
          </a:prstGeom>
          <a:noFill/>
          <a:ln w="57150">
            <a:solidFill>
              <a:srgbClr val="FF0000"/>
            </a:solidFill>
            <a:miter lim="800000"/>
            <a:headEnd/>
            <a:tailEnd/>
          </a:ln>
        </p:spPr>
      </p:pic>
      <p:sp>
        <p:nvSpPr>
          <p:cNvPr id="15" name="Rectángulo 13">
            <a:extLst>
              <a:ext uri="{FF2B5EF4-FFF2-40B4-BE49-F238E27FC236}">
                <a16:creationId xmlns="" xmlns:a16="http://schemas.microsoft.com/office/drawing/2014/main" id="{C69EC7E4-89B9-4B2D-8DFA-6D6D029EA87A}"/>
              </a:ext>
            </a:extLst>
          </p:cNvPr>
          <p:cNvSpPr/>
          <p:nvPr/>
        </p:nvSpPr>
        <p:spPr>
          <a:xfrm flipV="1">
            <a:off x="3354659" y="3398808"/>
            <a:ext cx="6997039" cy="220920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15 CuadroTexto"/>
          <p:cNvSpPr txBox="1"/>
          <p:nvPr/>
        </p:nvSpPr>
        <p:spPr>
          <a:xfrm>
            <a:off x="3243531" y="1397481"/>
            <a:ext cx="7867291" cy="923330"/>
          </a:xfrm>
          <a:prstGeom prst="rect">
            <a:avLst/>
          </a:prstGeom>
          <a:noFill/>
        </p:spPr>
        <p:txBody>
          <a:bodyPr wrap="square" rtlCol="0">
            <a:spAutoFit/>
          </a:bodyPr>
          <a:lstStyle/>
          <a:p>
            <a:pPr algn="ctr"/>
            <a:r>
              <a:rPr lang="en-US" dirty="0" smtClean="0">
                <a:latin typeface="Arial" pitchFamily="34" charset="0"/>
                <a:cs typeface="Arial" pitchFamily="34" charset="0"/>
              </a:rPr>
              <a:t>Relation established based on </a:t>
            </a:r>
            <a:r>
              <a:rPr lang="en-US" dirty="0" smtClean="0">
                <a:latin typeface="Arial" pitchFamily="34" charset="0"/>
                <a:cs typeface="Arial" pitchFamily="34" charset="0"/>
              </a:rPr>
              <a:t>genes/</a:t>
            </a:r>
            <a:r>
              <a:rPr lang="en-US" dirty="0" err="1" smtClean="0">
                <a:latin typeface="Arial" pitchFamily="34" charset="0"/>
                <a:cs typeface="Arial" pitchFamily="34" charset="0"/>
              </a:rPr>
              <a:t>microbiota</a:t>
            </a:r>
            <a:r>
              <a:rPr lang="en-US" dirty="0" smtClean="0">
                <a:latin typeface="Arial" pitchFamily="34" charset="0"/>
                <a:cs typeface="Arial" pitchFamily="34" charset="0"/>
              </a:rPr>
              <a:t> </a:t>
            </a:r>
            <a:r>
              <a:rPr lang="en-US" dirty="0" smtClean="0">
                <a:latin typeface="Arial" pitchFamily="34" charset="0"/>
                <a:cs typeface="Arial" pitchFamily="34" charset="0"/>
              </a:rPr>
              <a:t>mentioned in publications on metabolic diseases to infer their relation with the term “Obesity” through latent semantic analysis.</a:t>
            </a:r>
            <a:endParaRPr lang="es-ES" dirty="0">
              <a:latin typeface="Arial" pitchFamily="34" charset="0"/>
              <a:cs typeface="Arial" pitchFamily="34" charset="0"/>
            </a:endParaRPr>
          </a:p>
        </p:txBody>
      </p:sp>
    </p:spTree>
    <p:extLst>
      <p:ext uri="{BB962C8B-B14F-4D97-AF65-F5344CB8AC3E}">
        <p14:creationId xmlns="" xmlns:p14="http://schemas.microsoft.com/office/powerpoint/2010/main" val="3269140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11">
            <a:extLst>
              <a:ext uri="{FF2B5EF4-FFF2-40B4-BE49-F238E27FC236}">
                <a16:creationId xmlns="" xmlns:a16="http://schemas.microsoft.com/office/drawing/2014/main" id="{689E7B96-A4A7-4DA6-86E5-B13691B57A0A}"/>
              </a:ext>
            </a:extLst>
          </p:cNvPr>
          <p:cNvSpPr/>
          <p:nvPr/>
        </p:nvSpPr>
        <p:spPr>
          <a:xfrm>
            <a:off x="0" y="1"/>
            <a:ext cx="2438400" cy="6857999"/>
          </a:xfrm>
          <a:prstGeom prst="rect">
            <a:avLst/>
          </a:prstGeom>
          <a:gradFill flip="none" rotWithShape="1">
            <a:gsLst>
              <a:gs pos="100000">
                <a:schemeClr val="bg1">
                  <a:lumMod val="85000"/>
                </a:schemeClr>
              </a:gs>
              <a:gs pos="16000">
                <a:schemeClr val="bg1"/>
              </a:gs>
              <a:gs pos="60000">
                <a:schemeClr val="bg1">
                  <a:lumMod val="95000"/>
                </a:schemeClr>
              </a:gs>
              <a:gs pos="41000">
                <a:schemeClr val="bg1">
                  <a:lumMod val="95000"/>
                </a:schemeClr>
              </a:gs>
            </a:gsLst>
            <a:lin ang="10800000" scaled="1"/>
            <a:tileRect/>
          </a:gradFill>
        </p:spPr>
        <p:txBody>
          <a:bodyPr vert="horz" lIns="91440" tIns="45720" rIns="91440" bIns="45720" rtlCol="0">
            <a:normAutofit/>
          </a:bodyPr>
          <a:lstStyle/>
          <a:p>
            <a:pPr algn="ctr">
              <a:lnSpc>
                <a:spcPct val="90000"/>
              </a:lnSpc>
              <a:spcBef>
                <a:spcPts val="1000"/>
              </a:spcBef>
            </a:pPr>
            <a:endParaRPr lang="en-US" sz="2400">
              <a:solidFill>
                <a:schemeClr val="tx1"/>
              </a:solidFill>
            </a:endParaRPr>
          </a:p>
        </p:txBody>
      </p:sp>
      <p:cxnSp>
        <p:nvCxnSpPr>
          <p:cNvPr id="15" name="Conector recto 14">
            <a:extLst>
              <a:ext uri="{FF2B5EF4-FFF2-40B4-BE49-F238E27FC236}">
                <a16:creationId xmlns="" xmlns:a16="http://schemas.microsoft.com/office/drawing/2014/main" id="{A827A2F5-9CB5-448C-9105-654320BFC940}"/>
              </a:ext>
            </a:extLst>
          </p:cNvPr>
          <p:cNvCxnSpPr>
            <a:cxnSpLocks/>
          </p:cNvCxnSpPr>
          <p:nvPr/>
        </p:nvCxnSpPr>
        <p:spPr>
          <a:xfrm>
            <a:off x="-43250" y="6110023"/>
            <a:ext cx="12240000" cy="0"/>
          </a:xfrm>
          <a:prstGeom prst="line">
            <a:avLst/>
          </a:prstGeom>
          <a:ln w="19050">
            <a:solidFill>
              <a:srgbClr val="00007C"/>
            </a:solidFill>
          </a:ln>
        </p:spPr>
        <p:style>
          <a:lnRef idx="1">
            <a:schemeClr val="accent1"/>
          </a:lnRef>
          <a:fillRef idx="0">
            <a:schemeClr val="accent1"/>
          </a:fillRef>
          <a:effectRef idx="0">
            <a:schemeClr val="accent1"/>
          </a:effectRef>
          <a:fontRef idx="minor">
            <a:schemeClr val="tx1"/>
          </a:fontRef>
        </p:style>
      </p:cxnSp>
      <p:graphicFrame>
        <p:nvGraphicFramePr>
          <p:cNvPr id="21" name="20 Tabla"/>
          <p:cNvGraphicFramePr>
            <a:graphicFrameLocks noGrp="1"/>
          </p:cNvGraphicFramePr>
          <p:nvPr/>
        </p:nvGraphicFramePr>
        <p:xfrm>
          <a:off x="1270960" y="1267652"/>
          <a:ext cx="10041146" cy="4686683"/>
        </p:xfrm>
        <a:graphic>
          <a:graphicData uri="http://schemas.openxmlformats.org/drawingml/2006/table">
            <a:tbl>
              <a:tblPr>
                <a:tableStyleId>{5C22544A-7EE6-4342-B048-85BDC9FD1C3A}</a:tableStyleId>
              </a:tblPr>
              <a:tblGrid>
                <a:gridCol w="1897901"/>
                <a:gridCol w="2472815"/>
                <a:gridCol w="3091907"/>
                <a:gridCol w="2578523"/>
              </a:tblGrid>
              <a:tr h="423126">
                <a:tc>
                  <a:txBody>
                    <a:bodyPr/>
                    <a:lstStyle/>
                    <a:p>
                      <a:pPr indent="151130" algn="ctr">
                        <a:spcBef>
                          <a:spcPts val="300"/>
                        </a:spcBef>
                        <a:spcAft>
                          <a:spcPts val="300"/>
                        </a:spcAft>
                      </a:pPr>
                      <a:r>
                        <a:rPr lang="en-US" sz="1600" b="1" dirty="0">
                          <a:solidFill>
                            <a:srgbClr val="00007C"/>
                          </a:solidFill>
                        </a:rPr>
                        <a:t>Obesity</a:t>
                      </a:r>
                      <a:endParaRPr lang="es-ES" sz="1600" b="1" dirty="0">
                        <a:solidFill>
                          <a:srgbClr val="00007C"/>
                        </a:solidFill>
                        <a:latin typeface="Arial"/>
                        <a:ea typeface="Arial"/>
                      </a:endParaRPr>
                    </a:p>
                  </a:txBody>
                  <a:tcPr marL="34686" marR="34686" marT="0" marB="0" anchor="ctr">
                    <a:solidFill>
                      <a:schemeClr val="bg1">
                        <a:lumMod val="85000"/>
                      </a:schemeClr>
                    </a:solidFill>
                  </a:tcPr>
                </a:tc>
                <a:tc>
                  <a:txBody>
                    <a:bodyPr/>
                    <a:lstStyle/>
                    <a:p>
                      <a:pPr indent="151130" algn="ctr">
                        <a:spcBef>
                          <a:spcPts val="300"/>
                        </a:spcBef>
                        <a:spcAft>
                          <a:spcPts val="300"/>
                        </a:spcAft>
                      </a:pPr>
                      <a:r>
                        <a:rPr lang="en-US" sz="1600" b="1">
                          <a:solidFill>
                            <a:srgbClr val="00007C"/>
                          </a:solidFill>
                        </a:rPr>
                        <a:t>Diabetes</a:t>
                      </a:r>
                      <a:endParaRPr lang="es-ES" sz="1600" b="1">
                        <a:solidFill>
                          <a:srgbClr val="00007C"/>
                        </a:solidFill>
                        <a:latin typeface="Arial"/>
                        <a:ea typeface="Arial"/>
                      </a:endParaRPr>
                    </a:p>
                  </a:txBody>
                  <a:tcPr marL="34686" marR="34686" marT="0" marB="0" anchor="ctr">
                    <a:solidFill>
                      <a:schemeClr val="bg1">
                        <a:lumMod val="85000"/>
                      </a:schemeClr>
                    </a:solidFill>
                  </a:tcPr>
                </a:tc>
                <a:tc>
                  <a:txBody>
                    <a:bodyPr/>
                    <a:lstStyle/>
                    <a:p>
                      <a:pPr indent="151130" algn="ctr">
                        <a:spcBef>
                          <a:spcPts val="300"/>
                        </a:spcBef>
                        <a:spcAft>
                          <a:spcPts val="300"/>
                        </a:spcAft>
                      </a:pPr>
                      <a:r>
                        <a:rPr lang="en-US" sz="1600" b="1">
                          <a:solidFill>
                            <a:srgbClr val="00007C"/>
                          </a:solidFill>
                        </a:rPr>
                        <a:t>Hypercholesterolemia</a:t>
                      </a:r>
                      <a:endParaRPr lang="es-ES" sz="1600" b="1">
                        <a:solidFill>
                          <a:srgbClr val="00007C"/>
                        </a:solidFill>
                        <a:latin typeface="Arial"/>
                        <a:ea typeface="Arial"/>
                      </a:endParaRPr>
                    </a:p>
                  </a:txBody>
                  <a:tcPr marL="34686" marR="34686" marT="0" marB="0" anchor="ctr">
                    <a:solidFill>
                      <a:schemeClr val="bg1">
                        <a:lumMod val="85000"/>
                      </a:schemeClr>
                    </a:solidFill>
                  </a:tcPr>
                </a:tc>
                <a:tc>
                  <a:txBody>
                    <a:bodyPr/>
                    <a:lstStyle/>
                    <a:p>
                      <a:pPr indent="151130" algn="ctr">
                        <a:spcBef>
                          <a:spcPts val="300"/>
                        </a:spcBef>
                        <a:spcAft>
                          <a:spcPts val="300"/>
                        </a:spcAft>
                      </a:pPr>
                      <a:r>
                        <a:rPr lang="en-US" sz="1600" b="1" dirty="0">
                          <a:solidFill>
                            <a:srgbClr val="00007C"/>
                          </a:solidFill>
                        </a:rPr>
                        <a:t>Metabolic Syndrome</a:t>
                      </a:r>
                      <a:endParaRPr lang="es-ES" sz="1600" b="1" dirty="0">
                        <a:solidFill>
                          <a:srgbClr val="00007C"/>
                        </a:solidFill>
                        <a:latin typeface="Arial"/>
                        <a:ea typeface="Arial"/>
                      </a:endParaRPr>
                    </a:p>
                  </a:txBody>
                  <a:tcPr marL="34686" marR="34686" marT="0" marB="0" anchor="ctr">
                    <a:solidFill>
                      <a:schemeClr val="bg1">
                        <a:lumMod val="85000"/>
                      </a:schemeClr>
                    </a:solidFill>
                  </a:tcPr>
                </a:tc>
              </a:tr>
              <a:tr h="455331">
                <a:tc>
                  <a:txBody>
                    <a:bodyPr/>
                    <a:lstStyle/>
                    <a:p>
                      <a:pPr indent="151130" algn="ctr">
                        <a:spcBef>
                          <a:spcPts val="300"/>
                        </a:spcBef>
                        <a:spcAft>
                          <a:spcPts val="300"/>
                        </a:spcAft>
                      </a:pPr>
                      <a:r>
                        <a:rPr lang="en-US" sz="1600" dirty="0" smtClean="0"/>
                        <a:t>TG</a:t>
                      </a:r>
                      <a:r>
                        <a:rPr lang="en-US" sz="1600" baseline="30000" dirty="0" smtClean="0"/>
                        <a:t>1</a:t>
                      </a:r>
                      <a:endParaRPr lang="es-ES" sz="1600" baseline="30000" dirty="0">
                        <a:solidFill>
                          <a:srgbClr val="000000"/>
                        </a:solidFill>
                        <a:latin typeface="Arial"/>
                        <a:ea typeface="Arial"/>
                      </a:endParaRPr>
                    </a:p>
                  </a:txBody>
                  <a:tcPr marL="34686" marR="34686" marT="0" marB="0" anchor="ctr"/>
                </a:tc>
                <a:tc>
                  <a:txBody>
                    <a:bodyPr/>
                    <a:lstStyle/>
                    <a:p>
                      <a:pPr indent="151130" algn="ctr">
                        <a:spcBef>
                          <a:spcPts val="300"/>
                        </a:spcBef>
                        <a:spcAft>
                          <a:spcPts val="300"/>
                        </a:spcAft>
                      </a:pPr>
                      <a:r>
                        <a:rPr lang="en-US" sz="1600" dirty="0" smtClean="0"/>
                        <a:t>CAD</a:t>
                      </a:r>
                      <a:endParaRPr lang="es-ES" sz="1600" dirty="0">
                        <a:solidFill>
                          <a:srgbClr val="000000"/>
                        </a:solidFill>
                        <a:latin typeface="Arial"/>
                        <a:ea typeface="Arial"/>
                      </a:endParaRPr>
                    </a:p>
                  </a:txBody>
                  <a:tcPr marL="34686" marR="34686" marT="0" marB="0" anchor="ctr"/>
                </a:tc>
                <a:tc>
                  <a:txBody>
                    <a:bodyPr/>
                    <a:lstStyle/>
                    <a:p>
                      <a:pPr indent="151130" algn="ctr">
                        <a:spcBef>
                          <a:spcPts val="300"/>
                        </a:spcBef>
                        <a:spcAft>
                          <a:spcPts val="300"/>
                        </a:spcAft>
                      </a:pPr>
                      <a:r>
                        <a:rPr lang="en-US" sz="1600" dirty="0" smtClean="0"/>
                        <a:t>PCSK9</a:t>
                      </a:r>
                      <a:endParaRPr lang="es-ES" sz="1600" dirty="0">
                        <a:solidFill>
                          <a:srgbClr val="000000"/>
                        </a:solidFill>
                        <a:latin typeface="Arial"/>
                        <a:ea typeface="Arial"/>
                      </a:endParaRPr>
                    </a:p>
                  </a:txBody>
                  <a:tcPr marL="34686" marR="34686" marT="0" marB="0" anchor="ctr"/>
                </a:tc>
                <a:tc>
                  <a:txBody>
                    <a:bodyPr/>
                    <a:lstStyle/>
                    <a:p>
                      <a:pPr indent="151130" algn="ctr">
                        <a:spcBef>
                          <a:spcPts val="300"/>
                        </a:spcBef>
                        <a:spcAft>
                          <a:spcPts val="300"/>
                        </a:spcAft>
                      </a:pPr>
                      <a:r>
                        <a:rPr lang="en-US" sz="1600" dirty="0" smtClean="0"/>
                        <a:t>TG</a:t>
                      </a:r>
                      <a:r>
                        <a:rPr lang="en-US" sz="1600" baseline="30000" dirty="0" smtClean="0"/>
                        <a:t>1</a:t>
                      </a:r>
                      <a:endParaRPr lang="es-ES" sz="1600" baseline="30000" dirty="0">
                        <a:solidFill>
                          <a:srgbClr val="000000"/>
                        </a:solidFill>
                        <a:latin typeface="Arial"/>
                        <a:ea typeface="Arial"/>
                      </a:endParaRPr>
                    </a:p>
                  </a:txBody>
                  <a:tcPr marL="34686" marR="34686" marT="0" marB="0" anchor="ctr"/>
                </a:tc>
              </a:tr>
              <a:tr h="401450">
                <a:tc>
                  <a:txBody>
                    <a:bodyPr/>
                    <a:lstStyle/>
                    <a:p>
                      <a:pPr indent="151130" algn="ctr">
                        <a:spcBef>
                          <a:spcPts val="300"/>
                        </a:spcBef>
                        <a:spcAft>
                          <a:spcPts val="300"/>
                        </a:spcAft>
                      </a:pPr>
                      <a:r>
                        <a:rPr lang="en-US" sz="1600" dirty="0" smtClean="0"/>
                        <a:t>FTO</a:t>
                      </a:r>
                      <a:endParaRPr lang="es-ES" sz="1600" dirty="0">
                        <a:solidFill>
                          <a:srgbClr val="000000"/>
                        </a:solidFill>
                        <a:latin typeface="Arial"/>
                        <a:ea typeface="Arial"/>
                      </a:endParaRPr>
                    </a:p>
                  </a:txBody>
                  <a:tcPr marL="34686" marR="34686" marT="0" marB="0" anchor="ctr"/>
                </a:tc>
                <a:tc>
                  <a:txBody>
                    <a:bodyPr/>
                    <a:lstStyle/>
                    <a:p>
                      <a:pPr indent="151130" algn="ctr">
                        <a:spcBef>
                          <a:spcPts val="300"/>
                        </a:spcBef>
                        <a:spcAft>
                          <a:spcPts val="300"/>
                        </a:spcAft>
                      </a:pPr>
                      <a:r>
                        <a:rPr lang="en-US" sz="1600" dirty="0" smtClean="0"/>
                        <a:t>HR</a:t>
                      </a:r>
                      <a:r>
                        <a:rPr lang="en-US" sz="1600" baseline="30000" dirty="0" smtClean="0"/>
                        <a:t>2</a:t>
                      </a:r>
                      <a:endParaRPr lang="es-ES" sz="1600" baseline="30000" dirty="0">
                        <a:solidFill>
                          <a:srgbClr val="000000"/>
                        </a:solidFill>
                        <a:latin typeface="Arial"/>
                        <a:ea typeface="Arial"/>
                      </a:endParaRPr>
                    </a:p>
                  </a:txBody>
                  <a:tcPr marL="34686" marR="34686" marT="0" marB="0" anchor="ctr"/>
                </a:tc>
                <a:tc>
                  <a:txBody>
                    <a:bodyPr/>
                    <a:lstStyle/>
                    <a:p>
                      <a:pPr indent="151130" algn="ctr">
                        <a:spcBef>
                          <a:spcPts val="300"/>
                        </a:spcBef>
                        <a:spcAft>
                          <a:spcPts val="300"/>
                        </a:spcAft>
                      </a:pPr>
                      <a:r>
                        <a:rPr lang="es-ES" sz="1600" dirty="0" smtClean="0"/>
                        <a:t>FH</a:t>
                      </a:r>
                      <a:endParaRPr lang="es-ES" sz="1600" dirty="0">
                        <a:solidFill>
                          <a:srgbClr val="000000"/>
                        </a:solidFill>
                        <a:latin typeface="Arial"/>
                        <a:ea typeface="Arial"/>
                      </a:endParaRPr>
                    </a:p>
                  </a:txBody>
                  <a:tcPr marL="34686" marR="34686" marT="0" marB="0" anchor="ctr"/>
                </a:tc>
                <a:tc>
                  <a:txBody>
                    <a:bodyPr/>
                    <a:lstStyle/>
                    <a:p>
                      <a:pPr indent="151130" algn="ctr">
                        <a:spcBef>
                          <a:spcPts val="300"/>
                        </a:spcBef>
                        <a:spcAft>
                          <a:spcPts val="300"/>
                        </a:spcAft>
                      </a:pPr>
                      <a:r>
                        <a:rPr lang="en-US" sz="1600" dirty="0" smtClean="0"/>
                        <a:t>CAD</a:t>
                      </a:r>
                      <a:endParaRPr lang="es-ES" sz="1600" dirty="0">
                        <a:solidFill>
                          <a:srgbClr val="000000"/>
                        </a:solidFill>
                        <a:latin typeface="Arial"/>
                        <a:ea typeface="Arial"/>
                      </a:endParaRPr>
                    </a:p>
                  </a:txBody>
                  <a:tcPr marL="34686" marR="34686" marT="0" marB="0" anchor="ctr"/>
                </a:tc>
              </a:tr>
              <a:tr h="501015">
                <a:tc>
                  <a:txBody>
                    <a:bodyPr/>
                    <a:lstStyle/>
                    <a:p>
                      <a:pPr indent="151130" algn="ctr">
                        <a:spcBef>
                          <a:spcPts val="300"/>
                        </a:spcBef>
                        <a:spcAft>
                          <a:spcPts val="300"/>
                        </a:spcAft>
                      </a:pPr>
                      <a:r>
                        <a:rPr lang="en-US" sz="1600" dirty="0" smtClean="0"/>
                        <a:t>CRP</a:t>
                      </a:r>
                      <a:endParaRPr lang="es-ES" sz="1600" dirty="0">
                        <a:solidFill>
                          <a:srgbClr val="000000"/>
                        </a:solidFill>
                        <a:latin typeface="Arial"/>
                        <a:ea typeface="Arial"/>
                      </a:endParaRPr>
                    </a:p>
                  </a:txBody>
                  <a:tcPr marL="34686" marR="34686" marT="0" marB="0" anchor="ctr"/>
                </a:tc>
                <a:tc>
                  <a:txBody>
                    <a:bodyPr/>
                    <a:lstStyle/>
                    <a:p>
                      <a:pPr indent="151130" algn="ctr">
                        <a:spcBef>
                          <a:spcPts val="300"/>
                        </a:spcBef>
                        <a:spcAft>
                          <a:spcPts val="300"/>
                        </a:spcAft>
                      </a:pPr>
                      <a:r>
                        <a:rPr lang="en-US" sz="1600" dirty="0" smtClean="0"/>
                        <a:t>TG</a:t>
                      </a:r>
                      <a:r>
                        <a:rPr lang="en-US" sz="1600" baseline="30000" dirty="0" smtClean="0"/>
                        <a:t>1</a:t>
                      </a:r>
                      <a:endParaRPr lang="es-ES" sz="1600" baseline="30000" dirty="0">
                        <a:solidFill>
                          <a:srgbClr val="000000"/>
                        </a:solidFill>
                        <a:latin typeface="Arial"/>
                        <a:ea typeface="Arial"/>
                      </a:endParaRPr>
                    </a:p>
                  </a:txBody>
                  <a:tcPr marL="34686" marR="34686" marT="0" marB="0" anchor="ctr"/>
                </a:tc>
                <a:tc>
                  <a:txBody>
                    <a:bodyPr/>
                    <a:lstStyle/>
                    <a:p>
                      <a:pPr indent="151130" algn="ctr">
                        <a:spcBef>
                          <a:spcPts val="300"/>
                        </a:spcBef>
                        <a:spcAft>
                          <a:spcPts val="300"/>
                        </a:spcAft>
                      </a:pPr>
                      <a:r>
                        <a:rPr lang="en-US" sz="1600" dirty="0" smtClean="0"/>
                        <a:t>TG</a:t>
                      </a:r>
                      <a:r>
                        <a:rPr lang="en-US" sz="1600" baseline="30000" dirty="0" smtClean="0"/>
                        <a:t>1</a:t>
                      </a:r>
                      <a:endParaRPr lang="es-ES" sz="1600" baseline="30000" dirty="0">
                        <a:solidFill>
                          <a:srgbClr val="000000"/>
                        </a:solidFill>
                        <a:latin typeface="Arial"/>
                        <a:ea typeface="Arial"/>
                      </a:endParaRPr>
                    </a:p>
                  </a:txBody>
                  <a:tcPr marL="34686" marR="34686" marT="0" marB="0" anchor="ctr"/>
                </a:tc>
                <a:tc>
                  <a:txBody>
                    <a:bodyPr/>
                    <a:lstStyle/>
                    <a:p>
                      <a:pPr indent="151130" algn="ctr">
                        <a:spcBef>
                          <a:spcPts val="300"/>
                        </a:spcBef>
                        <a:spcAft>
                          <a:spcPts val="300"/>
                        </a:spcAft>
                      </a:pPr>
                      <a:r>
                        <a:rPr lang="en-US" sz="1600" dirty="0" smtClean="0"/>
                        <a:t>HR</a:t>
                      </a:r>
                      <a:r>
                        <a:rPr lang="en-US" sz="1600" baseline="30000" dirty="0" smtClean="0"/>
                        <a:t>2</a:t>
                      </a:r>
                      <a:endParaRPr lang="es-ES" sz="1600" baseline="30000" dirty="0">
                        <a:solidFill>
                          <a:srgbClr val="000000"/>
                        </a:solidFill>
                        <a:latin typeface="Arial"/>
                        <a:ea typeface="Arial"/>
                      </a:endParaRPr>
                    </a:p>
                  </a:txBody>
                  <a:tcPr marL="34686" marR="34686" marT="0" marB="0" anchor="ctr"/>
                </a:tc>
              </a:tr>
              <a:tr h="376600">
                <a:tc>
                  <a:txBody>
                    <a:bodyPr/>
                    <a:lstStyle/>
                    <a:p>
                      <a:pPr indent="151130" algn="ctr">
                        <a:spcBef>
                          <a:spcPts val="300"/>
                        </a:spcBef>
                        <a:spcAft>
                          <a:spcPts val="300"/>
                        </a:spcAft>
                      </a:pPr>
                      <a:r>
                        <a:rPr lang="en-US" sz="1600" dirty="0" smtClean="0"/>
                        <a:t>HR</a:t>
                      </a:r>
                      <a:r>
                        <a:rPr lang="en-US" sz="1600" baseline="30000" dirty="0" smtClean="0"/>
                        <a:t>2</a:t>
                      </a:r>
                      <a:endParaRPr lang="es-ES" sz="1600" baseline="30000" dirty="0">
                        <a:solidFill>
                          <a:srgbClr val="000000"/>
                        </a:solidFill>
                        <a:latin typeface="Arial"/>
                        <a:ea typeface="Arial"/>
                      </a:endParaRPr>
                    </a:p>
                  </a:txBody>
                  <a:tcPr marL="34686" marR="34686" marT="0" marB="0" anchor="ctr"/>
                </a:tc>
                <a:tc>
                  <a:txBody>
                    <a:bodyPr/>
                    <a:lstStyle/>
                    <a:p>
                      <a:pPr indent="151130" algn="ctr">
                        <a:spcBef>
                          <a:spcPts val="300"/>
                        </a:spcBef>
                        <a:spcAft>
                          <a:spcPts val="300"/>
                        </a:spcAft>
                      </a:pPr>
                      <a:r>
                        <a:rPr lang="en-US" sz="1600" dirty="0" smtClean="0"/>
                        <a:t>SIRT1</a:t>
                      </a:r>
                      <a:endParaRPr lang="es-ES" sz="1600" dirty="0">
                        <a:solidFill>
                          <a:srgbClr val="000000"/>
                        </a:solidFill>
                        <a:latin typeface="Arial"/>
                        <a:ea typeface="Arial"/>
                      </a:endParaRPr>
                    </a:p>
                  </a:txBody>
                  <a:tcPr marL="34686" marR="34686" marT="0" marB="0" anchor="ctr"/>
                </a:tc>
                <a:tc>
                  <a:txBody>
                    <a:bodyPr/>
                    <a:lstStyle/>
                    <a:p>
                      <a:pPr indent="151130" algn="ctr">
                        <a:spcBef>
                          <a:spcPts val="300"/>
                        </a:spcBef>
                        <a:spcAft>
                          <a:spcPts val="300"/>
                        </a:spcAft>
                      </a:pPr>
                      <a:r>
                        <a:rPr lang="en-US" sz="1600" dirty="0" smtClean="0"/>
                        <a:t>CAD</a:t>
                      </a:r>
                      <a:endParaRPr lang="es-ES" sz="1600" dirty="0">
                        <a:solidFill>
                          <a:srgbClr val="000000"/>
                        </a:solidFill>
                        <a:latin typeface="Arial"/>
                        <a:ea typeface="Arial"/>
                      </a:endParaRPr>
                    </a:p>
                  </a:txBody>
                  <a:tcPr marL="34686" marR="34686" marT="0" marB="0" anchor="ctr"/>
                </a:tc>
                <a:tc>
                  <a:txBody>
                    <a:bodyPr/>
                    <a:lstStyle/>
                    <a:p>
                      <a:pPr indent="151130" algn="ctr">
                        <a:spcBef>
                          <a:spcPts val="300"/>
                        </a:spcBef>
                        <a:spcAft>
                          <a:spcPts val="300"/>
                        </a:spcAft>
                      </a:pPr>
                      <a:r>
                        <a:rPr lang="en-US" sz="1600" dirty="0" smtClean="0"/>
                        <a:t>CRP</a:t>
                      </a:r>
                      <a:endParaRPr lang="es-ES" sz="1600" dirty="0">
                        <a:solidFill>
                          <a:srgbClr val="000000"/>
                        </a:solidFill>
                        <a:latin typeface="Arial"/>
                        <a:ea typeface="Arial"/>
                      </a:endParaRPr>
                    </a:p>
                  </a:txBody>
                  <a:tcPr marL="34686" marR="34686" marT="0" marB="0" anchor="ctr"/>
                </a:tc>
              </a:tr>
              <a:tr h="408520">
                <a:tc>
                  <a:txBody>
                    <a:bodyPr/>
                    <a:lstStyle/>
                    <a:p>
                      <a:pPr indent="151130" algn="ctr">
                        <a:spcBef>
                          <a:spcPts val="300"/>
                        </a:spcBef>
                        <a:spcAft>
                          <a:spcPts val="300"/>
                        </a:spcAft>
                      </a:pPr>
                      <a:r>
                        <a:rPr lang="en-US" sz="1600" dirty="0" smtClean="0"/>
                        <a:t>FGF21</a:t>
                      </a:r>
                      <a:endParaRPr lang="es-ES" sz="1600" dirty="0">
                        <a:solidFill>
                          <a:srgbClr val="000000"/>
                        </a:solidFill>
                        <a:latin typeface="Arial"/>
                        <a:ea typeface="Arial"/>
                      </a:endParaRPr>
                    </a:p>
                  </a:txBody>
                  <a:tcPr marL="34686" marR="34686" marT="0" marB="0" anchor="ctr"/>
                </a:tc>
                <a:tc>
                  <a:txBody>
                    <a:bodyPr/>
                    <a:lstStyle/>
                    <a:p>
                      <a:pPr indent="151130" algn="ctr">
                        <a:spcBef>
                          <a:spcPts val="300"/>
                        </a:spcBef>
                        <a:spcAft>
                          <a:spcPts val="300"/>
                        </a:spcAft>
                      </a:pPr>
                      <a:r>
                        <a:rPr lang="en-US" sz="1600" dirty="0" smtClean="0"/>
                        <a:t>CP</a:t>
                      </a:r>
                      <a:endParaRPr lang="es-ES" sz="1600" dirty="0">
                        <a:solidFill>
                          <a:srgbClr val="000000"/>
                        </a:solidFill>
                        <a:latin typeface="Arial"/>
                        <a:ea typeface="Arial"/>
                      </a:endParaRPr>
                    </a:p>
                  </a:txBody>
                  <a:tcPr marL="34686" marR="34686" marT="0" marB="0" anchor="ctr"/>
                </a:tc>
                <a:tc>
                  <a:txBody>
                    <a:bodyPr/>
                    <a:lstStyle/>
                    <a:p>
                      <a:pPr indent="151130" algn="ctr">
                        <a:spcBef>
                          <a:spcPts val="300"/>
                        </a:spcBef>
                        <a:spcAft>
                          <a:spcPts val="300"/>
                        </a:spcAft>
                      </a:pPr>
                      <a:r>
                        <a:rPr lang="en-US" sz="1600" dirty="0" smtClean="0"/>
                        <a:t>NPC1L1</a:t>
                      </a:r>
                      <a:endParaRPr lang="es-ES" sz="1600" dirty="0">
                        <a:solidFill>
                          <a:srgbClr val="000000"/>
                        </a:solidFill>
                        <a:latin typeface="Arial"/>
                        <a:ea typeface="Arial"/>
                      </a:endParaRPr>
                    </a:p>
                  </a:txBody>
                  <a:tcPr marL="34686" marR="34686" marT="0" marB="0" anchor="ctr"/>
                </a:tc>
                <a:tc>
                  <a:txBody>
                    <a:bodyPr/>
                    <a:lstStyle/>
                    <a:p>
                      <a:pPr indent="151130" algn="ctr">
                        <a:spcBef>
                          <a:spcPts val="300"/>
                        </a:spcBef>
                        <a:spcAft>
                          <a:spcPts val="300"/>
                        </a:spcAft>
                      </a:pPr>
                      <a:r>
                        <a:rPr lang="en-US" sz="1600" dirty="0" smtClean="0"/>
                        <a:t>DBP</a:t>
                      </a:r>
                      <a:endParaRPr lang="es-ES" sz="1600" dirty="0">
                        <a:solidFill>
                          <a:srgbClr val="000000"/>
                        </a:solidFill>
                        <a:latin typeface="Arial"/>
                        <a:ea typeface="Arial"/>
                      </a:endParaRPr>
                    </a:p>
                  </a:txBody>
                  <a:tcPr marL="34686" marR="34686" marT="0" marB="0" anchor="ctr"/>
                </a:tc>
              </a:tr>
              <a:tr h="355527">
                <a:tc>
                  <a:txBody>
                    <a:bodyPr/>
                    <a:lstStyle/>
                    <a:p>
                      <a:pPr indent="151130" algn="ctr">
                        <a:spcBef>
                          <a:spcPts val="300"/>
                        </a:spcBef>
                        <a:spcAft>
                          <a:spcPts val="300"/>
                        </a:spcAft>
                      </a:pPr>
                      <a:r>
                        <a:rPr lang="en-US" sz="1600" dirty="0" smtClean="0"/>
                        <a:t>SSB</a:t>
                      </a:r>
                      <a:endParaRPr lang="es-ES" sz="1600" dirty="0">
                        <a:solidFill>
                          <a:srgbClr val="000000"/>
                        </a:solidFill>
                        <a:latin typeface="Arial"/>
                        <a:ea typeface="Arial"/>
                      </a:endParaRPr>
                    </a:p>
                  </a:txBody>
                  <a:tcPr marL="34686" marR="34686" marT="0" marB="0" anchor="ctr"/>
                </a:tc>
                <a:tc>
                  <a:txBody>
                    <a:bodyPr/>
                    <a:lstStyle/>
                    <a:p>
                      <a:pPr indent="151130" algn="ctr">
                        <a:spcBef>
                          <a:spcPts val="300"/>
                        </a:spcBef>
                        <a:spcAft>
                          <a:spcPts val="300"/>
                        </a:spcAft>
                      </a:pPr>
                      <a:r>
                        <a:rPr lang="en-US" sz="1600" dirty="0" smtClean="0"/>
                        <a:t>NHS</a:t>
                      </a:r>
                      <a:endParaRPr lang="es-ES" sz="1600" dirty="0">
                        <a:solidFill>
                          <a:srgbClr val="000000"/>
                        </a:solidFill>
                        <a:latin typeface="Arial"/>
                        <a:ea typeface="Arial"/>
                      </a:endParaRPr>
                    </a:p>
                  </a:txBody>
                  <a:tcPr marL="34686" marR="34686" marT="0" marB="0" anchor="ctr"/>
                </a:tc>
                <a:tc>
                  <a:txBody>
                    <a:bodyPr/>
                    <a:lstStyle/>
                    <a:p>
                      <a:pPr indent="151130" algn="ctr">
                        <a:spcBef>
                          <a:spcPts val="300"/>
                        </a:spcBef>
                        <a:spcAft>
                          <a:spcPts val="300"/>
                        </a:spcAft>
                      </a:pPr>
                      <a:r>
                        <a:rPr lang="en-US" sz="1600" dirty="0" smtClean="0"/>
                        <a:t>ABCG5</a:t>
                      </a:r>
                      <a:endParaRPr lang="es-ES" sz="1600" dirty="0">
                        <a:solidFill>
                          <a:srgbClr val="000000"/>
                        </a:solidFill>
                        <a:latin typeface="Arial"/>
                        <a:ea typeface="Arial"/>
                      </a:endParaRPr>
                    </a:p>
                  </a:txBody>
                  <a:tcPr marL="34686" marR="34686" marT="0" marB="0" anchor="ctr"/>
                </a:tc>
                <a:tc>
                  <a:txBody>
                    <a:bodyPr/>
                    <a:lstStyle/>
                    <a:p>
                      <a:pPr indent="151130" algn="ctr">
                        <a:spcBef>
                          <a:spcPts val="300"/>
                        </a:spcBef>
                        <a:spcAft>
                          <a:spcPts val="300"/>
                        </a:spcAft>
                      </a:pPr>
                      <a:r>
                        <a:rPr lang="en-US" sz="1600" dirty="0" smtClean="0"/>
                        <a:t>FGF21</a:t>
                      </a:r>
                      <a:endParaRPr lang="es-ES" sz="1600" dirty="0">
                        <a:solidFill>
                          <a:srgbClr val="000000"/>
                        </a:solidFill>
                        <a:latin typeface="Arial"/>
                        <a:ea typeface="Arial"/>
                      </a:endParaRPr>
                    </a:p>
                  </a:txBody>
                  <a:tcPr marL="34686" marR="34686" marT="0" marB="0" anchor="ctr"/>
                </a:tc>
              </a:tr>
              <a:tr h="408520">
                <a:tc>
                  <a:txBody>
                    <a:bodyPr/>
                    <a:lstStyle/>
                    <a:p>
                      <a:pPr indent="151130" algn="ctr">
                        <a:spcBef>
                          <a:spcPts val="300"/>
                        </a:spcBef>
                        <a:spcAft>
                          <a:spcPts val="300"/>
                        </a:spcAft>
                      </a:pPr>
                      <a:r>
                        <a:rPr lang="en-US" sz="1600" dirty="0" smtClean="0"/>
                        <a:t>NHS</a:t>
                      </a:r>
                      <a:endParaRPr lang="es-ES" sz="1600" dirty="0">
                        <a:solidFill>
                          <a:srgbClr val="000000"/>
                        </a:solidFill>
                        <a:latin typeface="Arial"/>
                        <a:ea typeface="Arial"/>
                      </a:endParaRPr>
                    </a:p>
                  </a:txBody>
                  <a:tcPr marL="34686" marR="34686" marT="0" marB="0" anchor="ctr"/>
                </a:tc>
                <a:tc>
                  <a:txBody>
                    <a:bodyPr/>
                    <a:lstStyle/>
                    <a:p>
                      <a:pPr indent="151130" algn="ctr">
                        <a:spcBef>
                          <a:spcPts val="300"/>
                        </a:spcBef>
                        <a:spcAft>
                          <a:spcPts val="300"/>
                        </a:spcAft>
                      </a:pPr>
                      <a:r>
                        <a:rPr lang="en-US" sz="1600" dirty="0" smtClean="0"/>
                        <a:t>ADA</a:t>
                      </a:r>
                      <a:endParaRPr lang="es-ES" sz="1600" dirty="0">
                        <a:solidFill>
                          <a:srgbClr val="000000"/>
                        </a:solidFill>
                        <a:latin typeface="Arial"/>
                        <a:ea typeface="Arial"/>
                      </a:endParaRPr>
                    </a:p>
                  </a:txBody>
                  <a:tcPr marL="34686" marR="34686" marT="0" marB="0" anchor="ctr"/>
                </a:tc>
                <a:tc>
                  <a:txBody>
                    <a:bodyPr/>
                    <a:lstStyle/>
                    <a:p>
                      <a:pPr indent="151130" algn="ctr">
                        <a:spcBef>
                          <a:spcPts val="300"/>
                        </a:spcBef>
                        <a:spcAft>
                          <a:spcPts val="300"/>
                        </a:spcAft>
                      </a:pPr>
                      <a:r>
                        <a:rPr lang="es-ES" sz="1600" dirty="0" smtClean="0"/>
                        <a:t>APOE</a:t>
                      </a:r>
                      <a:endParaRPr lang="es-ES" sz="1600" dirty="0">
                        <a:solidFill>
                          <a:srgbClr val="000000"/>
                        </a:solidFill>
                        <a:latin typeface="Arial"/>
                        <a:ea typeface="Arial"/>
                      </a:endParaRPr>
                    </a:p>
                  </a:txBody>
                  <a:tcPr marL="34686" marR="34686" marT="0" marB="0" anchor="ctr"/>
                </a:tc>
                <a:tc>
                  <a:txBody>
                    <a:bodyPr/>
                    <a:lstStyle/>
                    <a:p>
                      <a:pPr indent="151130" algn="ctr">
                        <a:spcBef>
                          <a:spcPts val="300"/>
                        </a:spcBef>
                        <a:spcAft>
                          <a:spcPts val="300"/>
                        </a:spcAft>
                      </a:pPr>
                      <a:r>
                        <a:rPr lang="en-US" sz="1600" dirty="0" smtClean="0"/>
                        <a:t>SHBG</a:t>
                      </a:r>
                      <a:endParaRPr lang="es-ES" sz="1600" dirty="0">
                        <a:solidFill>
                          <a:srgbClr val="000000"/>
                        </a:solidFill>
                        <a:latin typeface="Arial"/>
                        <a:ea typeface="Arial"/>
                      </a:endParaRPr>
                    </a:p>
                  </a:txBody>
                  <a:tcPr marL="34686" marR="34686" marT="0" marB="0" anchor="ctr"/>
                </a:tc>
              </a:tr>
              <a:tr h="501015">
                <a:tc>
                  <a:txBody>
                    <a:bodyPr/>
                    <a:lstStyle/>
                    <a:p>
                      <a:pPr indent="151130" algn="ctr">
                        <a:spcBef>
                          <a:spcPts val="300"/>
                        </a:spcBef>
                        <a:spcAft>
                          <a:spcPts val="300"/>
                        </a:spcAft>
                      </a:pPr>
                      <a:r>
                        <a:rPr lang="en-US" sz="1600" dirty="0" smtClean="0"/>
                        <a:t>CS</a:t>
                      </a:r>
                      <a:endParaRPr lang="es-ES" sz="1600" dirty="0">
                        <a:solidFill>
                          <a:srgbClr val="000000"/>
                        </a:solidFill>
                        <a:latin typeface="Arial"/>
                        <a:ea typeface="Arial"/>
                      </a:endParaRPr>
                    </a:p>
                  </a:txBody>
                  <a:tcPr marL="34686" marR="34686" marT="0" marB="0" anchor="ctr"/>
                </a:tc>
                <a:tc>
                  <a:txBody>
                    <a:bodyPr/>
                    <a:lstStyle/>
                    <a:p>
                      <a:pPr indent="151130" algn="ctr">
                        <a:spcBef>
                          <a:spcPts val="300"/>
                        </a:spcBef>
                        <a:spcAft>
                          <a:spcPts val="300"/>
                        </a:spcAft>
                      </a:pPr>
                      <a:r>
                        <a:rPr lang="en-US" sz="1600" dirty="0" smtClean="0"/>
                        <a:t>CRP</a:t>
                      </a:r>
                      <a:endParaRPr lang="es-ES" sz="1600" dirty="0">
                        <a:solidFill>
                          <a:srgbClr val="000000"/>
                        </a:solidFill>
                        <a:latin typeface="Arial"/>
                        <a:ea typeface="Arial"/>
                      </a:endParaRPr>
                    </a:p>
                  </a:txBody>
                  <a:tcPr marL="34686" marR="34686" marT="0" marB="0" anchor="ctr"/>
                </a:tc>
                <a:tc>
                  <a:txBody>
                    <a:bodyPr/>
                    <a:lstStyle/>
                    <a:p>
                      <a:pPr indent="151130" algn="ctr">
                        <a:spcBef>
                          <a:spcPts val="300"/>
                        </a:spcBef>
                        <a:spcAft>
                          <a:spcPts val="300"/>
                        </a:spcAft>
                      </a:pPr>
                      <a:r>
                        <a:rPr lang="en-US" sz="1600" dirty="0" smtClean="0"/>
                        <a:t>CRP</a:t>
                      </a:r>
                      <a:endParaRPr lang="es-ES" sz="1600" dirty="0">
                        <a:solidFill>
                          <a:srgbClr val="000000"/>
                        </a:solidFill>
                        <a:latin typeface="Arial"/>
                        <a:ea typeface="Arial"/>
                      </a:endParaRPr>
                    </a:p>
                  </a:txBody>
                  <a:tcPr marL="34686" marR="34686" marT="0" marB="0" anchor="ctr"/>
                </a:tc>
                <a:tc>
                  <a:txBody>
                    <a:bodyPr/>
                    <a:lstStyle/>
                    <a:p>
                      <a:pPr indent="151130" algn="ctr">
                        <a:spcBef>
                          <a:spcPts val="300"/>
                        </a:spcBef>
                        <a:spcAft>
                          <a:spcPts val="300"/>
                        </a:spcAft>
                      </a:pPr>
                      <a:r>
                        <a:rPr lang="en-US" sz="1600" dirty="0" smtClean="0"/>
                        <a:t>HGS</a:t>
                      </a:r>
                      <a:endParaRPr lang="es-ES" sz="1600" dirty="0">
                        <a:solidFill>
                          <a:srgbClr val="000000"/>
                        </a:solidFill>
                        <a:latin typeface="Arial"/>
                        <a:ea typeface="Arial"/>
                      </a:endParaRPr>
                    </a:p>
                  </a:txBody>
                  <a:tcPr marL="34686" marR="34686" marT="0" marB="0" anchor="ctr"/>
                </a:tc>
              </a:tr>
              <a:tr h="447059">
                <a:tc>
                  <a:txBody>
                    <a:bodyPr/>
                    <a:lstStyle/>
                    <a:p>
                      <a:pPr indent="151130" algn="ctr">
                        <a:spcBef>
                          <a:spcPts val="300"/>
                        </a:spcBef>
                        <a:spcAft>
                          <a:spcPts val="300"/>
                        </a:spcAft>
                      </a:pPr>
                      <a:r>
                        <a:rPr lang="en-US" sz="1600" dirty="0" smtClean="0"/>
                        <a:t>MC4R</a:t>
                      </a:r>
                      <a:endParaRPr lang="es-ES" sz="1600" dirty="0">
                        <a:solidFill>
                          <a:srgbClr val="000000"/>
                        </a:solidFill>
                        <a:latin typeface="Arial"/>
                        <a:ea typeface="Arial"/>
                      </a:endParaRPr>
                    </a:p>
                  </a:txBody>
                  <a:tcPr marL="34686" marR="34686" marT="0" marB="0" anchor="ctr"/>
                </a:tc>
                <a:tc>
                  <a:txBody>
                    <a:bodyPr/>
                    <a:lstStyle/>
                    <a:p>
                      <a:pPr indent="151130" algn="ctr">
                        <a:spcBef>
                          <a:spcPts val="300"/>
                        </a:spcBef>
                        <a:spcAft>
                          <a:spcPts val="300"/>
                        </a:spcAft>
                      </a:pPr>
                      <a:r>
                        <a:rPr lang="en-US" sz="1600" dirty="0" smtClean="0"/>
                        <a:t>NLRP3</a:t>
                      </a:r>
                      <a:endParaRPr lang="es-ES" sz="1600" dirty="0">
                        <a:solidFill>
                          <a:srgbClr val="000000"/>
                        </a:solidFill>
                        <a:latin typeface="Arial"/>
                        <a:ea typeface="Arial"/>
                      </a:endParaRPr>
                    </a:p>
                  </a:txBody>
                  <a:tcPr marL="34686" marR="34686" marT="0" marB="0" anchor="ctr"/>
                </a:tc>
                <a:tc>
                  <a:txBody>
                    <a:bodyPr/>
                    <a:lstStyle/>
                    <a:p>
                      <a:pPr indent="151130" algn="ctr">
                        <a:spcBef>
                          <a:spcPts val="300"/>
                        </a:spcBef>
                        <a:spcAft>
                          <a:spcPts val="300"/>
                        </a:spcAft>
                      </a:pPr>
                      <a:r>
                        <a:rPr lang="en-US" sz="1600" dirty="0" smtClean="0"/>
                        <a:t>CETP</a:t>
                      </a:r>
                      <a:endParaRPr lang="es-ES" sz="1600" dirty="0">
                        <a:solidFill>
                          <a:srgbClr val="000000"/>
                        </a:solidFill>
                        <a:latin typeface="Arial"/>
                        <a:ea typeface="Arial"/>
                      </a:endParaRPr>
                    </a:p>
                  </a:txBody>
                  <a:tcPr marL="34686" marR="34686" marT="0" marB="0" anchor="ctr"/>
                </a:tc>
                <a:tc>
                  <a:txBody>
                    <a:bodyPr/>
                    <a:lstStyle/>
                    <a:p>
                      <a:pPr indent="151130" algn="ctr">
                        <a:spcBef>
                          <a:spcPts val="300"/>
                        </a:spcBef>
                        <a:spcAft>
                          <a:spcPts val="300"/>
                        </a:spcAft>
                      </a:pPr>
                      <a:r>
                        <a:rPr lang="en-US" sz="1600" dirty="0" smtClean="0"/>
                        <a:t>LBP</a:t>
                      </a:r>
                      <a:endParaRPr lang="es-ES" sz="1600" dirty="0">
                        <a:solidFill>
                          <a:srgbClr val="000000"/>
                        </a:solidFill>
                        <a:latin typeface="Arial"/>
                        <a:ea typeface="Arial"/>
                      </a:endParaRPr>
                    </a:p>
                  </a:txBody>
                  <a:tcPr marL="34686" marR="34686" marT="0" marB="0" anchor="ctr"/>
                </a:tc>
              </a:tr>
              <a:tr h="408520">
                <a:tc>
                  <a:txBody>
                    <a:bodyPr/>
                    <a:lstStyle/>
                    <a:p>
                      <a:pPr indent="151130" algn="ctr">
                        <a:spcBef>
                          <a:spcPts val="300"/>
                        </a:spcBef>
                        <a:spcAft>
                          <a:spcPts val="300"/>
                        </a:spcAft>
                      </a:pPr>
                      <a:r>
                        <a:rPr lang="en-US" sz="1600" dirty="0" smtClean="0"/>
                        <a:t>SIRT1</a:t>
                      </a:r>
                      <a:endParaRPr lang="es-ES" sz="1600" dirty="0">
                        <a:solidFill>
                          <a:srgbClr val="000000"/>
                        </a:solidFill>
                        <a:latin typeface="Arial"/>
                        <a:ea typeface="Arial"/>
                      </a:endParaRPr>
                    </a:p>
                  </a:txBody>
                  <a:tcPr marL="34686" marR="34686" marT="0" marB="0" anchor="ctr"/>
                </a:tc>
                <a:tc>
                  <a:txBody>
                    <a:bodyPr/>
                    <a:lstStyle/>
                    <a:p>
                      <a:pPr indent="151130" algn="ctr">
                        <a:spcBef>
                          <a:spcPts val="300"/>
                        </a:spcBef>
                        <a:spcAft>
                          <a:spcPts val="300"/>
                        </a:spcAft>
                      </a:pPr>
                      <a:r>
                        <a:rPr lang="en-US" sz="1600" dirty="0" smtClean="0"/>
                        <a:t>CS</a:t>
                      </a:r>
                      <a:endParaRPr lang="es-ES" sz="1600" dirty="0">
                        <a:solidFill>
                          <a:srgbClr val="000000"/>
                        </a:solidFill>
                        <a:latin typeface="Arial"/>
                        <a:ea typeface="Arial"/>
                      </a:endParaRPr>
                    </a:p>
                  </a:txBody>
                  <a:tcPr marL="34686" marR="34686" marT="0" marB="0" anchor="ctr"/>
                </a:tc>
                <a:tc>
                  <a:txBody>
                    <a:bodyPr/>
                    <a:lstStyle/>
                    <a:p>
                      <a:pPr indent="151130" algn="ctr">
                        <a:spcBef>
                          <a:spcPts val="300"/>
                        </a:spcBef>
                        <a:spcAft>
                          <a:spcPts val="300"/>
                        </a:spcAft>
                      </a:pPr>
                      <a:r>
                        <a:rPr lang="en-US" sz="1600" dirty="0" smtClean="0"/>
                        <a:t>ABCG8</a:t>
                      </a:r>
                      <a:endParaRPr lang="es-ES" sz="1600" dirty="0">
                        <a:solidFill>
                          <a:srgbClr val="000000"/>
                        </a:solidFill>
                        <a:latin typeface="Arial"/>
                        <a:ea typeface="Arial"/>
                      </a:endParaRPr>
                    </a:p>
                  </a:txBody>
                  <a:tcPr marL="34686" marR="34686" marT="0" marB="0" anchor="ctr"/>
                </a:tc>
                <a:tc>
                  <a:txBody>
                    <a:bodyPr/>
                    <a:lstStyle/>
                    <a:p>
                      <a:pPr indent="151130" algn="ctr">
                        <a:spcBef>
                          <a:spcPts val="300"/>
                        </a:spcBef>
                        <a:spcAft>
                          <a:spcPts val="300"/>
                        </a:spcAft>
                      </a:pPr>
                      <a:r>
                        <a:rPr lang="en-US" sz="1600" dirty="0" smtClean="0"/>
                        <a:t>FADS1</a:t>
                      </a:r>
                      <a:endParaRPr lang="es-ES" sz="1600" dirty="0">
                        <a:solidFill>
                          <a:srgbClr val="000000"/>
                        </a:solidFill>
                        <a:latin typeface="Arial"/>
                        <a:ea typeface="Arial"/>
                      </a:endParaRPr>
                    </a:p>
                  </a:txBody>
                  <a:tcPr marL="34686" marR="34686" marT="0" marB="0" anchor="ctr"/>
                </a:tc>
              </a:tr>
            </a:tbl>
          </a:graphicData>
        </a:graphic>
      </p:graphicFrame>
      <p:cxnSp>
        <p:nvCxnSpPr>
          <p:cNvPr id="22" name="Conector recto 3">
            <a:extLst>
              <a:ext uri="{FF2B5EF4-FFF2-40B4-BE49-F238E27FC236}">
                <a16:creationId xmlns="" xmlns:a16="http://schemas.microsoft.com/office/drawing/2014/main" id="{A15BA053-1DC8-41E8-8CCD-C2D641969101}"/>
              </a:ext>
            </a:extLst>
          </p:cNvPr>
          <p:cNvCxnSpPr>
            <a:cxnSpLocks/>
          </p:cNvCxnSpPr>
          <p:nvPr/>
        </p:nvCxnSpPr>
        <p:spPr>
          <a:xfrm>
            <a:off x="0" y="518946"/>
            <a:ext cx="12192000" cy="0"/>
          </a:xfrm>
          <a:prstGeom prst="line">
            <a:avLst/>
          </a:prstGeom>
          <a:ln w="19050">
            <a:solidFill>
              <a:srgbClr val="0DD2D9"/>
            </a:solidFill>
          </a:ln>
        </p:spPr>
        <p:style>
          <a:lnRef idx="1">
            <a:schemeClr val="accent1"/>
          </a:lnRef>
          <a:fillRef idx="0">
            <a:schemeClr val="accent1"/>
          </a:fillRef>
          <a:effectRef idx="0">
            <a:schemeClr val="accent1"/>
          </a:effectRef>
          <a:fontRef idx="minor">
            <a:schemeClr val="tx1"/>
          </a:fontRef>
        </p:style>
      </p:cxnSp>
      <p:sp>
        <p:nvSpPr>
          <p:cNvPr id="23" name="Rectángulo 1">
            <a:extLst>
              <a:ext uri="{FF2B5EF4-FFF2-40B4-BE49-F238E27FC236}">
                <a16:creationId xmlns="" xmlns:a16="http://schemas.microsoft.com/office/drawing/2014/main" id="{491D80A8-0121-4D35-86A6-F3FA3B60487B}"/>
              </a:ext>
            </a:extLst>
          </p:cNvPr>
          <p:cNvSpPr/>
          <p:nvPr/>
        </p:nvSpPr>
        <p:spPr>
          <a:xfrm>
            <a:off x="0" y="-1"/>
            <a:ext cx="12192000" cy="897775"/>
          </a:xfrm>
          <a:prstGeom prst="rect">
            <a:avLst/>
          </a:prstGeom>
          <a:solidFill>
            <a:srgbClr val="0DD2D9"/>
          </a:solidFill>
          <a:ln>
            <a:solidFill>
              <a:srgbClr val="0DD2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98525"/>
            <a:r>
              <a:rPr lang="en-US" sz="2800" b="1" dirty="0" smtClean="0">
                <a:solidFill>
                  <a:srgbClr val="00007C"/>
                </a:solidFill>
                <a:latin typeface="Arial"/>
                <a:ea typeface="Arial"/>
                <a:cs typeface="Arial"/>
                <a:sym typeface="Arial"/>
              </a:rPr>
              <a:t>Results </a:t>
            </a:r>
            <a:r>
              <a:rPr lang="en-US" sz="2800" b="1" dirty="0">
                <a:solidFill>
                  <a:srgbClr val="00007C"/>
                </a:solidFill>
                <a:latin typeface="Arial"/>
                <a:ea typeface="Arial"/>
                <a:cs typeface="Arial"/>
                <a:sym typeface="Arial"/>
              </a:rPr>
              <a:t>and </a:t>
            </a:r>
            <a:r>
              <a:rPr lang="en-US" sz="2800" b="1" dirty="0" smtClean="0">
                <a:solidFill>
                  <a:srgbClr val="00007C"/>
                </a:solidFill>
                <a:latin typeface="Arial"/>
                <a:ea typeface="Arial"/>
                <a:cs typeface="Arial"/>
                <a:sym typeface="Arial"/>
              </a:rPr>
              <a:t>Discussion: </a:t>
            </a:r>
            <a:r>
              <a:rPr lang="en-US" sz="2800" dirty="0" smtClean="0">
                <a:solidFill>
                  <a:schemeClr val="bg1"/>
                </a:solidFill>
                <a:latin typeface="Arial"/>
                <a:ea typeface="Arial"/>
                <a:cs typeface="Arial"/>
                <a:sym typeface="Arial"/>
              </a:rPr>
              <a:t>G</a:t>
            </a:r>
            <a:r>
              <a:rPr lang="en-US" sz="2800" dirty="0" smtClean="0">
                <a:latin typeface="Arial" panose="020B0604020202020204" pitchFamily="34" charset="0"/>
                <a:cs typeface="Arial" panose="020B0604020202020204" pitchFamily="34" charset="0"/>
              </a:rPr>
              <a:t>enes related to different metabolic diseases</a:t>
            </a:r>
            <a:endParaRPr lang="en-US" sz="2800" dirty="0">
              <a:solidFill>
                <a:schemeClr val="bg1"/>
              </a:solidFill>
              <a:latin typeface="Arial"/>
              <a:ea typeface="Arial"/>
              <a:cs typeface="Arial"/>
              <a:sym typeface="Arial"/>
            </a:endParaRPr>
          </a:p>
        </p:txBody>
      </p:sp>
      <p:sp>
        <p:nvSpPr>
          <p:cNvPr id="24" name="Google Shape;175;p22">
            <a:extLst>
              <a:ext uri="{FF2B5EF4-FFF2-40B4-BE49-F238E27FC236}">
                <a16:creationId xmlns="" xmlns:a16="http://schemas.microsoft.com/office/drawing/2014/main" id="{8F49D170-0BA4-4883-B5B5-A53B8C82A851}"/>
              </a:ext>
            </a:extLst>
          </p:cNvPr>
          <p:cNvSpPr/>
          <p:nvPr/>
        </p:nvSpPr>
        <p:spPr>
          <a:xfrm>
            <a:off x="107592" y="153739"/>
            <a:ext cx="781200" cy="781200"/>
          </a:xfrm>
          <a:prstGeom prst="ellipse">
            <a:avLst/>
          </a:prstGeom>
          <a:solidFill>
            <a:schemeClr val="bg1"/>
          </a:solidFill>
          <a:ln w="19050" cap="flat" cmpd="sng">
            <a:solidFill>
              <a:srgbClr val="00007C"/>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25" name="Google Shape;179;p22">
            <a:extLst>
              <a:ext uri="{FF2B5EF4-FFF2-40B4-BE49-F238E27FC236}">
                <a16:creationId xmlns="" xmlns:a16="http://schemas.microsoft.com/office/drawing/2014/main" id="{6D69753B-982D-4774-85CA-2A4D543E6A7C}"/>
              </a:ext>
            </a:extLst>
          </p:cNvPr>
          <p:cNvSpPr/>
          <p:nvPr/>
        </p:nvSpPr>
        <p:spPr>
          <a:xfrm rot="2700000">
            <a:off x="343272" y="241824"/>
            <a:ext cx="344838" cy="580722"/>
          </a:xfrm>
          <a:custGeom>
            <a:avLst/>
            <a:gdLst/>
            <a:ahLst/>
            <a:cxnLst/>
            <a:rect l="l" t="t" r="r" b="b"/>
            <a:pathLst>
              <a:path w="120000" h="120000" extrusionOk="0">
                <a:moveTo>
                  <a:pt x="60041" y="0"/>
                </a:moveTo>
                <a:cubicBezTo>
                  <a:pt x="68312" y="142"/>
                  <a:pt x="77049" y="3617"/>
                  <a:pt x="77802" y="9249"/>
                </a:cubicBezTo>
                <a:cubicBezTo>
                  <a:pt x="79731" y="16341"/>
                  <a:pt x="68983" y="18083"/>
                  <a:pt x="72034" y="26607"/>
                </a:cubicBezTo>
                <a:lnTo>
                  <a:pt x="120000" y="26607"/>
                </a:lnTo>
                <a:lnTo>
                  <a:pt x="120000" y="53320"/>
                </a:lnTo>
                <a:cubicBezTo>
                  <a:pt x="105180" y="54850"/>
                  <a:pt x="101982" y="49006"/>
                  <a:pt x="89415" y="50069"/>
                </a:cubicBezTo>
                <a:cubicBezTo>
                  <a:pt x="79319" y="50489"/>
                  <a:pt x="73089" y="55363"/>
                  <a:pt x="72833" y="59977"/>
                </a:cubicBezTo>
                <a:cubicBezTo>
                  <a:pt x="73004" y="64029"/>
                  <a:pt x="79442" y="70012"/>
                  <a:pt x="91464" y="70060"/>
                </a:cubicBezTo>
                <a:cubicBezTo>
                  <a:pt x="106013" y="69226"/>
                  <a:pt x="103877" y="65247"/>
                  <a:pt x="120000" y="65606"/>
                </a:cubicBezTo>
                <a:lnTo>
                  <a:pt x="120000" y="93541"/>
                </a:lnTo>
                <a:lnTo>
                  <a:pt x="70059" y="93541"/>
                </a:lnTo>
                <a:cubicBezTo>
                  <a:pt x="69329" y="102697"/>
                  <a:pt x="76533" y="101447"/>
                  <a:pt x="78036" y="109608"/>
                </a:cubicBezTo>
                <a:cubicBezTo>
                  <a:pt x="77950" y="116314"/>
                  <a:pt x="67224" y="119904"/>
                  <a:pt x="59959" y="120000"/>
                </a:cubicBezTo>
                <a:cubicBezTo>
                  <a:pt x="51687" y="119857"/>
                  <a:pt x="42950" y="116382"/>
                  <a:pt x="42197" y="110750"/>
                </a:cubicBezTo>
                <a:cubicBezTo>
                  <a:pt x="40279" y="103699"/>
                  <a:pt x="50892" y="101936"/>
                  <a:pt x="47995" y="93541"/>
                </a:cubicBezTo>
                <a:lnTo>
                  <a:pt x="0" y="93541"/>
                </a:lnTo>
                <a:lnTo>
                  <a:pt x="0" y="66075"/>
                </a:lnTo>
                <a:cubicBezTo>
                  <a:pt x="15368" y="64341"/>
                  <a:pt x="18478" y="70364"/>
                  <a:pt x="31219" y="69286"/>
                </a:cubicBezTo>
                <a:cubicBezTo>
                  <a:pt x="41315" y="68866"/>
                  <a:pt x="47545" y="63992"/>
                  <a:pt x="47801" y="59379"/>
                </a:cubicBezTo>
                <a:cubicBezTo>
                  <a:pt x="47631" y="55326"/>
                  <a:pt x="41193" y="49343"/>
                  <a:pt x="29171" y="49296"/>
                </a:cubicBezTo>
                <a:cubicBezTo>
                  <a:pt x="14433" y="50140"/>
                  <a:pt x="16816" y="54212"/>
                  <a:pt x="0" y="53739"/>
                </a:cubicBezTo>
                <a:lnTo>
                  <a:pt x="0" y="26607"/>
                </a:lnTo>
                <a:lnTo>
                  <a:pt x="49932" y="26607"/>
                </a:lnTo>
                <a:cubicBezTo>
                  <a:pt x="50748" y="17288"/>
                  <a:pt x="43474" y="18596"/>
                  <a:pt x="41963" y="10391"/>
                </a:cubicBezTo>
                <a:cubicBezTo>
                  <a:pt x="42049" y="3685"/>
                  <a:pt x="52775" y="95"/>
                  <a:pt x="60041" y="0"/>
                </a:cubicBezTo>
                <a:close/>
              </a:path>
            </a:pathLst>
          </a:custGeom>
          <a:solidFill>
            <a:srgbClr val="00007C"/>
          </a:solidFill>
          <a:ln>
            <a:noFill/>
          </a:ln>
        </p:spPr>
        <p:txBody>
          <a:bodyPr spcFirstLastPara="1" wrap="square"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26" name="25 CuadroTexto"/>
          <p:cNvSpPr txBox="1"/>
          <p:nvPr/>
        </p:nvSpPr>
        <p:spPr>
          <a:xfrm>
            <a:off x="155273" y="6314537"/>
            <a:ext cx="7832786" cy="369332"/>
          </a:xfrm>
          <a:prstGeom prst="rect">
            <a:avLst/>
          </a:prstGeom>
          <a:noFill/>
        </p:spPr>
        <p:txBody>
          <a:bodyPr wrap="square" rtlCol="0">
            <a:spAutoFit/>
          </a:bodyPr>
          <a:lstStyle/>
          <a:p>
            <a:r>
              <a:rPr lang="es-ES" baseline="30000" dirty="0" smtClean="0"/>
              <a:t>1</a:t>
            </a:r>
            <a:r>
              <a:rPr lang="es-ES" dirty="0" smtClean="0"/>
              <a:t>Thyroglobulin. </a:t>
            </a:r>
            <a:r>
              <a:rPr lang="es-ES" baseline="30000" dirty="0" smtClean="0"/>
              <a:t>2</a:t>
            </a:r>
            <a:r>
              <a:rPr lang="es-ES" dirty="0" smtClean="0"/>
              <a:t>Lysine </a:t>
            </a:r>
            <a:r>
              <a:rPr lang="es-ES" dirty="0" err="1" smtClean="0"/>
              <a:t>demethylase</a:t>
            </a:r>
            <a:r>
              <a:rPr lang="es-ES" dirty="0" smtClean="0"/>
              <a:t> and nuclear receptor </a:t>
            </a:r>
            <a:r>
              <a:rPr lang="es-ES" dirty="0" err="1" smtClean="0"/>
              <a:t>corepressor</a:t>
            </a:r>
            <a:r>
              <a:rPr lang="es-ES" dirty="0" smtClean="0"/>
              <a:t>.</a:t>
            </a:r>
            <a:endParaRPr lang="es-ES" dirty="0"/>
          </a:p>
        </p:txBody>
      </p:sp>
      <p:sp>
        <p:nvSpPr>
          <p:cNvPr id="27" name="26 Elipse"/>
          <p:cNvSpPr/>
          <p:nvPr/>
        </p:nvSpPr>
        <p:spPr>
          <a:xfrm>
            <a:off x="1915064" y="1673525"/>
            <a:ext cx="724619" cy="465827"/>
          </a:xfrm>
          <a:prstGeom prst="ellipse">
            <a:avLst/>
          </a:prstGeom>
          <a:noFill/>
          <a:ln w="57150">
            <a:solidFill>
              <a:srgbClr val="9BBB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27 Elipse"/>
          <p:cNvSpPr/>
          <p:nvPr/>
        </p:nvSpPr>
        <p:spPr>
          <a:xfrm>
            <a:off x="4103298" y="2533291"/>
            <a:ext cx="724619" cy="465827"/>
          </a:xfrm>
          <a:prstGeom prst="ellipse">
            <a:avLst/>
          </a:prstGeom>
          <a:noFill/>
          <a:ln w="57150">
            <a:solidFill>
              <a:srgbClr val="9BBB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28 Elipse"/>
          <p:cNvSpPr/>
          <p:nvPr/>
        </p:nvSpPr>
        <p:spPr>
          <a:xfrm>
            <a:off x="6895381" y="2530416"/>
            <a:ext cx="724619" cy="465827"/>
          </a:xfrm>
          <a:prstGeom prst="ellipse">
            <a:avLst/>
          </a:prstGeom>
          <a:noFill/>
          <a:ln w="57150">
            <a:solidFill>
              <a:srgbClr val="9BBB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29 Elipse"/>
          <p:cNvSpPr/>
          <p:nvPr/>
        </p:nvSpPr>
        <p:spPr>
          <a:xfrm>
            <a:off x="9721969" y="1664899"/>
            <a:ext cx="724619" cy="465827"/>
          </a:xfrm>
          <a:prstGeom prst="ellipse">
            <a:avLst/>
          </a:prstGeom>
          <a:noFill/>
          <a:ln w="57150">
            <a:solidFill>
              <a:srgbClr val="9BBB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30 Elipse"/>
          <p:cNvSpPr/>
          <p:nvPr/>
        </p:nvSpPr>
        <p:spPr>
          <a:xfrm>
            <a:off x="1940943" y="2976114"/>
            <a:ext cx="724619" cy="465827"/>
          </a:xfrm>
          <a:prstGeom prst="ellipse">
            <a:avLst/>
          </a:prstGeom>
          <a:noFill/>
          <a:ln w="57150">
            <a:solidFill>
              <a:srgbClr val="C5D8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31 Elipse"/>
          <p:cNvSpPr/>
          <p:nvPr/>
        </p:nvSpPr>
        <p:spPr>
          <a:xfrm>
            <a:off x="4111924" y="2110597"/>
            <a:ext cx="724619" cy="465827"/>
          </a:xfrm>
          <a:prstGeom prst="ellipse">
            <a:avLst/>
          </a:prstGeom>
          <a:noFill/>
          <a:ln w="57150">
            <a:solidFill>
              <a:srgbClr val="C5D8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32 Elipse"/>
          <p:cNvSpPr/>
          <p:nvPr/>
        </p:nvSpPr>
        <p:spPr>
          <a:xfrm>
            <a:off x="9716218" y="2556295"/>
            <a:ext cx="724619" cy="465827"/>
          </a:xfrm>
          <a:prstGeom prst="ellipse">
            <a:avLst/>
          </a:prstGeom>
          <a:noFill/>
          <a:ln w="57150">
            <a:solidFill>
              <a:srgbClr val="C5D8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 xmlns:p14="http://schemas.microsoft.com/office/powerpoint/2010/main" val="299424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11">
            <a:extLst>
              <a:ext uri="{FF2B5EF4-FFF2-40B4-BE49-F238E27FC236}">
                <a16:creationId xmlns="" xmlns:a16="http://schemas.microsoft.com/office/drawing/2014/main" id="{689E7B96-A4A7-4DA6-86E5-B13691B57A0A}"/>
              </a:ext>
            </a:extLst>
          </p:cNvPr>
          <p:cNvSpPr/>
          <p:nvPr/>
        </p:nvSpPr>
        <p:spPr>
          <a:xfrm>
            <a:off x="0" y="1"/>
            <a:ext cx="2438400" cy="6857999"/>
          </a:xfrm>
          <a:prstGeom prst="rect">
            <a:avLst/>
          </a:prstGeom>
          <a:gradFill flip="none" rotWithShape="1">
            <a:gsLst>
              <a:gs pos="100000">
                <a:schemeClr val="bg1">
                  <a:lumMod val="85000"/>
                </a:schemeClr>
              </a:gs>
              <a:gs pos="16000">
                <a:schemeClr val="bg1"/>
              </a:gs>
              <a:gs pos="60000">
                <a:schemeClr val="bg1">
                  <a:lumMod val="95000"/>
                </a:schemeClr>
              </a:gs>
              <a:gs pos="41000">
                <a:schemeClr val="bg1">
                  <a:lumMod val="95000"/>
                </a:schemeClr>
              </a:gs>
            </a:gsLst>
            <a:lin ang="10800000" scaled="1"/>
            <a:tileRect/>
          </a:gradFill>
        </p:spPr>
        <p:txBody>
          <a:bodyPr vert="horz" lIns="91440" tIns="45720" rIns="91440" bIns="45720" rtlCol="0">
            <a:normAutofit/>
          </a:bodyPr>
          <a:lstStyle/>
          <a:p>
            <a:pPr algn="ctr">
              <a:lnSpc>
                <a:spcPct val="90000"/>
              </a:lnSpc>
              <a:spcBef>
                <a:spcPts val="1000"/>
              </a:spcBef>
            </a:pPr>
            <a:endParaRPr lang="en-US" sz="2400">
              <a:solidFill>
                <a:schemeClr val="tx1"/>
              </a:solidFill>
            </a:endParaRPr>
          </a:p>
        </p:txBody>
      </p:sp>
      <p:cxnSp>
        <p:nvCxnSpPr>
          <p:cNvPr id="15" name="Conector recto 14">
            <a:extLst>
              <a:ext uri="{FF2B5EF4-FFF2-40B4-BE49-F238E27FC236}">
                <a16:creationId xmlns="" xmlns:a16="http://schemas.microsoft.com/office/drawing/2014/main" id="{A827A2F5-9CB5-448C-9105-654320BFC940}"/>
              </a:ext>
            </a:extLst>
          </p:cNvPr>
          <p:cNvCxnSpPr>
            <a:cxnSpLocks/>
          </p:cNvCxnSpPr>
          <p:nvPr/>
        </p:nvCxnSpPr>
        <p:spPr>
          <a:xfrm>
            <a:off x="-43250" y="6110023"/>
            <a:ext cx="12240000" cy="0"/>
          </a:xfrm>
          <a:prstGeom prst="line">
            <a:avLst/>
          </a:prstGeom>
          <a:ln w="19050">
            <a:solidFill>
              <a:srgbClr val="00007C"/>
            </a:solidFill>
          </a:ln>
        </p:spPr>
        <p:style>
          <a:lnRef idx="1">
            <a:schemeClr val="accent1"/>
          </a:lnRef>
          <a:fillRef idx="0">
            <a:schemeClr val="accent1"/>
          </a:fillRef>
          <a:effectRef idx="0">
            <a:schemeClr val="accent1"/>
          </a:effectRef>
          <a:fontRef idx="minor">
            <a:schemeClr val="tx1"/>
          </a:fontRef>
        </p:style>
      </p:cxnSp>
      <p:graphicFrame>
        <p:nvGraphicFramePr>
          <p:cNvPr id="17" name="16 Tabla"/>
          <p:cNvGraphicFramePr>
            <a:graphicFrameLocks noGrp="1"/>
          </p:cNvGraphicFramePr>
          <p:nvPr/>
        </p:nvGraphicFramePr>
        <p:xfrm>
          <a:off x="673768" y="1440579"/>
          <a:ext cx="10972799" cy="4267200"/>
        </p:xfrm>
        <a:graphic>
          <a:graphicData uri="http://schemas.openxmlformats.org/drawingml/2006/table">
            <a:tbl>
              <a:tblPr>
                <a:tableStyleId>{5C22544A-7EE6-4342-B048-85BDC9FD1C3A}</a:tableStyleId>
              </a:tblPr>
              <a:tblGrid>
                <a:gridCol w="1427747"/>
                <a:gridCol w="2181727"/>
                <a:gridCol w="2534652"/>
                <a:gridCol w="4828673"/>
              </a:tblGrid>
              <a:tr h="0">
                <a:tc>
                  <a:txBody>
                    <a:bodyPr/>
                    <a:lstStyle/>
                    <a:p>
                      <a:pPr indent="151130" algn="l">
                        <a:spcBef>
                          <a:spcPts val="300"/>
                        </a:spcBef>
                        <a:spcAft>
                          <a:spcPts val="300"/>
                        </a:spcAft>
                      </a:pPr>
                      <a:r>
                        <a:rPr lang="en-US" sz="1600" b="1" dirty="0">
                          <a:solidFill>
                            <a:srgbClr val="00007C"/>
                          </a:solidFill>
                          <a:latin typeface="Arial" pitchFamily="34" charset="0"/>
                          <a:cs typeface="Arial" pitchFamily="34" charset="0"/>
                        </a:rPr>
                        <a:t>Gene</a:t>
                      </a:r>
                      <a:endParaRPr lang="es-ES" sz="1600" b="1" dirty="0">
                        <a:solidFill>
                          <a:srgbClr val="00007C"/>
                        </a:solidFill>
                        <a:latin typeface="Arial" pitchFamily="34" charset="0"/>
                        <a:ea typeface="Arial"/>
                        <a:cs typeface="Arial" pitchFamily="34" charset="0"/>
                      </a:endParaRPr>
                    </a:p>
                  </a:txBody>
                  <a:tcPr marL="68580" marR="68580" marT="0" marB="0" anchor="ctr">
                    <a:solidFill>
                      <a:schemeClr val="bg1">
                        <a:lumMod val="85000"/>
                      </a:schemeClr>
                    </a:solidFill>
                  </a:tcPr>
                </a:tc>
                <a:tc>
                  <a:txBody>
                    <a:bodyPr/>
                    <a:lstStyle/>
                    <a:p>
                      <a:pPr indent="151130" algn="ctr">
                        <a:spcBef>
                          <a:spcPts val="300"/>
                        </a:spcBef>
                        <a:spcAft>
                          <a:spcPts val="300"/>
                        </a:spcAft>
                      </a:pPr>
                      <a:r>
                        <a:rPr lang="en-US" sz="1600" b="1">
                          <a:solidFill>
                            <a:srgbClr val="00007C"/>
                          </a:solidFill>
                          <a:latin typeface="Arial" pitchFamily="34" charset="0"/>
                          <a:cs typeface="Arial" pitchFamily="34" charset="0"/>
                        </a:rPr>
                        <a:t>Cosine similarity whit obesity</a:t>
                      </a:r>
                      <a:endParaRPr lang="es-ES" sz="1600" b="1">
                        <a:solidFill>
                          <a:srgbClr val="00007C"/>
                        </a:solidFill>
                        <a:latin typeface="Arial" pitchFamily="34" charset="0"/>
                        <a:ea typeface="Arial"/>
                        <a:cs typeface="Arial" pitchFamily="34" charset="0"/>
                      </a:endParaRPr>
                    </a:p>
                  </a:txBody>
                  <a:tcPr marL="68580" marR="68580" marT="0" marB="0" anchor="ctr">
                    <a:solidFill>
                      <a:schemeClr val="bg1">
                        <a:lumMod val="85000"/>
                      </a:schemeClr>
                    </a:solidFill>
                  </a:tcPr>
                </a:tc>
                <a:tc>
                  <a:txBody>
                    <a:bodyPr/>
                    <a:lstStyle/>
                    <a:p>
                      <a:pPr indent="151130" algn="ctr">
                        <a:spcBef>
                          <a:spcPts val="300"/>
                        </a:spcBef>
                        <a:spcAft>
                          <a:spcPts val="300"/>
                        </a:spcAft>
                      </a:pPr>
                      <a:r>
                        <a:rPr lang="en-US" sz="1600" b="1">
                          <a:solidFill>
                            <a:srgbClr val="00007C"/>
                          </a:solidFill>
                          <a:latin typeface="Arial" pitchFamily="34" charset="0"/>
                          <a:cs typeface="Arial" pitchFamily="34" charset="0"/>
                        </a:rPr>
                        <a:t>Mentioned in obesity publications</a:t>
                      </a:r>
                      <a:endParaRPr lang="es-ES" sz="1600" b="1">
                        <a:solidFill>
                          <a:srgbClr val="00007C"/>
                        </a:solidFill>
                        <a:latin typeface="Arial" pitchFamily="34" charset="0"/>
                        <a:ea typeface="Arial"/>
                        <a:cs typeface="Arial" pitchFamily="34" charset="0"/>
                      </a:endParaRPr>
                    </a:p>
                  </a:txBody>
                  <a:tcPr marL="68580" marR="68580" marT="0" marB="0" anchor="ctr">
                    <a:solidFill>
                      <a:schemeClr val="bg1">
                        <a:lumMod val="85000"/>
                      </a:schemeClr>
                    </a:solidFill>
                  </a:tcPr>
                </a:tc>
                <a:tc>
                  <a:txBody>
                    <a:bodyPr/>
                    <a:lstStyle/>
                    <a:p>
                      <a:pPr indent="151130" algn="ctr">
                        <a:spcBef>
                          <a:spcPts val="300"/>
                        </a:spcBef>
                        <a:spcAft>
                          <a:spcPts val="300"/>
                        </a:spcAft>
                      </a:pPr>
                      <a:r>
                        <a:rPr lang="en-US" sz="1600" b="1" dirty="0">
                          <a:solidFill>
                            <a:srgbClr val="00007C"/>
                          </a:solidFill>
                          <a:latin typeface="Arial" pitchFamily="34" charset="0"/>
                          <a:cs typeface="Arial" pitchFamily="34" charset="0"/>
                        </a:rPr>
                        <a:t>Other MD related</a:t>
                      </a:r>
                      <a:endParaRPr lang="es-ES" sz="1600" b="1" dirty="0">
                        <a:solidFill>
                          <a:srgbClr val="00007C"/>
                        </a:solidFill>
                        <a:latin typeface="Arial" pitchFamily="34" charset="0"/>
                        <a:ea typeface="Arial"/>
                        <a:cs typeface="Arial" pitchFamily="34" charset="0"/>
                      </a:endParaRPr>
                    </a:p>
                  </a:txBody>
                  <a:tcPr marL="68580" marR="68580" marT="0" marB="0" anchor="ctr">
                    <a:solidFill>
                      <a:schemeClr val="bg1">
                        <a:lumMod val="85000"/>
                      </a:schemeClr>
                    </a:solidFill>
                  </a:tcPr>
                </a:tc>
              </a:tr>
              <a:tr h="0">
                <a:tc>
                  <a:txBody>
                    <a:bodyPr/>
                    <a:lstStyle/>
                    <a:p>
                      <a:pPr indent="151130" algn="l">
                        <a:lnSpc>
                          <a:spcPct val="150000"/>
                        </a:lnSpc>
                        <a:spcBef>
                          <a:spcPts val="300"/>
                        </a:spcBef>
                        <a:spcAft>
                          <a:spcPts val="300"/>
                        </a:spcAft>
                      </a:pPr>
                      <a:r>
                        <a:rPr lang="en-US" sz="1600">
                          <a:latin typeface="Arial" pitchFamily="34" charset="0"/>
                          <a:cs typeface="Arial" pitchFamily="34" charset="0"/>
                        </a:rPr>
                        <a:t>RBP4</a:t>
                      </a:r>
                      <a:endParaRPr lang="es-ES" sz="1600">
                        <a:solidFill>
                          <a:srgbClr val="000000"/>
                        </a:solidFill>
                        <a:latin typeface="Arial" pitchFamily="34" charset="0"/>
                        <a:ea typeface="Arial"/>
                        <a:cs typeface="Arial" pitchFamily="34" charset="0"/>
                      </a:endParaRPr>
                    </a:p>
                  </a:txBody>
                  <a:tcPr marL="68580" marR="68580" marT="0" marB="0" anchor="ctr"/>
                </a:tc>
                <a:tc>
                  <a:txBody>
                    <a:bodyPr/>
                    <a:lstStyle/>
                    <a:p>
                      <a:pPr indent="151130" algn="ctr">
                        <a:lnSpc>
                          <a:spcPct val="150000"/>
                        </a:lnSpc>
                        <a:spcBef>
                          <a:spcPts val="300"/>
                        </a:spcBef>
                        <a:spcAft>
                          <a:spcPts val="300"/>
                        </a:spcAft>
                      </a:pPr>
                      <a:r>
                        <a:rPr lang="en-US" sz="1600" dirty="0">
                          <a:latin typeface="Arial" pitchFamily="34" charset="0"/>
                          <a:cs typeface="Arial" pitchFamily="34" charset="0"/>
                        </a:rPr>
                        <a:t>0.91</a:t>
                      </a:r>
                      <a:endParaRPr lang="es-ES" sz="1600" dirty="0">
                        <a:solidFill>
                          <a:srgbClr val="000000"/>
                        </a:solidFill>
                        <a:latin typeface="Arial" pitchFamily="34" charset="0"/>
                        <a:ea typeface="Arial"/>
                        <a:cs typeface="Arial" pitchFamily="34" charset="0"/>
                      </a:endParaRPr>
                    </a:p>
                  </a:txBody>
                  <a:tcPr marL="68580" marR="68580" marT="0" marB="0" anchor="ctr"/>
                </a:tc>
                <a:tc>
                  <a:txBody>
                    <a:bodyPr/>
                    <a:lstStyle/>
                    <a:p>
                      <a:pPr indent="151130" algn="ctr">
                        <a:lnSpc>
                          <a:spcPct val="150000"/>
                        </a:lnSpc>
                        <a:spcBef>
                          <a:spcPts val="300"/>
                        </a:spcBef>
                        <a:spcAft>
                          <a:spcPts val="300"/>
                        </a:spcAft>
                      </a:pPr>
                      <a:r>
                        <a:rPr lang="en-US" sz="1600">
                          <a:latin typeface="Arial" pitchFamily="34" charset="0"/>
                          <a:cs typeface="Arial" pitchFamily="34" charset="0"/>
                        </a:rPr>
                        <a:t>yes</a:t>
                      </a:r>
                      <a:endParaRPr lang="es-ES" sz="1600">
                        <a:solidFill>
                          <a:srgbClr val="000000"/>
                        </a:solidFill>
                        <a:latin typeface="Arial" pitchFamily="34" charset="0"/>
                        <a:ea typeface="Arial"/>
                        <a:cs typeface="Arial" pitchFamily="34" charset="0"/>
                      </a:endParaRPr>
                    </a:p>
                  </a:txBody>
                  <a:tcPr marL="68580" marR="68580" marT="0" marB="0" anchor="ctr"/>
                </a:tc>
                <a:tc>
                  <a:txBody>
                    <a:bodyPr/>
                    <a:lstStyle/>
                    <a:p>
                      <a:pPr indent="151130" algn="l">
                        <a:lnSpc>
                          <a:spcPct val="150000"/>
                        </a:lnSpc>
                        <a:spcBef>
                          <a:spcPts val="300"/>
                        </a:spcBef>
                        <a:spcAft>
                          <a:spcPts val="300"/>
                        </a:spcAft>
                      </a:pPr>
                      <a:endParaRPr lang="en-US" sz="1600">
                        <a:solidFill>
                          <a:srgbClr val="000000"/>
                        </a:solidFill>
                        <a:latin typeface="Arial" pitchFamily="34" charset="0"/>
                        <a:ea typeface="Arial"/>
                        <a:cs typeface="Arial" pitchFamily="34" charset="0"/>
                      </a:endParaRPr>
                    </a:p>
                  </a:txBody>
                  <a:tcPr marL="68580" marR="68580" marT="0" marB="0" anchor="ctr"/>
                </a:tc>
              </a:tr>
              <a:tr h="0">
                <a:tc>
                  <a:txBody>
                    <a:bodyPr/>
                    <a:lstStyle/>
                    <a:p>
                      <a:pPr indent="151130" algn="l">
                        <a:lnSpc>
                          <a:spcPct val="150000"/>
                        </a:lnSpc>
                        <a:spcBef>
                          <a:spcPts val="300"/>
                        </a:spcBef>
                        <a:spcAft>
                          <a:spcPts val="300"/>
                        </a:spcAft>
                      </a:pPr>
                      <a:r>
                        <a:rPr lang="en-US" sz="1600">
                          <a:latin typeface="Arial" pitchFamily="34" charset="0"/>
                          <a:cs typeface="Arial" pitchFamily="34" charset="0"/>
                        </a:rPr>
                        <a:t>SDS</a:t>
                      </a:r>
                      <a:endParaRPr lang="es-ES" sz="1600">
                        <a:solidFill>
                          <a:srgbClr val="000000"/>
                        </a:solidFill>
                        <a:latin typeface="Arial" pitchFamily="34" charset="0"/>
                        <a:ea typeface="Arial"/>
                        <a:cs typeface="Arial" pitchFamily="34" charset="0"/>
                      </a:endParaRPr>
                    </a:p>
                  </a:txBody>
                  <a:tcPr marL="68580" marR="68580" marT="0" marB="0" anchor="ctr"/>
                </a:tc>
                <a:tc>
                  <a:txBody>
                    <a:bodyPr/>
                    <a:lstStyle/>
                    <a:p>
                      <a:pPr indent="151130" algn="ctr">
                        <a:lnSpc>
                          <a:spcPct val="150000"/>
                        </a:lnSpc>
                        <a:spcBef>
                          <a:spcPts val="300"/>
                        </a:spcBef>
                        <a:spcAft>
                          <a:spcPts val="300"/>
                        </a:spcAft>
                      </a:pPr>
                      <a:r>
                        <a:rPr lang="en-US" sz="1600">
                          <a:latin typeface="Arial" pitchFamily="34" charset="0"/>
                          <a:cs typeface="Arial" pitchFamily="34" charset="0"/>
                        </a:rPr>
                        <a:t>0.73</a:t>
                      </a:r>
                      <a:endParaRPr lang="es-ES" sz="1600">
                        <a:solidFill>
                          <a:srgbClr val="000000"/>
                        </a:solidFill>
                        <a:latin typeface="Arial" pitchFamily="34" charset="0"/>
                        <a:ea typeface="Arial"/>
                        <a:cs typeface="Arial" pitchFamily="34" charset="0"/>
                      </a:endParaRPr>
                    </a:p>
                  </a:txBody>
                  <a:tcPr marL="68580" marR="68580" marT="0" marB="0" anchor="ctr"/>
                </a:tc>
                <a:tc>
                  <a:txBody>
                    <a:bodyPr/>
                    <a:lstStyle/>
                    <a:p>
                      <a:pPr indent="151130" algn="ctr">
                        <a:spcBef>
                          <a:spcPts val="300"/>
                        </a:spcBef>
                        <a:spcAft>
                          <a:spcPts val="300"/>
                        </a:spcAft>
                      </a:pPr>
                      <a:r>
                        <a:rPr lang="en-US" sz="1600" dirty="0">
                          <a:latin typeface="Arial" pitchFamily="34" charset="0"/>
                          <a:cs typeface="Arial" pitchFamily="34" charset="0"/>
                        </a:rPr>
                        <a:t>yes</a:t>
                      </a:r>
                      <a:endParaRPr lang="es-ES" sz="1600" dirty="0">
                        <a:solidFill>
                          <a:srgbClr val="000000"/>
                        </a:solidFill>
                        <a:latin typeface="Arial" pitchFamily="34" charset="0"/>
                        <a:ea typeface="Arial"/>
                        <a:cs typeface="Arial" pitchFamily="34" charset="0"/>
                      </a:endParaRPr>
                    </a:p>
                  </a:txBody>
                  <a:tcPr marL="68580" marR="68580" marT="0" marB="0" anchor="ctr"/>
                </a:tc>
                <a:tc>
                  <a:txBody>
                    <a:bodyPr/>
                    <a:lstStyle/>
                    <a:p>
                      <a:pPr indent="151130" algn="l">
                        <a:spcBef>
                          <a:spcPts val="300"/>
                        </a:spcBef>
                        <a:spcAft>
                          <a:spcPts val="300"/>
                        </a:spcAft>
                      </a:pPr>
                      <a:r>
                        <a:rPr lang="en-US" sz="1600" dirty="0" err="1">
                          <a:latin typeface="Arial" pitchFamily="34" charset="0"/>
                          <a:cs typeface="Arial" pitchFamily="34" charset="0"/>
                        </a:rPr>
                        <a:t>Hyperuricemia</a:t>
                      </a:r>
                      <a:r>
                        <a:rPr lang="en-US" sz="1600" dirty="0">
                          <a:latin typeface="Arial" pitchFamily="34" charset="0"/>
                          <a:cs typeface="Arial" pitchFamily="34" charset="0"/>
                        </a:rPr>
                        <a:t>, and </a:t>
                      </a:r>
                      <a:r>
                        <a:rPr lang="en-US" sz="1600" dirty="0" err="1" smtClean="0">
                          <a:latin typeface="Arial" pitchFamily="34" charset="0"/>
                          <a:cs typeface="Arial" pitchFamily="34" charset="0"/>
                        </a:rPr>
                        <a:t>dyslipidemia</a:t>
                      </a:r>
                      <a:r>
                        <a:rPr lang="en-US" sz="1600" dirty="0" smtClean="0">
                          <a:latin typeface="Arial" pitchFamily="34" charset="0"/>
                          <a:cs typeface="Arial" pitchFamily="34" charset="0"/>
                        </a:rPr>
                        <a:t>.</a:t>
                      </a:r>
                      <a:endParaRPr lang="es-ES" sz="1600" dirty="0">
                        <a:solidFill>
                          <a:srgbClr val="000000"/>
                        </a:solidFill>
                        <a:latin typeface="Arial" pitchFamily="34" charset="0"/>
                        <a:ea typeface="Arial"/>
                        <a:cs typeface="Arial" pitchFamily="34" charset="0"/>
                      </a:endParaRPr>
                    </a:p>
                  </a:txBody>
                  <a:tcPr marL="68580" marR="68580" marT="0" marB="0" anchor="ctr"/>
                </a:tc>
              </a:tr>
              <a:tr h="0">
                <a:tc>
                  <a:txBody>
                    <a:bodyPr/>
                    <a:lstStyle/>
                    <a:p>
                      <a:pPr indent="151130" algn="l">
                        <a:lnSpc>
                          <a:spcPct val="150000"/>
                        </a:lnSpc>
                        <a:spcBef>
                          <a:spcPts val="300"/>
                        </a:spcBef>
                        <a:spcAft>
                          <a:spcPts val="300"/>
                        </a:spcAft>
                      </a:pPr>
                      <a:r>
                        <a:rPr lang="en-US" sz="1600">
                          <a:latin typeface="Arial" pitchFamily="34" charset="0"/>
                          <a:cs typeface="Arial" pitchFamily="34" charset="0"/>
                        </a:rPr>
                        <a:t>SPX</a:t>
                      </a:r>
                      <a:endParaRPr lang="es-ES" sz="1600">
                        <a:solidFill>
                          <a:srgbClr val="000000"/>
                        </a:solidFill>
                        <a:latin typeface="Arial" pitchFamily="34" charset="0"/>
                        <a:ea typeface="Arial"/>
                        <a:cs typeface="Arial" pitchFamily="34" charset="0"/>
                      </a:endParaRPr>
                    </a:p>
                  </a:txBody>
                  <a:tcPr marL="68580" marR="68580" marT="0" marB="0" anchor="ctr"/>
                </a:tc>
                <a:tc>
                  <a:txBody>
                    <a:bodyPr/>
                    <a:lstStyle/>
                    <a:p>
                      <a:pPr indent="151130" algn="ctr">
                        <a:lnSpc>
                          <a:spcPct val="150000"/>
                        </a:lnSpc>
                        <a:spcBef>
                          <a:spcPts val="300"/>
                        </a:spcBef>
                        <a:spcAft>
                          <a:spcPts val="300"/>
                        </a:spcAft>
                      </a:pPr>
                      <a:r>
                        <a:rPr lang="en-US" sz="1600">
                          <a:latin typeface="Arial" pitchFamily="34" charset="0"/>
                          <a:cs typeface="Arial" pitchFamily="34" charset="0"/>
                        </a:rPr>
                        <a:t>0.68</a:t>
                      </a:r>
                      <a:endParaRPr lang="es-ES" sz="1600">
                        <a:solidFill>
                          <a:srgbClr val="000000"/>
                        </a:solidFill>
                        <a:latin typeface="Arial" pitchFamily="34" charset="0"/>
                        <a:ea typeface="Arial"/>
                        <a:cs typeface="Arial" pitchFamily="34" charset="0"/>
                      </a:endParaRPr>
                    </a:p>
                  </a:txBody>
                  <a:tcPr marL="68580" marR="68580" marT="0" marB="0" anchor="ctr"/>
                </a:tc>
                <a:tc>
                  <a:txBody>
                    <a:bodyPr/>
                    <a:lstStyle/>
                    <a:p>
                      <a:pPr indent="151130" algn="ctr">
                        <a:spcBef>
                          <a:spcPts val="300"/>
                        </a:spcBef>
                        <a:spcAft>
                          <a:spcPts val="300"/>
                        </a:spcAft>
                      </a:pPr>
                      <a:r>
                        <a:rPr lang="en-US" sz="1600">
                          <a:latin typeface="Arial" pitchFamily="34" charset="0"/>
                          <a:cs typeface="Arial" pitchFamily="34" charset="0"/>
                        </a:rPr>
                        <a:t>yes</a:t>
                      </a:r>
                      <a:endParaRPr lang="es-ES" sz="1600">
                        <a:solidFill>
                          <a:srgbClr val="000000"/>
                        </a:solidFill>
                        <a:latin typeface="Arial" pitchFamily="34" charset="0"/>
                        <a:ea typeface="Arial"/>
                        <a:cs typeface="Arial" pitchFamily="34" charset="0"/>
                      </a:endParaRPr>
                    </a:p>
                  </a:txBody>
                  <a:tcPr marL="68580" marR="68580" marT="0" marB="0" anchor="ctr"/>
                </a:tc>
                <a:tc>
                  <a:txBody>
                    <a:bodyPr/>
                    <a:lstStyle/>
                    <a:p>
                      <a:pPr indent="151130" algn="l">
                        <a:spcBef>
                          <a:spcPts val="300"/>
                        </a:spcBef>
                        <a:spcAft>
                          <a:spcPts val="300"/>
                        </a:spcAft>
                      </a:pPr>
                      <a:r>
                        <a:rPr lang="en-US" sz="1600" dirty="0" smtClean="0">
                          <a:latin typeface="Arial" pitchFamily="34" charset="0"/>
                          <a:cs typeface="Arial" pitchFamily="34" charset="0"/>
                        </a:rPr>
                        <a:t>Hypothyroidism.</a:t>
                      </a:r>
                      <a:endParaRPr lang="es-ES" sz="1600" dirty="0">
                        <a:solidFill>
                          <a:srgbClr val="000000"/>
                        </a:solidFill>
                        <a:latin typeface="Arial" pitchFamily="34" charset="0"/>
                        <a:ea typeface="Arial"/>
                        <a:cs typeface="Arial" pitchFamily="34" charset="0"/>
                      </a:endParaRPr>
                    </a:p>
                  </a:txBody>
                  <a:tcPr marL="68580" marR="68580" marT="0" marB="0" anchor="ctr"/>
                </a:tc>
              </a:tr>
              <a:tr h="0">
                <a:tc>
                  <a:txBody>
                    <a:bodyPr/>
                    <a:lstStyle/>
                    <a:p>
                      <a:pPr indent="151130" algn="l">
                        <a:lnSpc>
                          <a:spcPct val="150000"/>
                        </a:lnSpc>
                        <a:spcBef>
                          <a:spcPts val="300"/>
                        </a:spcBef>
                        <a:spcAft>
                          <a:spcPts val="300"/>
                        </a:spcAft>
                      </a:pPr>
                      <a:r>
                        <a:rPr lang="en-US" sz="1600">
                          <a:latin typeface="Arial" pitchFamily="34" charset="0"/>
                          <a:cs typeface="Arial" pitchFamily="34" charset="0"/>
                        </a:rPr>
                        <a:t>FTO</a:t>
                      </a:r>
                      <a:endParaRPr lang="es-ES" sz="1600">
                        <a:solidFill>
                          <a:srgbClr val="000000"/>
                        </a:solidFill>
                        <a:latin typeface="Arial" pitchFamily="34" charset="0"/>
                        <a:ea typeface="Arial"/>
                        <a:cs typeface="Arial" pitchFamily="34" charset="0"/>
                      </a:endParaRPr>
                    </a:p>
                  </a:txBody>
                  <a:tcPr marL="68580" marR="68580" marT="0" marB="0" anchor="ctr"/>
                </a:tc>
                <a:tc>
                  <a:txBody>
                    <a:bodyPr/>
                    <a:lstStyle/>
                    <a:p>
                      <a:pPr indent="151130" algn="ctr">
                        <a:lnSpc>
                          <a:spcPct val="150000"/>
                        </a:lnSpc>
                        <a:spcBef>
                          <a:spcPts val="300"/>
                        </a:spcBef>
                        <a:spcAft>
                          <a:spcPts val="300"/>
                        </a:spcAft>
                      </a:pPr>
                      <a:r>
                        <a:rPr lang="en-US" sz="1600" dirty="0">
                          <a:latin typeface="Arial" pitchFamily="34" charset="0"/>
                          <a:cs typeface="Arial" pitchFamily="34" charset="0"/>
                        </a:rPr>
                        <a:t>0.66</a:t>
                      </a:r>
                      <a:endParaRPr lang="es-ES" sz="1600" dirty="0">
                        <a:solidFill>
                          <a:srgbClr val="000000"/>
                        </a:solidFill>
                        <a:latin typeface="Arial" pitchFamily="34" charset="0"/>
                        <a:ea typeface="Arial"/>
                        <a:cs typeface="Arial" pitchFamily="34" charset="0"/>
                      </a:endParaRPr>
                    </a:p>
                  </a:txBody>
                  <a:tcPr marL="68580" marR="68580" marT="0" marB="0" anchor="ctr"/>
                </a:tc>
                <a:tc>
                  <a:txBody>
                    <a:bodyPr/>
                    <a:lstStyle/>
                    <a:p>
                      <a:pPr indent="151130" algn="ctr">
                        <a:spcBef>
                          <a:spcPts val="300"/>
                        </a:spcBef>
                        <a:spcAft>
                          <a:spcPts val="300"/>
                        </a:spcAft>
                      </a:pPr>
                      <a:r>
                        <a:rPr lang="en-US" sz="1600">
                          <a:latin typeface="Arial" pitchFamily="34" charset="0"/>
                          <a:cs typeface="Arial" pitchFamily="34" charset="0"/>
                        </a:rPr>
                        <a:t>yes</a:t>
                      </a:r>
                      <a:endParaRPr lang="es-ES" sz="1600">
                        <a:solidFill>
                          <a:srgbClr val="000000"/>
                        </a:solidFill>
                        <a:latin typeface="Arial" pitchFamily="34" charset="0"/>
                        <a:ea typeface="Arial"/>
                        <a:cs typeface="Arial" pitchFamily="34" charset="0"/>
                      </a:endParaRPr>
                    </a:p>
                  </a:txBody>
                  <a:tcPr marL="68580" marR="68580" marT="0" marB="0" anchor="ctr"/>
                </a:tc>
                <a:tc>
                  <a:txBody>
                    <a:bodyPr/>
                    <a:lstStyle/>
                    <a:p>
                      <a:pPr indent="151130" algn="l">
                        <a:spcBef>
                          <a:spcPts val="300"/>
                        </a:spcBef>
                        <a:spcAft>
                          <a:spcPts val="300"/>
                        </a:spcAft>
                      </a:pPr>
                      <a:endParaRPr lang="en-US" sz="1600">
                        <a:solidFill>
                          <a:srgbClr val="000000"/>
                        </a:solidFill>
                        <a:latin typeface="Arial" pitchFamily="34" charset="0"/>
                        <a:ea typeface="Arial"/>
                        <a:cs typeface="Arial" pitchFamily="34" charset="0"/>
                      </a:endParaRPr>
                    </a:p>
                  </a:txBody>
                  <a:tcPr marL="68580" marR="68580" marT="0" marB="0" anchor="ctr"/>
                </a:tc>
              </a:tr>
              <a:tr h="0">
                <a:tc>
                  <a:txBody>
                    <a:bodyPr/>
                    <a:lstStyle/>
                    <a:p>
                      <a:pPr indent="151130" algn="l">
                        <a:lnSpc>
                          <a:spcPct val="150000"/>
                        </a:lnSpc>
                        <a:spcBef>
                          <a:spcPts val="300"/>
                        </a:spcBef>
                        <a:spcAft>
                          <a:spcPts val="300"/>
                        </a:spcAft>
                      </a:pPr>
                      <a:r>
                        <a:rPr lang="en-US" sz="1600">
                          <a:latin typeface="Arial" pitchFamily="34" charset="0"/>
                          <a:cs typeface="Arial" pitchFamily="34" charset="0"/>
                        </a:rPr>
                        <a:t>GLS</a:t>
                      </a:r>
                      <a:endParaRPr lang="es-ES" sz="1600">
                        <a:solidFill>
                          <a:srgbClr val="000000"/>
                        </a:solidFill>
                        <a:latin typeface="Arial" pitchFamily="34" charset="0"/>
                        <a:ea typeface="Arial"/>
                        <a:cs typeface="Arial" pitchFamily="34" charset="0"/>
                      </a:endParaRPr>
                    </a:p>
                  </a:txBody>
                  <a:tcPr marL="68580" marR="68580" marT="0" marB="0" anchor="ctr"/>
                </a:tc>
                <a:tc>
                  <a:txBody>
                    <a:bodyPr/>
                    <a:lstStyle/>
                    <a:p>
                      <a:pPr indent="151130" algn="ctr">
                        <a:lnSpc>
                          <a:spcPct val="150000"/>
                        </a:lnSpc>
                        <a:spcBef>
                          <a:spcPts val="300"/>
                        </a:spcBef>
                        <a:spcAft>
                          <a:spcPts val="300"/>
                        </a:spcAft>
                      </a:pPr>
                      <a:r>
                        <a:rPr lang="en-US" sz="1600" dirty="0">
                          <a:latin typeface="Arial" pitchFamily="34" charset="0"/>
                          <a:cs typeface="Arial" pitchFamily="34" charset="0"/>
                        </a:rPr>
                        <a:t>0.65</a:t>
                      </a:r>
                      <a:endParaRPr lang="es-ES" sz="1600" dirty="0">
                        <a:solidFill>
                          <a:srgbClr val="000000"/>
                        </a:solidFill>
                        <a:latin typeface="Arial" pitchFamily="34" charset="0"/>
                        <a:ea typeface="Arial"/>
                        <a:cs typeface="Arial" pitchFamily="34" charset="0"/>
                      </a:endParaRPr>
                    </a:p>
                  </a:txBody>
                  <a:tcPr marL="68580" marR="68580" marT="0" marB="0" anchor="ctr"/>
                </a:tc>
                <a:tc>
                  <a:txBody>
                    <a:bodyPr/>
                    <a:lstStyle/>
                    <a:p>
                      <a:pPr indent="151130" algn="ctr">
                        <a:spcBef>
                          <a:spcPts val="300"/>
                        </a:spcBef>
                        <a:spcAft>
                          <a:spcPts val="300"/>
                        </a:spcAft>
                      </a:pPr>
                      <a:r>
                        <a:rPr lang="en-US" sz="1600">
                          <a:latin typeface="Arial" pitchFamily="34" charset="0"/>
                          <a:cs typeface="Arial" pitchFamily="34" charset="0"/>
                        </a:rPr>
                        <a:t>yes</a:t>
                      </a:r>
                      <a:endParaRPr lang="es-ES" sz="1600">
                        <a:solidFill>
                          <a:srgbClr val="000000"/>
                        </a:solidFill>
                        <a:latin typeface="Arial" pitchFamily="34" charset="0"/>
                        <a:ea typeface="Arial"/>
                        <a:cs typeface="Arial" pitchFamily="34" charset="0"/>
                      </a:endParaRPr>
                    </a:p>
                  </a:txBody>
                  <a:tcPr marL="68580" marR="68580" marT="0" marB="0" anchor="ctr"/>
                </a:tc>
                <a:tc>
                  <a:txBody>
                    <a:bodyPr/>
                    <a:lstStyle/>
                    <a:p>
                      <a:pPr indent="151130" algn="l">
                        <a:spcBef>
                          <a:spcPts val="300"/>
                        </a:spcBef>
                        <a:spcAft>
                          <a:spcPts val="300"/>
                        </a:spcAft>
                      </a:pPr>
                      <a:r>
                        <a:rPr lang="en-US" sz="1600" dirty="0" err="1">
                          <a:latin typeface="Arial" pitchFamily="34" charset="0"/>
                          <a:cs typeface="Arial" pitchFamily="34" charset="0"/>
                        </a:rPr>
                        <a:t>Hyperuricemia</a:t>
                      </a:r>
                      <a:r>
                        <a:rPr lang="en-US" sz="1600" dirty="0">
                          <a:latin typeface="Arial" pitchFamily="34" charset="0"/>
                          <a:cs typeface="Arial" pitchFamily="34" charset="0"/>
                        </a:rPr>
                        <a:t>, and </a:t>
                      </a:r>
                      <a:r>
                        <a:rPr lang="en-US" sz="1600" dirty="0" err="1" smtClean="0">
                          <a:latin typeface="Arial" pitchFamily="34" charset="0"/>
                          <a:cs typeface="Arial" pitchFamily="34" charset="0"/>
                        </a:rPr>
                        <a:t>dyslipidemia</a:t>
                      </a:r>
                      <a:r>
                        <a:rPr lang="en-US" sz="1600" dirty="0" smtClean="0">
                          <a:latin typeface="Arial" pitchFamily="34" charset="0"/>
                          <a:cs typeface="Arial" pitchFamily="34" charset="0"/>
                        </a:rPr>
                        <a:t>.</a:t>
                      </a:r>
                      <a:endParaRPr lang="es-ES" sz="1600" dirty="0">
                        <a:solidFill>
                          <a:srgbClr val="000000"/>
                        </a:solidFill>
                        <a:latin typeface="Arial" pitchFamily="34" charset="0"/>
                        <a:ea typeface="Arial"/>
                        <a:cs typeface="Arial" pitchFamily="34" charset="0"/>
                      </a:endParaRPr>
                    </a:p>
                  </a:txBody>
                  <a:tcPr marL="68580" marR="68580" marT="0" marB="0" anchor="ctr"/>
                </a:tc>
              </a:tr>
              <a:tr h="0">
                <a:tc>
                  <a:txBody>
                    <a:bodyPr/>
                    <a:lstStyle/>
                    <a:p>
                      <a:pPr indent="151130" algn="l">
                        <a:lnSpc>
                          <a:spcPct val="150000"/>
                        </a:lnSpc>
                        <a:spcBef>
                          <a:spcPts val="300"/>
                        </a:spcBef>
                        <a:spcAft>
                          <a:spcPts val="300"/>
                        </a:spcAft>
                      </a:pPr>
                      <a:r>
                        <a:rPr lang="en-US" sz="1600">
                          <a:latin typeface="Arial" pitchFamily="34" charset="0"/>
                          <a:cs typeface="Arial" pitchFamily="34" charset="0"/>
                        </a:rPr>
                        <a:t>CA1</a:t>
                      </a:r>
                      <a:endParaRPr lang="es-ES" sz="1600">
                        <a:solidFill>
                          <a:srgbClr val="000000"/>
                        </a:solidFill>
                        <a:latin typeface="Arial" pitchFamily="34" charset="0"/>
                        <a:ea typeface="Arial"/>
                        <a:cs typeface="Arial" pitchFamily="34" charset="0"/>
                      </a:endParaRPr>
                    </a:p>
                  </a:txBody>
                  <a:tcPr marL="68580" marR="68580" marT="0" marB="0" anchor="ctr"/>
                </a:tc>
                <a:tc>
                  <a:txBody>
                    <a:bodyPr/>
                    <a:lstStyle/>
                    <a:p>
                      <a:pPr indent="151130" algn="ctr">
                        <a:lnSpc>
                          <a:spcPct val="150000"/>
                        </a:lnSpc>
                        <a:spcBef>
                          <a:spcPts val="300"/>
                        </a:spcBef>
                        <a:spcAft>
                          <a:spcPts val="300"/>
                        </a:spcAft>
                      </a:pPr>
                      <a:r>
                        <a:rPr lang="en-US" sz="1600">
                          <a:latin typeface="Arial" pitchFamily="34" charset="0"/>
                          <a:cs typeface="Arial" pitchFamily="34" charset="0"/>
                        </a:rPr>
                        <a:t>0.56</a:t>
                      </a:r>
                      <a:endParaRPr lang="es-ES" sz="1600">
                        <a:solidFill>
                          <a:srgbClr val="000000"/>
                        </a:solidFill>
                        <a:latin typeface="Arial" pitchFamily="34" charset="0"/>
                        <a:ea typeface="Arial"/>
                        <a:cs typeface="Arial" pitchFamily="34" charset="0"/>
                      </a:endParaRPr>
                    </a:p>
                  </a:txBody>
                  <a:tcPr marL="68580" marR="68580" marT="0" marB="0" anchor="ctr"/>
                </a:tc>
                <a:tc>
                  <a:txBody>
                    <a:bodyPr/>
                    <a:lstStyle/>
                    <a:p>
                      <a:pPr indent="151130" algn="ctr">
                        <a:lnSpc>
                          <a:spcPct val="150000"/>
                        </a:lnSpc>
                        <a:spcBef>
                          <a:spcPts val="300"/>
                        </a:spcBef>
                        <a:spcAft>
                          <a:spcPts val="300"/>
                        </a:spcAft>
                      </a:pPr>
                      <a:endParaRPr lang="en-US" sz="1600">
                        <a:solidFill>
                          <a:srgbClr val="000000"/>
                        </a:solidFill>
                        <a:latin typeface="Arial" pitchFamily="34" charset="0"/>
                        <a:ea typeface="Arial"/>
                        <a:cs typeface="Arial" pitchFamily="34" charset="0"/>
                      </a:endParaRPr>
                    </a:p>
                  </a:txBody>
                  <a:tcPr marL="68580" marR="68580" marT="0" marB="0" anchor="ctr"/>
                </a:tc>
                <a:tc>
                  <a:txBody>
                    <a:bodyPr/>
                    <a:lstStyle/>
                    <a:p>
                      <a:pPr indent="151130" algn="l">
                        <a:spcBef>
                          <a:spcPts val="300"/>
                        </a:spcBef>
                        <a:spcAft>
                          <a:spcPts val="300"/>
                        </a:spcAft>
                      </a:pPr>
                      <a:endParaRPr lang="en-US" sz="1600">
                        <a:solidFill>
                          <a:srgbClr val="000000"/>
                        </a:solidFill>
                        <a:latin typeface="Arial" pitchFamily="34" charset="0"/>
                        <a:ea typeface="Arial"/>
                        <a:cs typeface="Arial" pitchFamily="34" charset="0"/>
                      </a:endParaRPr>
                    </a:p>
                  </a:txBody>
                  <a:tcPr marL="68580" marR="68580" marT="0" marB="0" anchor="ctr"/>
                </a:tc>
              </a:tr>
              <a:tr h="0">
                <a:tc>
                  <a:txBody>
                    <a:bodyPr/>
                    <a:lstStyle/>
                    <a:p>
                      <a:pPr indent="151130" algn="l">
                        <a:lnSpc>
                          <a:spcPct val="150000"/>
                        </a:lnSpc>
                        <a:spcBef>
                          <a:spcPts val="300"/>
                        </a:spcBef>
                        <a:spcAft>
                          <a:spcPts val="300"/>
                        </a:spcAft>
                      </a:pPr>
                      <a:r>
                        <a:rPr lang="en-US" sz="1600">
                          <a:latin typeface="Arial" pitchFamily="34" charset="0"/>
                          <a:cs typeface="Arial" pitchFamily="34" charset="0"/>
                        </a:rPr>
                        <a:t>TF</a:t>
                      </a:r>
                      <a:endParaRPr lang="es-ES" sz="1600">
                        <a:solidFill>
                          <a:srgbClr val="000000"/>
                        </a:solidFill>
                        <a:latin typeface="Arial" pitchFamily="34" charset="0"/>
                        <a:ea typeface="Arial"/>
                        <a:cs typeface="Arial" pitchFamily="34" charset="0"/>
                      </a:endParaRPr>
                    </a:p>
                  </a:txBody>
                  <a:tcPr marL="68580" marR="68580" marT="0" marB="0" anchor="ctr"/>
                </a:tc>
                <a:tc>
                  <a:txBody>
                    <a:bodyPr/>
                    <a:lstStyle/>
                    <a:p>
                      <a:pPr indent="151130" algn="ctr">
                        <a:lnSpc>
                          <a:spcPct val="150000"/>
                        </a:lnSpc>
                        <a:spcBef>
                          <a:spcPts val="300"/>
                        </a:spcBef>
                        <a:spcAft>
                          <a:spcPts val="300"/>
                        </a:spcAft>
                      </a:pPr>
                      <a:r>
                        <a:rPr lang="en-US" sz="1600">
                          <a:latin typeface="Arial" pitchFamily="34" charset="0"/>
                          <a:cs typeface="Arial" pitchFamily="34" charset="0"/>
                        </a:rPr>
                        <a:t>0.50</a:t>
                      </a:r>
                      <a:endParaRPr lang="es-ES" sz="1600">
                        <a:solidFill>
                          <a:srgbClr val="000000"/>
                        </a:solidFill>
                        <a:latin typeface="Arial" pitchFamily="34" charset="0"/>
                        <a:ea typeface="Arial"/>
                        <a:cs typeface="Arial" pitchFamily="34" charset="0"/>
                      </a:endParaRPr>
                    </a:p>
                  </a:txBody>
                  <a:tcPr marL="68580" marR="68580" marT="0" marB="0" anchor="ctr"/>
                </a:tc>
                <a:tc>
                  <a:txBody>
                    <a:bodyPr/>
                    <a:lstStyle/>
                    <a:p>
                      <a:pPr indent="151130" algn="ctr">
                        <a:lnSpc>
                          <a:spcPct val="150000"/>
                        </a:lnSpc>
                        <a:spcBef>
                          <a:spcPts val="300"/>
                        </a:spcBef>
                        <a:spcAft>
                          <a:spcPts val="300"/>
                        </a:spcAft>
                      </a:pPr>
                      <a:endParaRPr lang="en-US" sz="1600">
                        <a:solidFill>
                          <a:srgbClr val="000000"/>
                        </a:solidFill>
                        <a:latin typeface="Arial" pitchFamily="34" charset="0"/>
                        <a:ea typeface="Arial"/>
                        <a:cs typeface="Arial" pitchFamily="34" charset="0"/>
                      </a:endParaRPr>
                    </a:p>
                  </a:txBody>
                  <a:tcPr marL="68580" marR="68580" marT="0" marB="0" anchor="ctr"/>
                </a:tc>
                <a:tc>
                  <a:txBody>
                    <a:bodyPr/>
                    <a:lstStyle/>
                    <a:p>
                      <a:pPr indent="151130" algn="l">
                        <a:spcBef>
                          <a:spcPts val="300"/>
                        </a:spcBef>
                        <a:spcAft>
                          <a:spcPts val="300"/>
                        </a:spcAft>
                      </a:pPr>
                      <a:r>
                        <a:rPr lang="en-US" sz="1600" dirty="0" err="1">
                          <a:latin typeface="Arial" pitchFamily="34" charset="0"/>
                          <a:cs typeface="Arial" pitchFamily="34" charset="0"/>
                        </a:rPr>
                        <a:t>Hyperlipidemia</a:t>
                      </a:r>
                      <a:r>
                        <a:rPr lang="en-US" sz="1600" dirty="0">
                          <a:latin typeface="Arial" pitchFamily="34" charset="0"/>
                          <a:cs typeface="Arial" pitchFamily="34" charset="0"/>
                        </a:rPr>
                        <a:t> and </a:t>
                      </a:r>
                      <a:r>
                        <a:rPr lang="en-US" sz="1600" dirty="0" err="1" smtClean="0">
                          <a:latin typeface="Arial" pitchFamily="34" charset="0"/>
                          <a:cs typeface="Arial" pitchFamily="34" charset="0"/>
                        </a:rPr>
                        <a:t>dyslipidemia</a:t>
                      </a:r>
                      <a:r>
                        <a:rPr lang="en-US" sz="1600" dirty="0" smtClean="0">
                          <a:latin typeface="Arial" pitchFamily="34" charset="0"/>
                          <a:cs typeface="Arial" pitchFamily="34" charset="0"/>
                        </a:rPr>
                        <a:t>.</a:t>
                      </a:r>
                      <a:endParaRPr lang="es-ES" sz="1600" dirty="0">
                        <a:solidFill>
                          <a:srgbClr val="000000"/>
                        </a:solidFill>
                        <a:latin typeface="Arial" pitchFamily="34" charset="0"/>
                        <a:ea typeface="Arial"/>
                        <a:cs typeface="Arial" pitchFamily="34" charset="0"/>
                      </a:endParaRPr>
                    </a:p>
                  </a:txBody>
                  <a:tcPr marL="68580" marR="68580" marT="0" marB="0" anchor="ctr"/>
                </a:tc>
              </a:tr>
              <a:tr h="0">
                <a:tc>
                  <a:txBody>
                    <a:bodyPr/>
                    <a:lstStyle/>
                    <a:p>
                      <a:pPr indent="151130" algn="l">
                        <a:lnSpc>
                          <a:spcPct val="150000"/>
                        </a:lnSpc>
                        <a:spcBef>
                          <a:spcPts val="300"/>
                        </a:spcBef>
                        <a:spcAft>
                          <a:spcPts val="300"/>
                        </a:spcAft>
                      </a:pPr>
                      <a:r>
                        <a:rPr lang="en-US" sz="1600">
                          <a:latin typeface="Arial" pitchFamily="34" charset="0"/>
                          <a:cs typeface="Arial" pitchFamily="34" charset="0"/>
                        </a:rPr>
                        <a:t>PTX3</a:t>
                      </a:r>
                      <a:endParaRPr lang="es-ES" sz="1600">
                        <a:solidFill>
                          <a:srgbClr val="000000"/>
                        </a:solidFill>
                        <a:latin typeface="Arial" pitchFamily="34" charset="0"/>
                        <a:ea typeface="Arial"/>
                        <a:cs typeface="Arial" pitchFamily="34" charset="0"/>
                      </a:endParaRPr>
                    </a:p>
                  </a:txBody>
                  <a:tcPr marL="68580" marR="68580" marT="0" marB="0" anchor="ctr"/>
                </a:tc>
                <a:tc>
                  <a:txBody>
                    <a:bodyPr/>
                    <a:lstStyle/>
                    <a:p>
                      <a:pPr indent="151130" algn="ctr">
                        <a:lnSpc>
                          <a:spcPct val="150000"/>
                        </a:lnSpc>
                        <a:spcBef>
                          <a:spcPts val="300"/>
                        </a:spcBef>
                        <a:spcAft>
                          <a:spcPts val="300"/>
                        </a:spcAft>
                      </a:pPr>
                      <a:r>
                        <a:rPr lang="en-US" sz="1600">
                          <a:latin typeface="Arial" pitchFamily="34" charset="0"/>
                          <a:cs typeface="Arial" pitchFamily="34" charset="0"/>
                        </a:rPr>
                        <a:t>0.46</a:t>
                      </a:r>
                      <a:endParaRPr lang="es-ES" sz="1600">
                        <a:solidFill>
                          <a:srgbClr val="000000"/>
                        </a:solidFill>
                        <a:latin typeface="Arial" pitchFamily="34" charset="0"/>
                        <a:ea typeface="Arial"/>
                        <a:cs typeface="Arial" pitchFamily="34" charset="0"/>
                      </a:endParaRPr>
                    </a:p>
                  </a:txBody>
                  <a:tcPr marL="68580" marR="68580" marT="0" marB="0" anchor="ctr"/>
                </a:tc>
                <a:tc>
                  <a:txBody>
                    <a:bodyPr/>
                    <a:lstStyle/>
                    <a:p>
                      <a:pPr indent="151130" algn="ctr">
                        <a:lnSpc>
                          <a:spcPct val="150000"/>
                        </a:lnSpc>
                        <a:spcBef>
                          <a:spcPts val="300"/>
                        </a:spcBef>
                        <a:spcAft>
                          <a:spcPts val="300"/>
                        </a:spcAft>
                      </a:pPr>
                      <a:r>
                        <a:rPr lang="en-US" sz="1600" dirty="0">
                          <a:latin typeface="Arial" pitchFamily="34" charset="0"/>
                          <a:cs typeface="Arial" pitchFamily="34" charset="0"/>
                        </a:rPr>
                        <a:t>yes</a:t>
                      </a:r>
                      <a:endParaRPr lang="es-ES" sz="1600" dirty="0">
                        <a:solidFill>
                          <a:srgbClr val="000000"/>
                        </a:solidFill>
                        <a:latin typeface="Arial" pitchFamily="34" charset="0"/>
                        <a:ea typeface="Arial"/>
                        <a:cs typeface="Arial" pitchFamily="34" charset="0"/>
                      </a:endParaRPr>
                    </a:p>
                  </a:txBody>
                  <a:tcPr marL="68580" marR="68580" marT="0" marB="0" anchor="ctr"/>
                </a:tc>
                <a:tc>
                  <a:txBody>
                    <a:bodyPr/>
                    <a:lstStyle/>
                    <a:p>
                      <a:pPr marL="176213" indent="-25400" algn="l">
                        <a:spcBef>
                          <a:spcPts val="300"/>
                        </a:spcBef>
                        <a:spcAft>
                          <a:spcPts val="300"/>
                        </a:spcAft>
                      </a:pPr>
                      <a:r>
                        <a:rPr lang="en-US" sz="1600" dirty="0" err="1">
                          <a:latin typeface="Arial" pitchFamily="34" charset="0"/>
                          <a:cs typeface="Arial" pitchFamily="34" charset="0"/>
                        </a:rPr>
                        <a:t>Hyperuricemia</a:t>
                      </a:r>
                      <a:r>
                        <a:rPr lang="en-US" sz="1600" dirty="0">
                          <a:latin typeface="Arial" pitchFamily="34" charset="0"/>
                          <a:cs typeface="Arial" pitchFamily="34" charset="0"/>
                        </a:rPr>
                        <a:t>,  </a:t>
                      </a:r>
                      <a:r>
                        <a:rPr lang="en-US" sz="1600" dirty="0" err="1">
                          <a:latin typeface="Arial" pitchFamily="34" charset="0"/>
                          <a:cs typeface="Arial" pitchFamily="34" charset="0"/>
                        </a:rPr>
                        <a:t>dyslipidemia</a:t>
                      </a:r>
                      <a:r>
                        <a:rPr lang="en-US" sz="1600" dirty="0">
                          <a:latin typeface="Arial" pitchFamily="34" charset="0"/>
                          <a:cs typeface="Arial" pitchFamily="34" charset="0"/>
                        </a:rPr>
                        <a:t>, </a:t>
                      </a:r>
                      <a:r>
                        <a:rPr lang="en-US" sz="1600" dirty="0" err="1">
                          <a:latin typeface="Arial" pitchFamily="34" charset="0"/>
                          <a:cs typeface="Arial" pitchFamily="34" charset="0"/>
                        </a:rPr>
                        <a:t>hyperlipidemia</a:t>
                      </a:r>
                      <a:r>
                        <a:rPr lang="en-US" sz="1600" dirty="0">
                          <a:latin typeface="Arial" pitchFamily="34" charset="0"/>
                          <a:cs typeface="Arial" pitchFamily="34" charset="0"/>
                        </a:rPr>
                        <a:t>, and </a:t>
                      </a:r>
                      <a:r>
                        <a:rPr lang="en-US" sz="1600" dirty="0" smtClean="0">
                          <a:latin typeface="Arial" pitchFamily="34" charset="0"/>
                          <a:cs typeface="Arial" pitchFamily="34" charset="0"/>
                        </a:rPr>
                        <a:t>hypothyroidism.</a:t>
                      </a:r>
                      <a:endParaRPr lang="es-ES" sz="1600" dirty="0">
                        <a:solidFill>
                          <a:srgbClr val="000000"/>
                        </a:solidFill>
                        <a:latin typeface="Arial" pitchFamily="34" charset="0"/>
                        <a:ea typeface="Arial"/>
                        <a:cs typeface="Arial" pitchFamily="34" charset="0"/>
                      </a:endParaRPr>
                    </a:p>
                  </a:txBody>
                  <a:tcPr marL="68580" marR="68580" marT="0" marB="0" anchor="ctr"/>
                </a:tc>
              </a:tr>
              <a:tr h="0">
                <a:tc>
                  <a:txBody>
                    <a:bodyPr/>
                    <a:lstStyle/>
                    <a:p>
                      <a:pPr indent="151130" algn="l">
                        <a:lnSpc>
                          <a:spcPct val="150000"/>
                        </a:lnSpc>
                        <a:spcBef>
                          <a:spcPts val="300"/>
                        </a:spcBef>
                        <a:spcAft>
                          <a:spcPts val="300"/>
                        </a:spcAft>
                      </a:pPr>
                      <a:r>
                        <a:rPr lang="en-US" sz="1600">
                          <a:latin typeface="Arial" pitchFamily="34" charset="0"/>
                          <a:cs typeface="Arial" pitchFamily="34" charset="0"/>
                        </a:rPr>
                        <a:t>NLRP3</a:t>
                      </a:r>
                      <a:endParaRPr lang="es-ES" sz="1600">
                        <a:solidFill>
                          <a:srgbClr val="000000"/>
                        </a:solidFill>
                        <a:latin typeface="Arial" pitchFamily="34" charset="0"/>
                        <a:ea typeface="Arial"/>
                        <a:cs typeface="Arial" pitchFamily="34" charset="0"/>
                      </a:endParaRPr>
                    </a:p>
                  </a:txBody>
                  <a:tcPr marL="68580" marR="68580" marT="0" marB="0" anchor="ctr"/>
                </a:tc>
                <a:tc>
                  <a:txBody>
                    <a:bodyPr/>
                    <a:lstStyle/>
                    <a:p>
                      <a:pPr indent="151130" algn="ctr">
                        <a:lnSpc>
                          <a:spcPct val="150000"/>
                        </a:lnSpc>
                        <a:spcBef>
                          <a:spcPts val="300"/>
                        </a:spcBef>
                        <a:spcAft>
                          <a:spcPts val="300"/>
                        </a:spcAft>
                      </a:pPr>
                      <a:r>
                        <a:rPr lang="en-US" sz="1600">
                          <a:latin typeface="Arial" pitchFamily="34" charset="0"/>
                          <a:cs typeface="Arial" pitchFamily="34" charset="0"/>
                        </a:rPr>
                        <a:t>0.35</a:t>
                      </a:r>
                      <a:endParaRPr lang="es-ES" sz="1600">
                        <a:solidFill>
                          <a:srgbClr val="000000"/>
                        </a:solidFill>
                        <a:latin typeface="Arial" pitchFamily="34" charset="0"/>
                        <a:ea typeface="Arial"/>
                        <a:cs typeface="Arial" pitchFamily="34" charset="0"/>
                      </a:endParaRPr>
                    </a:p>
                  </a:txBody>
                  <a:tcPr marL="68580" marR="68580" marT="0" marB="0" anchor="ctr"/>
                </a:tc>
                <a:tc>
                  <a:txBody>
                    <a:bodyPr/>
                    <a:lstStyle/>
                    <a:p>
                      <a:pPr indent="151130" algn="ctr">
                        <a:spcBef>
                          <a:spcPts val="300"/>
                        </a:spcBef>
                        <a:spcAft>
                          <a:spcPts val="300"/>
                        </a:spcAft>
                      </a:pPr>
                      <a:r>
                        <a:rPr lang="en-US" sz="1600">
                          <a:latin typeface="Arial" pitchFamily="34" charset="0"/>
                          <a:cs typeface="Arial" pitchFamily="34" charset="0"/>
                        </a:rPr>
                        <a:t>yes</a:t>
                      </a:r>
                      <a:endParaRPr lang="es-ES" sz="1600">
                        <a:solidFill>
                          <a:srgbClr val="000000"/>
                        </a:solidFill>
                        <a:latin typeface="Arial" pitchFamily="34" charset="0"/>
                        <a:ea typeface="Arial"/>
                        <a:cs typeface="Arial" pitchFamily="34" charset="0"/>
                      </a:endParaRPr>
                    </a:p>
                  </a:txBody>
                  <a:tcPr marL="68580" marR="68580" marT="0" marB="0" anchor="ctr"/>
                </a:tc>
                <a:tc>
                  <a:txBody>
                    <a:bodyPr/>
                    <a:lstStyle/>
                    <a:p>
                      <a:pPr indent="151130" algn="l">
                        <a:spcBef>
                          <a:spcPts val="300"/>
                        </a:spcBef>
                        <a:spcAft>
                          <a:spcPts val="300"/>
                        </a:spcAft>
                      </a:pPr>
                      <a:endParaRPr lang="en-US" sz="1600">
                        <a:solidFill>
                          <a:srgbClr val="000000"/>
                        </a:solidFill>
                        <a:latin typeface="Arial" pitchFamily="34" charset="0"/>
                        <a:ea typeface="Arial"/>
                        <a:cs typeface="Arial" pitchFamily="34" charset="0"/>
                      </a:endParaRPr>
                    </a:p>
                  </a:txBody>
                  <a:tcPr marL="68580" marR="68580" marT="0" marB="0" anchor="ctr"/>
                </a:tc>
              </a:tr>
              <a:tr h="0">
                <a:tc>
                  <a:txBody>
                    <a:bodyPr/>
                    <a:lstStyle/>
                    <a:p>
                      <a:pPr indent="151130" algn="l">
                        <a:lnSpc>
                          <a:spcPct val="150000"/>
                        </a:lnSpc>
                        <a:spcBef>
                          <a:spcPts val="300"/>
                        </a:spcBef>
                        <a:spcAft>
                          <a:spcPts val="300"/>
                        </a:spcAft>
                      </a:pPr>
                      <a:r>
                        <a:rPr lang="en-US" sz="1600">
                          <a:latin typeface="Arial" pitchFamily="34" charset="0"/>
                          <a:cs typeface="Arial" pitchFamily="34" charset="0"/>
                        </a:rPr>
                        <a:t>ANGPTL8</a:t>
                      </a:r>
                      <a:endParaRPr lang="es-ES" sz="1600">
                        <a:solidFill>
                          <a:srgbClr val="000000"/>
                        </a:solidFill>
                        <a:latin typeface="Arial" pitchFamily="34" charset="0"/>
                        <a:ea typeface="Arial"/>
                        <a:cs typeface="Arial" pitchFamily="34" charset="0"/>
                      </a:endParaRPr>
                    </a:p>
                  </a:txBody>
                  <a:tcPr marL="68580" marR="68580" marT="0" marB="0" anchor="ctr"/>
                </a:tc>
                <a:tc>
                  <a:txBody>
                    <a:bodyPr/>
                    <a:lstStyle/>
                    <a:p>
                      <a:pPr indent="151130" algn="ctr">
                        <a:lnSpc>
                          <a:spcPct val="150000"/>
                        </a:lnSpc>
                        <a:spcBef>
                          <a:spcPts val="300"/>
                        </a:spcBef>
                        <a:spcAft>
                          <a:spcPts val="300"/>
                        </a:spcAft>
                      </a:pPr>
                      <a:r>
                        <a:rPr lang="en-US" sz="1600">
                          <a:latin typeface="Arial" pitchFamily="34" charset="0"/>
                          <a:cs typeface="Arial" pitchFamily="34" charset="0"/>
                        </a:rPr>
                        <a:t>0.33</a:t>
                      </a:r>
                      <a:endParaRPr lang="es-ES" sz="1600">
                        <a:solidFill>
                          <a:srgbClr val="000000"/>
                        </a:solidFill>
                        <a:latin typeface="Arial" pitchFamily="34" charset="0"/>
                        <a:ea typeface="Arial"/>
                        <a:cs typeface="Arial" pitchFamily="34" charset="0"/>
                      </a:endParaRPr>
                    </a:p>
                  </a:txBody>
                  <a:tcPr marL="68580" marR="68580" marT="0" marB="0" anchor="ctr"/>
                </a:tc>
                <a:tc>
                  <a:txBody>
                    <a:bodyPr/>
                    <a:lstStyle/>
                    <a:p>
                      <a:pPr indent="151130" algn="ctr">
                        <a:spcBef>
                          <a:spcPts val="300"/>
                        </a:spcBef>
                        <a:spcAft>
                          <a:spcPts val="300"/>
                        </a:spcAft>
                      </a:pPr>
                      <a:r>
                        <a:rPr lang="en-US" sz="1600">
                          <a:latin typeface="Arial" pitchFamily="34" charset="0"/>
                          <a:cs typeface="Arial" pitchFamily="34" charset="0"/>
                        </a:rPr>
                        <a:t>yes</a:t>
                      </a:r>
                      <a:endParaRPr lang="es-ES" sz="1600">
                        <a:solidFill>
                          <a:srgbClr val="000000"/>
                        </a:solidFill>
                        <a:latin typeface="Arial" pitchFamily="34" charset="0"/>
                        <a:ea typeface="Arial"/>
                        <a:cs typeface="Arial" pitchFamily="34" charset="0"/>
                      </a:endParaRPr>
                    </a:p>
                  </a:txBody>
                  <a:tcPr marL="68580" marR="68580" marT="0" marB="0" anchor="ctr"/>
                </a:tc>
                <a:tc>
                  <a:txBody>
                    <a:bodyPr/>
                    <a:lstStyle/>
                    <a:p>
                      <a:pPr indent="151130" algn="l">
                        <a:spcBef>
                          <a:spcPts val="300"/>
                        </a:spcBef>
                        <a:spcAft>
                          <a:spcPts val="300"/>
                        </a:spcAft>
                      </a:pPr>
                      <a:r>
                        <a:rPr lang="en-US" sz="1600" dirty="0" err="1">
                          <a:latin typeface="Arial" pitchFamily="34" charset="0"/>
                          <a:cs typeface="Arial" pitchFamily="34" charset="0"/>
                        </a:rPr>
                        <a:t>Hyperuricemia</a:t>
                      </a:r>
                      <a:r>
                        <a:rPr lang="en-US" sz="1600" dirty="0">
                          <a:latin typeface="Arial" pitchFamily="34" charset="0"/>
                          <a:cs typeface="Arial" pitchFamily="34" charset="0"/>
                        </a:rPr>
                        <a:t>,  </a:t>
                      </a:r>
                      <a:r>
                        <a:rPr lang="en-US" sz="1600" dirty="0" err="1">
                          <a:latin typeface="Arial" pitchFamily="34" charset="0"/>
                          <a:cs typeface="Arial" pitchFamily="34" charset="0"/>
                        </a:rPr>
                        <a:t>dyslipidemia</a:t>
                      </a:r>
                      <a:r>
                        <a:rPr lang="en-US" sz="1600" dirty="0">
                          <a:latin typeface="Arial" pitchFamily="34" charset="0"/>
                          <a:cs typeface="Arial" pitchFamily="34" charset="0"/>
                        </a:rPr>
                        <a:t>, and </a:t>
                      </a:r>
                      <a:r>
                        <a:rPr lang="en-US" sz="1600" dirty="0" err="1" smtClean="0">
                          <a:latin typeface="Arial" pitchFamily="34" charset="0"/>
                          <a:cs typeface="Arial" pitchFamily="34" charset="0"/>
                        </a:rPr>
                        <a:t>hyperlipidemia</a:t>
                      </a:r>
                      <a:r>
                        <a:rPr lang="en-US" sz="1600" dirty="0" smtClean="0">
                          <a:latin typeface="Arial" pitchFamily="34" charset="0"/>
                          <a:cs typeface="Arial" pitchFamily="34" charset="0"/>
                        </a:rPr>
                        <a:t>.</a:t>
                      </a:r>
                      <a:endParaRPr lang="es-ES" sz="1600" dirty="0">
                        <a:solidFill>
                          <a:srgbClr val="000000"/>
                        </a:solidFill>
                        <a:latin typeface="Arial" pitchFamily="34" charset="0"/>
                        <a:ea typeface="Arial"/>
                        <a:cs typeface="Arial" pitchFamily="34" charset="0"/>
                      </a:endParaRPr>
                    </a:p>
                  </a:txBody>
                  <a:tcPr marL="68580" marR="68580" marT="0" marB="0" anchor="ctr"/>
                </a:tc>
              </a:tr>
            </a:tbl>
          </a:graphicData>
        </a:graphic>
      </p:graphicFrame>
      <p:sp>
        <p:nvSpPr>
          <p:cNvPr id="13" name="Rectángulo 1">
            <a:extLst>
              <a:ext uri="{FF2B5EF4-FFF2-40B4-BE49-F238E27FC236}">
                <a16:creationId xmlns="" xmlns:a16="http://schemas.microsoft.com/office/drawing/2014/main" id="{491D80A8-0121-4D35-86A6-F3FA3B60487B}"/>
              </a:ext>
            </a:extLst>
          </p:cNvPr>
          <p:cNvSpPr/>
          <p:nvPr/>
        </p:nvSpPr>
        <p:spPr>
          <a:xfrm>
            <a:off x="0" y="-1"/>
            <a:ext cx="12192000" cy="897775"/>
          </a:xfrm>
          <a:prstGeom prst="rect">
            <a:avLst/>
          </a:prstGeom>
          <a:solidFill>
            <a:srgbClr val="0DD2D9"/>
          </a:solidFill>
          <a:ln>
            <a:solidFill>
              <a:srgbClr val="0DD2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98525"/>
            <a:r>
              <a:rPr lang="en-US" sz="2800" b="1" dirty="0" smtClean="0">
                <a:solidFill>
                  <a:srgbClr val="00007C"/>
                </a:solidFill>
                <a:latin typeface="Arial"/>
                <a:ea typeface="Arial"/>
                <a:cs typeface="Arial"/>
                <a:sym typeface="Arial"/>
              </a:rPr>
              <a:t>Results </a:t>
            </a:r>
            <a:r>
              <a:rPr lang="en-US" sz="2800" b="1" dirty="0">
                <a:solidFill>
                  <a:srgbClr val="00007C"/>
                </a:solidFill>
                <a:latin typeface="Arial"/>
                <a:ea typeface="Arial"/>
                <a:cs typeface="Arial"/>
                <a:sym typeface="Arial"/>
              </a:rPr>
              <a:t>and </a:t>
            </a:r>
            <a:r>
              <a:rPr lang="en-US" sz="2800" b="1" dirty="0" smtClean="0">
                <a:solidFill>
                  <a:srgbClr val="00007C"/>
                </a:solidFill>
                <a:latin typeface="Arial"/>
                <a:ea typeface="Arial"/>
                <a:cs typeface="Arial"/>
                <a:sym typeface="Arial"/>
              </a:rPr>
              <a:t>Discussion: </a:t>
            </a:r>
            <a:r>
              <a:rPr lang="en-US" sz="2800" dirty="0" smtClean="0">
                <a:solidFill>
                  <a:schemeClr val="bg1"/>
                </a:solidFill>
                <a:latin typeface="Arial"/>
                <a:ea typeface="Arial"/>
                <a:cs typeface="Arial"/>
                <a:sym typeface="Arial"/>
              </a:rPr>
              <a:t>R</a:t>
            </a:r>
            <a:r>
              <a:rPr lang="en-US" sz="2800" dirty="0" smtClean="0">
                <a:latin typeface="Arial" panose="020B0604020202020204" pitchFamily="34" charset="0"/>
                <a:cs typeface="Arial" panose="020B0604020202020204" pitchFamily="34" charset="0"/>
              </a:rPr>
              <a:t>elationship genes in patients with obesity and other metabolic diseases. </a:t>
            </a:r>
            <a:endParaRPr lang="en-US" sz="2800" dirty="0">
              <a:solidFill>
                <a:schemeClr val="bg1"/>
              </a:solidFill>
              <a:latin typeface="Arial"/>
              <a:ea typeface="Arial"/>
              <a:cs typeface="Arial"/>
              <a:sym typeface="Arial"/>
            </a:endParaRPr>
          </a:p>
        </p:txBody>
      </p:sp>
      <p:sp>
        <p:nvSpPr>
          <p:cNvPr id="16" name="Google Shape;175;p22">
            <a:extLst>
              <a:ext uri="{FF2B5EF4-FFF2-40B4-BE49-F238E27FC236}">
                <a16:creationId xmlns="" xmlns:a16="http://schemas.microsoft.com/office/drawing/2014/main" id="{8F49D170-0BA4-4883-B5B5-A53B8C82A851}"/>
              </a:ext>
            </a:extLst>
          </p:cNvPr>
          <p:cNvSpPr/>
          <p:nvPr/>
        </p:nvSpPr>
        <p:spPr>
          <a:xfrm>
            <a:off x="107592" y="153739"/>
            <a:ext cx="781200" cy="781200"/>
          </a:xfrm>
          <a:prstGeom prst="ellipse">
            <a:avLst/>
          </a:prstGeom>
          <a:solidFill>
            <a:schemeClr val="bg1"/>
          </a:solidFill>
          <a:ln w="19050" cap="flat" cmpd="sng">
            <a:solidFill>
              <a:srgbClr val="00007C"/>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8" name="Google Shape;179;p22">
            <a:extLst>
              <a:ext uri="{FF2B5EF4-FFF2-40B4-BE49-F238E27FC236}">
                <a16:creationId xmlns="" xmlns:a16="http://schemas.microsoft.com/office/drawing/2014/main" id="{6D69753B-982D-4774-85CA-2A4D543E6A7C}"/>
              </a:ext>
            </a:extLst>
          </p:cNvPr>
          <p:cNvSpPr/>
          <p:nvPr/>
        </p:nvSpPr>
        <p:spPr>
          <a:xfrm rot="2700000">
            <a:off x="343272" y="241824"/>
            <a:ext cx="344838" cy="580722"/>
          </a:xfrm>
          <a:custGeom>
            <a:avLst/>
            <a:gdLst/>
            <a:ahLst/>
            <a:cxnLst/>
            <a:rect l="l" t="t" r="r" b="b"/>
            <a:pathLst>
              <a:path w="120000" h="120000" extrusionOk="0">
                <a:moveTo>
                  <a:pt x="60041" y="0"/>
                </a:moveTo>
                <a:cubicBezTo>
                  <a:pt x="68312" y="142"/>
                  <a:pt x="77049" y="3617"/>
                  <a:pt x="77802" y="9249"/>
                </a:cubicBezTo>
                <a:cubicBezTo>
                  <a:pt x="79731" y="16341"/>
                  <a:pt x="68983" y="18083"/>
                  <a:pt x="72034" y="26607"/>
                </a:cubicBezTo>
                <a:lnTo>
                  <a:pt x="120000" y="26607"/>
                </a:lnTo>
                <a:lnTo>
                  <a:pt x="120000" y="53320"/>
                </a:lnTo>
                <a:cubicBezTo>
                  <a:pt x="105180" y="54850"/>
                  <a:pt x="101982" y="49006"/>
                  <a:pt x="89415" y="50069"/>
                </a:cubicBezTo>
                <a:cubicBezTo>
                  <a:pt x="79319" y="50489"/>
                  <a:pt x="73089" y="55363"/>
                  <a:pt x="72833" y="59977"/>
                </a:cubicBezTo>
                <a:cubicBezTo>
                  <a:pt x="73004" y="64029"/>
                  <a:pt x="79442" y="70012"/>
                  <a:pt x="91464" y="70060"/>
                </a:cubicBezTo>
                <a:cubicBezTo>
                  <a:pt x="106013" y="69226"/>
                  <a:pt x="103877" y="65247"/>
                  <a:pt x="120000" y="65606"/>
                </a:cubicBezTo>
                <a:lnTo>
                  <a:pt x="120000" y="93541"/>
                </a:lnTo>
                <a:lnTo>
                  <a:pt x="70059" y="93541"/>
                </a:lnTo>
                <a:cubicBezTo>
                  <a:pt x="69329" y="102697"/>
                  <a:pt x="76533" y="101447"/>
                  <a:pt x="78036" y="109608"/>
                </a:cubicBezTo>
                <a:cubicBezTo>
                  <a:pt x="77950" y="116314"/>
                  <a:pt x="67224" y="119904"/>
                  <a:pt x="59959" y="120000"/>
                </a:cubicBezTo>
                <a:cubicBezTo>
                  <a:pt x="51687" y="119857"/>
                  <a:pt x="42950" y="116382"/>
                  <a:pt x="42197" y="110750"/>
                </a:cubicBezTo>
                <a:cubicBezTo>
                  <a:pt x="40279" y="103699"/>
                  <a:pt x="50892" y="101936"/>
                  <a:pt x="47995" y="93541"/>
                </a:cubicBezTo>
                <a:lnTo>
                  <a:pt x="0" y="93541"/>
                </a:lnTo>
                <a:lnTo>
                  <a:pt x="0" y="66075"/>
                </a:lnTo>
                <a:cubicBezTo>
                  <a:pt x="15368" y="64341"/>
                  <a:pt x="18478" y="70364"/>
                  <a:pt x="31219" y="69286"/>
                </a:cubicBezTo>
                <a:cubicBezTo>
                  <a:pt x="41315" y="68866"/>
                  <a:pt x="47545" y="63992"/>
                  <a:pt x="47801" y="59379"/>
                </a:cubicBezTo>
                <a:cubicBezTo>
                  <a:pt x="47631" y="55326"/>
                  <a:pt x="41193" y="49343"/>
                  <a:pt x="29171" y="49296"/>
                </a:cubicBezTo>
                <a:cubicBezTo>
                  <a:pt x="14433" y="50140"/>
                  <a:pt x="16816" y="54212"/>
                  <a:pt x="0" y="53739"/>
                </a:cubicBezTo>
                <a:lnTo>
                  <a:pt x="0" y="26607"/>
                </a:lnTo>
                <a:lnTo>
                  <a:pt x="49932" y="26607"/>
                </a:lnTo>
                <a:cubicBezTo>
                  <a:pt x="50748" y="17288"/>
                  <a:pt x="43474" y="18596"/>
                  <a:pt x="41963" y="10391"/>
                </a:cubicBezTo>
                <a:cubicBezTo>
                  <a:pt x="42049" y="3685"/>
                  <a:pt x="52775" y="95"/>
                  <a:pt x="60041" y="0"/>
                </a:cubicBezTo>
                <a:close/>
              </a:path>
            </a:pathLst>
          </a:custGeom>
          <a:solidFill>
            <a:srgbClr val="00007C"/>
          </a:solidFill>
          <a:ln>
            <a:noFill/>
          </a:ln>
        </p:spPr>
        <p:txBody>
          <a:bodyPr spcFirstLastPara="1" wrap="square"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9" name="Rectángulo 13">
            <a:extLst>
              <a:ext uri="{FF2B5EF4-FFF2-40B4-BE49-F238E27FC236}">
                <a16:creationId xmlns="" xmlns:a16="http://schemas.microsoft.com/office/drawing/2014/main" id="{C69EC7E4-89B9-4B2D-8DFA-6D6D029EA87A}"/>
              </a:ext>
            </a:extLst>
          </p:cNvPr>
          <p:cNvSpPr/>
          <p:nvPr/>
        </p:nvSpPr>
        <p:spPr>
          <a:xfrm>
            <a:off x="691664" y="4122821"/>
            <a:ext cx="10938862" cy="352053"/>
          </a:xfrm>
          <a:prstGeom prst="rect">
            <a:avLst/>
          </a:prstGeom>
          <a:noFill/>
          <a:ln w="57150">
            <a:solidFill>
              <a:srgbClr val="9BBB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ángulo 13">
            <a:extLst>
              <a:ext uri="{FF2B5EF4-FFF2-40B4-BE49-F238E27FC236}">
                <a16:creationId xmlns="" xmlns:a16="http://schemas.microsoft.com/office/drawing/2014/main" id="{C69EC7E4-89B9-4B2D-8DFA-6D6D029EA87A}"/>
              </a:ext>
            </a:extLst>
          </p:cNvPr>
          <p:cNvSpPr/>
          <p:nvPr/>
        </p:nvSpPr>
        <p:spPr>
          <a:xfrm>
            <a:off x="683643" y="1949116"/>
            <a:ext cx="10938862" cy="352053"/>
          </a:xfrm>
          <a:prstGeom prst="rect">
            <a:avLst/>
          </a:prstGeom>
          <a:noFill/>
          <a:ln w="57150">
            <a:solidFill>
              <a:srgbClr val="9BBB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514" name="Picture 2" descr="Lamp Icon Vector Light Bulb Icon: vector de stock (libre de regalías)  1069596155 | Shutterstock"/>
          <p:cNvPicPr>
            <a:picLocks noChangeAspect="1" noChangeArrowheads="1"/>
          </p:cNvPicPr>
          <p:nvPr/>
        </p:nvPicPr>
        <p:blipFill>
          <a:blip r:embed="rId3">
            <a:clrChange>
              <a:clrFrom>
                <a:srgbClr val="FFFEFF"/>
              </a:clrFrom>
              <a:clrTo>
                <a:srgbClr val="FFFEFF">
                  <a:alpha val="0"/>
                </a:srgbClr>
              </a:clrTo>
            </a:clrChange>
          </a:blip>
          <a:srcRect l="13921" t="8515" r="14323" b="18385"/>
          <a:stretch>
            <a:fillRect/>
          </a:stretch>
        </p:blipFill>
        <p:spPr bwMode="auto">
          <a:xfrm>
            <a:off x="10731260" y="389276"/>
            <a:ext cx="1236451" cy="1356495"/>
          </a:xfrm>
          <a:prstGeom prst="rect">
            <a:avLst/>
          </a:prstGeom>
          <a:noFill/>
        </p:spPr>
      </p:pic>
    </p:spTree>
    <p:extLst>
      <p:ext uri="{BB962C8B-B14F-4D97-AF65-F5344CB8AC3E}">
        <p14:creationId xmlns="" xmlns:p14="http://schemas.microsoft.com/office/powerpoint/2010/main" val="299424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45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11">
            <a:extLst>
              <a:ext uri="{FF2B5EF4-FFF2-40B4-BE49-F238E27FC236}">
                <a16:creationId xmlns="" xmlns:a16="http://schemas.microsoft.com/office/drawing/2014/main" id="{689E7B96-A4A7-4DA6-86E5-B13691B57A0A}"/>
              </a:ext>
            </a:extLst>
          </p:cNvPr>
          <p:cNvSpPr/>
          <p:nvPr/>
        </p:nvSpPr>
        <p:spPr>
          <a:xfrm>
            <a:off x="-5846" y="-20394"/>
            <a:ext cx="2438400" cy="6857999"/>
          </a:xfrm>
          <a:prstGeom prst="rect">
            <a:avLst/>
          </a:prstGeom>
          <a:gradFill flip="none" rotWithShape="1">
            <a:gsLst>
              <a:gs pos="100000">
                <a:schemeClr val="bg1">
                  <a:lumMod val="85000"/>
                </a:schemeClr>
              </a:gs>
              <a:gs pos="16000">
                <a:schemeClr val="bg1"/>
              </a:gs>
              <a:gs pos="60000">
                <a:schemeClr val="bg1">
                  <a:lumMod val="95000"/>
                </a:schemeClr>
              </a:gs>
              <a:gs pos="41000">
                <a:schemeClr val="bg1">
                  <a:lumMod val="95000"/>
                </a:schemeClr>
              </a:gs>
            </a:gsLst>
            <a:lin ang="10800000" scaled="1"/>
            <a:tileRect/>
          </a:gradFill>
        </p:spPr>
        <p:txBody>
          <a:bodyPr vert="horz" lIns="91440" tIns="45720" rIns="91440" bIns="45720" rtlCol="0">
            <a:normAutofit/>
          </a:bodyPr>
          <a:lstStyle/>
          <a:p>
            <a:pPr algn="ctr">
              <a:lnSpc>
                <a:spcPct val="90000"/>
              </a:lnSpc>
              <a:spcBef>
                <a:spcPts val="1000"/>
              </a:spcBef>
            </a:pPr>
            <a:endParaRPr lang="en-US" sz="2400">
              <a:solidFill>
                <a:schemeClr val="tx1"/>
              </a:solidFill>
            </a:endParaRPr>
          </a:p>
        </p:txBody>
      </p:sp>
      <p:cxnSp>
        <p:nvCxnSpPr>
          <p:cNvPr id="6" name="Conector recto 5">
            <a:extLst>
              <a:ext uri="{FF2B5EF4-FFF2-40B4-BE49-F238E27FC236}">
                <a16:creationId xmlns="" xmlns:a16="http://schemas.microsoft.com/office/drawing/2014/main" id="{57573AF8-D197-4ACE-9B3E-4B24EF8EC13D}"/>
              </a:ext>
            </a:extLst>
          </p:cNvPr>
          <p:cNvCxnSpPr>
            <a:cxnSpLocks/>
          </p:cNvCxnSpPr>
          <p:nvPr/>
        </p:nvCxnSpPr>
        <p:spPr>
          <a:xfrm>
            <a:off x="1447800" y="6513226"/>
            <a:ext cx="10744200" cy="0"/>
          </a:xfrm>
          <a:prstGeom prst="line">
            <a:avLst/>
          </a:prstGeom>
          <a:ln w="19050">
            <a:solidFill>
              <a:srgbClr val="00007C"/>
            </a:solidFill>
          </a:ln>
        </p:spPr>
        <p:style>
          <a:lnRef idx="1">
            <a:schemeClr val="accent1"/>
          </a:lnRef>
          <a:fillRef idx="0">
            <a:schemeClr val="accent1"/>
          </a:fillRef>
          <a:effectRef idx="0">
            <a:schemeClr val="accent1"/>
          </a:effectRef>
          <a:fontRef idx="minor">
            <a:schemeClr val="tx1"/>
          </a:fontRef>
        </p:style>
      </p:cxnSp>
      <p:sp>
        <p:nvSpPr>
          <p:cNvPr id="13" name="Google Shape;149;p21">
            <a:extLst>
              <a:ext uri="{FF2B5EF4-FFF2-40B4-BE49-F238E27FC236}">
                <a16:creationId xmlns="" xmlns:a16="http://schemas.microsoft.com/office/drawing/2014/main" id="{91AEEBD4-114C-422F-978E-64402AE09D77}"/>
              </a:ext>
            </a:extLst>
          </p:cNvPr>
          <p:cNvSpPr txBox="1">
            <a:spLocks/>
          </p:cNvSpPr>
          <p:nvPr/>
        </p:nvSpPr>
        <p:spPr>
          <a:xfrm>
            <a:off x="-5846" y="-10268"/>
            <a:ext cx="12192000" cy="1035200"/>
          </a:xfrm>
          <a:prstGeom prst="rect">
            <a:avLst/>
          </a:prstGeom>
          <a:noFill/>
          <a:ln>
            <a:noFill/>
          </a:ln>
        </p:spPr>
        <p:txBody>
          <a:bodyPr spcFirstLastPara="1" vert="horz" wrap="square" lIns="121900" tIns="60933" rIns="121900" bIns="60933"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buClr>
                <a:srgbClr val="0DD2D9"/>
              </a:buClr>
            </a:pPr>
            <a:r>
              <a:rPr lang="en-US" dirty="0">
                <a:solidFill>
                  <a:srgbClr val="0DD2D9"/>
                </a:solidFill>
              </a:rPr>
              <a:t>  </a:t>
            </a:r>
            <a:r>
              <a:rPr lang="en-US" b="1" dirty="0" smtClean="0">
                <a:solidFill>
                  <a:srgbClr val="0DD2D9"/>
                </a:solidFill>
                <a:latin typeface="Arial" panose="020B0604020202020204" pitchFamily="34" charset="0"/>
                <a:cs typeface="Arial" panose="020B0604020202020204" pitchFamily="34" charset="0"/>
              </a:rPr>
              <a:t>Thesis </a:t>
            </a:r>
            <a:r>
              <a:rPr lang="en-US" b="1" dirty="0" smtClean="0">
                <a:latin typeface="Arial" panose="020B0604020202020204" pitchFamily="34" charset="0"/>
                <a:cs typeface="Arial" panose="020B0604020202020204" pitchFamily="34" charset="0"/>
              </a:rPr>
              <a:t>Index</a:t>
            </a:r>
            <a:endParaRPr lang="en-US" b="1" dirty="0">
              <a:latin typeface="Arial" panose="020B0604020202020204" pitchFamily="34" charset="0"/>
              <a:cs typeface="Arial" panose="020B0604020202020204" pitchFamily="34" charset="0"/>
            </a:endParaRPr>
          </a:p>
        </p:txBody>
      </p:sp>
      <p:grpSp>
        <p:nvGrpSpPr>
          <p:cNvPr id="14" name="Google Shape;151;p21">
            <a:extLst>
              <a:ext uri="{FF2B5EF4-FFF2-40B4-BE49-F238E27FC236}">
                <a16:creationId xmlns="" xmlns:a16="http://schemas.microsoft.com/office/drawing/2014/main" id="{7D1066F4-D8CD-441D-B47A-0ABFFBFC2AF0}"/>
              </a:ext>
            </a:extLst>
          </p:cNvPr>
          <p:cNvGrpSpPr/>
          <p:nvPr/>
        </p:nvGrpSpPr>
        <p:grpSpPr>
          <a:xfrm>
            <a:off x="1971475" y="1512943"/>
            <a:ext cx="717381" cy="717381"/>
            <a:chOff x="4298598" y="1406129"/>
            <a:chExt cx="538036" cy="538036"/>
          </a:xfrm>
          <a:noFill/>
        </p:grpSpPr>
        <p:sp>
          <p:nvSpPr>
            <p:cNvPr id="15" name="Google Shape;152;p21">
              <a:extLst>
                <a:ext uri="{FF2B5EF4-FFF2-40B4-BE49-F238E27FC236}">
                  <a16:creationId xmlns="" xmlns:a16="http://schemas.microsoft.com/office/drawing/2014/main" id="{0AC86F56-C2C7-4E77-ABC0-B326BFEFC4C0}"/>
                </a:ext>
              </a:extLst>
            </p:cNvPr>
            <p:cNvSpPr/>
            <p:nvPr/>
          </p:nvSpPr>
          <p:spPr>
            <a:xfrm>
              <a:off x="4298598" y="1406129"/>
              <a:ext cx="538036" cy="538036"/>
            </a:xfrm>
            <a:prstGeom prst="ellipse">
              <a:avLst/>
            </a:prstGeom>
            <a:grpFill/>
            <a:ln w="31750" cap="flat" cmpd="sng">
              <a:solidFill>
                <a:srgbClr val="00007C"/>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rgbClr val="0DD2D9"/>
                </a:solidFill>
                <a:latin typeface="Arial"/>
                <a:ea typeface="Arial"/>
                <a:cs typeface="Arial"/>
                <a:sym typeface="Arial"/>
              </a:endParaRPr>
            </a:p>
          </p:txBody>
        </p:sp>
        <p:sp>
          <p:nvSpPr>
            <p:cNvPr id="16" name="Google Shape;153;p21">
              <a:extLst>
                <a:ext uri="{FF2B5EF4-FFF2-40B4-BE49-F238E27FC236}">
                  <a16:creationId xmlns="" xmlns:a16="http://schemas.microsoft.com/office/drawing/2014/main" id="{A6FD5D09-A017-45D3-8AE8-F6C2AA2DFBCA}"/>
                </a:ext>
              </a:extLst>
            </p:cNvPr>
            <p:cNvSpPr txBox="1"/>
            <p:nvPr/>
          </p:nvSpPr>
          <p:spPr>
            <a:xfrm>
              <a:off x="4387596" y="1490481"/>
              <a:ext cx="360040" cy="369332"/>
            </a:xfrm>
            <a:prstGeom prst="rect">
              <a:avLst/>
            </a:prstGeom>
            <a:grpFill/>
            <a:ln>
              <a:noFill/>
            </a:ln>
          </p:spPr>
          <p:txBody>
            <a:bodyPr spcFirstLastPara="1" wrap="square" lIns="121900" tIns="60933" rIns="121900" bIns="60933" anchor="ctr" anchorCtr="0">
              <a:noAutofit/>
            </a:bodyPr>
            <a:lstStyle/>
            <a:p>
              <a:pPr algn="ctr"/>
              <a:r>
                <a:rPr lang="en" sz="2400" b="1" dirty="0">
                  <a:solidFill>
                    <a:srgbClr val="00007C"/>
                  </a:solidFill>
                  <a:latin typeface="Arial"/>
                  <a:ea typeface="Arial"/>
                  <a:cs typeface="Arial"/>
                  <a:sym typeface="Arial"/>
                </a:rPr>
                <a:t>1</a:t>
              </a:r>
              <a:endParaRPr sz="2400" b="1" dirty="0">
                <a:solidFill>
                  <a:srgbClr val="00007C"/>
                </a:solidFill>
                <a:latin typeface="Arial"/>
                <a:ea typeface="Arial"/>
                <a:cs typeface="Arial"/>
                <a:sym typeface="Arial"/>
              </a:endParaRPr>
            </a:p>
          </p:txBody>
        </p:sp>
      </p:grpSp>
      <p:grpSp>
        <p:nvGrpSpPr>
          <p:cNvPr id="17" name="Google Shape;154;p21">
            <a:extLst>
              <a:ext uri="{FF2B5EF4-FFF2-40B4-BE49-F238E27FC236}">
                <a16:creationId xmlns="" xmlns:a16="http://schemas.microsoft.com/office/drawing/2014/main" id="{9A3D8ED9-1A24-4491-ABDD-4F2B493C52D0}"/>
              </a:ext>
            </a:extLst>
          </p:cNvPr>
          <p:cNvGrpSpPr/>
          <p:nvPr/>
        </p:nvGrpSpPr>
        <p:grpSpPr>
          <a:xfrm>
            <a:off x="1962992" y="2400887"/>
            <a:ext cx="717381" cy="717381"/>
            <a:chOff x="4298598" y="2241725"/>
            <a:chExt cx="538036" cy="538036"/>
          </a:xfrm>
          <a:noFill/>
        </p:grpSpPr>
        <p:sp>
          <p:nvSpPr>
            <p:cNvPr id="18" name="Google Shape;155;p21">
              <a:extLst>
                <a:ext uri="{FF2B5EF4-FFF2-40B4-BE49-F238E27FC236}">
                  <a16:creationId xmlns="" xmlns:a16="http://schemas.microsoft.com/office/drawing/2014/main" id="{D6630F08-7CE3-4ED2-AAF5-AF55D1456D70}"/>
                </a:ext>
              </a:extLst>
            </p:cNvPr>
            <p:cNvSpPr/>
            <p:nvPr/>
          </p:nvSpPr>
          <p:spPr>
            <a:xfrm>
              <a:off x="4298598" y="2241725"/>
              <a:ext cx="538036" cy="538036"/>
            </a:xfrm>
            <a:prstGeom prst="ellipse">
              <a:avLst/>
            </a:prstGeom>
            <a:grpFill/>
            <a:ln w="31750" cap="flat" cmpd="sng">
              <a:solidFill>
                <a:srgbClr val="00007C"/>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rgbClr val="00007C"/>
                </a:solidFill>
                <a:latin typeface="Arial"/>
                <a:ea typeface="Arial"/>
                <a:cs typeface="Arial"/>
                <a:sym typeface="Arial"/>
              </a:endParaRPr>
            </a:p>
          </p:txBody>
        </p:sp>
        <p:sp>
          <p:nvSpPr>
            <p:cNvPr id="19" name="Google Shape;156;p21">
              <a:extLst>
                <a:ext uri="{FF2B5EF4-FFF2-40B4-BE49-F238E27FC236}">
                  <a16:creationId xmlns="" xmlns:a16="http://schemas.microsoft.com/office/drawing/2014/main" id="{19BD93D3-005F-4C71-9465-2C71297B85D5}"/>
                </a:ext>
              </a:extLst>
            </p:cNvPr>
            <p:cNvSpPr txBox="1"/>
            <p:nvPr/>
          </p:nvSpPr>
          <p:spPr>
            <a:xfrm>
              <a:off x="4387596" y="2326077"/>
              <a:ext cx="360040" cy="369332"/>
            </a:xfrm>
            <a:prstGeom prst="rect">
              <a:avLst/>
            </a:prstGeom>
            <a:grpFill/>
            <a:ln>
              <a:noFill/>
            </a:ln>
          </p:spPr>
          <p:txBody>
            <a:bodyPr spcFirstLastPara="1" wrap="square" lIns="121900" tIns="60933" rIns="121900" bIns="60933" anchor="ctr" anchorCtr="0">
              <a:noAutofit/>
            </a:bodyPr>
            <a:lstStyle/>
            <a:p>
              <a:pPr algn="ctr"/>
              <a:r>
                <a:rPr lang="en" sz="2400" b="1" dirty="0">
                  <a:solidFill>
                    <a:srgbClr val="00007C"/>
                  </a:solidFill>
                  <a:latin typeface="Arial"/>
                  <a:ea typeface="Arial"/>
                  <a:cs typeface="Arial"/>
                  <a:sym typeface="Arial"/>
                </a:rPr>
                <a:t>2</a:t>
              </a:r>
              <a:endParaRPr sz="2400" b="1" dirty="0">
                <a:solidFill>
                  <a:srgbClr val="00007C"/>
                </a:solidFill>
                <a:latin typeface="Arial"/>
                <a:ea typeface="Arial"/>
                <a:cs typeface="Arial"/>
                <a:sym typeface="Arial"/>
              </a:endParaRPr>
            </a:p>
          </p:txBody>
        </p:sp>
      </p:grpSp>
      <p:grpSp>
        <p:nvGrpSpPr>
          <p:cNvPr id="20" name="Google Shape;157;p21">
            <a:extLst>
              <a:ext uri="{FF2B5EF4-FFF2-40B4-BE49-F238E27FC236}">
                <a16:creationId xmlns="" xmlns:a16="http://schemas.microsoft.com/office/drawing/2014/main" id="{4DDB1C1A-1257-48B0-BA4F-3AD80D696877}"/>
              </a:ext>
            </a:extLst>
          </p:cNvPr>
          <p:cNvGrpSpPr/>
          <p:nvPr/>
        </p:nvGrpSpPr>
        <p:grpSpPr>
          <a:xfrm>
            <a:off x="1975212" y="4207441"/>
            <a:ext cx="717381" cy="717381"/>
            <a:chOff x="4298598" y="3049560"/>
            <a:chExt cx="538036" cy="538036"/>
          </a:xfrm>
          <a:noFill/>
        </p:grpSpPr>
        <p:sp>
          <p:nvSpPr>
            <p:cNvPr id="21" name="Google Shape;158;p21">
              <a:extLst>
                <a:ext uri="{FF2B5EF4-FFF2-40B4-BE49-F238E27FC236}">
                  <a16:creationId xmlns="" xmlns:a16="http://schemas.microsoft.com/office/drawing/2014/main" id="{2CAD4503-2E72-4524-A4D9-D22B0B145CD9}"/>
                </a:ext>
              </a:extLst>
            </p:cNvPr>
            <p:cNvSpPr/>
            <p:nvPr/>
          </p:nvSpPr>
          <p:spPr>
            <a:xfrm>
              <a:off x="4298598" y="3049560"/>
              <a:ext cx="538036" cy="538036"/>
            </a:xfrm>
            <a:prstGeom prst="ellipse">
              <a:avLst/>
            </a:prstGeom>
            <a:grpFill/>
            <a:ln w="31750" cap="flat" cmpd="sng">
              <a:solidFill>
                <a:srgbClr val="00007C"/>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rgbClr val="00007C"/>
                </a:solidFill>
                <a:latin typeface="Arial"/>
                <a:ea typeface="Arial"/>
                <a:cs typeface="Arial"/>
                <a:sym typeface="Arial"/>
              </a:endParaRPr>
            </a:p>
          </p:txBody>
        </p:sp>
        <p:sp>
          <p:nvSpPr>
            <p:cNvPr id="22" name="Google Shape;159;p21">
              <a:extLst>
                <a:ext uri="{FF2B5EF4-FFF2-40B4-BE49-F238E27FC236}">
                  <a16:creationId xmlns="" xmlns:a16="http://schemas.microsoft.com/office/drawing/2014/main" id="{768890C8-4467-4BFF-B1D6-8435C902DF98}"/>
                </a:ext>
              </a:extLst>
            </p:cNvPr>
            <p:cNvSpPr txBox="1"/>
            <p:nvPr/>
          </p:nvSpPr>
          <p:spPr>
            <a:xfrm>
              <a:off x="4387596" y="3133912"/>
              <a:ext cx="360040" cy="369332"/>
            </a:xfrm>
            <a:prstGeom prst="rect">
              <a:avLst/>
            </a:prstGeom>
            <a:grpFill/>
            <a:ln>
              <a:noFill/>
            </a:ln>
          </p:spPr>
          <p:txBody>
            <a:bodyPr spcFirstLastPara="1" wrap="square" lIns="121900" tIns="60933" rIns="121900" bIns="60933" anchor="ctr" anchorCtr="0">
              <a:noAutofit/>
            </a:bodyPr>
            <a:lstStyle/>
            <a:p>
              <a:pPr algn="ctr"/>
              <a:r>
                <a:rPr lang="en" sz="2400" b="1" dirty="0">
                  <a:solidFill>
                    <a:srgbClr val="00007C"/>
                  </a:solidFill>
                  <a:latin typeface="Arial"/>
                  <a:ea typeface="Arial"/>
                  <a:cs typeface="Arial"/>
                  <a:sym typeface="Arial"/>
                </a:rPr>
                <a:t>4</a:t>
              </a:r>
              <a:endParaRPr sz="2400" b="1" dirty="0">
                <a:solidFill>
                  <a:srgbClr val="00007C"/>
                </a:solidFill>
                <a:latin typeface="Arial"/>
                <a:ea typeface="Arial"/>
                <a:cs typeface="Arial"/>
                <a:sym typeface="Arial"/>
              </a:endParaRPr>
            </a:p>
          </p:txBody>
        </p:sp>
      </p:grpSp>
      <p:grpSp>
        <p:nvGrpSpPr>
          <p:cNvPr id="23" name="Google Shape;160;p21">
            <a:extLst>
              <a:ext uri="{FF2B5EF4-FFF2-40B4-BE49-F238E27FC236}">
                <a16:creationId xmlns="" xmlns:a16="http://schemas.microsoft.com/office/drawing/2014/main" id="{932EB491-AED9-4164-BC13-EBF23D36B1CB}"/>
              </a:ext>
            </a:extLst>
          </p:cNvPr>
          <p:cNvGrpSpPr/>
          <p:nvPr/>
        </p:nvGrpSpPr>
        <p:grpSpPr>
          <a:xfrm>
            <a:off x="1975213" y="5096824"/>
            <a:ext cx="717381" cy="717381"/>
            <a:chOff x="4298598" y="3857396"/>
            <a:chExt cx="538036" cy="538036"/>
          </a:xfrm>
          <a:noFill/>
        </p:grpSpPr>
        <p:sp>
          <p:nvSpPr>
            <p:cNvPr id="24" name="Google Shape;161;p21">
              <a:extLst>
                <a:ext uri="{FF2B5EF4-FFF2-40B4-BE49-F238E27FC236}">
                  <a16:creationId xmlns="" xmlns:a16="http://schemas.microsoft.com/office/drawing/2014/main" id="{96D3E3F4-E149-4EBA-9C0F-E83BF9F285E0}"/>
                </a:ext>
              </a:extLst>
            </p:cNvPr>
            <p:cNvSpPr/>
            <p:nvPr/>
          </p:nvSpPr>
          <p:spPr>
            <a:xfrm>
              <a:off x="4298598" y="3857396"/>
              <a:ext cx="538036" cy="538036"/>
            </a:xfrm>
            <a:prstGeom prst="ellipse">
              <a:avLst/>
            </a:prstGeom>
            <a:grpFill/>
            <a:ln w="31750" cap="flat" cmpd="sng">
              <a:solidFill>
                <a:srgbClr val="00007C"/>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rgbClr val="00007C"/>
                </a:solidFill>
                <a:latin typeface="Arial"/>
                <a:ea typeface="Arial"/>
                <a:cs typeface="Arial"/>
                <a:sym typeface="Arial"/>
              </a:endParaRPr>
            </a:p>
          </p:txBody>
        </p:sp>
        <p:sp>
          <p:nvSpPr>
            <p:cNvPr id="25" name="Google Shape;162;p21">
              <a:extLst>
                <a:ext uri="{FF2B5EF4-FFF2-40B4-BE49-F238E27FC236}">
                  <a16:creationId xmlns="" xmlns:a16="http://schemas.microsoft.com/office/drawing/2014/main" id="{93C126D4-DF61-421D-A795-E50C012BAE9B}"/>
                </a:ext>
              </a:extLst>
            </p:cNvPr>
            <p:cNvSpPr txBox="1"/>
            <p:nvPr/>
          </p:nvSpPr>
          <p:spPr>
            <a:xfrm>
              <a:off x="4387596" y="3941748"/>
              <a:ext cx="360040" cy="369332"/>
            </a:xfrm>
            <a:prstGeom prst="rect">
              <a:avLst/>
            </a:prstGeom>
            <a:grpFill/>
            <a:ln>
              <a:noFill/>
            </a:ln>
          </p:spPr>
          <p:txBody>
            <a:bodyPr spcFirstLastPara="1" wrap="square" lIns="121900" tIns="60933" rIns="121900" bIns="60933" anchor="ctr" anchorCtr="0">
              <a:noAutofit/>
            </a:bodyPr>
            <a:lstStyle/>
            <a:p>
              <a:pPr algn="ctr"/>
              <a:r>
                <a:rPr lang="en" sz="2400" b="1" dirty="0">
                  <a:solidFill>
                    <a:srgbClr val="00007C"/>
                  </a:solidFill>
                  <a:latin typeface="Arial"/>
                  <a:ea typeface="Arial"/>
                  <a:cs typeface="Arial"/>
                  <a:sym typeface="Arial"/>
                </a:rPr>
                <a:t>5</a:t>
              </a:r>
              <a:endParaRPr sz="2400" b="1" dirty="0">
                <a:solidFill>
                  <a:srgbClr val="00007C"/>
                </a:solidFill>
                <a:latin typeface="Arial"/>
                <a:ea typeface="Arial"/>
                <a:cs typeface="Arial"/>
                <a:sym typeface="Arial"/>
              </a:endParaRPr>
            </a:p>
          </p:txBody>
        </p:sp>
      </p:grpSp>
      <p:sp>
        <p:nvSpPr>
          <p:cNvPr id="26" name="Google Shape;163;p21">
            <a:extLst>
              <a:ext uri="{FF2B5EF4-FFF2-40B4-BE49-F238E27FC236}">
                <a16:creationId xmlns="" xmlns:a16="http://schemas.microsoft.com/office/drawing/2014/main" id="{64CB90C7-19A8-4A65-AA31-26971F57097A}"/>
              </a:ext>
            </a:extLst>
          </p:cNvPr>
          <p:cNvSpPr txBox="1"/>
          <p:nvPr/>
        </p:nvSpPr>
        <p:spPr>
          <a:xfrm>
            <a:off x="2737442" y="1579027"/>
            <a:ext cx="2100083" cy="491856"/>
          </a:xfrm>
          <a:prstGeom prst="rect">
            <a:avLst/>
          </a:prstGeom>
          <a:noFill/>
          <a:ln>
            <a:noFill/>
          </a:ln>
        </p:spPr>
        <p:txBody>
          <a:bodyPr spcFirstLastPara="1" wrap="square" lIns="121900" tIns="60933" rIns="121900" bIns="60933" anchor="t" anchorCtr="0">
            <a:noAutofit/>
          </a:bodyPr>
          <a:lstStyle/>
          <a:p>
            <a:r>
              <a:rPr lang="en-US" sz="2400" b="1" dirty="0">
                <a:solidFill>
                  <a:srgbClr val="00007C"/>
                </a:solidFill>
              </a:rPr>
              <a:t>Introduction</a:t>
            </a:r>
            <a:r>
              <a:rPr lang="en-US" sz="1600" dirty="0">
                <a:solidFill>
                  <a:srgbClr val="00007C"/>
                </a:solidFill>
              </a:rPr>
              <a:t> </a:t>
            </a:r>
            <a:r>
              <a:rPr lang="en" sz="1600" dirty="0" smtClean="0">
                <a:solidFill>
                  <a:srgbClr val="00007C"/>
                </a:solidFill>
                <a:latin typeface="Arial"/>
                <a:ea typeface="Arial"/>
                <a:cs typeface="Arial"/>
                <a:sym typeface="Arial"/>
              </a:rPr>
              <a:t> </a:t>
            </a:r>
            <a:endParaRPr sz="1600" dirty="0">
              <a:solidFill>
                <a:srgbClr val="00007C"/>
              </a:solidFill>
              <a:latin typeface="Arial"/>
              <a:ea typeface="Arial"/>
              <a:cs typeface="Arial"/>
              <a:sym typeface="Arial"/>
            </a:endParaRPr>
          </a:p>
        </p:txBody>
      </p:sp>
      <p:sp>
        <p:nvSpPr>
          <p:cNvPr id="29" name="Google Shape;166;p21">
            <a:extLst>
              <a:ext uri="{FF2B5EF4-FFF2-40B4-BE49-F238E27FC236}">
                <a16:creationId xmlns="" xmlns:a16="http://schemas.microsoft.com/office/drawing/2014/main" id="{3C94F5FB-AE30-4C6C-98D0-83280E36B11A}"/>
              </a:ext>
            </a:extLst>
          </p:cNvPr>
          <p:cNvSpPr txBox="1"/>
          <p:nvPr/>
        </p:nvSpPr>
        <p:spPr>
          <a:xfrm>
            <a:off x="2737142" y="3402081"/>
            <a:ext cx="3310577" cy="491856"/>
          </a:xfrm>
          <a:prstGeom prst="rect">
            <a:avLst/>
          </a:prstGeom>
          <a:noFill/>
          <a:ln>
            <a:noFill/>
          </a:ln>
        </p:spPr>
        <p:txBody>
          <a:bodyPr spcFirstLastPara="1" wrap="square" lIns="121900" tIns="60933" rIns="121900" bIns="60933" anchor="t" anchorCtr="0">
            <a:noAutofit/>
          </a:bodyPr>
          <a:lstStyle/>
          <a:p>
            <a:r>
              <a:rPr lang="en-US" sz="2400" b="1" dirty="0" smtClean="0">
                <a:solidFill>
                  <a:srgbClr val="00007C"/>
                </a:solidFill>
              </a:rPr>
              <a:t>Methodology</a:t>
            </a:r>
            <a:endParaRPr lang="en-US" sz="2400" b="1" dirty="0">
              <a:solidFill>
                <a:srgbClr val="00007C"/>
              </a:solidFill>
            </a:endParaRPr>
          </a:p>
        </p:txBody>
      </p:sp>
      <p:sp>
        <p:nvSpPr>
          <p:cNvPr id="36" name="Google Shape;854;p50">
            <a:extLst>
              <a:ext uri="{FF2B5EF4-FFF2-40B4-BE49-F238E27FC236}">
                <a16:creationId xmlns="" xmlns:a16="http://schemas.microsoft.com/office/drawing/2014/main" id="{261227CD-8341-43E7-B50D-4556EFBF0A59}"/>
              </a:ext>
            </a:extLst>
          </p:cNvPr>
          <p:cNvSpPr/>
          <p:nvPr/>
        </p:nvSpPr>
        <p:spPr>
          <a:xfrm rot="-5400000">
            <a:off x="196644" y="5358838"/>
            <a:ext cx="1171958" cy="1388834"/>
          </a:xfrm>
          <a:custGeom>
            <a:avLst/>
            <a:gdLst/>
            <a:ahLst/>
            <a:cxnLst/>
            <a:rect l="l" t="t" r="r" b="b"/>
            <a:pathLst>
              <a:path w="120000" h="120000" extrusionOk="0">
                <a:moveTo>
                  <a:pt x="52114" y="23995"/>
                </a:moveTo>
                <a:lnTo>
                  <a:pt x="26681" y="59999"/>
                </a:lnTo>
                <a:lnTo>
                  <a:pt x="52114" y="96003"/>
                </a:lnTo>
                <a:lnTo>
                  <a:pt x="25433" y="96003"/>
                </a:lnTo>
                <a:lnTo>
                  <a:pt x="0" y="59999"/>
                </a:lnTo>
                <a:lnTo>
                  <a:pt x="25433" y="23995"/>
                </a:lnTo>
                <a:close/>
                <a:moveTo>
                  <a:pt x="119999" y="60000"/>
                </a:moveTo>
                <a:lnTo>
                  <a:pt x="76696" y="120000"/>
                </a:lnTo>
                <a:lnTo>
                  <a:pt x="71450" y="112731"/>
                </a:lnTo>
                <a:lnTo>
                  <a:pt x="44503" y="112731"/>
                </a:lnTo>
                <a:cubicBezTo>
                  <a:pt x="43660" y="114688"/>
                  <a:pt x="41587" y="116065"/>
                  <a:pt x="39167" y="116065"/>
                </a:cubicBezTo>
                <a:cubicBezTo>
                  <a:pt x="37038" y="116065"/>
                  <a:pt x="35178" y="115000"/>
                  <a:pt x="34259" y="113372"/>
                </a:cubicBezTo>
                <a:lnTo>
                  <a:pt x="12122" y="117398"/>
                </a:lnTo>
                <a:lnTo>
                  <a:pt x="12122" y="104063"/>
                </a:lnTo>
                <a:lnTo>
                  <a:pt x="34259" y="108089"/>
                </a:lnTo>
                <a:cubicBezTo>
                  <a:pt x="35178" y="106461"/>
                  <a:pt x="37038" y="105397"/>
                  <a:pt x="39167" y="105397"/>
                </a:cubicBezTo>
                <a:cubicBezTo>
                  <a:pt x="41587" y="105397"/>
                  <a:pt x="43660" y="106773"/>
                  <a:pt x="44503" y="108730"/>
                </a:cubicBezTo>
                <a:lnTo>
                  <a:pt x="68563" y="108730"/>
                </a:lnTo>
                <a:lnTo>
                  <a:pt x="33393" y="60000"/>
                </a:lnTo>
                <a:lnTo>
                  <a:pt x="76696" y="0"/>
                </a:lnTo>
                <a:close/>
              </a:path>
            </a:pathLst>
          </a:custGeom>
          <a:solidFill>
            <a:srgbClr val="00007C"/>
          </a:solidFill>
          <a:ln>
            <a:solidFill>
              <a:srgbClr val="00007C"/>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DD2D9"/>
              </a:solidFill>
              <a:latin typeface="Arial"/>
              <a:ea typeface="Arial"/>
              <a:cs typeface="Arial"/>
              <a:sym typeface="Arial"/>
            </a:endParaRPr>
          </a:p>
        </p:txBody>
      </p:sp>
      <p:grpSp>
        <p:nvGrpSpPr>
          <p:cNvPr id="46" name="Google Shape;154;p21">
            <a:extLst>
              <a:ext uri="{FF2B5EF4-FFF2-40B4-BE49-F238E27FC236}">
                <a16:creationId xmlns="" xmlns:a16="http://schemas.microsoft.com/office/drawing/2014/main" id="{EC419E0E-F2B7-483E-8395-375B0708841C}"/>
              </a:ext>
            </a:extLst>
          </p:cNvPr>
          <p:cNvGrpSpPr/>
          <p:nvPr/>
        </p:nvGrpSpPr>
        <p:grpSpPr>
          <a:xfrm>
            <a:off x="1971473" y="3306309"/>
            <a:ext cx="717381" cy="717381"/>
            <a:chOff x="4298598" y="2241725"/>
            <a:chExt cx="538036" cy="538036"/>
          </a:xfrm>
          <a:noFill/>
        </p:grpSpPr>
        <p:sp>
          <p:nvSpPr>
            <p:cNvPr id="47" name="Google Shape;155;p21">
              <a:extLst>
                <a:ext uri="{FF2B5EF4-FFF2-40B4-BE49-F238E27FC236}">
                  <a16:creationId xmlns="" xmlns:a16="http://schemas.microsoft.com/office/drawing/2014/main" id="{3FD02D65-3771-4FC8-BD82-3D636647FAD6}"/>
                </a:ext>
              </a:extLst>
            </p:cNvPr>
            <p:cNvSpPr/>
            <p:nvPr/>
          </p:nvSpPr>
          <p:spPr>
            <a:xfrm>
              <a:off x="4298598" y="2241725"/>
              <a:ext cx="538036" cy="538036"/>
            </a:xfrm>
            <a:prstGeom prst="ellipse">
              <a:avLst/>
            </a:prstGeom>
            <a:grpFill/>
            <a:ln w="31750" cap="flat" cmpd="sng">
              <a:solidFill>
                <a:srgbClr val="00007C"/>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rgbClr val="00007C"/>
                </a:solidFill>
                <a:latin typeface="Arial"/>
                <a:ea typeface="Arial"/>
                <a:cs typeface="Arial"/>
                <a:sym typeface="Arial"/>
              </a:endParaRPr>
            </a:p>
          </p:txBody>
        </p:sp>
        <p:sp>
          <p:nvSpPr>
            <p:cNvPr id="48" name="Google Shape;156;p21">
              <a:extLst>
                <a:ext uri="{FF2B5EF4-FFF2-40B4-BE49-F238E27FC236}">
                  <a16:creationId xmlns="" xmlns:a16="http://schemas.microsoft.com/office/drawing/2014/main" id="{841C0CD4-5423-40F0-B44E-5F6CF34B8710}"/>
                </a:ext>
              </a:extLst>
            </p:cNvPr>
            <p:cNvSpPr txBox="1"/>
            <p:nvPr/>
          </p:nvSpPr>
          <p:spPr>
            <a:xfrm>
              <a:off x="4387596" y="2326077"/>
              <a:ext cx="360040" cy="369332"/>
            </a:xfrm>
            <a:prstGeom prst="rect">
              <a:avLst/>
            </a:prstGeom>
            <a:grpFill/>
            <a:ln>
              <a:noFill/>
            </a:ln>
          </p:spPr>
          <p:txBody>
            <a:bodyPr spcFirstLastPara="1" wrap="square" lIns="121900" tIns="60933" rIns="121900" bIns="60933" anchor="ctr" anchorCtr="0">
              <a:noAutofit/>
            </a:bodyPr>
            <a:lstStyle/>
            <a:p>
              <a:pPr algn="ctr"/>
              <a:r>
                <a:rPr lang="es-ES" sz="2400" b="1" dirty="0">
                  <a:solidFill>
                    <a:srgbClr val="00007C"/>
                  </a:solidFill>
                  <a:latin typeface="Arial"/>
                  <a:ea typeface="Arial"/>
                  <a:cs typeface="Arial"/>
                  <a:sym typeface="Arial"/>
                </a:rPr>
                <a:t>3</a:t>
              </a:r>
              <a:endParaRPr sz="2400" b="1" dirty="0">
                <a:solidFill>
                  <a:srgbClr val="00007C"/>
                </a:solidFill>
                <a:latin typeface="Arial"/>
                <a:ea typeface="Arial"/>
                <a:cs typeface="Arial"/>
                <a:sym typeface="Arial"/>
              </a:endParaRPr>
            </a:p>
          </p:txBody>
        </p:sp>
      </p:grpSp>
      <p:sp>
        <p:nvSpPr>
          <p:cNvPr id="52" name="Google Shape;164;p21">
            <a:extLst>
              <a:ext uri="{FF2B5EF4-FFF2-40B4-BE49-F238E27FC236}">
                <a16:creationId xmlns="" xmlns:a16="http://schemas.microsoft.com/office/drawing/2014/main" id="{88838D99-EC1E-4E46-9F65-34DD023F56DA}"/>
              </a:ext>
            </a:extLst>
          </p:cNvPr>
          <p:cNvSpPr txBox="1"/>
          <p:nvPr/>
        </p:nvSpPr>
        <p:spPr>
          <a:xfrm>
            <a:off x="2734466" y="2429871"/>
            <a:ext cx="1908981" cy="491857"/>
          </a:xfrm>
          <a:prstGeom prst="rect">
            <a:avLst/>
          </a:prstGeom>
          <a:noFill/>
          <a:ln>
            <a:noFill/>
          </a:ln>
        </p:spPr>
        <p:txBody>
          <a:bodyPr spcFirstLastPara="1" wrap="square" lIns="121900" tIns="60933" rIns="121900" bIns="60933" anchor="t" anchorCtr="0">
            <a:noAutofit/>
          </a:bodyPr>
          <a:lstStyle/>
          <a:p>
            <a:r>
              <a:rPr lang="en-US" sz="2400" b="1" dirty="0" smtClean="0">
                <a:solidFill>
                  <a:srgbClr val="00007C"/>
                </a:solidFill>
              </a:rPr>
              <a:t>Objectives</a:t>
            </a:r>
            <a:r>
              <a:rPr lang="en" sz="1600" dirty="0" smtClean="0">
                <a:solidFill>
                  <a:srgbClr val="00007C"/>
                </a:solidFill>
                <a:latin typeface="Arial"/>
                <a:ea typeface="Arial"/>
                <a:cs typeface="Arial"/>
                <a:sym typeface="Arial"/>
              </a:rPr>
              <a:t> </a:t>
            </a:r>
            <a:endParaRPr sz="1600" dirty="0">
              <a:solidFill>
                <a:srgbClr val="00007C"/>
              </a:solidFill>
              <a:latin typeface="Arial"/>
              <a:ea typeface="Arial"/>
              <a:cs typeface="Arial"/>
              <a:sym typeface="Arial"/>
            </a:endParaRPr>
          </a:p>
        </p:txBody>
      </p:sp>
      <p:sp>
        <p:nvSpPr>
          <p:cNvPr id="53" name="Google Shape;165;p21">
            <a:extLst>
              <a:ext uri="{FF2B5EF4-FFF2-40B4-BE49-F238E27FC236}">
                <a16:creationId xmlns="" xmlns:a16="http://schemas.microsoft.com/office/drawing/2014/main" id="{AA5EDE6A-6C99-4B66-B853-126DD7DF273E}"/>
              </a:ext>
            </a:extLst>
          </p:cNvPr>
          <p:cNvSpPr txBox="1"/>
          <p:nvPr/>
        </p:nvSpPr>
        <p:spPr>
          <a:xfrm>
            <a:off x="2743730" y="4336310"/>
            <a:ext cx="3310577" cy="441006"/>
          </a:xfrm>
          <a:prstGeom prst="rect">
            <a:avLst/>
          </a:prstGeom>
          <a:noFill/>
          <a:ln>
            <a:noFill/>
          </a:ln>
        </p:spPr>
        <p:txBody>
          <a:bodyPr spcFirstLastPara="1" wrap="square" lIns="121900" tIns="60933" rIns="121900" bIns="60933" anchor="t" anchorCtr="0">
            <a:noAutofit/>
          </a:bodyPr>
          <a:lstStyle/>
          <a:p>
            <a:r>
              <a:rPr lang="en-US" sz="2400" b="1" dirty="0">
                <a:solidFill>
                  <a:srgbClr val="00007C"/>
                </a:solidFill>
              </a:rPr>
              <a:t>Results  and Discussion</a:t>
            </a:r>
          </a:p>
        </p:txBody>
      </p:sp>
      <p:sp>
        <p:nvSpPr>
          <p:cNvPr id="32" name="Google Shape;165;p21">
            <a:extLst>
              <a:ext uri="{FF2B5EF4-FFF2-40B4-BE49-F238E27FC236}">
                <a16:creationId xmlns="" xmlns:a16="http://schemas.microsoft.com/office/drawing/2014/main" id="{802D3572-B109-4FBC-B13C-81613E3E0ABA}"/>
              </a:ext>
            </a:extLst>
          </p:cNvPr>
          <p:cNvSpPr txBox="1"/>
          <p:nvPr/>
        </p:nvSpPr>
        <p:spPr>
          <a:xfrm>
            <a:off x="2735377" y="5218619"/>
            <a:ext cx="2084719" cy="441006"/>
          </a:xfrm>
          <a:prstGeom prst="rect">
            <a:avLst/>
          </a:prstGeom>
          <a:noFill/>
          <a:ln>
            <a:noFill/>
          </a:ln>
        </p:spPr>
        <p:txBody>
          <a:bodyPr spcFirstLastPara="1" wrap="square" lIns="121900" tIns="60933" rIns="121900" bIns="60933" anchor="t" anchorCtr="0">
            <a:noAutofit/>
          </a:bodyPr>
          <a:lstStyle/>
          <a:p>
            <a:r>
              <a:rPr lang="en-US" sz="2400" b="1" dirty="0">
                <a:solidFill>
                  <a:srgbClr val="00007C"/>
                </a:solidFill>
              </a:rPr>
              <a:t>Conclusions</a:t>
            </a:r>
          </a:p>
        </p:txBody>
      </p:sp>
      <p:sp>
        <p:nvSpPr>
          <p:cNvPr id="38918" name="AutoShape 6" descr="List Icon Vector Art, Icons, and Graphics for Free Downloa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38920" name="AutoShape 8" descr="List Icon Vector Art, Icons, and Graphics for Free Downloa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38922" name="Picture 10" descr="Check List Icon Vector Check List: vector de stock (libre de regalías)  1436710910 | Shutterstock"/>
          <p:cNvPicPr>
            <a:picLocks noChangeAspect="1" noChangeArrowheads="1"/>
          </p:cNvPicPr>
          <p:nvPr/>
        </p:nvPicPr>
        <p:blipFill>
          <a:blip r:embed="rId3"/>
          <a:srcRect b="8871"/>
          <a:stretch>
            <a:fillRect/>
          </a:stretch>
        </p:blipFill>
        <p:spPr bwMode="auto">
          <a:xfrm>
            <a:off x="9220747" y="3655082"/>
            <a:ext cx="2476500" cy="2430407"/>
          </a:xfrm>
          <a:prstGeom prst="rect">
            <a:avLst/>
          </a:prstGeom>
          <a:noFill/>
        </p:spPr>
      </p:pic>
    </p:spTree>
    <p:extLst>
      <p:ext uri="{BB962C8B-B14F-4D97-AF65-F5344CB8AC3E}">
        <p14:creationId xmlns="" xmlns:p14="http://schemas.microsoft.com/office/powerpoint/2010/main" val="165594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52" grpId="0"/>
      <p:bldP spid="53" grpId="0"/>
      <p:bldP spid="3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11">
            <a:extLst>
              <a:ext uri="{FF2B5EF4-FFF2-40B4-BE49-F238E27FC236}">
                <a16:creationId xmlns="" xmlns:a16="http://schemas.microsoft.com/office/drawing/2014/main" id="{689E7B96-A4A7-4DA6-86E5-B13691B57A0A}"/>
              </a:ext>
            </a:extLst>
          </p:cNvPr>
          <p:cNvSpPr/>
          <p:nvPr/>
        </p:nvSpPr>
        <p:spPr>
          <a:xfrm>
            <a:off x="0" y="1"/>
            <a:ext cx="2438400" cy="6857999"/>
          </a:xfrm>
          <a:prstGeom prst="rect">
            <a:avLst/>
          </a:prstGeom>
          <a:gradFill flip="none" rotWithShape="1">
            <a:gsLst>
              <a:gs pos="100000">
                <a:schemeClr val="bg1">
                  <a:lumMod val="85000"/>
                </a:schemeClr>
              </a:gs>
              <a:gs pos="16000">
                <a:schemeClr val="bg1"/>
              </a:gs>
              <a:gs pos="60000">
                <a:schemeClr val="bg1">
                  <a:lumMod val="95000"/>
                </a:schemeClr>
              </a:gs>
              <a:gs pos="41000">
                <a:schemeClr val="bg1">
                  <a:lumMod val="95000"/>
                </a:schemeClr>
              </a:gs>
            </a:gsLst>
            <a:lin ang="10800000" scaled="1"/>
            <a:tileRect/>
          </a:gradFill>
        </p:spPr>
        <p:txBody>
          <a:bodyPr vert="horz" lIns="91440" tIns="45720" rIns="91440" bIns="45720" rtlCol="0">
            <a:normAutofit/>
          </a:bodyPr>
          <a:lstStyle/>
          <a:p>
            <a:pPr algn="ctr">
              <a:lnSpc>
                <a:spcPct val="90000"/>
              </a:lnSpc>
              <a:spcBef>
                <a:spcPts val="1000"/>
              </a:spcBef>
            </a:pPr>
            <a:endParaRPr lang="en-US" sz="2400">
              <a:solidFill>
                <a:schemeClr val="tx1"/>
              </a:solidFill>
            </a:endParaRPr>
          </a:p>
        </p:txBody>
      </p:sp>
      <p:cxnSp>
        <p:nvCxnSpPr>
          <p:cNvPr id="4" name="Conector recto 3">
            <a:extLst>
              <a:ext uri="{FF2B5EF4-FFF2-40B4-BE49-F238E27FC236}">
                <a16:creationId xmlns="" xmlns:a16="http://schemas.microsoft.com/office/drawing/2014/main" id="{A15BA053-1DC8-41E8-8CCD-C2D641969101}"/>
              </a:ext>
            </a:extLst>
          </p:cNvPr>
          <p:cNvCxnSpPr>
            <a:cxnSpLocks/>
          </p:cNvCxnSpPr>
          <p:nvPr/>
        </p:nvCxnSpPr>
        <p:spPr>
          <a:xfrm>
            <a:off x="0" y="518946"/>
            <a:ext cx="12192000" cy="0"/>
          </a:xfrm>
          <a:prstGeom prst="line">
            <a:avLst/>
          </a:prstGeom>
          <a:ln w="19050">
            <a:solidFill>
              <a:srgbClr val="0DD2D9"/>
            </a:solidFill>
          </a:ln>
        </p:spPr>
        <p:style>
          <a:lnRef idx="1">
            <a:schemeClr val="accent1"/>
          </a:lnRef>
          <a:fillRef idx="0">
            <a:schemeClr val="accent1"/>
          </a:fillRef>
          <a:effectRef idx="0">
            <a:schemeClr val="accent1"/>
          </a:effectRef>
          <a:fontRef idx="minor">
            <a:schemeClr val="tx1"/>
          </a:fontRef>
        </p:style>
      </p:cxnSp>
      <p:sp>
        <p:nvSpPr>
          <p:cNvPr id="2" name="Rectángulo 1">
            <a:extLst>
              <a:ext uri="{FF2B5EF4-FFF2-40B4-BE49-F238E27FC236}">
                <a16:creationId xmlns="" xmlns:a16="http://schemas.microsoft.com/office/drawing/2014/main" id="{491D80A8-0121-4D35-86A6-F3FA3B60487B}"/>
              </a:ext>
            </a:extLst>
          </p:cNvPr>
          <p:cNvSpPr/>
          <p:nvPr/>
        </p:nvSpPr>
        <p:spPr>
          <a:xfrm>
            <a:off x="0" y="-1"/>
            <a:ext cx="12192000" cy="897775"/>
          </a:xfrm>
          <a:prstGeom prst="rect">
            <a:avLst/>
          </a:prstGeom>
          <a:solidFill>
            <a:srgbClr val="0DD2D9"/>
          </a:solidFill>
          <a:ln>
            <a:solidFill>
              <a:srgbClr val="0DD2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98525"/>
            <a:r>
              <a:rPr lang="en-US" sz="2800" b="1" dirty="0" smtClean="0">
                <a:solidFill>
                  <a:srgbClr val="00007C"/>
                </a:solidFill>
                <a:latin typeface="Arial"/>
                <a:ea typeface="Arial"/>
                <a:cs typeface="Arial"/>
                <a:sym typeface="Arial"/>
              </a:rPr>
              <a:t>Results </a:t>
            </a:r>
            <a:r>
              <a:rPr lang="en-US" sz="2800" b="1" dirty="0">
                <a:solidFill>
                  <a:srgbClr val="00007C"/>
                </a:solidFill>
                <a:latin typeface="Arial"/>
                <a:ea typeface="Arial"/>
                <a:cs typeface="Arial"/>
                <a:sym typeface="Arial"/>
              </a:rPr>
              <a:t>and </a:t>
            </a:r>
            <a:r>
              <a:rPr lang="en-US" sz="2800" b="1" dirty="0" smtClean="0">
                <a:solidFill>
                  <a:srgbClr val="00007C"/>
                </a:solidFill>
                <a:latin typeface="Arial"/>
                <a:ea typeface="Arial"/>
                <a:cs typeface="Arial"/>
                <a:sym typeface="Arial"/>
              </a:rPr>
              <a:t>Discussion: </a:t>
            </a:r>
            <a:r>
              <a:rPr lang="en-US" sz="2800" dirty="0" smtClean="0">
                <a:solidFill>
                  <a:schemeClr val="bg1"/>
                </a:solidFill>
                <a:latin typeface="Arial"/>
                <a:ea typeface="Arial"/>
                <a:cs typeface="Arial"/>
                <a:sym typeface="Arial"/>
              </a:rPr>
              <a:t>R</a:t>
            </a:r>
            <a:r>
              <a:rPr lang="en-US" sz="2800" dirty="0" smtClean="0">
                <a:latin typeface="Arial" panose="020B0604020202020204" pitchFamily="34" charset="0"/>
                <a:cs typeface="Arial" panose="020B0604020202020204" pitchFamily="34" charset="0"/>
              </a:rPr>
              <a:t>elationship intestinal bacterial populations in patients with obesity and other metabolic diseases. </a:t>
            </a:r>
            <a:endParaRPr lang="en-US" sz="2800" dirty="0">
              <a:solidFill>
                <a:schemeClr val="bg1"/>
              </a:solidFill>
              <a:latin typeface="Arial"/>
              <a:ea typeface="Arial"/>
              <a:cs typeface="Arial"/>
              <a:sym typeface="Arial"/>
            </a:endParaRPr>
          </a:p>
        </p:txBody>
      </p:sp>
      <p:cxnSp>
        <p:nvCxnSpPr>
          <p:cNvPr id="15" name="Conector recto 14">
            <a:extLst>
              <a:ext uri="{FF2B5EF4-FFF2-40B4-BE49-F238E27FC236}">
                <a16:creationId xmlns="" xmlns:a16="http://schemas.microsoft.com/office/drawing/2014/main" id="{A827A2F5-9CB5-448C-9105-654320BFC940}"/>
              </a:ext>
            </a:extLst>
          </p:cNvPr>
          <p:cNvCxnSpPr>
            <a:cxnSpLocks/>
          </p:cNvCxnSpPr>
          <p:nvPr/>
        </p:nvCxnSpPr>
        <p:spPr>
          <a:xfrm>
            <a:off x="-43250" y="6110023"/>
            <a:ext cx="12240000" cy="0"/>
          </a:xfrm>
          <a:prstGeom prst="line">
            <a:avLst/>
          </a:prstGeom>
          <a:ln w="19050">
            <a:solidFill>
              <a:srgbClr val="00007C"/>
            </a:solidFill>
          </a:ln>
        </p:spPr>
        <p:style>
          <a:lnRef idx="1">
            <a:schemeClr val="accent1"/>
          </a:lnRef>
          <a:fillRef idx="0">
            <a:schemeClr val="accent1"/>
          </a:fillRef>
          <a:effectRef idx="0">
            <a:schemeClr val="accent1"/>
          </a:effectRef>
          <a:fontRef idx="minor">
            <a:schemeClr val="tx1"/>
          </a:fontRef>
        </p:style>
      </p:cxnSp>
      <p:graphicFrame>
        <p:nvGraphicFramePr>
          <p:cNvPr id="16" name="15 Tabla"/>
          <p:cNvGraphicFramePr>
            <a:graphicFrameLocks noGrp="1"/>
          </p:cNvGraphicFramePr>
          <p:nvPr/>
        </p:nvGraphicFramePr>
        <p:xfrm>
          <a:off x="665022" y="1213651"/>
          <a:ext cx="11139052" cy="4674202"/>
        </p:xfrm>
        <a:graphic>
          <a:graphicData uri="http://schemas.openxmlformats.org/drawingml/2006/table">
            <a:tbl>
              <a:tblPr>
                <a:tableStyleId>{5C22544A-7EE6-4342-B048-85BDC9FD1C3A}</a:tableStyleId>
              </a:tblPr>
              <a:tblGrid>
                <a:gridCol w="2094805"/>
                <a:gridCol w="2061557"/>
                <a:gridCol w="2643447"/>
                <a:gridCol w="4339243"/>
              </a:tblGrid>
              <a:tr h="434750">
                <a:tc>
                  <a:txBody>
                    <a:bodyPr/>
                    <a:lstStyle/>
                    <a:p>
                      <a:pPr marL="0" indent="0" algn="l">
                        <a:spcBef>
                          <a:spcPts val="300"/>
                        </a:spcBef>
                        <a:spcAft>
                          <a:spcPts val="300"/>
                        </a:spcAft>
                      </a:pPr>
                      <a:r>
                        <a:rPr lang="en-US" sz="1600" b="1" dirty="0" err="1">
                          <a:solidFill>
                            <a:srgbClr val="00007C"/>
                          </a:solidFill>
                          <a:latin typeface="Arial" pitchFamily="34" charset="0"/>
                          <a:cs typeface="Arial" pitchFamily="34" charset="0"/>
                        </a:rPr>
                        <a:t>Microbiota</a:t>
                      </a:r>
                      <a:r>
                        <a:rPr lang="en-US" sz="1600" b="1" dirty="0">
                          <a:solidFill>
                            <a:srgbClr val="00007C"/>
                          </a:solidFill>
                          <a:latin typeface="Arial" pitchFamily="34" charset="0"/>
                          <a:cs typeface="Arial" pitchFamily="34" charset="0"/>
                        </a:rPr>
                        <a:t> related concepts</a:t>
                      </a:r>
                      <a:endParaRPr lang="es-ES" sz="1600" b="1" dirty="0">
                        <a:solidFill>
                          <a:srgbClr val="00007C"/>
                        </a:solidFill>
                        <a:latin typeface="Arial" pitchFamily="34" charset="0"/>
                        <a:ea typeface="Arial"/>
                        <a:cs typeface="Arial" pitchFamily="34" charset="0"/>
                      </a:endParaRPr>
                    </a:p>
                  </a:txBody>
                  <a:tcPr marL="65548" marR="65548" marT="0" marB="0" anchor="ctr">
                    <a:solidFill>
                      <a:schemeClr val="bg1">
                        <a:lumMod val="85000"/>
                      </a:schemeClr>
                    </a:solidFill>
                  </a:tcPr>
                </a:tc>
                <a:tc>
                  <a:txBody>
                    <a:bodyPr/>
                    <a:lstStyle/>
                    <a:p>
                      <a:pPr indent="151130" algn="ctr">
                        <a:spcBef>
                          <a:spcPts val="300"/>
                        </a:spcBef>
                        <a:spcAft>
                          <a:spcPts val="300"/>
                        </a:spcAft>
                      </a:pPr>
                      <a:r>
                        <a:rPr lang="en-US" sz="1600" b="1" dirty="0">
                          <a:solidFill>
                            <a:srgbClr val="00007C"/>
                          </a:solidFill>
                          <a:latin typeface="Arial" pitchFamily="34" charset="0"/>
                          <a:cs typeface="Arial" pitchFamily="34" charset="0"/>
                        </a:rPr>
                        <a:t>Cosine similarity whit obesity</a:t>
                      </a:r>
                      <a:endParaRPr lang="es-ES" sz="1600" b="1" dirty="0">
                        <a:solidFill>
                          <a:srgbClr val="00007C"/>
                        </a:solidFill>
                        <a:latin typeface="Arial" pitchFamily="34" charset="0"/>
                        <a:ea typeface="Arial"/>
                        <a:cs typeface="Arial" pitchFamily="34" charset="0"/>
                      </a:endParaRPr>
                    </a:p>
                  </a:txBody>
                  <a:tcPr marL="65548" marR="65548" marT="0" marB="0" anchor="ctr">
                    <a:solidFill>
                      <a:schemeClr val="bg1">
                        <a:lumMod val="85000"/>
                      </a:schemeClr>
                    </a:solidFill>
                  </a:tcPr>
                </a:tc>
                <a:tc>
                  <a:txBody>
                    <a:bodyPr/>
                    <a:lstStyle/>
                    <a:p>
                      <a:pPr indent="151130" algn="ctr">
                        <a:spcBef>
                          <a:spcPts val="300"/>
                        </a:spcBef>
                        <a:spcAft>
                          <a:spcPts val="300"/>
                        </a:spcAft>
                      </a:pPr>
                      <a:r>
                        <a:rPr lang="en-US" sz="1600" b="1" dirty="0">
                          <a:solidFill>
                            <a:srgbClr val="00007C"/>
                          </a:solidFill>
                          <a:latin typeface="Arial" pitchFamily="34" charset="0"/>
                          <a:cs typeface="Arial" pitchFamily="34" charset="0"/>
                        </a:rPr>
                        <a:t>Mentioned in obesity publications</a:t>
                      </a:r>
                      <a:endParaRPr lang="es-ES" sz="1600" b="1" dirty="0">
                        <a:solidFill>
                          <a:srgbClr val="00007C"/>
                        </a:solidFill>
                        <a:latin typeface="Arial" pitchFamily="34" charset="0"/>
                        <a:ea typeface="Arial"/>
                        <a:cs typeface="Arial" pitchFamily="34" charset="0"/>
                      </a:endParaRPr>
                    </a:p>
                  </a:txBody>
                  <a:tcPr marL="65548" marR="65548" marT="0" marB="0" anchor="ctr">
                    <a:solidFill>
                      <a:schemeClr val="bg1">
                        <a:lumMod val="85000"/>
                      </a:schemeClr>
                    </a:solidFill>
                  </a:tcPr>
                </a:tc>
                <a:tc>
                  <a:txBody>
                    <a:bodyPr/>
                    <a:lstStyle/>
                    <a:p>
                      <a:pPr indent="151130" algn="ctr">
                        <a:spcBef>
                          <a:spcPts val="300"/>
                        </a:spcBef>
                        <a:spcAft>
                          <a:spcPts val="300"/>
                        </a:spcAft>
                      </a:pPr>
                      <a:r>
                        <a:rPr lang="en-US" sz="1600" b="1" dirty="0">
                          <a:solidFill>
                            <a:srgbClr val="00007C"/>
                          </a:solidFill>
                          <a:latin typeface="Arial" pitchFamily="34" charset="0"/>
                          <a:cs typeface="Arial" pitchFamily="34" charset="0"/>
                        </a:rPr>
                        <a:t>Other MD related</a:t>
                      </a:r>
                      <a:endParaRPr lang="es-ES" sz="1600" b="1" dirty="0">
                        <a:solidFill>
                          <a:srgbClr val="00007C"/>
                        </a:solidFill>
                        <a:latin typeface="Arial" pitchFamily="34" charset="0"/>
                        <a:ea typeface="Arial"/>
                        <a:cs typeface="Arial" pitchFamily="34" charset="0"/>
                      </a:endParaRPr>
                    </a:p>
                  </a:txBody>
                  <a:tcPr marL="65548" marR="65548" marT="0" marB="0" anchor="ctr">
                    <a:solidFill>
                      <a:schemeClr val="bg1">
                        <a:lumMod val="85000"/>
                      </a:schemeClr>
                    </a:solidFill>
                  </a:tcPr>
                </a:tc>
              </a:tr>
              <a:tr h="434750">
                <a:tc>
                  <a:txBody>
                    <a:bodyPr/>
                    <a:lstStyle/>
                    <a:p>
                      <a:pPr indent="151130" algn="just">
                        <a:lnSpc>
                          <a:spcPct val="150000"/>
                        </a:lnSpc>
                        <a:spcBef>
                          <a:spcPts val="300"/>
                        </a:spcBef>
                        <a:spcAft>
                          <a:spcPts val="300"/>
                        </a:spcAft>
                      </a:pPr>
                      <a:r>
                        <a:rPr lang="en-US" sz="1600">
                          <a:latin typeface="Arial" pitchFamily="34" charset="0"/>
                          <a:cs typeface="Arial" pitchFamily="34" charset="0"/>
                        </a:rPr>
                        <a:t>dysbiosis</a:t>
                      </a:r>
                      <a:endParaRPr lang="es-ES" sz="1600">
                        <a:solidFill>
                          <a:srgbClr val="000000"/>
                        </a:solidFill>
                        <a:latin typeface="Arial" pitchFamily="34" charset="0"/>
                        <a:ea typeface="Arial"/>
                        <a:cs typeface="Arial" pitchFamily="34" charset="0"/>
                      </a:endParaRPr>
                    </a:p>
                  </a:txBody>
                  <a:tcPr marL="65548" marR="65548" marT="0" marB="0"/>
                </a:tc>
                <a:tc>
                  <a:txBody>
                    <a:bodyPr/>
                    <a:lstStyle/>
                    <a:p>
                      <a:pPr indent="151130" algn="ctr">
                        <a:lnSpc>
                          <a:spcPct val="150000"/>
                        </a:lnSpc>
                        <a:spcBef>
                          <a:spcPts val="300"/>
                        </a:spcBef>
                        <a:spcAft>
                          <a:spcPts val="300"/>
                        </a:spcAft>
                      </a:pPr>
                      <a:r>
                        <a:rPr lang="en-US" sz="1600" dirty="0">
                          <a:latin typeface="Arial" pitchFamily="34" charset="0"/>
                          <a:cs typeface="Arial" pitchFamily="34" charset="0"/>
                        </a:rPr>
                        <a:t>0.92</a:t>
                      </a:r>
                      <a:endParaRPr lang="es-ES" sz="1600" dirty="0">
                        <a:solidFill>
                          <a:srgbClr val="000000"/>
                        </a:solidFill>
                        <a:latin typeface="Arial" pitchFamily="34" charset="0"/>
                        <a:ea typeface="Arial"/>
                        <a:cs typeface="Arial" pitchFamily="34" charset="0"/>
                      </a:endParaRPr>
                    </a:p>
                  </a:txBody>
                  <a:tcPr marL="65548" marR="65548" marT="0" marB="0" anchor="ctr"/>
                </a:tc>
                <a:tc>
                  <a:txBody>
                    <a:bodyPr/>
                    <a:lstStyle/>
                    <a:p>
                      <a:pPr indent="151130" algn="ctr">
                        <a:lnSpc>
                          <a:spcPct val="150000"/>
                        </a:lnSpc>
                        <a:spcBef>
                          <a:spcPts val="300"/>
                        </a:spcBef>
                        <a:spcAft>
                          <a:spcPts val="300"/>
                        </a:spcAft>
                      </a:pPr>
                      <a:r>
                        <a:rPr lang="en-US" sz="1600">
                          <a:latin typeface="Arial" pitchFamily="34" charset="0"/>
                          <a:cs typeface="Arial" pitchFamily="34" charset="0"/>
                        </a:rPr>
                        <a:t>yes</a:t>
                      </a:r>
                      <a:endParaRPr lang="es-ES" sz="1600">
                        <a:solidFill>
                          <a:srgbClr val="000000"/>
                        </a:solidFill>
                        <a:latin typeface="Arial" pitchFamily="34" charset="0"/>
                        <a:ea typeface="Arial"/>
                        <a:cs typeface="Arial" pitchFamily="34" charset="0"/>
                      </a:endParaRPr>
                    </a:p>
                  </a:txBody>
                  <a:tcPr marL="65548" marR="65548" marT="0" marB="0" anchor="ctr"/>
                </a:tc>
                <a:tc>
                  <a:txBody>
                    <a:bodyPr/>
                    <a:lstStyle/>
                    <a:p>
                      <a:pPr indent="151130" algn="l">
                        <a:spcBef>
                          <a:spcPts val="300"/>
                        </a:spcBef>
                        <a:spcAft>
                          <a:spcPts val="300"/>
                        </a:spcAft>
                      </a:pPr>
                      <a:r>
                        <a:rPr lang="en-US" sz="1600" dirty="0">
                          <a:latin typeface="Arial" pitchFamily="34" charset="0"/>
                          <a:cs typeface="Arial" pitchFamily="34" charset="0"/>
                        </a:rPr>
                        <a:t>Metabolic, diabetes, and </a:t>
                      </a:r>
                      <a:r>
                        <a:rPr lang="en-US" sz="1600" dirty="0" err="1" smtClean="0">
                          <a:latin typeface="Arial" pitchFamily="34" charset="0"/>
                          <a:cs typeface="Arial" pitchFamily="34" charset="0"/>
                        </a:rPr>
                        <a:t>dyslipidemia</a:t>
                      </a:r>
                      <a:r>
                        <a:rPr lang="en-US" sz="1600" dirty="0" smtClean="0">
                          <a:latin typeface="Arial" pitchFamily="34" charset="0"/>
                          <a:cs typeface="Arial" pitchFamily="34" charset="0"/>
                        </a:rPr>
                        <a:t>.</a:t>
                      </a:r>
                      <a:endParaRPr lang="es-ES" sz="1600" dirty="0">
                        <a:solidFill>
                          <a:srgbClr val="000000"/>
                        </a:solidFill>
                        <a:latin typeface="Arial" pitchFamily="34" charset="0"/>
                        <a:ea typeface="Arial"/>
                        <a:cs typeface="Arial" pitchFamily="34" charset="0"/>
                      </a:endParaRPr>
                    </a:p>
                  </a:txBody>
                  <a:tcPr marL="65548" marR="65548" marT="0" marB="0" anchor="ctr"/>
                </a:tc>
              </a:tr>
              <a:tr h="434750">
                <a:tc>
                  <a:txBody>
                    <a:bodyPr/>
                    <a:lstStyle/>
                    <a:p>
                      <a:pPr indent="151130" algn="just">
                        <a:lnSpc>
                          <a:spcPct val="150000"/>
                        </a:lnSpc>
                        <a:spcBef>
                          <a:spcPts val="300"/>
                        </a:spcBef>
                        <a:spcAft>
                          <a:spcPts val="300"/>
                        </a:spcAft>
                      </a:pPr>
                      <a:r>
                        <a:rPr lang="en-US" sz="1600" dirty="0">
                          <a:latin typeface="Arial" pitchFamily="34" charset="0"/>
                          <a:cs typeface="Arial" pitchFamily="34" charset="0"/>
                        </a:rPr>
                        <a:t>acids</a:t>
                      </a:r>
                      <a:endParaRPr lang="es-ES" sz="1600" dirty="0">
                        <a:solidFill>
                          <a:srgbClr val="000000"/>
                        </a:solidFill>
                        <a:latin typeface="Arial" pitchFamily="34" charset="0"/>
                        <a:ea typeface="Arial"/>
                        <a:cs typeface="Arial" pitchFamily="34" charset="0"/>
                      </a:endParaRPr>
                    </a:p>
                  </a:txBody>
                  <a:tcPr marL="65548" marR="65548" marT="0" marB="0"/>
                </a:tc>
                <a:tc>
                  <a:txBody>
                    <a:bodyPr/>
                    <a:lstStyle/>
                    <a:p>
                      <a:pPr indent="151130" algn="ctr">
                        <a:lnSpc>
                          <a:spcPct val="150000"/>
                        </a:lnSpc>
                        <a:spcBef>
                          <a:spcPts val="300"/>
                        </a:spcBef>
                        <a:spcAft>
                          <a:spcPts val="300"/>
                        </a:spcAft>
                      </a:pPr>
                      <a:r>
                        <a:rPr lang="en-US" sz="1600">
                          <a:latin typeface="Arial" pitchFamily="34" charset="0"/>
                          <a:cs typeface="Arial" pitchFamily="34" charset="0"/>
                        </a:rPr>
                        <a:t>0.82</a:t>
                      </a:r>
                      <a:endParaRPr lang="es-ES" sz="1600">
                        <a:solidFill>
                          <a:srgbClr val="000000"/>
                        </a:solidFill>
                        <a:latin typeface="Arial" pitchFamily="34" charset="0"/>
                        <a:ea typeface="Arial"/>
                        <a:cs typeface="Arial" pitchFamily="34" charset="0"/>
                      </a:endParaRPr>
                    </a:p>
                  </a:txBody>
                  <a:tcPr marL="65548" marR="65548" marT="0" marB="0" anchor="ctr"/>
                </a:tc>
                <a:tc>
                  <a:txBody>
                    <a:bodyPr/>
                    <a:lstStyle/>
                    <a:p>
                      <a:pPr indent="151130" algn="ctr">
                        <a:spcBef>
                          <a:spcPts val="300"/>
                        </a:spcBef>
                        <a:spcAft>
                          <a:spcPts val="300"/>
                        </a:spcAft>
                      </a:pPr>
                      <a:r>
                        <a:rPr lang="en-US" sz="1600">
                          <a:latin typeface="Arial" pitchFamily="34" charset="0"/>
                          <a:cs typeface="Arial" pitchFamily="34" charset="0"/>
                        </a:rPr>
                        <a:t>yes</a:t>
                      </a:r>
                      <a:endParaRPr lang="es-ES" sz="1600">
                        <a:solidFill>
                          <a:srgbClr val="000000"/>
                        </a:solidFill>
                        <a:latin typeface="Arial" pitchFamily="34" charset="0"/>
                        <a:ea typeface="Arial"/>
                        <a:cs typeface="Arial" pitchFamily="34" charset="0"/>
                      </a:endParaRPr>
                    </a:p>
                  </a:txBody>
                  <a:tcPr marL="65548" marR="65548" marT="0" marB="0" anchor="ctr"/>
                </a:tc>
                <a:tc>
                  <a:txBody>
                    <a:bodyPr/>
                    <a:lstStyle/>
                    <a:p>
                      <a:pPr indent="151130" algn="l">
                        <a:spcBef>
                          <a:spcPts val="300"/>
                        </a:spcBef>
                        <a:spcAft>
                          <a:spcPts val="300"/>
                        </a:spcAft>
                      </a:pPr>
                      <a:r>
                        <a:rPr lang="en-US" sz="1600">
                          <a:latin typeface="Arial" pitchFamily="34" charset="0"/>
                          <a:cs typeface="Arial" pitchFamily="34" charset="0"/>
                        </a:rPr>
                        <a:t>Hyperlipidemia, metabolic, and diabetes.</a:t>
                      </a:r>
                      <a:endParaRPr lang="es-ES" sz="1600">
                        <a:solidFill>
                          <a:srgbClr val="000000"/>
                        </a:solidFill>
                        <a:latin typeface="Arial" pitchFamily="34" charset="0"/>
                        <a:ea typeface="Arial"/>
                        <a:cs typeface="Arial" pitchFamily="34" charset="0"/>
                      </a:endParaRPr>
                    </a:p>
                  </a:txBody>
                  <a:tcPr marL="65548" marR="65548" marT="0" marB="0" anchor="ctr"/>
                </a:tc>
              </a:tr>
              <a:tr h="579666">
                <a:tc>
                  <a:txBody>
                    <a:bodyPr/>
                    <a:lstStyle/>
                    <a:p>
                      <a:pPr indent="151130" algn="just">
                        <a:lnSpc>
                          <a:spcPct val="150000"/>
                        </a:lnSpc>
                        <a:spcBef>
                          <a:spcPts val="300"/>
                        </a:spcBef>
                        <a:spcAft>
                          <a:spcPts val="300"/>
                        </a:spcAft>
                      </a:pPr>
                      <a:r>
                        <a:rPr lang="en-US" sz="1600">
                          <a:latin typeface="Arial" pitchFamily="34" charset="0"/>
                          <a:cs typeface="Arial" pitchFamily="34" charset="0"/>
                        </a:rPr>
                        <a:t>metabolites</a:t>
                      </a:r>
                      <a:endParaRPr lang="es-ES" sz="1600">
                        <a:solidFill>
                          <a:srgbClr val="000000"/>
                        </a:solidFill>
                        <a:latin typeface="Arial" pitchFamily="34" charset="0"/>
                        <a:ea typeface="Arial"/>
                        <a:cs typeface="Arial" pitchFamily="34" charset="0"/>
                      </a:endParaRPr>
                    </a:p>
                  </a:txBody>
                  <a:tcPr marL="65548" marR="65548" marT="0" marB="0"/>
                </a:tc>
                <a:tc>
                  <a:txBody>
                    <a:bodyPr/>
                    <a:lstStyle/>
                    <a:p>
                      <a:pPr indent="151130" algn="ctr">
                        <a:lnSpc>
                          <a:spcPct val="150000"/>
                        </a:lnSpc>
                        <a:spcBef>
                          <a:spcPts val="300"/>
                        </a:spcBef>
                        <a:spcAft>
                          <a:spcPts val="300"/>
                        </a:spcAft>
                      </a:pPr>
                      <a:r>
                        <a:rPr lang="en-US" sz="1600">
                          <a:latin typeface="Arial" pitchFamily="34" charset="0"/>
                          <a:cs typeface="Arial" pitchFamily="34" charset="0"/>
                        </a:rPr>
                        <a:t>0.82</a:t>
                      </a:r>
                      <a:endParaRPr lang="es-ES" sz="1600">
                        <a:solidFill>
                          <a:srgbClr val="000000"/>
                        </a:solidFill>
                        <a:latin typeface="Arial" pitchFamily="34" charset="0"/>
                        <a:ea typeface="Arial"/>
                        <a:cs typeface="Arial" pitchFamily="34" charset="0"/>
                      </a:endParaRPr>
                    </a:p>
                  </a:txBody>
                  <a:tcPr marL="65548" marR="65548" marT="0" marB="0" anchor="ctr"/>
                </a:tc>
                <a:tc>
                  <a:txBody>
                    <a:bodyPr/>
                    <a:lstStyle/>
                    <a:p>
                      <a:pPr indent="151130" algn="ctr">
                        <a:spcBef>
                          <a:spcPts val="300"/>
                        </a:spcBef>
                        <a:spcAft>
                          <a:spcPts val="300"/>
                        </a:spcAft>
                      </a:pPr>
                      <a:r>
                        <a:rPr lang="en-US" sz="1600">
                          <a:latin typeface="Arial" pitchFamily="34" charset="0"/>
                          <a:cs typeface="Arial" pitchFamily="34" charset="0"/>
                        </a:rPr>
                        <a:t>yes</a:t>
                      </a:r>
                      <a:endParaRPr lang="es-ES" sz="1600">
                        <a:solidFill>
                          <a:srgbClr val="000000"/>
                        </a:solidFill>
                        <a:latin typeface="Arial" pitchFamily="34" charset="0"/>
                        <a:ea typeface="Arial"/>
                        <a:cs typeface="Arial" pitchFamily="34" charset="0"/>
                      </a:endParaRPr>
                    </a:p>
                  </a:txBody>
                  <a:tcPr marL="65548" marR="65548" marT="0" marB="0" anchor="ctr"/>
                </a:tc>
                <a:tc>
                  <a:txBody>
                    <a:bodyPr/>
                    <a:lstStyle/>
                    <a:p>
                      <a:pPr marL="182563" indent="-31750" algn="l">
                        <a:spcBef>
                          <a:spcPts val="300"/>
                        </a:spcBef>
                        <a:spcAft>
                          <a:spcPts val="300"/>
                        </a:spcAft>
                      </a:pPr>
                      <a:r>
                        <a:rPr lang="en-US" sz="1600" dirty="0" err="1">
                          <a:latin typeface="Arial" pitchFamily="34" charset="0"/>
                          <a:cs typeface="Arial" pitchFamily="34" charset="0"/>
                        </a:rPr>
                        <a:t>Hyperlipidemia</a:t>
                      </a:r>
                      <a:r>
                        <a:rPr lang="en-US" sz="1600" dirty="0">
                          <a:latin typeface="Arial" pitchFamily="34" charset="0"/>
                          <a:cs typeface="Arial" pitchFamily="34" charset="0"/>
                        </a:rPr>
                        <a:t>, </a:t>
                      </a:r>
                      <a:r>
                        <a:rPr lang="en-US" sz="1600" dirty="0" err="1">
                          <a:latin typeface="Arial" pitchFamily="34" charset="0"/>
                          <a:cs typeface="Arial" pitchFamily="34" charset="0"/>
                        </a:rPr>
                        <a:t>dyslipidemia</a:t>
                      </a:r>
                      <a:r>
                        <a:rPr lang="en-US" sz="1600" dirty="0">
                          <a:latin typeface="Arial" pitchFamily="34" charset="0"/>
                          <a:cs typeface="Arial" pitchFamily="34" charset="0"/>
                        </a:rPr>
                        <a:t>, metabolic, and diabetes.</a:t>
                      </a:r>
                      <a:endParaRPr lang="es-ES" sz="1600" dirty="0">
                        <a:solidFill>
                          <a:srgbClr val="000000"/>
                        </a:solidFill>
                        <a:latin typeface="Arial" pitchFamily="34" charset="0"/>
                        <a:ea typeface="Arial"/>
                        <a:cs typeface="Arial" pitchFamily="34" charset="0"/>
                      </a:endParaRPr>
                    </a:p>
                  </a:txBody>
                  <a:tcPr marL="65548" marR="65548" marT="0" marB="0" anchor="ctr"/>
                </a:tc>
              </a:tr>
              <a:tr h="579666">
                <a:tc>
                  <a:txBody>
                    <a:bodyPr/>
                    <a:lstStyle/>
                    <a:p>
                      <a:pPr indent="151130" algn="just">
                        <a:lnSpc>
                          <a:spcPct val="150000"/>
                        </a:lnSpc>
                        <a:spcBef>
                          <a:spcPts val="300"/>
                        </a:spcBef>
                        <a:spcAft>
                          <a:spcPts val="300"/>
                        </a:spcAft>
                      </a:pPr>
                      <a:r>
                        <a:rPr lang="en-US" sz="1600" dirty="0">
                          <a:latin typeface="Arial" pitchFamily="34" charset="0"/>
                          <a:cs typeface="Arial" pitchFamily="34" charset="0"/>
                        </a:rPr>
                        <a:t>butyrate</a:t>
                      </a:r>
                      <a:endParaRPr lang="es-ES" sz="1600" dirty="0">
                        <a:solidFill>
                          <a:srgbClr val="000000"/>
                        </a:solidFill>
                        <a:latin typeface="Arial" pitchFamily="34" charset="0"/>
                        <a:ea typeface="Arial"/>
                        <a:cs typeface="Arial" pitchFamily="34" charset="0"/>
                      </a:endParaRPr>
                    </a:p>
                  </a:txBody>
                  <a:tcPr marL="65548" marR="65548" marT="0" marB="0"/>
                </a:tc>
                <a:tc>
                  <a:txBody>
                    <a:bodyPr/>
                    <a:lstStyle/>
                    <a:p>
                      <a:pPr indent="151130" algn="ctr">
                        <a:lnSpc>
                          <a:spcPct val="150000"/>
                        </a:lnSpc>
                        <a:spcBef>
                          <a:spcPts val="300"/>
                        </a:spcBef>
                        <a:spcAft>
                          <a:spcPts val="300"/>
                        </a:spcAft>
                      </a:pPr>
                      <a:r>
                        <a:rPr lang="en-US" sz="1600" dirty="0">
                          <a:latin typeface="Arial" pitchFamily="34" charset="0"/>
                          <a:cs typeface="Arial" pitchFamily="34" charset="0"/>
                        </a:rPr>
                        <a:t>0.77</a:t>
                      </a:r>
                      <a:endParaRPr lang="es-ES" sz="1600" dirty="0">
                        <a:solidFill>
                          <a:srgbClr val="000000"/>
                        </a:solidFill>
                        <a:latin typeface="Arial" pitchFamily="34" charset="0"/>
                        <a:ea typeface="Arial"/>
                        <a:cs typeface="Arial" pitchFamily="34" charset="0"/>
                      </a:endParaRPr>
                    </a:p>
                  </a:txBody>
                  <a:tcPr marL="65548" marR="65548" marT="0" marB="0" anchor="ctr"/>
                </a:tc>
                <a:tc>
                  <a:txBody>
                    <a:bodyPr/>
                    <a:lstStyle/>
                    <a:p>
                      <a:pPr indent="151130" algn="ctr">
                        <a:spcBef>
                          <a:spcPts val="300"/>
                        </a:spcBef>
                        <a:spcAft>
                          <a:spcPts val="300"/>
                        </a:spcAft>
                      </a:pPr>
                      <a:r>
                        <a:rPr lang="en-US" sz="1600">
                          <a:latin typeface="Arial" pitchFamily="34" charset="0"/>
                          <a:cs typeface="Arial" pitchFamily="34" charset="0"/>
                        </a:rPr>
                        <a:t>yes</a:t>
                      </a:r>
                      <a:endParaRPr lang="es-ES" sz="1600">
                        <a:solidFill>
                          <a:srgbClr val="000000"/>
                        </a:solidFill>
                        <a:latin typeface="Arial" pitchFamily="34" charset="0"/>
                        <a:ea typeface="Arial"/>
                        <a:cs typeface="Arial" pitchFamily="34" charset="0"/>
                      </a:endParaRPr>
                    </a:p>
                  </a:txBody>
                  <a:tcPr marL="65548" marR="65548" marT="0" marB="0" anchor="ctr"/>
                </a:tc>
                <a:tc>
                  <a:txBody>
                    <a:bodyPr/>
                    <a:lstStyle/>
                    <a:p>
                      <a:pPr marL="182563" indent="-31750" algn="l">
                        <a:spcBef>
                          <a:spcPts val="300"/>
                        </a:spcBef>
                        <a:spcAft>
                          <a:spcPts val="300"/>
                        </a:spcAft>
                      </a:pPr>
                      <a:r>
                        <a:rPr lang="en-US" sz="1600" dirty="0" err="1">
                          <a:latin typeface="Arial" pitchFamily="34" charset="0"/>
                          <a:cs typeface="Arial" pitchFamily="34" charset="0"/>
                        </a:rPr>
                        <a:t>Hyperlipidemia</a:t>
                      </a:r>
                      <a:r>
                        <a:rPr lang="en-US" sz="1600" dirty="0">
                          <a:latin typeface="Arial" pitchFamily="34" charset="0"/>
                          <a:cs typeface="Arial" pitchFamily="34" charset="0"/>
                        </a:rPr>
                        <a:t>, </a:t>
                      </a:r>
                      <a:r>
                        <a:rPr lang="en-US" sz="1600" dirty="0" err="1">
                          <a:latin typeface="Arial" pitchFamily="34" charset="0"/>
                          <a:cs typeface="Arial" pitchFamily="34" charset="0"/>
                        </a:rPr>
                        <a:t>dyslipidemia</a:t>
                      </a:r>
                      <a:r>
                        <a:rPr lang="en-US" sz="1600" dirty="0">
                          <a:latin typeface="Arial" pitchFamily="34" charset="0"/>
                          <a:cs typeface="Arial" pitchFamily="34" charset="0"/>
                        </a:rPr>
                        <a:t>, metabolic, and diabetes.</a:t>
                      </a:r>
                      <a:endParaRPr lang="es-ES" sz="1600" dirty="0">
                        <a:solidFill>
                          <a:srgbClr val="000000"/>
                        </a:solidFill>
                        <a:latin typeface="Arial" pitchFamily="34" charset="0"/>
                        <a:ea typeface="Arial"/>
                        <a:cs typeface="Arial" pitchFamily="34" charset="0"/>
                      </a:endParaRPr>
                    </a:p>
                  </a:txBody>
                  <a:tcPr marL="65548" marR="65548" marT="0" marB="0" anchor="ctr"/>
                </a:tc>
              </a:tr>
              <a:tr h="434750">
                <a:tc>
                  <a:txBody>
                    <a:bodyPr/>
                    <a:lstStyle/>
                    <a:p>
                      <a:pPr indent="151130" algn="just">
                        <a:lnSpc>
                          <a:spcPct val="150000"/>
                        </a:lnSpc>
                        <a:spcBef>
                          <a:spcPts val="300"/>
                        </a:spcBef>
                        <a:spcAft>
                          <a:spcPts val="300"/>
                        </a:spcAft>
                      </a:pPr>
                      <a:r>
                        <a:rPr lang="en-US" sz="1600" dirty="0" err="1">
                          <a:latin typeface="Arial" pitchFamily="34" charset="0"/>
                          <a:cs typeface="Arial" pitchFamily="34" charset="0"/>
                        </a:rPr>
                        <a:t>metagenomic</a:t>
                      </a:r>
                      <a:endParaRPr lang="es-ES" sz="1600" dirty="0">
                        <a:solidFill>
                          <a:srgbClr val="000000"/>
                        </a:solidFill>
                        <a:latin typeface="Arial" pitchFamily="34" charset="0"/>
                        <a:ea typeface="Arial"/>
                        <a:cs typeface="Arial" pitchFamily="34" charset="0"/>
                      </a:endParaRPr>
                    </a:p>
                  </a:txBody>
                  <a:tcPr marL="65548" marR="65548" marT="0" marB="0"/>
                </a:tc>
                <a:tc>
                  <a:txBody>
                    <a:bodyPr/>
                    <a:lstStyle/>
                    <a:p>
                      <a:pPr indent="151130" algn="ctr">
                        <a:lnSpc>
                          <a:spcPct val="150000"/>
                        </a:lnSpc>
                        <a:spcBef>
                          <a:spcPts val="300"/>
                        </a:spcBef>
                        <a:spcAft>
                          <a:spcPts val="300"/>
                        </a:spcAft>
                      </a:pPr>
                      <a:r>
                        <a:rPr lang="en-US" sz="1600">
                          <a:latin typeface="Arial" pitchFamily="34" charset="0"/>
                          <a:cs typeface="Arial" pitchFamily="34" charset="0"/>
                        </a:rPr>
                        <a:t>0.75</a:t>
                      </a:r>
                      <a:endParaRPr lang="es-ES" sz="1600">
                        <a:solidFill>
                          <a:srgbClr val="000000"/>
                        </a:solidFill>
                        <a:latin typeface="Arial" pitchFamily="34" charset="0"/>
                        <a:ea typeface="Arial"/>
                        <a:cs typeface="Arial" pitchFamily="34" charset="0"/>
                      </a:endParaRPr>
                    </a:p>
                  </a:txBody>
                  <a:tcPr marL="65548" marR="65548" marT="0" marB="0" anchor="ctr"/>
                </a:tc>
                <a:tc>
                  <a:txBody>
                    <a:bodyPr/>
                    <a:lstStyle/>
                    <a:p>
                      <a:pPr indent="151130" algn="ctr">
                        <a:spcBef>
                          <a:spcPts val="300"/>
                        </a:spcBef>
                        <a:spcAft>
                          <a:spcPts val="300"/>
                        </a:spcAft>
                      </a:pPr>
                      <a:r>
                        <a:rPr lang="en-US" sz="1600">
                          <a:latin typeface="Arial" pitchFamily="34" charset="0"/>
                          <a:cs typeface="Arial" pitchFamily="34" charset="0"/>
                        </a:rPr>
                        <a:t>yes</a:t>
                      </a:r>
                      <a:endParaRPr lang="es-ES" sz="1600">
                        <a:solidFill>
                          <a:srgbClr val="000000"/>
                        </a:solidFill>
                        <a:latin typeface="Arial" pitchFamily="34" charset="0"/>
                        <a:ea typeface="Arial"/>
                        <a:cs typeface="Arial" pitchFamily="34" charset="0"/>
                      </a:endParaRPr>
                    </a:p>
                  </a:txBody>
                  <a:tcPr marL="65548" marR="65548" marT="0" marB="0" anchor="ctr"/>
                </a:tc>
                <a:tc>
                  <a:txBody>
                    <a:bodyPr/>
                    <a:lstStyle/>
                    <a:p>
                      <a:pPr indent="151130" algn="l">
                        <a:spcBef>
                          <a:spcPts val="300"/>
                        </a:spcBef>
                        <a:spcAft>
                          <a:spcPts val="300"/>
                        </a:spcAft>
                      </a:pPr>
                      <a:r>
                        <a:rPr lang="en-US" sz="1600" dirty="0" err="1">
                          <a:latin typeface="Arial" pitchFamily="34" charset="0"/>
                          <a:cs typeface="Arial" pitchFamily="34" charset="0"/>
                        </a:rPr>
                        <a:t>Hyperlipidemia</a:t>
                      </a:r>
                      <a:r>
                        <a:rPr lang="en-US" sz="1600" dirty="0">
                          <a:latin typeface="Arial" pitchFamily="34" charset="0"/>
                          <a:cs typeface="Arial" pitchFamily="34" charset="0"/>
                        </a:rPr>
                        <a:t>, </a:t>
                      </a:r>
                      <a:r>
                        <a:rPr lang="en-US" sz="1600" dirty="0" err="1">
                          <a:latin typeface="Arial" pitchFamily="34" charset="0"/>
                          <a:cs typeface="Arial" pitchFamily="34" charset="0"/>
                        </a:rPr>
                        <a:t>dyslipidemia</a:t>
                      </a:r>
                      <a:r>
                        <a:rPr lang="en-US" sz="1600" dirty="0">
                          <a:latin typeface="Arial" pitchFamily="34" charset="0"/>
                          <a:cs typeface="Arial" pitchFamily="34" charset="0"/>
                        </a:rPr>
                        <a:t>, and diabetes.</a:t>
                      </a:r>
                      <a:endParaRPr lang="es-ES" sz="1600" dirty="0">
                        <a:solidFill>
                          <a:srgbClr val="000000"/>
                        </a:solidFill>
                        <a:latin typeface="Arial" pitchFamily="34" charset="0"/>
                        <a:ea typeface="Arial"/>
                        <a:cs typeface="Arial" pitchFamily="34" charset="0"/>
                      </a:endParaRPr>
                    </a:p>
                  </a:txBody>
                  <a:tcPr marL="65548" marR="65548" marT="0" marB="0" anchor="ctr"/>
                </a:tc>
              </a:tr>
              <a:tr h="434750">
                <a:tc>
                  <a:txBody>
                    <a:bodyPr/>
                    <a:lstStyle/>
                    <a:p>
                      <a:pPr marL="0" indent="0" algn="l">
                        <a:spcBef>
                          <a:spcPts val="300"/>
                        </a:spcBef>
                        <a:spcAft>
                          <a:spcPts val="300"/>
                        </a:spcAft>
                      </a:pPr>
                      <a:r>
                        <a:rPr lang="en-US" sz="1600" b="1" dirty="0" err="1">
                          <a:solidFill>
                            <a:srgbClr val="00007C"/>
                          </a:solidFill>
                          <a:latin typeface="Arial" pitchFamily="34" charset="0"/>
                          <a:cs typeface="Arial" pitchFamily="34" charset="0"/>
                        </a:rPr>
                        <a:t>Microbiota</a:t>
                      </a:r>
                      <a:endParaRPr lang="es-ES" sz="1600" b="1" dirty="0">
                        <a:solidFill>
                          <a:srgbClr val="00007C"/>
                        </a:solidFill>
                        <a:latin typeface="Arial" pitchFamily="34" charset="0"/>
                        <a:ea typeface="Arial"/>
                        <a:cs typeface="Arial" pitchFamily="34" charset="0"/>
                      </a:endParaRPr>
                    </a:p>
                  </a:txBody>
                  <a:tcPr marL="65548" marR="65548" marT="0" marB="0" anchor="ctr">
                    <a:solidFill>
                      <a:schemeClr val="bg1">
                        <a:lumMod val="85000"/>
                      </a:schemeClr>
                    </a:solidFill>
                  </a:tcPr>
                </a:tc>
                <a:tc>
                  <a:txBody>
                    <a:bodyPr/>
                    <a:lstStyle/>
                    <a:p>
                      <a:pPr indent="151130" algn="ctr">
                        <a:spcBef>
                          <a:spcPts val="300"/>
                        </a:spcBef>
                        <a:spcAft>
                          <a:spcPts val="300"/>
                        </a:spcAft>
                      </a:pPr>
                      <a:r>
                        <a:rPr lang="en-US" sz="1600" b="1">
                          <a:solidFill>
                            <a:srgbClr val="00007C"/>
                          </a:solidFill>
                          <a:latin typeface="Arial" pitchFamily="34" charset="0"/>
                          <a:cs typeface="Arial" pitchFamily="34" charset="0"/>
                        </a:rPr>
                        <a:t>Cosine similarity whit obesity</a:t>
                      </a:r>
                      <a:endParaRPr lang="es-ES" sz="1600" b="1">
                        <a:solidFill>
                          <a:srgbClr val="00007C"/>
                        </a:solidFill>
                        <a:latin typeface="Arial" pitchFamily="34" charset="0"/>
                        <a:ea typeface="Arial"/>
                        <a:cs typeface="Arial" pitchFamily="34" charset="0"/>
                      </a:endParaRPr>
                    </a:p>
                  </a:txBody>
                  <a:tcPr marL="65548" marR="65548" marT="0" marB="0" anchor="ctr">
                    <a:solidFill>
                      <a:schemeClr val="bg1">
                        <a:lumMod val="85000"/>
                      </a:schemeClr>
                    </a:solidFill>
                  </a:tcPr>
                </a:tc>
                <a:tc>
                  <a:txBody>
                    <a:bodyPr/>
                    <a:lstStyle/>
                    <a:p>
                      <a:pPr indent="151130" algn="ctr">
                        <a:spcBef>
                          <a:spcPts val="300"/>
                        </a:spcBef>
                        <a:spcAft>
                          <a:spcPts val="300"/>
                        </a:spcAft>
                      </a:pPr>
                      <a:r>
                        <a:rPr lang="en-US" sz="1600" b="1">
                          <a:solidFill>
                            <a:srgbClr val="00007C"/>
                          </a:solidFill>
                          <a:latin typeface="Arial" pitchFamily="34" charset="0"/>
                          <a:cs typeface="Arial" pitchFamily="34" charset="0"/>
                        </a:rPr>
                        <a:t>Mentioned in obesity publications</a:t>
                      </a:r>
                      <a:endParaRPr lang="es-ES" sz="1600" b="1">
                        <a:solidFill>
                          <a:srgbClr val="00007C"/>
                        </a:solidFill>
                        <a:latin typeface="Arial" pitchFamily="34" charset="0"/>
                        <a:ea typeface="Arial"/>
                        <a:cs typeface="Arial" pitchFamily="34" charset="0"/>
                      </a:endParaRPr>
                    </a:p>
                  </a:txBody>
                  <a:tcPr marL="65548" marR="65548" marT="0" marB="0" anchor="ctr">
                    <a:solidFill>
                      <a:schemeClr val="bg1">
                        <a:lumMod val="85000"/>
                      </a:schemeClr>
                    </a:solidFill>
                  </a:tcPr>
                </a:tc>
                <a:tc>
                  <a:txBody>
                    <a:bodyPr/>
                    <a:lstStyle/>
                    <a:p>
                      <a:pPr indent="151130" algn="ctr">
                        <a:spcBef>
                          <a:spcPts val="300"/>
                        </a:spcBef>
                        <a:spcAft>
                          <a:spcPts val="300"/>
                        </a:spcAft>
                      </a:pPr>
                      <a:r>
                        <a:rPr lang="en-US" sz="1600" b="1" dirty="0">
                          <a:solidFill>
                            <a:srgbClr val="00007C"/>
                          </a:solidFill>
                          <a:latin typeface="Arial" pitchFamily="34" charset="0"/>
                          <a:cs typeface="Arial" pitchFamily="34" charset="0"/>
                        </a:rPr>
                        <a:t>Other MD related</a:t>
                      </a:r>
                      <a:endParaRPr lang="es-ES" sz="1600" b="1" dirty="0">
                        <a:solidFill>
                          <a:srgbClr val="00007C"/>
                        </a:solidFill>
                        <a:latin typeface="Arial" pitchFamily="34" charset="0"/>
                        <a:ea typeface="Arial"/>
                        <a:cs typeface="Arial" pitchFamily="34" charset="0"/>
                      </a:endParaRPr>
                    </a:p>
                  </a:txBody>
                  <a:tcPr marL="65548" marR="65548" marT="0" marB="0" anchor="ctr">
                    <a:solidFill>
                      <a:schemeClr val="bg1">
                        <a:lumMod val="85000"/>
                      </a:schemeClr>
                    </a:solidFill>
                  </a:tcPr>
                </a:tc>
              </a:tr>
              <a:tr h="289833">
                <a:tc>
                  <a:txBody>
                    <a:bodyPr/>
                    <a:lstStyle/>
                    <a:p>
                      <a:pPr indent="151130" algn="just">
                        <a:lnSpc>
                          <a:spcPct val="150000"/>
                        </a:lnSpc>
                        <a:spcBef>
                          <a:spcPts val="300"/>
                        </a:spcBef>
                        <a:spcAft>
                          <a:spcPts val="300"/>
                        </a:spcAft>
                      </a:pPr>
                      <a:r>
                        <a:rPr lang="en-US" sz="1600">
                          <a:latin typeface="Arial" pitchFamily="34" charset="0"/>
                          <a:cs typeface="Arial" pitchFamily="34" charset="0"/>
                        </a:rPr>
                        <a:t>lactobacillus</a:t>
                      </a:r>
                      <a:endParaRPr lang="es-ES" sz="1600">
                        <a:solidFill>
                          <a:srgbClr val="000000"/>
                        </a:solidFill>
                        <a:latin typeface="Arial" pitchFamily="34" charset="0"/>
                        <a:ea typeface="Arial"/>
                        <a:cs typeface="Arial" pitchFamily="34" charset="0"/>
                      </a:endParaRPr>
                    </a:p>
                  </a:txBody>
                  <a:tcPr marL="65548" marR="65548" marT="0" marB="0"/>
                </a:tc>
                <a:tc>
                  <a:txBody>
                    <a:bodyPr/>
                    <a:lstStyle/>
                    <a:p>
                      <a:pPr indent="151130" algn="ctr">
                        <a:lnSpc>
                          <a:spcPct val="150000"/>
                        </a:lnSpc>
                        <a:spcBef>
                          <a:spcPts val="300"/>
                        </a:spcBef>
                        <a:spcAft>
                          <a:spcPts val="300"/>
                        </a:spcAft>
                      </a:pPr>
                      <a:r>
                        <a:rPr lang="en-US" sz="1600">
                          <a:latin typeface="Arial" pitchFamily="34" charset="0"/>
                          <a:cs typeface="Arial" pitchFamily="34" charset="0"/>
                        </a:rPr>
                        <a:t>0.58</a:t>
                      </a:r>
                      <a:endParaRPr lang="es-ES" sz="1600">
                        <a:solidFill>
                          <a:srgbClr val="000000"/>
                        </a:solidFill>
                        <a:latin typeface="Arial" pitchFamily="34" charset="0"/>
                        <a:ea typeface="Arial"/>
                        <a:cs typeface="Arial" pitchFamily="34" charset="0"/>
                      </a:endParaRPr>
                    </a:p>
                  </a:txBody>
                  <a:tcPr marL="65548" marR="65548" marT="0" marB="0" anchor="ctr"/>
                </a:tc>
                <a:tc>
                  <a:txBody>
                    <a:bodyPr/>
                    <a:lstStyle/>
                    <a:p>
                      <a:pPr indent="151130" algn="ctr">
                        <a:lnSpc>
                          <a:spcPct val="150000"/>
                        </a:lnSpc>
                        <a:spcBef>
                          <a:spcPts val="300"/>
                        </a:spcBef>
                        <a:spcAft>
                          <a:spcPts val="300"/>
                        </a:spcAft>
                      </a:pPr>
                      <a:r>
                        <a:rPr lang="en-US" sz="1600">
                          <a:latin typeface="Arial" pitchFamily="34" charset="0"/>
                          <a:cs typeface="Arial" pitchFamily="34" charset="0"/>
                        </a:rPr>
                        <a:t>yes</a:t>
                      </a:r>
                      <a:endParaRPr lang="es-ES" sz="1600">
                        <a:solidFill>
                          <a:srgbClr val="000000"/>
                        </a:solidFill>
                        <a:latin typeface="Arial" pitchFamily="34" charset="0"/>
                        <a:ea typeface="Arial"/>
                        <a:cs typeface="Arial" pitchFamily="34" charset="0"/>
                      </a:endParaRPr>
                    </a:p>
                  </a:txBody>
                  <a:tcPr marL="65548" marR="65548" marT="0" marB="0" anchor="ctr"/>
                </a:tc>
                <a:tc>
                  <a:txBody>
                    <a:bodyPr/>
                    <a:lstStyle/>
                    <a:p>
                      <a:pPr indent="151130" algn="l">
                        <a:spcBef>
                          <a:spcPts val="300"/>
                        </a:spcBef>
                        <a:spcAft>
                          <a:spcPts val="300"/>
                        </a:spcAft>
                      </a:pPr>
                      <a:r>
                        <a:rPr lang="en-US" sz="1600">
                          <a:latin typeface="Arial" pitchFamily="34" charset="0"/>
                          <a:cs typeface="Arial" pitchFamily="34" charset="0"/>
                        </a:rPr>
                        <a:t>Hyperlipidemia, and diabetes.</a:t>
                      </a:r>
                      <a:endParaRPr lang="es-ES" sz="1600">
                        <a:solidFill>
                          <a:srgbClr val="000000"/>
                        </a:solidFill>
                        <a:latin typeface="Arial" pitchFamily="34" charset="0"/>
                        <a:ea typeface="Arial"/>
                        <a:cs typeface="Arial" pitchFamily="34" charset="0"/>
                      </a:endParaRPr>
                    </a:p>
                  </a:txBody>
                  <a:tcPr marL="65548" marR="65548" marT="0" marB="0" anchor="ctr"/>
                </a:tc>
              </a:tr>
              <a:tr h="434750">
                <a:tc>
                  <a:txBody>
                    <a:bodyPr/>
                    <a:lstStyle/>
                    <a:p>
                      <a:pPr indent="151130" algn="just">
                        <a:lnSpc>
                          <a:spcPct val="150000"/>
                        </a:lnSpc>
                        <a:spcBef>
                          <a:spcPts val="300"/>
                        </a:spcBef>
                        <a:spcAft>
                          <a:spcPts val="300"/>
                        </a:spcAft>
                      </a:pPr>
                      <a:r>
                        <a:rPr lang="en-US" sz="1600">
                          <a:latin typeface="Arial" pitchFamily="34" charset="0"/>
                          <a:cs typeface="Arial" pitchFamily="34" charset="0"/>
                        </a:rPr>
                        <a:t>bacterioides</a:t>
                      </a:r>
                      <a:endParaRPr lang="es-ES" sz="1600">
                        <a:solidFill>
                          <a:srgbClr val="000000"/>
                        </a:solidFill>
                        <a:latin typeface="Arial" pitchFamily="34" charset="0"/>
                        <a:ea typeface="Arial"/>
                        <a:cs typeface="Arial" pitchFamily="34" charset="0"/>
                      </a:endParaRPr>
                    </a:p>
                  </a:txBody>
                  <a:tcPr marL="65548" marR="65548" marT="0" marB="0"/>
                </a:tc>
                <a:tc>
                  <a:txBody>
                    <a:bodyPr/>
                    <a:lstStyle/>
                    <a:p>
                      <a:pPr indent="151130" algn="ctr">
                        <a:lnSpc>
                          <a:spcPct val="150000"/>
                        </a:lnSpc>
                        <a:spcBef>
                          <a:spcPts val="300"/>
                        </a:spcBef>
                        <a:spcAft>
                          <a:spcPts val="300"/>
                        </a:spcAft>
                      </a:pPr>
                      <a:r>
                        <a:rPr lang="en-US" sz="1600">
                          <a:latin typeface="Arial" pitchFamily="34" charset="0"/>
                          <a:cs typeface="Arial" pitchFamily="34" charset="0"/>
                        </a:rPr>
                        <a:t>0.57</a:t>
                      </a:r>
                      <a:endParaRPr lang="es-ES" sz="1600">
                        <a:solidFill>
                          <a:srgbClr val="000000"/>
                        </a:solidFill>
                        <a:latin typeface="Arial" pitchFamily="34" charset="0"/>
                        <a:ea typeface="Arial"/>
                        <a:cs typeface="Arial" pitchFamily="34" charset="0"/>
                      </a:endParaRPr>
                    </a:p>
                  </a:txBody>
                  <a:tcPr marL="65548" marR="65548" marT="0" marB="0" anchor="ctr"/>
                </a:tc>
                <a:tc>
                  <a:txBody>
                    <a:bodyPr/>
                    <a:lstStyle/>
                    <a:p>
                      <a:pPr indent="151130" algn="ctr">
                        <a:lnSpc>
                          <a:spcPct val="150000"/>
                        </a:lnSpc>
                        <a:spcBef>
                          <a:spcPts val="300"/>
                        </a:spcBef>
                        <a:spcAft>
                          <a:spcPts val="300"/>
                        </a:spcAft>
                      </a:pPr>
                      <a:r>
                        <a:rPr lang="en-US" sz="1600">
                          <a:latin typeface="Arial" pitchFamily="34" charset="0"/>
                          <a:cs typeface="Arial" pitchFamily="34" charset="0"/>
                        </a:rPr>
                        <a:t>yes</a:t>
                      </a:r>
                      <a:endParaRPr lang="es-ES" sz="1600">
                        <a:solidFill>
                          <a:srgbClr val="000000"/>
                        </a:solidFill>
                        <a:latin typeface="Arial" pitchFamily="34" charset="0"/>
                        <a:ea typeface="Arial"/>
                        <a:cs typeface="Arial" pitchFamily="34" charset="0"/>
                      </a:endParaRPr>
                    </a:p>
                  </a:txBody>
                  <a:tcPr marL="65548" marR="65548" marT="0" marB="0" anchor="ctr"/>
                </a:tc>
                <a:tc>
                  <a:txBody>
                    <a:bodyPr/>
                    <a:lstStyle/>
                    <a:p>
                      <a:pPr indent="151130" algn="l">
                        <a:spcBef>
                          <a:spcPts val="300"/>
                        </a:spcBef>
                        <a:spcAft>
                          <a:spcPts val="300"/>
                        </a:spcAft>
                      </a:pPr>
                      <a:r>
                        <a:rPr lang="en-US" sz="1600" dirty="0" err="1">
                          <a:latin typeface="Arial" pitchFamily="34" charset="0"/>
                          <a:cs typeface="Arial" pitchFamily="34" charset="0"/>
                        </a:rPr>
                        <a:t>Dyslipidemia</a:t>
                      </a:r>
                      <a:r>
                        <a:rPr lang="en-US" sz="1600" dirty="0">
                          <a:latin typeface="Arial" pitchFamily="34" charset="0"/>
                          <a:cs typeface="Arial" pitchFamily="34" charset="0"/>
                        </a:rPr>
                        <a:t>, and </a:t>
                      </a:r>
                      <a:r>
                        <a:rPr lang="en-US" sz="1600" dirty="0" err="1" smtClean="0">
                          <a:latin typeface="Arial" pitchFamily="34" charset="0"/>
                          <a:cs typeface="Arial" pitchFamily="34" charset="0"/>
                        </a:rPr>
                        <a:t>hyperlipidemia</a:t>
                      </a:r>
                      <a:r>
                        <a:rPr lang="en-US" sz="1600" dirty="0" smtClean="0">
                          <a:latin typeface="Arial" pitchFamily="34" charset="0"/>
                          <a:cs typeface="Arial" pitchFamily="34" charset="0"/>
                        </a:rPr>
                        <a:t>.</a:t>
                      </a:r>
                      <a:endParaRPr lang="es-ES" sz="1600" dirty="0">
                        <a:solidFill>
                          <a:srgbClr val="000000"/>
                        </a:solidFill>
                        <a:latin typeface="Arial" pitchFamily="34" charset="0"/>
                        <a:ea typeface="Arial"/>
                        <a:cs typeface="Arial" pitchFamily="34" charset="0"/>
                      </a:endParaRPr>
                    </a:p>
                  </a:txBody>
                  <a:tcPr marL="65548" marR="65548" marT="0" marB="0" anchor="ctr"/>
                </a:tc>
              </a:tr>
              <a:tr h="434750">
                <a:tc>
                  <a:txBody>
                    <a:bodyPr/>
                    <a:lstStyle/>
                    <a:p>
                      <a:pPr indent="151130" algn="just">
                        <a:lnSpc>
                          <a:spcPct val="150000"/>
                        </a:lnSpc>
                        <a:spcBef>
                          <a:spcPts val="300"/>
                        </a:spcBef>
                        <a:spcAft>
                          <a:spcPts val="300"/>
                        </a:spcAft>
                      </a:pPr>
                      <a:r>
                        <a:rPr lang="en-US" sz="1600">
                          <a:latin typeface="Arial" pitchFamily="34" charset="0"/>
                          <a:cs typeface="Arial" pitchFamily="34" charset="0"/>
                        </a:rPr>
                        <a:t>firmicutes</a:t>
                      </a:r>
                      <a:endParaRPr lang="es-ES" sz="1600">
                        <a:solidFill>
                          <a:srgbClr val="000000"/>
                        </a:solidFill>
                        <a:latin typeface="Arial" pitchFamily="34" charset="0"/>
                        <a:ea typeface="Arial"/>
                        <a:cs typeface="Arial" pitchFamily="34" charset="0"/>
                      </a:endParaRPr>
                    </a:p>
                  </a:txBody>
                  <a:tcPr marL="65548" marR="65548" marT="0" marB="0"/>
                </a:tc>
                <a:tc>
                  <a:txBody>
                    <a:bodyPr/>
                    <a:lstStyle/>
                    <a:p>
                      <a:pPr indent="151130" algn="ctr">
                        <a:lnSpc>
                          <a:spcPct val="150000"/>
                        </a:lnSpc>
                        <a:spcBef>
                          <a:spcPts val="300"/>
                        </a:spcBef>
                        <a:spcAft>
                          <a:spcPts val="300"/>
                        </a:spcAft>
                      </a:pPr>
                      <a:r>
                        <a:rPr lang="en-US" sz="1600">
                          <a:latin typeface="Arial" pitchFamily="34" charset="0"/>
                          <a:cs typeface="Arial" pitchFamily="34" charset="0"/>
                        </a:rPr>
                        <a:t>0.23</a:t>
                      </a:r>
                      <a:endParaRPr lang="es-ES" sz="1600">
                        <a:solidFill>
                          <a:srgbClr val="000000"/>
                        </a:solidFill>
                        <a:latin typeface="Arial" pitchFamily="34" charset="0"/>
                        <a:ea typeface="Arial"/>
                        <a:cs typeface="Arial" pitchFamily="34" charset="0"/>
                      </a:endParaRPr>
                    </a:p>
                  </a:txBody>
                  <a:tcPr marL="65548" marR="65548" marT="0" marB="0" anchor="ctr"/>
                </a:tc>
                <a:tc>
                  <a:txBody>
                    <a:bodyPr/>
                    <a:lstStyle/>
                    <a:p>
                      <a:pPr indent="151130" algn="ctr">
                        <a:spcBef>
                          <a:spcPts val="300"/>
                        </a:spcBef>
                        <a:spcAft>
                          <a:spcPts val="300"/>
                        </a:spcAft>
                      </a:pPr>
                      <a:r>
                        <a:rPr lang="en-US" sz="1600">
                          <a:latin typeface="Arial" pitchFamily="34" charset="0"/>
                          <a:cs typeface="Arial" pitchFamily="34" charset="0"/>
                        </a:rPr>
                        <a:t>yes</a:t>
                      </a:r>
                      <a:endParaRPr lang="es-ES" sz="1600">
                        <a:solidFill>
                          <a:srgbClr val="000000"/>
                        </a:solidFill>
                        <a:latin typeface="Arial" pitchFamily="34" charset="0"/>
                        <a:ea typeface="Arial"/>
                        <a:cs typeface="Arial" pitchFamily="34" charset="0"/>
                      </a:endParaRPr>
                    </a:p>
                  </a:txBody>
                  <a:tcPr marL="65548" marR="65548" marT="0" marB="0" anchor="ctr"/>
                </a:tc>
                <a:tc>
                  <a:txBody>
                    <a:bodyPr/>
                    <a:lstStyle/>
                    <a:p>
                      <a:pPr indent="151130" algn="l">
                        <a:spcBef>
                          <a:spcPts val="300"/>
                        </a:spcBef>
                        <a:spcAft>
                          <a:spcPts val="300"/>
                        </a:spcAft>
                      </a:pPr>
                      <a:r>
                        <a:rPr lang="en-US" sz="1600" dirty="0" err="1">
                          <a:latin typeface="Arial" pitchFamily="34" charset="0"/>
                          <a:cs typeface="Arial" pitchFamily="34" charset="0"/>
                        </a:rPr>
                        <a:t>Dyslipidemia</a:t>
                      </a:r>
                      <a:r>
                        <a:rPr lang="en-US" sz="1600" dirty="0">
                          <a:latin typeface="Arial" pitchFamily="34" charset="0"/>
                          <a:cs typeface="Arial" pitchFamily="34" charset="0"/>
                        </a:rPr>
                        <a:t>, and </a:t>
                      </a:r>
                      <a:r>
                        <a:rPr lang="en-US" sz="1600" dirty="0" err="1" smtClean="0">
                          <a:latin typeface="Arial" pitchFamily="34" charset="0"/>
                          <a:cs typeface="Arial" pitchFamily="34" charset="0"/>
                        </a:rPr>
                        <a:t>hyperlipidemia</a:t>
                      </a:r>
                      <a:r>
                        <a:rPr lang="en-US" sz="1600" dirty="0" smtClean="0">
                          <a:latin typeface="Arial" pitchFamily="34" charset="0"/>
                          <a:cs typeface="Arial" pitchFamily="34" charset="0"/>
                        </a:rPr>
                        <a:t>.</a:t>
                      </a:r>
                      <a:endParaRPr lang="es-ES" sz="1600" dirty="0">
                        <a:solidFill>
                          <a:srgbClr val="000000"/>
                        </a:solidFill>
                        <a:latin typeface="Arial" pitchFamily="34" charset="0"/>
                        <a:ea typeface="Arial"/>
                        <a:cs typeface="Arial" pitchFamily="34" charset="0"/>
                      </a:endParaRPr>
                    </a:p>
                  </a:txBody>
                  <a:tcPr marL="65548" marR="65548" marT="0" marB="0" anchor="ctr"/>
                </a:tc>
              </a:tr>
            </a:tbl>
          </a:graphicData>
        </a:graphic>
      </p:graphicFrame>
      <p:sp>
        <p:nvSpPr>
          <p:cNvPr id="13" name="Rectángulo 13">
            <a:extLst>
              <a:ext uri="{FF2B5EF4-FFF2-40B4-BE49-F238E27FC236}">
                <a16:creationId xmlns="" xmlns:a16="http://schemas.microsoft.com/office/drawing/2014/main" id="{C69EC7E4-89B9-4B2D-8DFA-6D6D029EA87A}"/>
              </a:ext>
            </a:extLst>
          </p:cNvPr>
          <p:cNvSpPr/>
          <p:nvPr/>
        </p:nvSpPr>
        <p:spPr>
          <a:xfrm>
            <a:off x="691664" y="4694517"/>
            <a:ext cx="11079158" cy="309743"/>
          </a:xfrm>
          <a:prstGeom prst="rect">
            <a:avLst/>
          </a:prstGeom>
          <a:noFill/>
          <a:ln w="57150">
            <a:solidFill>
              <a:srgbClr val="9BBB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ángulo 13">
            <a:extLst>
              <a:ext uri="{FF2B5EF4-FFF2-40B4-BE49-F238E27FC236}">
                <a16:creationId xmlns="" xmlns:a16="http://schemas.microsoft.com/office/drawing/2014/main" id="{C69EC7E4-89B9-4B2D-8DFA-6D6D029EA87A}"/>
              </a:ext>
            </a:extLst>
          </p:cNvPr>
          <p:cNvSpPr/>
          <p:nvPr/>
        </p:nvSpPr>
        <p:spPr>
          <a:xfrm>
            <a:off x="694435" y="1721332"/>
            <a:ext cx="11079158" cy="872237"/>
          </a:xfrm>
          <a:prstGeom prst="rect">
            <a:avLst/>
          </a:prstGeom>
          <a:noFill/>
          <a:ln w="57150">
            <a:solidFill>
              <a:srgbClr val="9BBB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Google Shape;175;p22">
            <a:extLst>
              <a:ext uri="{FF2B5EF4-FFF2-40B4-BE49-F238E27FC236}">
                <a16:creationId xmlns="" xmlns:a16="http://schemas.microsoft.com/office/drawing/2014/main" id="{8F49D170-0BA4-4883-B5B5-A53B8C82A851}"/>
              </a:ext>
            </a:extLst>
          </p:cNvPr>
          <p:cNvSpPr/>
          <p:nvPr/>
        </p:nvSpPr>
        <p:spPr>
          <a:xfrm>
            <a:off x="107592" y="153739"/>
            <a:ext cx="781200" cy="781200"/>
          </a:xfrm>
          <a:prstGeom prst="ellipse">
            <a:avLst/>
          </a:prstGeom>
          <a:solidFill>
            <a:schemeClr val="bg1"/>
          </a:solidFill>
          <a:ln w="19050" cap="flat" cmpd="sng">
            <a:solidFill>
              <a:srgbClr val="00007C"/>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9" name="Google Shape;179;p22">
            <a:extLst>
              <a:ext uri="{FF2B5EF4-FFF2-40B4-BE49-F238E27FC236}">
                <a16:creationId xmlns="" xmlns:a16="http://schemas.microsoft.com/office/drawing/2014/main" id="{6D69753B-982D-4774-85CA-2A4D543E6A7C}"/>
              </a:ext>
            </a:extLst>
          </p:cNvPr>
          <p:cNvSpPr/>
          <p:nvPr/>
        </p:nvSpPr>
        <p:spPr>
          <a:xfrm rot="2700000">
            <a:off x="343272" y="241824"/>
            <a:ext cx="344838" cy="580722"/>
          </a:xfrm>
          <a:custGeom>
            <a:avLst/>
            <a:gdLst/>
            <a:ahLst/>
            <a:cxnLst/>
            <a:rect l="l" t="t" r="r" b="b"/>
            <a:pathLst>
              <a:path w="120000" h="120000" extrusionOk="0">
                <a:moveTo>
                  <a:pt x="60041" y="0"/>
                </a:moveTo>
                <a:cubicBezTo>
                  <a:pt x="68312" y="142"/>
                  <a:pt x="77049" y="3617"/>
                  <a:pt x="77802" y="9249"/>
                </a:cubicBezTo>
                <a:cubicBezTo>
                  <a:pt x="79731" y="16341"/>
                  <a:pt x="68983" y="18083"/>
                  <a:pt x="72034" y="26607"/>
                </a:cubicBezTo>
                <a:lnTo>
                  <a:pt x="120000" y="26607"/>
                </a:lnTo>
                <a:lnTo>
                  <a:pt x="120000" y="53320"/>
                </a:lnTo>
                <a:cubicBezTo>
                  <a:pt x="105180" y="54850"/>
                  <a:pt x="101982" y="49006"/>
                  <a:pt x="89415" y="50069"/>
                </a:cubicBezTo>
                <a:cubicBezTo>
                  <a:pt x="79319" y="50489"/>
                  <a:pt x="73089" y="55363"/>
                  <a:pt x="72833" y="59977"/>
                </a:cubicBezTo>
                <a:cubicBezTo>
                  <a:pt x="73004" y="64029"/>
                  <a:pt x="79442" y="70012"/>
                  <a:pt x="91464" y="70060"/>
                </a:cubicBezTo>
                <a:cubicBezTo>
                  <a:pt x="106013" y="69226"/>
                  <a:pt x="103877" y="65247"/>
                  <a:pt x="120000" y="65606"/>
                </a:cubicBezTo>
                <a:lnTo>
                  <a:pt x="120000" y="93541"/>
                </a:lnTo>
                <a:lnTo>
                  <a:pt x="70059" y="93541"/>
                </a:lnTo>
                <a:cubicBezTo>
                  <a:pt x="69329" y="102697"/>
                  <a:pt x="76533" y="101447"/>
                  <a:pt x="78036" y="109608"/>
                </a:cubicBezTo>
                <a:cubicBezTo>
                  <a:pt x="77950" y="116314"/>
                  <a:pt x="67224" y="119904"/>
                  <a:pt x="59959" y="120000"/>
                </a:cubicBezTo>
                <a:cubicBezTo>
                  <a:pt x="51687" y="119857"/>
                  <a:pt x="42950" y="116382"/>
                  <a:pt x="42197" y="110750"/>
                </a:cubicBezTo>
                <a:cubicBezTo>
                  <a:pt x="40279" y="103699"/>
                  <a:pt x="50892" y="101936"/>
                  <a:pt x="47995" y="93541"/>
                </a:cubicBezTo>
                <a:lnTo>
                  <a:pt x="0" y="93541"/>
                </a:lnTo>
                <a:lnTo>
                  <a:pt x="0" y="66075"/>
                </a:lnTo>
                <a:cubicBezTo>
                  <a:pt x="15368" y="64341"/>
                  <a:pt x="18478" y="70364"/>
                  <a:pt x="31219" y="69286"/>
                </a:cubicBezTo>
                <a:cubicBezTo>
                  <a:pt x="41315" y="68866"/>
                  <a:pt x="47545" y="63992"/>
                  <a:pt x="47801" y="59379"/>
                </a:cubicBezTo>
                <a:cubicBezTo>
                  <a:pt x="47631" y="55326"/>
                  <a:pt x="41193" y="49343"/>
                  <a:pt x="29171" y="49296"/>
                </a:cubicBezTo>
                <a:cubicBezTo>
                  <a:pt x="14433" y="50140"/>
                  <a:pt x="16816" y="54212"/>
                  <a:pt x="0" y="53739"/>
                </a:cubicBezTo>
                <a:lnTo>
                  <a:pt x="0" y="26607"/>
                </a:lnTo>
                <a:lnTo>
                  <a:pt x="49932" y="26607"/>
                </a:lnTo>
                <a:cubicBezTo>
                  <a:pt x="50748" y="17288"/>
                  <a:pt x="43474" y="18596"/>
                  <a:pt x="41963" y="10391"/>
                </a:cubicBezTo>
                <a:cubicBezTo>
                  <a:pt x="42049" y="3685"/>
                  <a:pt x="52775" y="95"/>
                  <a:pt x="60041" y="0"/>
                </a:cubicBezTo>
                <a:close/>
              </a:path>
            </a:pathLst>
          </a:custGeom>
          <a:solidFill>
            <a:srgbClr val="00007C"/>
          </a:solidFill>
          <a:ln>
            <a:noFill/>
          </a:ln>
        </p:spPr>
        <p:txBody>
          <a:bodyPr spcFirstLastPara="1" wrap="square" lIns="121900" tIns="60933" rIns="121900" bIns="60933" anchor="ctr" anchorCtr="0">
            <a:noAutofit/>
          </a:bodyPr>
          <a:lstStyle/>
          <a:p>
            <a:pPr algn="ctr"/>
            <a:endParaRPr sz="2400">
              <a:solidFill>
                <a:schemeClr val="lt1"/>
              </a:solidFill>
              <a:latin typeface="Arial"/>
              <a:ea typeface="Arial"/>
              <a:cs typeface="Arial"/>
              <a:sym typeface="Arial"/>
            </a:endParaRPr>
          </a:p>
        </p:txBody>
      </p:sp>
    </p:spTree>
    <p:extLst>
      <p:ext uri="{BB962C8B-B14F-4D97-AF65-F5344CB8AC3E}">
        <p14:creationId xmlns="" xmlns:p14="http://schemas.microsoft.com/office/powerpoint/2010/main" val="299424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11">
            <a:extLst>
              <a:ext uri="{FF2B5EF4-FFF2-40B4-BE49-F238E27FC236}">
                <a16:creationId xmlns="" xmlns:a16="http://schemas.microsoft.com/office/drawing/2014/main" id="{689E7B96-A4A7-4DA6-86E5-B13691B57A0A}"/>
              </a:ext>
            </a:extLst>
          </p:cNvPr>
          <p:cNvSpPr/>
          <p:nvPr/>
        </p:nvSpPr>
        <p:spPr>
          <a:xfrm>
            <a:off x="0" y="1"/>
            <a:ext cx="2438400" cy="6857999"/>
          </a:xfrm>
          <a:prstGeom prst="rect">
            <a:avLst/>
          </a:prstGeom>
          <a:gradFill flip="none" rotWithShape="1">
            <a:gsLst>
              <a:gs pos="100000">
                <a:schemeClr val="bg1">
                  <a:lumMod val="85000"/>
                </a:schemeClr>
              </a:gs>
              <a:gs pos="16000">
                <a:schemeClr val="bg1"/>
              </a:gs>
              <a:gs pos="60000">
                <a:schemeClr val="bg1">
                  <a:lumMod val="95000"/>
                </a:schemeClr>
              </a:gs>
              <a:gs pos="41000">
                <a:schemeClr val="bg1">
                  <a:lumMod val="95000"/>
                </a:schemeClr>
              </a:gs>
            </a:gsLst>
            <a:lin ang="10800000" scaled="1"/>
            <a:tileRect/>
          </a:gradFill>
        </p:spPr>
        <p:txBody>
          <a:bodyPr vert="horz" lIns="91440" tIns="45720" rIns="91440" bIns="45720" rtlCol="0">
            <a:normAutofit/>
          </a:bodyPr>
          <a:lstStyle/>
          <a:p>
            <a:pPr algn="ctr">
              <a:lnSpc>
                <a:spcPct val="90000"/>
              </a:lnSpc>
              <a:spcBef>
                <a:spcPts val="1000"/>
              </a:spcBef>
            </a:pPr>
            <a:endParaRPr lang="en-US" sz="2400">
              <a:solidFill>
                <a:schemeClr val="tx1"/>
              </a:solidFill>
            </a:endParaRPr>
          </a:p>
        </p:txBody>
      </p:sp>
      <p:cxnSp>
        <p:nvCxnSpPr>
          <p:cNvPr id="4" name="Conector recto 3">
            <a:extLst>
              <a:ext uri="{FF2B5EF4-FFF2-40B4-BE49-F238E27FC236}">
                <a16:creationId xmlns="" xmlns:a16="http://schemas.microsoft.com/office/drawing/2014/main" id="{A15BA053-1DC8-41E8-8CCD-C2D641969101}"/>
              </a:ext>
            </a:extLst>
          </p:cNvPr>
          <p:cNvCxnSpPr>
            <a:cxnSpLocks/>
          </p:cNvCxnSpPr>
          <p:nvPr/>
        </p:nvCxnSpPr>
        <p:spPr>
          <a:xfrm>
            <a:off x="0" y="518946"/>
            <a:ext cx="12192000" cy="0"/>
          </a:xfrm>
          <a:prstGeom prst="line">
            <a:avLst/>
          </a:prstGeom>
          <a:ln w="19050">
            <a:solidFill>
              <a:srgbClr val="0DD2D9"/>
            </a:solidFill>
          </a:ln>
        </p:spPr>
        <p:style>
          <a:lnRef idx="1">
            <a:schemeClr val="accent1"/>
          </a:lnRef>
          <a:fillRef idx="0">
            <a:schemeClr val="accent1"/>
          </a:fillRef>
          <a:effectRef idx="0">
            <a:schemeClr val="accent1"/>
          </a:effectRef>
          <a:fontRef idx="minor">
            <a:schemeClr val="tx1"/>
          </a:fontRef>
        </p:style>
      </p:cxnSp>
      <p:sp>
        <p:nvSpPr>
          <p:cNvPr id="2" name="Rectángulo 1">
            <a:extLst>
              <a:ext uri="{FF2B5EF4-FFF2-40B4-BE49-F238E27FC236}">
                <a16:creationId xmlns="" xmlns:a16="http://schemas.microsoft.com/office/drawing/2014/main" id="{491D80A8-0121-4D35-86A6-F3FA3B60487B}"/>
              </a:ext>
            </a:extLst>
          </p:cNvPr>
          <p:cNvSpPr/>
          <p:nvPr/>
        </p:nvSpPr>
        <p:spPr>
          <a:xfrm>
            <a:off x="0" y="0"/>
            <a:ext cx="12192000" cy="507961"/>
          </a:xfrm>
          <a:prstGeom prst="rect">
            <a:avLst/>
          </a:prstGeom>
          <a:solidFill>
            <a:srgbClr val="0DD2D9"/>
          </a:solidFill>
          <a:ln>
            <a:solidFill>
              <a:srgbClr val="0DD2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rial"/>
                <a:ea typeface="Arial"/>
                <a:cs typeface="Arial"/>
                <a:sym typeface="Arial"/>
              </a:rPr>
              <a:t>                   </a:t>
            </a:r>
            <a:r>
              <a:rPr lang="en-US" sz="2800" b="1" dirty="0">
                <a:solidFill>
                  <a:srgbClr val="00007C"/>
                </a:solidFill>
                <a:latin typeface="Arial"/>
                <a:ea typeface="Arial"/>
                <a:cs typeface="Arial"/>
                <a:sym typeface="Arial"/>
              </a:rPr>
              <a:t>Conclusions</a:t>
            </a:r>
          </a:p>
        </p:txBody>
      </p:sp>
      <p:sp>
        <p:nvSpPr>
          <p:cNvPr id="9" name="Google Shape;176;p22">
            <a:extLst>
              <a:ext uri="{FF2B5EF4-FFF2-40B4-BE49-F238E27FC236}">
                <a16:creationId xmlns="" xmlns:a16="http://schemas.microsoft.com/office/drawing/2014/main" id="{D731854E-2155-4F47-B2D2-EFADBD23FDC5}"/>
              </a:ext>
            </a:extLst>
          </p:cNvPr>
          <p:cNvSpPr/>
          <p:nvPr/>
        </p:nvSpPr>
        <p:spPr>
          <a:xfrm>
            <a:off x="109769" y="122600"/>
            <a:ext cx="781200" cy="781200"/>
          </a:xfrm>
          <a:prstGeom prst="ellipse">
            <a:avLst/>
          </a:prstGeom>
          <a:solidFill>
            <a:schemeClr val="bg1"/>
          </a:solidFill>
          <a:ln w="19050" cap="flat" cmpd="sng">
            <a:solidFill>
              <a:srgbClr val="00007C"/>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1" name="Google Shape;178;p22">
            <a:extLst>
              <a:ext uri="{FF2B5EF4-FFF2-40B4-BE49-F238E27FC236}">
                <a16:creationId xmlns="" xmlns:a16="http://schemas.microsoft.com/office/drawing/2014/main" id="{EDFA6911-5E4A-4733-B53E-3E6DCAD1C383}"/>
              </a:ext>
            </a:extLst>
          </p:cNvPr>
          <p:cNvSpPr/>
          <p:nvPr/>
        </p:nvSpPr>
        <p:spPr>
          <a:xfrm>
            <a:off x="263202" y="346839"/>
            <a:ext cx="493541" cy="320266"/>
          </a:xfrm>
          <a:custGeom>
            <a:avLst/>
            <a:gdLst/>
            <a:ahLst/>
            <a:cxnLst/>
            <a:rect l="l" t="t" r="r" b="b"/>
            <a:pathLst>
              <a:path w="120000" h="120000" extrusionOk="0">
                <a:moveTo>
                  <a:pt x="49325" y="0"/>
                </a:moveTo>
                <a:cubicBezTo>
                  <a:pt x="57674" y="0"/>
                  <a:pt x="65058" y="7019"/>
                  <a:pt x="69179" y="18219"/>
                </a:cubicBezTo>
                <a:cubicBezTo>
                  <a:pt x="71776" y="14188"/>
                  <a:pt x="75252" y="11987"/>
                  <a:pt x="79031" y="11987"/>
                </a:cubicBezTo>
                <a:cubicBezTo>
                  <a:pt x="87238" y="11987"/>
                  <a:pt x="94019" y="22369"/>
                  <a:pt x="94791" y="35895"/>
                </a:cubicBezTo>
                <a:cubicBezTo>
                  <a:pt x="94933" y="35750"/>
                  <a:pt x="95076" y="35747"/>
                  <a:pt x="95220" y="35747"/>
                </a:cubicBezTo>
                <a:cubicBezTo>
                  <a:pt x="108905" y="35747"/>
                  <a:pt x="120000" y="54608"/>
                  <a:pt x="120000" y="77873"/>
                </a:cubicBezTo>
                <a:cubicBezTo>
                  <a:pt x="120000" y="99840"/>
                  <a:pt x="110109" y="117880"/>
                  <a:pt x="97485" y="119805"/>
                </a:cubicBezTo>
                <a:lnTo>
                  <a:pt x="97485" y="120000"/>
                </a:lnTo>
                <a:lnTo>
                  <a:pt x="95220" y="120000"/>
                </a:lnTo>
                <a:lnTo>
                  <a:pt x="27654" y="120000"/>
                </a:lnTo>
                <a:lnTo>
                  <a:pt x="27654" y="119685"/>
                </a:lnTo>
                <a:cubicBezTo>
                  <a:pt x="26712" y="119904"/>
                  <a:pt x="25752" y="120000"/>
                  <a:pt x="24779" y="120000"/>
                </a:cubicBezTo>
                <a:cubicBezTo>
                  <a:pt x="11094" y="120000"/>
                  <a:pt x="0" y="101139"/>
                  <a:pt x="0" y="77873"/>
                </a:cubicBezTo>
                <a:cubicBezTo>
                  <a:pt x="0" y="54608"/>
                  <a:pt x="11094" y="35747"/>
                  <a:pt x="24779" y="35747"/>
                </a:cubicBezTo>
                <a:lnTo>
                  <a:pt x="25282" y="35920"/>
                </a:lnTo>
                <a:cubicBezTo>
                  <a:pt x="26617" y="15537"/>
                  <a:pt x="36904" y="0"/>
                  <a:pt x="49325" y="0"/>
                </a:cubicBezTo>
                <a:close/>
              </a:path>
            </a:pathLst>
          </a:custGeom>
          <a:solidFill>
            <a:srgbClr val="00007C"/>
          </a:solidFill>
          <a:ln>
            <a:noFill/>
          </a:ln>
        </p:spPr>
        <p:txBody>
          <a:bodyPr spcFirstLastPara="1" wrap="square"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0" name="2 Marcador de contenido">
            <a:extLst>
              <a:ext uri="{FF2B5EF4-FFF2-40B4-BE49-F238E27FC236}">
                <a16:creationId xmlns="" xmlns:a16="http://schemas.microsoft.com/office/drawing/2014/main" id="{2D6A8FEB-063A-4D24-A264-1D982E8ED28D}"/>
              </a:ext>
            </a:extLst>
          </p:cNvPr>
          <p:cNvSpPr txBox="1">
            <a:spLocks/>
          </p:cNvSpPr>
          <p:nvPr/>
        </p:nvSpPr>
        <p:spPr>
          <a:xfrm>
            <a:off x="477981" y="1032777"/>
            <a:ext cx="11263745" cy="55134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817563" lvl="1" indent="-360363" algn="just">
              <a:spcBef>
                <a:spcPts val="1200"/>
              </a:spcBef>
              <a:spcAft>
                <a:spcPts val="1200"/>
              </a:spcAft>
              <a:buClr>
                <a:srgbClr val="0DD2D9"/>
              </a:buClr>
              <a:buFont typeface="Arial" panose="020B0604020202020204" pitchFamily="34" charset="0"/>
              <a:buChar char="●"/>
            </a:pPr>
            <a:r>
              <a:rPr lang="en-US" sz="2200" dirty="0" smtClean="0">
                <a:latin typeface="Arial" panose="020B0604020202020204" pitchFamily="34" charset="0"/>
                <a:cs typeface="Arial" panose="020B0604020202020204" pitchFamily="34" charset="0"/>
              </a:rPr>
              <a:t>The </a:t>
            </a:r>
            <a:r>
              <a:rPr lang="en-US" sz="2200" dirty="0" smtClean="0">
                <a:latin typeface="Arial" panose="020B0604020202020204" pitchFamily="34" charset="0"/>
                <a:cs typeface="Arial" panose="020B0604020202020204" pitchFamily="34" charset="0"/>
              </a:rPr>
              <a:t>development of METAVOLIKOS, a web application that allows discovering information contained in the abstracts of scientific publications on metabolic diseases, has been achieved. </a:t>
            </a:r>
            <a:endParaRPr lang="es-ES" sz="2200" dirty="0" smtClean="0">
              <a:latin typeface="Arial" panose="020B0604020202020204" pitchFamily="34" charset="0"/>
              <a:cs typeface="Arial" panose="020B0604020202020204" pitchFamily="34" charset="0"/>
            </a:endParaRPr>
          </a:p>
          <a:p>
            <a:pPr marL="817563" lvl="1" indent="-360363" algn="just">
              <a:spcBef>
                <a:spcPts val="1200"/>
              </a:spcBef>
              <a:spcAft>
                <a:spcPts val="1200"/>
              </a:spcAft>
              <a:buClr>
                <a:srgbClr val="0DD2D9"/>
              </a:buClr>
              <a:buFont typeface="Arial" panose="020B0604020202020204" pitchFamily="34" charset="0"/>
              <a:buChar char="●"/>
            </a:pPr>
            <a:r>
              <a:rPr lang="en-US" sz="2200" dirty="0" smtClean="0">
                <a:latin typeface="Arial" panose="020B0604020202020204" pitchFamily="34" charset="0"/>
                <a:cs typeface="Arial" panose="020B0604020202020204" pitchFamily="34" charset="0"/>
              </a:rPr>
              <a:t>LSA predicted a relationship between terms, evidencing the power of the LSA and its potential to infer relationships between two terms in a context. It shed light to the biomedical literature and facilitate the creation of new research hypotheses.</a:t>
            </a:r>
          </a:p>
          <a:p>
            <a:pPr marL="817563" lvl="1" indent="-360363" algn="just">
              <a:spcBef>
                <a:spcPts val="1200"/>
              </a:spcBef>
              <a:spcAft>
                <a:spcPts val="1200"/>
              </a:spcAft>
              <a:buClr>
                <a:srgbClr val="0DD2D9"/>
              </a:buClr>
              <a:buFont typeface="Arial" panose="020B0604020202020204" pitchFamily="34" charset="0"/>
              <a:buChar char="●"/>
            </a:pPr>
            <a:r>
              <a:rPr lang="en-US" sz="2200" dirty="0" smtClean="0">
                <a:latin typeface="Arial" panose="020B0604020202020204" pitchFamily="34" charset="0"/>
                <a:cs typeface="Arial" panose="020B0604020202020204" pitchFamily="34" charset="0"/>
              </a:rPr>
              <a:t>The main two genes already related with different metabolic diseases were TG and HR. Moreover, genes RBP4 and TF were presented as potentially related with obesity and are good candidates to study their relation in patients with obesity.</a:t>
            </a:r>
            <a:endParaRPr lang="es-ES" sz="2200" dirty="0" smtClean="0">
              <a:latin typeface="Arial" panose="020B0604020202020204" pitchFamily="34" charset="0"/>
              <a:cs typeface="Arial" panose="020B0604020202020204" pitchFamily="34" charset="0"/>
            </a:endParaRPr>
          </a:p>
          <a:p>
            <a:pPr marL="817563" lvl="1" indent="-360363" algn="just">
              <a:spcBef>
                <a:spcPts val="1200"/>
              </a:spcBef>
              <a:spcAft>
                <a:spcPts val="1200"/>
              </a:spcAft>
              <a:buClr>
                <a:srgbClr val="0DD2D9"/>
              </a:buClr>
              <a:buFont typeface="Arial" panose="020B0604020202020204" pitchFamily="34" charset="0"/>
              <a:buChar char="●"/>
            </a:pPr>
            <a:r>
              <a:rPr lang="en-US" sz="2200" dirty="0" smtClean="0">
                <a:latin typeface="Arial" panose="020B0604020202020204" pitchFamily="34" charset="0"/>
                <a:cs typeface="Arial" panose="020B0604020202020204" pitchFamily="34" charset="0"/>
              </a:rPr>
              <a:t>Most related bacteria population with obesity and others related metabolic diseases are lactobacillus, </a:t>
            </a:r>
            <a:r>
              <a:rPr lang="en-US" sz="2200" dirty="0" err="1" smtClean="0">
                <a:latin typeface="Arial" panose="020B0604020202020204" pitchFamily="34" charset="0"/>
                <a:cs typeface="Arial" panose="020B0604020202020204" pitchFamily="34" charset="0"/>
              </a:rPr>
              <a:t>bacterioides</a:t>
            </a:r>
            <a:r>
              <a:rPr lang="en-US" sz="2200" dirty="0" smtClean="0">
                <a:latin typeface="Arial" panose="020B0604020202020204" pitchFamily="34" charset="0"/>
                <a:cs typeface="Arial" panose="020B0604020202020204" pitchFamily="34" charset="0"/>
              </a:rPr>
              <a:t> and </a:t>
            </a:r>
            <a:r>
              <a:rPr lang="en-US" sz="2200" dirty="0" err="1" smtClean="0">
                <a:latin typeface="Arial" panose="020B0604020202020204" pitchFamily="34" charset="0"/>
                <a:cs typeface="Arial" panose="020B0604020202020204" pitchFamily="34" charset="0"/>
              </a:rPr>
              <a:t>firmicutes</a:t>
            </a:r>
            <a:r>
              <a:rPr lang="en-US" sz="2200" dirty="0" smtClean="0">
                <a:latin typeface="Arial" panose="020B0604020202020204" pitchFamily="34" charset="0"/>
                <a:cs typeface="Arial" panose="020B0604020202020204" pitchFamily="34" charset="0"/>
              </a:rPr>
              <a:t>. </a:t>
            </a:r>
            <a:endParaRPr lang="es-ES" sz="2200" dirty="0" smtClean="0">
              <a:latin typeface="Arial" panose="020B0604020202020204" pitchFamily="34" charset="0"/>
              <a:cs typeface="Arial" panose="020B0604020202020204" pitchFamily="34" charset="0"/>
            </a:endParaRPr>
          </a:p>
          <a:p>
            <a:pPr marL="817563" lvl="1" indent="-360363" algn="just">
              <a:spcBef>
                <a:spcPts val="1200"/>
              </a:spcBef>
              <a:spcAft>
                <a:spcPts val="1200"/>
              </a:spcAft>
              <a:buClr>
                <a:srgbClr val="0DD2D9"/>
              </a:buClr>
              <a:buFont typeface="Arial" panose="020B0604020202020204" pitchFamily="34" charset="0"/>
              <a:buChar char="●"/>
            </a:pPr>
            <a:r>
              <a:rPr lang="en-US" sz="2200" dirty="0" smtClean="0">
                <a:latin typeface="Arial" panose="020B0604020202020204" pitchFamily="34" charset="0"/>
                <a:cs typeface="Arial" panose="020B0604020202020204" pitchFamily="34" charset="0"/>
              </a:rPr>
              <a:t>It would be interesting to optimize the functions already used to optimize the computation time.</a:t>
            </a:r>
            <a:endParaRPr lang="es-ES" sz="2200" dirty="0" smtClean="0">
              <a:latin typeface="Arial" panose="020B0604020202020204" pitchFamily="34" charset="0"/>
              <a:cs typeface="Arial" panose="020B0604020202020204" pitchFamily="34" charset="0"/>
            </a:endParaRPr>
          </a:p>
          <a:p>
            <a:pPr marL="817563" lvl="1" indent="-360363" algn="just">
              <a:spcBef>
                <a:spcPts val="1200"/>
              </a:spcBef>
              <a:spcAft>
                <a:spcPts val="1200"/>
              </a:spcAft>
              <a:buClr>
                <a:srgbClr val="0DD2D9"/>
              </a:buClr>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cxnSp>
        <p:nvCxnSpPr>
          <p:cNvPr id="15" name="Conector recto 14">
            <a:extLst>
              <a:ext uri="{FF2B5EF4-FFF2-40B4-BE49-F238E27FC236}">
                <a16:creationId xmlns="" xmlns:a16="http://schemas.microsoft.com/office/drawing/2014/main" id="{CF2E3376-E5A0-4B9F-89A4-9940D3CF225F}"/>
              </a:ext>
            </a:extLst>
          </p:cNvPr>
          <p:cNvCxnSpPr>
            <a:cxnSpLocks/>
          </p:cNvCxnSpPr>
          <p:nvPr/>
        </p:nvCxnSpPr>
        <p:spPr>
          <a:xfrm>
            <a:off x="-5846" y="6569132"/>
            <a:ext cx="12197846" cy="0"/>
          </a:xfrm>
          <a:prstGeom prst="line">
            <a:avLst/>
          </a:prstGeom>
          <a:ln w="19050">
            <a:solidFill>
              <a:srgbClr val="00007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1077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Monitoring Strains over Species in the Gut Microbiome"/>
          <p:cNvPicPr>
            <a:picLocks noChangeAspect="1" noChangeArrowheads="1"/>
          </p:cNvPicPr>
          <p:nvPr/>
        </p:nvPicPr>
        <p:blipFill>
          <a:blip r:embed="rId3"/>
          <a:srcRect b="24655"/>
          <a:stretch>
            <a:fillRect/>
          </a:stretch>
        </p:blipFill>
        <p:spPr bwMode="auto">
          <a:xfrm>
            <a:off x="0" y="1330035"/>
            <a:ext cx="12192000" cy="5174673"/>
          </a:xfrm>
          <a:prstGeom prst="rect">
            <a:avLst/>
          </a:prstGeom>
          <a:noFill/>
        </p:spPr>
      </p:pic>
      <p:sp>
        <p:nvSpPr>
          <p:cNvPr id="15" name="14 Rectángulo"/>
          <p:cNvSpPr/>
          <p:nvPr/>
        </p:nvSpPr>
        <p:spPr>
          <a:xfrm>
            <a:off x="0" y="1350818"/>
            <a:ext cx="12192000" cy="5216237"/>
          </a:xfrm>
          <a:prstGeom prst="rect">
            <a:avLst/>
          </a:pr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 xmlns:a16="http://schemas.microsoft.com/office/drawing/2014/main" id="{43978E9D-33FD-4B4D-92D8-E51CBE51CF83}"/>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21945" y="91955"/>
            <a:ext cx="3295298" cy="1167695"/>
          </a:xfrm>
          <a:prstGeom prst="rect">
            <a:avLst/>
          </a:prstGeom>
        </p:spPr>
      </p:pic>
      <p:pic>
        <p:nvPicPr>
          <p:cNvPr id="18" name="Imagen 17" descr="Texto&#10;&#10;Descripción generada automáticamente">
            <a:extLst>
              <a:ext uri="{FF2B5EF4-FFF2-40B4-BE49-F238E27FC236}">
                <a16:creationId xmlns="" xmlns:a16="http://schemas.microsoft.com/office/drawing/2014/main" id="{05813750-B0E9-4EC9-B4F6-585BFAE2A047}"/>
              </a:ext>
            </a:extLst>
          </p:cNvPr>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3314713" y="83128"/>
            <a:ext cx="3807644" cy="1142293"/>
          </a:xfrm>
          <a:prstGeom prst="rect">
            <a:avLst/>
          </a:prstGeom>
        </p:spPr>
      </p:pic>
      <p:cxnSp>
        <p:nvCxnSpPr>
          <p:cNvPr id="20" name="Conector recto 19">
            <a:extLst>
              <a:ext uri="{FF2B5EF4-FFF2-40B4-BE49-F238E27FC236}">
                <a16:creationId xmlns="" xmlns:a16="http://schemas.microsoft.com/office/drawing/2014/main" id="{2D46DBE6-E4ED-420D-9227-3D6D692FDE37}"/>
              </a:ext>
            </a:extLst>
          </p:cNvPr>
          <p:cNvCxnSpPr>
            <a:cxnSpLocks/>
          </p:cNvCxnSpPr>
          <p:nvPr/>
        </p:nvCxnSpPr>
        <p:spPr>
          <a:xfrm>
            <a:off x="-5846" y="6513226"/>
            <a:ext cx="12197846" cy="0"/>
          </a:xfrm>
          <a:prstGeom prst="line">
            <a:avLst/>
          </a:prstGeom>
          <a:ln w="19050">
            <a:solidFill>
              <a:srgbClr val="00007C"/>
            </a:solidFill>
          </a:ln>
        </p:spPr>
        <p:style>
          <a:lnRef idx="1">
            <a:schemeClr val="accent1"/>
          </a:lnRef>
          <a:fillRef idx="0">
            <a:schemeClr val="accent1"/>
          </a:fillRef>
          <a:effectRef idx="0">
            <a:schemeClr val="accent1"/>
          </a:effectRef>
          <a:fontRef idx="minor">
            <a:schemeClr val="tx1"/>
          </a:fontRef>
        </p:style>
      </p:cxnSp>
      <p:cxnSp>
        <p:nvCxnSpPr>
          <p:cNvPr id="21" name="Conector recto 20">
            <a:extLst>
              <a:ext uri="{FF2B5EF4-FFF2-40B4-BE49-F238E27FC236}">
                <a16:creationId xmlns="" xmlns:a16="http://schemas.microsoft.com/office/drawing/2014/main" id="{40E788E0-3AE7-4A12-A597-D9D8880226E6}"/>
              </a:ext>
            </a:extLst>
          </p:cNvPr>
          <p:cNvCxnSpPr>
            <a:cxnSpLocks/>
          </p:cNvCxnSpPr>
          <p:nvPr/>
        </p:nvCxnSpPr>
        <p:spPr>
          <a:xfrm>
            <a:off x="-11508" y="1333653"/>
            <a:ext cx="12197846" cy="0"/>
          </a:xfrm>
          <a:prstGeom prst="line">
            <a:avLst/>
          </a:prstGeom>
          <a:ln w="19050">
            <a:solidFill>
              <a:srgbClr val="00007C"/>
            </a:solidFill>
          </a:ln>
        </p:spPr>
        <p:style>
          <a:lnRef idx="1">
            <a:schemeClr val="accent1"/>
          </a:lnRef>
          <a:fillRef idx="0">
            <a:schemeClr val="accent1"/>
          </a:fillRef>
          <a:effectRef idx="0">
            <a:schemeClr val="accent1"/>
          </a:effectRef>
          <a:fontRef idx="minor">
            <a:schemeClr val="tx1"/>
          </a:fontRef>
        </p:style>
      </p:cxnSp>
      <p:sp>
        <p:nvSpPr>
          <p:cNvPr id="2" name="Rectángulo 1">
            <a:extLst>
              <a:ext uri="{FF2B5EF4-FFF2-40B4-BE49-F238E27FC236}">
                <a16:creationId xmlns="" xmlns:a16="http://schemas.microsoft.com/office/drawing/2014/main" id="{5FA319D6-89BF-4F3E-9ADE-A52361B7CED6}"/>
              </a:ext>
            </a:extLst>
          </p:cNvPr>
          <p:cNvSpPr/>
          <p:nvPr/>
        </p:nvSpPr>
        <p:spPr>
          <a:xfrm>
            <a:off x="1675478" y="3520959"/>
            <a:ext cx="8837849" cy="1170313"/>
          </a:xfrm>
          <a:prstGeom prst="rect">
            <a:avLst/>
          </a:prstGeom>
          <a:solidFill>
            <a:srgbClr val="0DD2D9"/>
          </a:solidFill>
          <a:ln>
            <a:solidFill>
              <a:srgbClr val="0DD2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00007C"/>
                </a:solidFill>
                <a:latin typeface="Arial" panose="020B0604020202020204" pitchFamily="34" charset="0"/>
                <a:cs typeface="Arial" panose="020B0604020202020204" pitchFamily="34" charset="0"/>
              </a:rPr>
              <a:t>Thank you for the attention</a:t>
            </a:r>
          </a:p>
        </p:txBody>
      </p:sp>
    </p:spTree>
    <p:extLst>
      <p:ext uri="{BB962C8B-B14F-4D97-AF65-F5344CB8AC3E}">
        <p14:creationId xmlns="" xmlns:p14="http://schemas.microsoft.com/office/powerpoint/2010/main" val="8203740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11">
            <a:extLst>
              <a:ext uri="{FF2B5EF4-FFF2-40B4-BE49-F238E27FC236}">
                <a16:creationId xmlns="" xmlns:a16="http://schemas.microsoft.com/office/drawing/2014/main" id="{689E7B96-A4A7-4DA6-86E5-B13691B57A0A}"/>
              </a:ext>
            </a:extLst>
          </p:cNvPr>
          <p:cNvSpPr/>
          <p:nvPr/>
        </p:nvSpPr>
        <p:spPr>
          <a:xfrm>
            <a:off x="-23818" y="9574"/>
            <a:ext cx="2438400" cy="6857999"/>
          </a:xfrm>
          <a:prstGeom prst="rect">
            <a:avLst/>
          </a:prstGeom>
          <a:gradFill flip="none" rotWithShape="1">
            <a:gsLst>
              <a:gs pos="100000">
                <a:schemeClr val="bg1">
                  <a:lumMod val="85000"/>
                </a:schemeClr>
              </a:gs>
              <a:gs pos="16000">
                <a:schemeClr val="bg1"/>
              </a:gs>
              <a:gs pos="60000">
                <a:schemeClr val="bg1">
                  <a:lumMod val="95000"/>
                </a:schemeClr>
              </a:gs>
              <a:gs pos="41000">
                <a:schemeClr val="bg1">
                  <a:lumMod val="95000"/>
                </a:schemeClr>
              </a:gs>
            </a:gsLst>
            <a:lin ang="10800000" scaled="1"/>
            <a:tileRect/>
          </a:gradFill>
        </p:spPr>
        <p:txBody>
          <a:bodyPr vert="horz" lIns="91440" tIns="45720" rIns="91440" bIns="45720" rtlCol="0">
            <a:normAutofit/>
          </a:bodyPr>
          <a:lstStyle/>
          <a:p>
            <a:pPr algn="ctr">
              <a:lnSpc>
                <a:spcPct val="90000"/>
              </a:lnSpc>
              <a:spcBef>
                <a:spcPts val="1000"/>
              </a:spcBef>
            </a:pPr>
            <a:endParaRPr lang="en-US" sz="2400">
              <a:solidFill>
                <a:schemeClr val="tx1"/>
              </a:solidFill>
            </a:endParaRPr>
          </a:p>
        </p:txBody>
      </p:sp>
      <p:cxnSp>
        <p:nvCxnSpPr>
          <p:cNvPr id="6" name="Conector recto 5">
            <a:extLst>
              <a:ext uri="{FF2B5EF4-FFF2-40B4-BE49-F238E27FC236}">
                <a16:creationId xmlns="" xmlns:a16="http://schemas.microsoft.com/office/drawing/2014/main" id="{57573AF8-D197-4ACE-9B3E-4B24EF8EC13D}"/>
              </a:ext>
            </a:extLst>
          </p:cNvPr>
          <p:cNvCxnSpPr>
            <a:cxnSpLocks/>
          </p:cNvCxnSpPr>
          <p:nvPr/>
        </p:nvCxnSpPr>
        <p:spPr>
          <a:xfrm>
            <a:off x="-43424" y="6405652"/>
            <a:ext cx="12240000" cy="0"/>
          </a:xfrm>
          <a:prstGeom prst="line">
            <a:avLst/>
          </a:prstGeom>
          <a:ln w="19050">
            <a:solidFill>
              <a:srgbClr val="00007C"/>
            </a:solidFill>
          </a:ln>
        </p:spPr>
        <p:style>
          <a:lnRef idx="1">
            <a:schemeClr val="accent1"/>
          </a:lnRef>
          <a:fillRef idx="0">
            <a:schemeClr val="accent1"/>
          </a:fillRef>
          <a:effectRef idx="0">
            <a:schemeClr val="accent1"/>
          </a:effectRef>
          <a:fontRef idx="minor">
            <a:schemeClr val="tx1"/>
          </a:fontRef>
        </p:style>
      </p:cxnSp>
      <p:sp>
        <p:nvSpPr>
          <p:cNvPr id="55" name="Rectángulo 54">
            <a:extLst>
              <a:ext uri="{FF2B5EF4-FFF2-40B4-BE49-F238E27FC236}">
                <a16:creationId xmlns="" xmlns:a16="http://schemas.microsoft.com/office/drawing/2014/main" id="{513AFB35-E1D2-4837-B9EF-C9722DA7A171}"/>
              </a:ext>
            </a:extLst>
          </p:cNvPr>
          <p:cNvSpPr/>
          <p:nvPr/>
        </p:nvSpPr>
        <p:spPr>
          <a:xfrm>
            <a:off x="-22302" y="0"/>
            <a:ext cx="12204000" cy="507961"/>
          </a:xfrm>
          <a:prstGeom prst="rect">
            <a:avLst/>
          </a:prstGeom>
          <a:solidFill>
            <a:srgbClr val="0DD2D9"/>
          </a:solidFill>
          <a:ln>
            <a:solidFill>
              <a:srgbClr val="0DD2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rial"/>
                <a:ea typeface="Arial"/>
                <a:cs typeface="Arial"/>
                <a:sym typeface="Arial"/>
              </a:rPr>
              <a:t>              </a:t>
            </a:r>
            <a:r>
              <a:rPr lang="en-US" sz="2800" b="1" dirty="0" smtClean="0">
                <a:solidFill>
                  <a:srgbClr val="00007C"/>
                </a:solidFill>
                <a:latin typeface="Arial"/>
                <a:ea typeface="Arial"/>
                <a:cs typeface="Arial"/>
                <a:sym typeface="Arial"/>
              </a:rPr>
              <a:t>Introduction</a:t>
            </a:r>
            <a:endParaRPr lang="en-US" sz="2800" dirty="0">
              <a:solidFill>
                <a:srgbClr val="00007C"/>
              </a:solidFill>
              <a:latin typeface="Arial" panose="020B0604020202020204" pitchFamily="34" charset="0"/>
              <a:cs typeface="Arial" panose="020B0604020202020204" pitchFamily="34" charset="0"/>
            </a:endParaRPr>
          </a:p>
        </p:txBody>
      </p:sp>
      <p:sp>
        <p:nvSpPr>
          <p:cNvPr id="56" name="Google Shape;174;p22">
            <a:extLst>
              <a:ext uri="{FF2B5EF4-FFF2-40B4-BE49-F238E27FC236}">
                <a16:creationId xmlns="" xmlns:a16="http://schemas.microsoft.com/office/drawing/2014/main" id="{8B4E2D46-6EBD-4E1E-A49C-A51A39B82510}"/>
              </a:ext>
            </a:extLst>
          </p:cNvPr>
          <p:cNvSpPr/>
          <p:nvPr/>
        </p:nvSpPr>
        <p:spPr>
          <a:xfrm>
            <a:off x="114758" y="116388"/>
            <a:ext cx="781200" cy="781200"/>
          </a:xfrm>
          <a:prstGeom prst="ellipse">
            <a:avLst/>
          </a:prstGeom>
          <a:solidFill>
            <a:schemeClr val="bg1">
              <a:lumMod val="95000"/>
            </a:schemeClr>
          </a:solidFill>
          <a:ln w="19050" cap="flat" cmpd="sng">
            <a:solidFill>
              <a:srgbClr val="00007C"/>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36" name="Google Shape;854;p50">
            <a:extLst>
              <a:ext uri="{FF2B5EF4-FFF2-40B4-BE49-F238E27FC236}">
                <a16:creationId xmlns="" xmlns:a16="http://schemas.microsoft.com/office/drawing/2014/main" id="{261227CD-8341-43E7-B50D-4556EFBF0A59}"/>
              </a:ext>
            </a:extLst>
          </p:cNvPr>
          <p:cNvSpPr/>
          <p:nvPr/>
        </p:nvSpPr>
        <p:spPr>
          <a:xfrm rot="-5400000">
            <a:off x="283958" y="285588"/>
            <a:ext cx="442800" cy="442800"/>
          </a:xfrm>
          <a:custGeom>
            <a:avLst/>
            <a:gdLst/>
            <a:ahLst/>
            <a:cxnLst/>
            <a:rect l="l" t="t" r="r" b="b"/>
            <a:pathLst>
              <a:path w="120000" h="120000" extrusionOk="0">
                <a:moveTo>
                  <a:pt x="52114" y="23995"/>
                </a:moveTo>
                <a:lnTo>
                  <a:pt x="26681" y="59999"/>
                </a:lnTo>
                <a:lnTo>
                  <a:pt x="52114" y="96003"/>
                </a:lnTo>
                <a:lnTo>
                  <a:pt x="25433" y="96003"/>
                </a:lnTo>
                <a:lnTo>
                  <a:pt x="0" y="59999"/>
                </a:lnTo>
                <a:lnTo>
                  <a:pt x="25433" y="23995"/>
                </a:lnTo>
                <a:close/>
                <a:moveTo>
                  <a:pt x="119999" y="60000"/>
                </a:moveTo>
                <a:lnTo>
                  <a:pt x="76696" y="120000"/>
                </a:lnTo>
                <a:lnTo>
                  <a:pt x="71450" y="112731"/>
                </a:lnTo>
                <a:lnTo>
                  <a:pt x="44503" y="112731"/>
                </a:lnTo>
                <a:cubicBezTo>
                  <a:pt x="43660" y="114688"/>
                  <a:pt x="41587" y="116065"/>
                  <a:pt x="39167" y="116065"/>
                </a:cubicBezTo>
                <a:cubicBezTo>
                  <a:pt x="37038" y="116065"/>
                  <a:pt x="35178" y="115000"/>
                  <a:pt x="34259" y="113372"/>
                </a:cubicBezTo>
                <a:lnTo>
                  <a:pt x="12122" y="117398"/>
                </a:lnTo>
                <a:lnTo>
                  <a:pt x="12122" y="104063"/>
                </a:lnTo>
                <a:lnTo>
                  <a:pt x="34259" y="108089"/>
                </a:lnTo>
                <a:cubicBezTo>
                  <a:pt x="35178" y="106461"/>
                  <a:pt x="37038" y="105397"/>
                  <a:pt x="39167" y="105397"/>
                </a:cubicBezTo>
                <a:cubicBezTo>
                  <a:pt x="41587" y="105397"/>
                  <a:pt x="43660" y="106773"/>
                  <a:pt x="44503" y="108730"/>
                </a:cubicBezTo>
                <a:lnTo>
                  <a:pt x="68563" y="108730"/>
                </a:lnTo>
                <a:lnTo>
                  <a:pt x="33393" y="60000"/>
                </a:lnTo>
                <a:lnTo>
                  <a:pt x="76696" y="0"/>
                </a:lnTo>
                <a:close/>
              </a:path>
            </a:pathLst>
          </a:custGeom>
          <a:solidFill>
            <a:srgbClr val="00007C"/>
          </a:solidFill>
          <a:ln>
            <a:solidFill>
              <a:srgbClr val="00007C"/>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 name="2 Marcador de contenido">
            <a:extLst>
              <a:ext uri="{FF2B5EF4-FFF2-40B4-BE49-F238E27FC236}">
                <a16:creationId xmlns="" xmlns:a16="http://schemas.microsoft.com/office/drawing/2014/main" id="{964EFF7A-9A50-498C-9B20-367EC83F1F28}"/>
              </a:ext>
            </a:extLst>
          </p:cNvPr>
          <p:cNvSpPr txBox="1">
            <a:spLocks/>
          </p:cNvSpPr>
          <p:nvPr/>
        </p:nvSpPr>
        <p:spPr>
          <a:xfrm>
            <a:off x="266275" y="940237"/>
            <a:ext cx="8616471" cy="559119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817563" lvl="1" indent="-360363" algn="just">
              <a:spcBef>
                <a:spcPts val="1800"/>
              </a:spcBef>
              <a:spcAft>
                <a:spcPts val="1200"/>
              </a:spcAft>
              <a:buClr>
                <a:srgbClr val="0DD2D9"/>
              </a:buClr>
              <a:buFont typeface="Arial" panose="020B0604020202020204" pitchFamily="34" charset="0"/>
              <a:buChar char="●"/>
            </a:pPr>
            <a:r>
              <a:rPr lang="en-US" dirty="0" smtClean="0">
                <a:latin typeface="Arial" panose="020B0604020202020204" pitchFamily="34" charset="0"/>
                <a:cs typeface="Arial" panose="020B0604020202020204" pitchFamily="34" charset="0"/>
              </a:rPr>
              <a:t>T</a:t>
            </a:r>
            <a:r>
              <a:rPr lang="en-US" dirty="0" smtClean="0">
                <a:latin typeface="Arial" panose="020B0604020202020204" pitchFamily="34" charset="0"/>
                <a:cs typeface="Arial" panose="020B0604020202020204" pitchFamily="34" charset="0"/>
              </a:rPr>
              <a:t>he </a:t>
            </a:r>
            <a:r>
              <a:rPr lang="en-US" dirty="0" smtClean="0">
                <a:latin typeface="Arial" panose="020B0604020202020204" pitchFamily="34" charset="0"/>
                <a:cs typeface="Arial" panose="020B0604020202020204" pitchFamily="34" charset="0"/>
              </a:rPr>
              <a:t>prevalence of obesity has reached epidemic proportions. The global obesity epidemic continues </a:t>
            </a:r>
            <a:r>
              <a:rPr lang="en-US" dirty="0" smtClean="0">
                <a:latin typeface="Arial" panose="020B0604020202020204" pitchFamily="34" charset="0"/>
                <a:cs typeface="Arial" panose="020B0604020202020204" pitchFamily="34" charset="0"/>
              </a:rPr>
              <a:t>its </a:t>
            </a:r>
            <a:r>
              <a:rPr lang="en-US" dirty="0" smtClean="0">
                <a:latin typeface="Arial" panose="020B0604020202020204" pitchFamily="34" charset="0"/>
                <a:cs typeface="Arial" panose="020B0604020202020204" pitchFamily="34" charset="0"/>
              </a:rPr>
              <a:t>advance, currently affecting &gt;2 billion people.</a:t>
            </a:r>
            <a:endParaRPr lang="en-US" dirty="0" smtClean="0">
              <a:latin typeface="Arial" panose="020B0604020202020204" pitchFamily="34" charset="0"/>
              <a:cs typeface="Arial" panose="020B0604020202020204" pitchFamily="34" charset="0"/>
            </a:endParaRPr>
          </a:p>
          <a:p>
            <a:pPr marL="817563" lvl="1" indent="-360363" algn="just">
              <a:spcBef>
                <a:spcPts val="1800"/>
              </a:spcBef>
              <a:spcAft>
                <a:spcPts val="1200"/>
              </a:spcAft>
              <a:buClr>
                <a:srgbClr val="0DD2D9"/>
              </a:buClr>
              <a:buFont typeface="Arial" panose="020B0604020202020204" pitchFamily="34" charset="0"/>
              <a:buChar char="●"/>
            </a:pPr>
            <a:r>
              <a:rPr lang="en-US" dirty="0" smtClean="0">
                <a:latin typeface="Arial" panose="020B0604020202020204" pitchFamily="34" charset="0"/>
                <a:cs typeface="Arial" panose="020B0604020202020204" pitchFamily="34" charset="0"/>
              </a:rPr>
              <a:t>Exponential </a:t>
            </a:r>
            <a:r>
              <a:rPr lang="en-US" dirty="0" smtClean="0">
                <a:latin typeface="Arial" panose="020B0604020202020204" pitchFamily="34" charset="0"/>
                <a:cs typeface="Arial" panose="020B0604020202020204" pitchFamily="34" charset="0"/>
              </a:rPr>
              <a:t>growth of biomedical literature has supposed a challenge for professionals to keep up with the lasts findings. Moreover, to find connections between </a:t>
            </a:r>
            <a:r>
              <a:rPr lang="en-US" dirty="0" smtClean="0">
                <a:latin typeface="Arial" panose="020B0604020202020204" pitchFamily="34" charset="0"/>
                <a:cs typeface="Arial" panose="020B0604020202020204" pitchFamily="34" charset="0"/>
              </a:rPr>
              <a:t>different </a:t>
            </a:r>
            <a:r>
              <a:rPr lang="en-US" dirty="0" smtClean="0">
                <a:latin typeface="Arial" panose="020B0604020202020204" pitchFamily="34" charset="0"/>
                <a:cs typeface="Arial" panose="020B0604020202020204" pitchFamily="34" charset="0"/>
              </a:rPr>
              <a:t>disciplines has become even more </a:t>
            </a:r>
            <a:r>
              <a:rPr lang="en-US" dirty="0" smtClean="0">
                <a:latin typeface="Arial" panose="020B0604020202020204" pitchFamily="34" charset="0"/>
                <a:cs typeface="Arial" panose="020B0604020202020204" pitchFamily="34" charset="0"/>
              </a:rPr>
              <a:t>difficult. </a:t>
            </a:r>
          </a:p>
          <a:p>
            <a:pPr marL="817563" lvl="1" indent="-360363" algn="just">
              <a:spcBef>
                <a:spcPts val="1800"/>
              </a:spcBef>
              <a:spcAft>
                <a:spcPts val="1200"/>
              </a:spcAft>
              <a:buClr>
                <a:srgbClr val="0DD2D9"/>
              </a:buClr>
              <a:buFont typeface="Arial" panose="020B0604020202020204" pitchFamily="34" charset="0"/>
              <a:buChar char="●"/>
            </a:pPr>
            <a:r>
              <a:rPr lang="en-US" dirty="0" smtClean="0">
                <a:latin typeface="Arial" panose="020B0604020202020204" pitchFamily="34" charset="0"/>
                <a:cs typeface="Arial" panose="020B0604020202020204" pitchFamily="34" charset="0"/>
              </a:rPr>
              <a:t>T</a:t>
            </a:r>
            <a:r>
              <a:rPr lang="en-US" dirty="0" smtClean="0">
                <a:latin typeface="Arial" panose="020B0604020202020204" pitchFamily="34" charset="0"/>
                <a:cs typeface="Arial" panose="020B0604020202020204" pitchFamily="34" charset="0"/>
              </a:rPr>
              <a:t>he </a:t>
            </a:r>
            <a:r>
              <a:rPr lang="en-US" dirty="0" smtClean="0">
                <a:latin typeface="Arial" panose="020B0604020202020204" pitchFamily="34" charset="0"/>
                <a:cs typeface="Arial" panose="020B0604020202020204" pitchFamily="34" charset="0"/>
              </a:rPr>
              <a:t>use of the data mining has been proposed to glean useful insights, discovering novel patterns, relationships and trends contained within the </a:t>
            </a:r>
            <a:r>
              <a:rPr lang="en-US" dirty="0" smtClean="0">
                <a:latin typeface="Arial" panose="020B0604020202020204" pitchFamily="34" charset="0"/>
                <a:cs typeface="Arial" panose="020B0604020202020204" pitchFamily="34" charset="0"/>
              </a:rPr>
              <a:t>documents</a:t>
            </a:r>
            <a:r>
              <a:rPr lang="en-US" dirty="0" smtClean="0">
                <a:latin typeface="Arial" panose="020B0604020202020204" pitchFamily="34" charset="0"/>
                <a:cs typeface="Arial" panose="020B0604020202020204" pitchFamily="34" charset="0"/>
              </a:rPr>
              <a:t> </a:t>
            </a:r>
            <a:r>
              <a:rPr lang="en-US" dirty="0" smtClean="0">
                <a:solidFill>
                  <a:srgbClr val="0DD2D9"/>
                </a:solidFill>
                <a:latin typeface="Arial" panose="020B0604020202020204" pitchFamily="34" charset="0"/>
                <a:cs typeface="Arial" panose="020B0604020202020204" pitchFamily="34" charset="0"/>
                <a:sym typeface="Wingdings" pitchFamily="2" charset="2"/>
              </a:rPr>
              <a:t></a:t>
            </a:r>
            <a:r>
              <a:rPr lang="en-US" dirty="0" smtClean="0">
                <a:latin typeface="Arial" panose="020B0604020202020204" pitchFamily="34" charset="0"/>
                <a:cs typeface="Arial" panose="020B0604020202020204" pitchFamily="34" charset="0"/>
                <a:sym typeface="Wingdings" pitchFamily="2" charset="2"/>
              </a:rPr>
              <a:t> A</a:t>
            </a:r>
            <a:r>
              <a:rPr lang="en-US" dirty="0" smtClean="0">
                <a:latin typeface="Arial" panose="020B0604020202020204" pitchFamily="34" charset="0"/>
                <a:cs typeface="Arial" panose="020B0604020202020204" pitchFamily="34" charset="0"/>
              </a:rPr>
              <a:t>pplications </a:t>
            </a:r>
            <a:r>
              <a:rPr lang="en-US" dirty="0" smtClean="0">
                <a:latin typeface="Arial" panose="020B0604020202020204" pitchFamily="34" charset="0"/>
                <a:cs typeface="Arial" panose="020B0604020202020204" pitchFamily="34" charset="0"/>
              </a:rPr>
              <a:t>difficult to be adaptable by end users.</a:t>
            </a:r>
          </a:p>
          <a:p>
            <a:pPr marL="817563" lvl="1" indent="-360363" algn="just">
              <a:spcBef>
                <a:spcPts val="1800"/>
              </a:spcBef>
              <a:spcAft>
                <a:spcPts val="1200"/>
              </a:spcAft>
              <a:buClr>
                <a:srgbClr val="0DD2D9"/>
              </a:buClr>
              <a:buFont typeface="Arial" panose="020B0604020202020204" pitchFamily="34" charset="0"/>
              <a:buChar char="●"/>
            </a:pPr>
            <a:r>
              <a:rPr lang="en-US" dirty="0" smtClean="0">
                <a:latin typeface="Arial" panose="020B0604020202020204" pitchFamily="34" charset="0"/>
                <a:cs typeface="Arial" panose="020B0604020202020204" pitchFamily="34" charset="0"/>
              </a:rPr>
              <a:t>Data mining </a:t>
            </a:r>
            <a:r>
              <a:rPr lang="en-US" dirty="0" smtClean="0">
                <a:latin typeface="Arial" panose="020B0604020202020204" pitchFamily="34" charset="0"/>
                <a:cs typeface="Arial" panose="020B0604020202020204" pitchFamily="34" charset="0"/>
              </a:rPr>
              <a:t>techniques have been applied </a:t>
            </a:r>
            <a:r>
              <a:rPr lang="en-US" dirty="0" smtClean="0">
                <a:latin typeface="Arial" panose="020B0604020202020204" pitchFamily="34" charset="0"/>
                <a:cs typeface="Arial" panose="020B0604020202020204" pitchFamily="34" charset="0"/>
              </a:rPr>
              <a:t>to </a:t>
            </a:r>
            <a:r>
              <a:rPr lang="en-US" dirty="0" smtClean="0">
                <a:latin typeface="Arial" panose="020B0604020202020204" pitchFamily="34" charset="0"/>
                <a:cs typeface="Arial" panose="020B0604020202020204" pitchFamily="34" charset="0"/>
              </a:rPr>
              <a:t>predict the diagnoses of </a:t>
            </a:r>
            <a:r>
              <a:rPr lang="en-US" dirty="0" smtClean="0">
                <a:latin typeface="Arial" panose="020B0604020202020204" pitchFamily="34" charset="0"/>
                <a:cs typeface="Arial" panose="020B0604020202020204" pitchFamily="34" charset="0"/>
              </a:rPr>
              <a:t>metabolic diseases, </a:t>
            </a:r>
            <a:r>
              <a:rPr lang="en-US" dirty="0" smtClean="0">
                <a:latin typeface="Arial" panose="020B0604020202020204" pitchFamily="34" charset="0"/>
                <a:cs typeface="Arial" panose="020B0604020202020204" pitchFamily="34" charset="0"/>
              </a:rPr>
              <a:t>their severity or their risk </a:t>
            </a:r>
            <a:r>
              <a:rPr lang="en-US" dirty="0" smtClean="0">
                <a:latin typeface="Arial" panose="020B0604020202020204" pitchFamily="34" charset="0"/>
                <a:cs typeface="Arial" panose="020B0604020202020204" pitchFamily="34" charset="0"/>
              </a:rPr>
              <a:t>factors </a:t>
            </a:r>
            <a:r>
              <a:rPr lang="en-US" dirty="0" smtClean="0">
                <a:solidFill>
                  <a:srgbClr val="0DD2D9"/>
                </a:solidFill>
                <a:latin typeface="Arial" panose="020B0604020202020204" pitchFamily="34" charset="0"/>
                <a:cs typeface="Arial" panose="020B0604020202020204" pitchFamily="34" charset="0"/>
                <a:sym typeface="Wingdings" pitchFamily="2" charset="2"/>
              </a:rPr>
              <a:t></a:t>
            </a:r>
            <a:r>
              <a:rPr lang="en-US" dirty="0" smtClean="0">
                <a:latin typeface="Arial" panose="020B0604020202020204" pitchFamily="34" charset="0"/>
                <a:cs typeface="Arial" panose="020B0604020202020204" pitchFamily="34" charset="0"/>
                <a:sym typeface="Wingdings" pitchFamily="2" charset="2"/>
              </a:rPr>
              <a:t> T</a:t>
            </a:r>
            <a:r>
              <a:rPr lang="en-US" dirty="0" smtClean="0">
                <a:latin typeface="Arial" panose="020B0604020202020204" pitchFamily="34" charset="0"/>
                <a:cs typeface="Arial" panose="020B0604020202020204" pitchFamily="34" charset="0"/>
              </a:rPr>
              <a:t>here </a:t>
            </a:r>
            <a:r>
              <a:rPr lang="en-US" dirty="0" smtClean="0">
                <a:latin typeface="Arial" panose="020B0604020202020204" pitchFamily="34" charset="0"/>
                <a:cs typeface="Arial" panose="020B0604020202020204" pitchFamily="34" charset="0"/>
              </a:rPr>
              <a:t>isn’t any text mining applications that </a:t>
            </a:r>
            <a:r>
              <a:rPr lang="en-US" dirty="0" smtClean="0">
                <a:latin typeface="Arial" panose="020B0604020202020204" pitchFamily="34" charset="0"/>
                <a:cs typeface="Arial" panose="020B0604020202020204" pitchFamily="34" charset="0"/>
              </a:rPr>
              <a:t>relates </a:t>
            </a:r>
            <a:r>
              <a:rPr lang="en-US" dirty="0" smtClean="0">
                <a:latin typeface="Arial" panose="020B0604020202020204" pitchFamily="34" charset="0"/>
                <a:cs typeface="Arial" panose="020B0604020202020204" pitchFamily="34" charset="0"/>
              </a:rPr>
              <a:t>genes and </a:t>
            </a:r>
            <a:r>
              <a:rPr lang="en-US" dirty="0" err="1" smtClean="0">
                <a:latin typeface="Arial" panose="020B0604020202020204" pitchFamily="34" charset="0"/>
                <a:cs typeface="Arial" panose="020B0604020202020204" pitchFamily="34" charset="0"/>
              </a:rPr>
              <a:t>microbiota</a:t>
            </a:r>
            <a:r>
              <a:rPr lang="en-US"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in this area.</a:t>
            </a:r>
            <a:endParaRPr lang="es-ES" dirty="0" smtClean="0">
              <a:latin typeface="Arial" panose="020B0604020202020204" pitchFamily="34" charset="0"/>
              <a:cs typeface="Arial" panose="020B0604020202020204" pitchFamily="34" charset="0"/>
            </a:endParaRPr>
          </a:p>
        </p:txBody>
      </p:sp>
      <p:grpSp>
        <p:nvGrpSpPr>
          <p:cNvPr id="22" name="21 Grupo"/>
          <p:cNvGrpSpPr/>
          <p:nvPr/>
        </p:nvGrpSpPr>
        <p:grpSpPr>
          <a:xfrm>
            <a:off x="9536536" y="670842"/>
            <a:ext cx="2201426" cy="1137684"/>
            <a:chOff x="9536536" y="670842"/>
            <a:chExt cx="2201426" cy="1137684"/>
          </a:xfrm>
        </p:grpSpPr>
        <p:pic>
          <p:nvPicPr>
            <p:cNvPr id="16" name="Picture 2" descr="gene Icon - Download gene Icon 3524471 | Noun Project"/>
            <p:cNvPicPr>
              <a:picLocks noChangeAspect="1" noChangeArrowheads="1"/>
            </p:cNvPicPr>
            <p:nvPr/>
          </p:nvPicPr>
          <p:blipFill>
            <a:blip r:embed="rId3"/>
            <a:srcRect/>
            <a:stretch>
              <a:fillRect/>
            </a:stretch>
          </p:blipFill>
          <p:spPr bwMode="auto">
            <a:xfrm>
              <a:off x="9536536" y="670842"/>
              <a:ext cx="1137684" cy="1137684"/>
            </a:xfrm>
            <a:prstGeom prst="rect">
              <a:avLst/>
            </a:prstGeom>
            <a:noFill/>
          </p:spPr>
        </p:pic>
        <p:pic>
          <p:nvPicPr>
            <p:cNvPr id="17" name="Picture 4" descr="Bacteria Icon #406264 - Free Icons Library"/>
            <p:cNvPicPr>
              <a:picLocks noChangeAspect="1" noChangeArrowheads="1"/>
            </p:cNvPicPr>
            <p:nvPr/>
          </p:nvPicPr>
          <p:blipFill>
            <a:blip r:embed="rId4" cstate="print"/>
            <a:srcRect/>
            <a:stretch>
              <a:fillRect/>
            </a:stretch>
          </p:blipFill>
          <p:spPr bwMode="auto">
            <a:xfrm>
              <a:off x="10705152" y="743995"/>
              <a:ext cx="1032810" cy="1032810"/>
            </a:xfrm>
            <a:prstGeom prst="rect">
              <a:avLst/>
            </a:prstGeom>
            <a:noFill/>
          </p:spPr>
        </p:pic>
      </p:grpSp>
      <p:pic>
        <p:nvPicPr>
          <p:cNvPr id="18" name="17 Imagen"/>
          <p:cNvPicPr/>
          <p:nvPr/>
        </p:nvPicPr>
        <p:blipFill>
          <a:blip r:embed="rId5" cstate="print"/>
          <a:srcRect/>
          <a:stretch>
            <a:fillRect/>
          </a:stretch>
        </p:blipFill>
        <p:spPr bwMode="auto">
          <a:xfrm>
            <a:off x="9311589" y="2108718"/>
            <a:ext cx="2444984" cy="1241013"/>
          </a:xfrm>
          <a:prstGeom prst="rect">
            <a:avLst/>
          </a:prstGeom>
          <a:noFill/>
          <a:ln w="9525">
            <a:noFill/>
            <a:miter lim="800000"/>
            <a:headEnd/>
            <a:tailEnd/>
          </a:ln>
        </p:spPr>
      </p:pic>
      <p:pic>
        <p:nvPicPr>
          <p:cNvPr id="19" name="18 Imagen"/>
          <p:cNvPicPr/>
          <p:nvPr/>
        </p:nvPicPr>
        <p:blipFill>
          <a:blip r:embed="rId6" cstate="print"/>
          <a:srcRect l="11528" t="27706" r="7489" b="23597"/>
          <a:stretch>
            <a:fillRect/>
          </a:stretch>
        </p:blipFill>
        <p:spPr bwMode="auto">
          <a:xfrm>
            <a:off x="9144001" y="3564298"/>
            <a:ext cx="2836506" cy="1180128"/>
          </a:xfrm>
          <a:prstGeom prst="rect">
            <a:avLst/>
          </a:prstGeom>
          <a:noFill/>
          <a:ln w="9525">
            <a:noFill/>
            <a:miter lim="800000"/>
            <a:headEnd/>
            <a:tailEnd/>
          </a:ln>
        </p:spPr>
      </p:pic>
      <p:pic>
        <p:nvPicPr>
          <p:cNvPr id="40962" name="Picture 2" descr="New icon - Download on Iconfinder on Iconfinder"/>
          <p:cNvPicPr>
            <a:picLocks noChangeAspect="1" noChangeArrowheads="1"/>
          </p:cNvPicPr>
          <p:nvPr/>
        </p:nvPicPr>
        <p:blipFill>
          <a:blip r:embed="rId7"/>
          <a:srcRect l="14068" t="33290" r="15076" b="31282"/>
          <a:stretch>
            <a:fillRect/>
          </a:stretch>
        </p:blipFill>
        <p:spPr bwMode="auto">
          <a:xfrm>
            <a:off x="9610528" y="5187821"/>
            <a:ext cx="1754155" cy="877077"/>
          </a:xfrm>
          <a:prstGeom prst="rect">
            <a:avLst/>
          </a:prstGeom>
          <a:noFill/>
        </p:spPr>
      </p:pic>
      <p:sp>
        <p:nvSpPr>
          <p:cNvPr id="40963" name="Rectangle 3"/>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21" name="CuadroTexto 9">
            <a:extLst>
              <a:ext uri="{FF2B5EF4-FFF2-40B4-BE49-F238E27FC236}">
                <a16:creationId xmlns="" xmlns:a16="http://schemas.microsoft.com/office/drawing/2014/main" id="{D4BD7553-6070-4CE9-9548-A2D0C09AB5CF}"/>
              </a:ext>
            </a:extLst>
          </p:cNvPr>
          <p:cNvSpPr txBox="1"/>
          <p:nvPr/>
        </p:nvSpPr>
        <p:spPr>
          <a:xfrm>
            <a:off x="11240" y="6510626"/>
            <a:ext cx="12103794" cy="338554"/>
          </a:xfrm>
          <a:prstGeom prst="rect">
            <a:avLst/>
          </a:prstGeom>
          <a:noFill/>
        </p:spPr>
        <p:txBody>
          <a:bodyPr wrap="square" rtlCol="0">
            <a:spAutoFit/>
          </a:bodyPr>
          <a:lstStyle/>
          <a:p>
            <a:r>
              <a:rPr lang="en-US" sz="1600" dirty="0">
                <a:latin typeface="Arial" pitchFamily="34" charset="0"/>
                <a:cs typeface="Arial" pitchFamily="34" charset="0"/>
              </a:rPr>
              <a:t>Source: </a:t>
            </a:r>
            <a:r>
              <a:rPr lang="en-US" sz="1600" dirty="0" err="1" smtClean="0">
                <a:latin typeface="Arial" pitchFamily="34" charset="0"/>
                <a:cs typeface="Arial" pitchFamily="34" charset="0"/>
              </a:rPr>
              <a:t>Rebholz</a:t>
            </a:r>
            <a:r>
              <a:rPr lang="en-US" sz="1600" dirty="0" smtClean="0">
                <a:latin typeface="Arial" pitchFamily="34" charset="0"/>
                <a:cs typeface="Arial" pitchFamily="34" charset="0"/>
              </a:rPr>
              <a:t>-Schumann et al., 2005; </a:t>
            </a:r>
            <a:r>
              <a:rPr lang="en-US" sz="1600" dirty="0" err="1" smtClean="0">
                <a:latin typeface="Arial" pitchFamily="34" charset="0"/>
                <a:cs typeface="Arial" pitchFamily="34" charset="0"/>
              </a:rPr>
              <a:t>Tomar</a:t>
            </a:r>
            <a:r>
              <a:rPr lang="en-US" sz="1600" dirty="0" smtClean="0">
                <a:latin typeface="Arial" pitchFamily="34" charset="0"/>
                <a:cs typeface="Arial" pitchFamily="34" charset="0"/>
              </a:rPr>
              <a:t> and </a:t>
            </a:r>
            <a:r>
              <a:rPr lang="en-US" sz="1600" dirty="0" err="1" smtClean="0">
                <a:latin typeface="Arial" pitchFamily="34" charset="0"/>
                <a:cs typeface="Arial" pitchFamily="34" charset="0"/>
              </a:rPr>
              <a:t>Argarwal</a:t>
            </a:r>
            <a:r>
              <a:rPr lang="en-US" sz="1600" dirty="0" smtClean="0">
                <a:latin typeface="Arial" pitchFamily="34" charset="0"/>
                <a:cs typeface="Arial" pitchFamily="34" charset="0"/>
              </a:rPr>
              <a:t>, 2013.</a:t>
            </a:r>
            <a:endParaRPr lang="es-ES" sz="1600" dirty="0">
              <a:latin typeface="Arial" pitchFamily="34" charset="0"/>
              <a:cs typeface="Arial" pitchFamily="34" charset="0"/>
            </a:endParaRPr>
          </a:p>
        </p:txBody>
      </p:sp>
    </p:spTree>
    <p:extLst>
      <p:ext uri="{BB962C8B-B14F-4D97-AF65-F5344CB8AC3E}">
        <p14:creationId xmlns="" xmlns:p14="http://schemas.microsoft.com/office/powerpoint/2010/main" val="306932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9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11">
            <a:extLst>
              <a:ext uri="{FF2B5EF4-FFF2-40B4-BE49-F238E27FC236}">
                <a16:creationId xmlns="" xmlns:a16="http://schemas.microsoft.com/office/drawing/2014/main" id="{689E7B96-A4A7-4DA6-86E5-B13691B57A0A}"/>
              </a:ext>
            </a:extLst>
          </p:cNvPr>
          <p:cNvSpPr/>
          <p:nvPr/>
        </p:nvSpPr>
        <p:spPr>
          <a:xfrm>
            <a:off x="-5846" y="13059"/>
            <a:ext cx="2438400" cy="6857999"/>
          </a:xfrm>
          <a:prstGeom prst="rect">
            <a:avLst/>
          </a:prstGeom>
          <a:gradFill flip="none" rotWithShape="1">
            <a:gsLst>
              <a:gs pos="100000">
                <a:schemeClr val="bg1">
                  <a:lumMod val="85000"/>
                </a:schemeClr>
              </a:gs>
              <a:gs pos="16000">
                <a:schemeClr val="bg1"/>
              </a:gs>
              <a:gs pos="60000">
                <a:schemeClr val="bg1">
                  <a:lumMod val="95000"/>
                </a:schemeClr>
              </a:gs>
              <a:gs pos="41000">
                <a:schemeClr val="bg1">
                  <a:lumMod val="95000"/>
                </a:schemeClr>
              </a:gs>
            </a:gsLst>
            <a:lin ang="10800000" scaled="1"/>
            <a:tileRect/>
          </a:gradFill>
        </p:spPr>
        <p:txBody>
          <a:bodyPr vert="horz" lIns="91440" tIns="45720" rIns="91440" bIns="45720" rtlCol="0">
            <a:normAutofit/>
          </a:bodyPr>
          <a:lstStyle/>
          <a:p>
            <a:pPr algn="ctr">
              <a:lnSpc>
                <a:spcPct val="90000"/>
              </a:lnSpc>
              <a:spcBef>
                <a:spcPts val="1000"/>
              </a:spcBef>
            </a:pPr>
            <a:endParaRPr lang="en-US" sz="2400">
              <a:solidFill>
                <a:schemeClr val="tx1"/>
              </a:solidFill>
            </a:endParaRPr>
          </a:p>
        </p:txBody>
      </p:sp>
      <p:sp>
        <p:nvSpPr>
          <p:cNvPr id="55" name="Rectángulo 54">
            <a:extLst>
              <a:ext uri="{FF2B5EF4-FFF2-40B4-BE49-F238E27FC236}">
                <a16:creationId xmlns="" xmlns:a16="http://schemas.microsoft.com/office/drawing/2014/main" id="{513AFB35-E1D2-4837-B9EF-C9722DA7A171}"/>
              </a:ext>
            </a:extLst>
          </p:cNvPr>
          <p:cNvSpPr/>
          <p:nvPr/>
        </p:nvSpPr>
        <p:spPr>
          <a:xfrm>
            <a:off x="-11151" y="0"/>
            <a:ext cx="12192000" cy="507961"/>
          </a:xfrm>
          <a:prstGeom prst="rect">
            <a:avLst/>
          </a:prstGeom>
          <a:solidFill>
            <a:srgbClr val="0DD2D9"/>
          </a:solidFill>
          <a:ln>
            <a:solidFill>
              <a:srgbClr val="0DD2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rial"/>
                <a:ea typeface="Arial"/>
                <a:cs typeface="Arial"/>
                <a:sym typeface="Arial"/>
              </a:rPr>
              <a:t>              </a:t>
            </a:r>
            <a:r>
              <a:rPr lang="en-US" sz="2800" b="1" dirty="0" smtClean="0">
                <a:solidFill>
                  <a:srgbClr val="00007C"/>
                </a:solidFill>
                <a:latin typeface="Arial"/>
                <a:ea typeface="Arial"/>
                <a:cs typeface="Arial"/>
                <a:sym typeface="Arial"/>
              </a:rPr>
              <a:t>Objectives      </a:t>
            </a:r>
            <a:r>
              <a:rPr lang="en-US" sz="2800" b="1" dirty="0">
                <a:solidFill>
                  <a:srgbClr val="00007C"/>
                </a:solidFill>
                <a:latin typeface="Arial"/>
                <a:ea typeface="Arial"/>
                <a:cs typeface="Arial"/>
                <a:sym typeface="Arial"/>
              </a:rPr>
              <a:t>									     </a:t>
            </a:r>
          </a:p>
        </p:txBody>
      </p:sp>
      <p:sp>
        <p:nvSpPr>
          <p:cNvPr id="8" name="Google Shape;211;p23">
            <a:extLst>
              <a:ext uri="{FF2B5EF4-FFF2-40B4-BE49-F238E27FC236}">
                <a16:creationId xmlns="" xmlns:a16="http://schemas.microsoft.com/office/drawing/2014/main" id="{BEB50856-5CAD-48E2-B794-2C979114A6AB}"/>
              </a:ext>
            </a:extLst>
          </p:cNvPr>
          <p:cNvSpPr/>
          <p:nvPr/>
        </p:nvSpPr>
        <p:spPr>
          <a:xfrm>
            <a:off x="97504" y="117651"/>
            <a:ext cx="781200" cy="779885"/>
          </a:xfrm>
          <a:prstGeom prst="ellipse">
            <a:avLst/>
          </a:prstGeom>
          <a:solidFill>
            <a:schemeClr val="bg1"/>
          </a:solidFill>
          <a:ln w="19050">
            <a:solidFill>
              <a:srgbClr val="00007C"/>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 name="Google Shape;215;p23">
            <a:extLst>
              <a:ext uri="{FF2B5EF4-FFF2-40B4-BE49-F238E27FC236}">
                <a16:creationId xmlns="" xmlns:a16="http://schemas.microsoft.com/office/drawing/2014/main" id="{0029CDBE-C861-4392-9460-B07C248C5196}"/>
              </a:ext>
            </a:extLst>
          </p:cNvPr>
          <p:cNvSpPr/>
          <p:nvPr/>
        </p:nvSpPr>
        <p:spPr>
          <a:xfrm>
            <a:off x="266704" y="286038"/>
            <a:ext cx="442800" cy="443110"/>
          </a:xfrm>
          <a:custGeom>
            <a:avLst/>
            <a:gdLst/>
            <a:ahLst/>
            <a:cxnLst/>
            <a:rect l="l" t="t" r="r" b="b"/>
            <a:pathLst>
              <a:path w="120000" h="120000" extrusionOk="0">
                <a:moveTo>
                  <a:pt x="58400" y="39542"/>
                </a:moveTo>
                <a:cubicBezTo>
                  <a:pt x="61899" y="39542"/>
                  <a:pt x="65213" y="40327"/>
                  <a:pt x="68141" y="41798"/>
                </a:cubicBezTo>
                <a:lnTo>
                  <a:pt x="60267" y="49608"/>
                </a:lnTo>
                <a:cubicBezTo>
                  <a:pt x="59663" y="49468"/>
                  <a:pt x="59037" y="49421"/>
                  <a:pt x="58400" y="49421"/>
                </a:cubicBezTo>
                <a:cubicBezTo>
                  <a:pt x="51357" y="49421"/>
                  <a:pt x="45648" y="55085"/>
                  <a:pt x="45648" y="62070"/>
                </a:cubicBezTo>
                <a:cubicBezTo>
                  <a:pt x="45648" y="69056"/>
                  <a:pt x="51357" y="74719"/>
                  <a:pt x="58400" y="74719"/>
                </a:cubicBezTo>
                <a:cubicBezTo>
                  <a:pt x="65443" y="74719"/>
                  <a:pt x="71152" y="69056"/>
                  <a:pt x="71152" y="62070"/>
                </a:cubicBezTo>
                <a:cubicBezTo>
                  <a:pt x="71152" y="60979"/>
                  <a:pt x="71013" y="59920"/>
                  <a:pt x="70706" y="58922"/>
                </a:cubicBezTo>
                <a:lnTo>
                  <a:pt x="78287" y="51402"/>
                </a:lnTo>
                <a:cubicBezTo>
                  <a:pt x="80122" y="54539"/>
                  <a:pt x="81112" y="58190"/>
                  <a:pt x="81112" y="62070"/>
                </a:cubicBezTo>
                <a:cubicBezTo>
                  <a:pt x="81112" y="74512"/>
                  <a:pt x="70943" y="84598"/>
                  <a:pt x="58400" y="84598"/>
                </a:cubicBezTo>
                <a:cubicBezTo>
                  <a:pt x="45857" y="84598"/>
                  <a:pt x="35689" y="74512"/>
                  <a:pt x="35689" y="62070"/>
                </a:cubicBezTo>
                <a:cubicBezTo>
                  <a:pt x="35689" y="49629"/>
                  <a:pt x="45857" y="39542"/>
                  <a:pt x="58400" y="39542"/>
                </a:cubicBezTo>
                <a:close/>
                <a:moveTo>
                  <a:pt x="58400" y="21520"/>
                </a:moveTo>
                <a:cubicBezTo>
                  <a:pt x="66955" y="21520"/>
                  <a:pt x="74896" y="24127"/>
                  <a:pt x="81454" y="28592"/>
                </a:cubicBezTo>
                <a:lnTo>
                  <a:pt x="73607" y="36375"/>
                </a:lnTo>
                <a:cubicBezTo>
                  <a:pt x="69191" y="33656"/>
                  <a:pt x="63972" y="32157"/>
                  <a:pt x="58400" y="32157"/>
                </a:cubicBezTo>
                <a:cubicBezTo>
                  <a:pt x="41745" y="32157"/>
                  <a:pt x="28243" y="45550"/>
                  <a:pt x="28243" y="62070"/>
                </a:cubicBezTo>
                <a:cubicBezTo>
                  <a:pt x="28243" y="78591"/>
                  <a:pt x="41745" y="91984"/>
                  <a:pt x="58400" y="91984"/>
                </a:cubicBezTo>
                <a:cubicBezTo>
                  <a:pt x="75055" y="91984"/>
                  <a:pt x="88557" y="78591"/>
                  <a:pt x="88557" y="62070"/>
                </a:cubicBezTo>
                <a:cubicBezTo>
                  <a:pt x="88557" y="56133"/>
                  <a:pt x="86813" y="50599"/>
                  <a:pt x="83753" y="45979"/>
                </a:cubicBezTo>
                <a:lnTo>
                  <a:pt x="91481" y="38314"/>
                </a:lnTo>
                <a:cubicBezTo>
                  <a:pt x="96400" y="44970"/>
                  <a:pt x="99281" y="53186"/>
                  <a:pt x="99281" y="62070"/>
                </a:cubicBezTo>
                <a:cubicBezTo>
                  <a:pt x="99281" y="84466"/>
                  <a:pt x="80978" y="102621"/>
                  <a:pt x="58400" y="102621"/>
                </a:cubicBezTo>
                <a:cubicBezTo>
                  <a:pt x="35823" y="102621"/>
                  <a:pt x="17520" y="84466"/>
                  <a:pt x="17520" y="62070"/>
                </a:cubicBezTo>
                <a:cubicBezTo>
                  <a:pt x="17520" y="39675"/>
                  <a:pt x="35823" y="21520"/>
                  <a:pt x="58400" y="21520"/>
                </a:cubicBezTo>
                <a:close/>
                <a:moveTo>
                  <a:pt x="58400" y="4141"/>
                </a:moveTo>
                <a:cubicBezTo>
                  <a:pt x="70706" y="4141"/>
                  <a:pt x="82124" y="7917"/>
                  <a:pt x="91524" y="14385"/>
                </a:cubicBezTo>
                <a:lnTo>
                  <a:pt x="91775" y="18354"/>
                </a:lnTo>
                <a:lnTo>
                  <a:pt x="86376" y="23709"/>
                </a:lnTo>
                <a:cubicBezTo>
                  <a:pt x="78537" y="18013"/>
                  <a:pt x="68861" y="14679"/>
                  <a:pt x="58400" y="14679"/>
                </a:cubicBezTo>
                <a:cubicBezTo>
                  <a:pt x="32013" y="14679"/>
                  <a:pt x="10623" y="35897"/>
                  <a:pt x="10623" y="62070"/>
                </a:cubicBezTo>
                <a:cubicBezTo>
                  <a:pt x="10623" y="88244"/>
                  <a:pt x="32013" y="109462"/>
                  <a:pt x="58400" y="109462"/>
                </a:cubicBezTo>
                <a:cubicBezTo>
                  <a:pt x="84787" y="109462"/>
                  <a:pt x="106178" y="88244"/>
                  <a:pt x="106178" y="62070"/>
                </a:cubicBezTo>
                <a:cubicBezTo>
                  <a:pt x="106178" y="51295"/>
                  <a:pt x="102553" y="41360"/>
                  <a:pt x="96403" y="33431"/>
                </a:cubicBezTo>
                <a:lnTo>
                  <a:pt x="101234" y="28640"/>
                </a:lnTo>
                <a:lnTo>
                  <a:pt x="106278" y="28953"/>
                </a:lnTo>
                <a:cubicBezTo>
                  <a:pt x="112921" y="38322"/>
                  <a:pt x="116801" y="49747"/>
                  <a:pt x="116801" y="62070"/>
                </a:cubicBezTo>
                <a:cubicBezTo>
                  <a:pt x="116801" y="94064"/>
                  <a:pt x="90654" y="120000"/>
                  <a:pt x="58400" y="120000"/>
                </a:cubicBezTo>
                <a:cubicBezTo>
                  <a:pt x="26146" y="120000"/>
                  <a:pt x="0" y="94064"/>
                  <a:pt x="0" y="62070"/>
                </a:cubicBezTo>
                <a:cubicBezTo>
                  <a:pt x="0" y="30077"/>
                  <a:pt x="26146" y="4141"/>
                  <a:pt x="58400" y="4141"/>
                </a:cubicBezTo>
                <a:close/>
                <a:moveTo>
                  <a:pt x="108805" y="0"/>
                </a:moveTo>
                <a:lnTo>
                  <a:pt x="109465" y="10449"/>
                </a:lnTo>
                <a:lnTo>
                  <a:pt x="120000" y="11103"/>
                </a:lnTo>
                <a:lnTo>
                  <a:pt x="107089" y="23910"/>
                </a:lnTo>
                <a:lnTo>
                  <a:pt x="100443" y="23497"/>
                </a:lnTo>
                <a:lnTo>
                  <a:pt x="64259" y="59389"/>
                </a:lnTo>
                <a:cubicBezTo>
                  <a:pt x="64676" y="60193"/>
                  <a:pt x="64889" y="61107"/>
                  <a:pt x="64889" y="62070"/>
                </a:cubicBezTo>
                <a:cubicBezTo>
                  <a:pt x="64889" y="65625"/>
                  <a:pt x="61984" y="68507"/>
                  <a:pt x="58400" y="68507"/>
                </a:cubicBezTo>
                <a:cubicBezTo>
                  <a:pt x="54816" y="68507"/>
                  <a:pt x="51911" y="65625"/>
                  <a:pt x="51911" y="62070"/>
                </a:cubicBezTo>
                <a:cubicBezTo>
                  <a:pt x="51911" y="58516"/>
                  <a:pt x="54816" y="55634"/>
                  <a:pt x="58400" y="55634"/>
                </a:cubicBezTo>
                <a:lnTo>
                  <a:pt x="59506" y="55855"/>
                </a:lnTo>
                <a:lnTo>
                  <a:pt x="96308" y="19350"/>
                </a:lnTo>
                <a:lnTo>
                  <a:pt x="95895" y="12806"/>
                </a:lnTo>
                <a:close/>
              </a:path>
            </a:pathLst>
          </a:custGeom>
          <a:solidFill>
            <a:srgbClr val="00007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4" name="2 Marcador de contenido">
            <a:extLst>
              <a:ext uri="{FF2B5EF4-FFF2-40B4-BE49-F238E27FC236}">
                <a16:creationId xmlns="" xmlns:a16="http://schemas.microsoft.com/office/drawing/2014/main" id="{964EFF7A-9A50-498C-9B20-367EC83F1F28}"/>
              </a:ext>
            </a:extLst>
          </p:cNvPr>
          <p:cNvSpPr txBox="1">
            <a:spLocks/>
          </p:cNvSpPr>
          <p:nvPr/>
        </p:nvSpPr>
        <p:spPr>
          <a:xfrm>
            <a:off x="704085" y="1280800"/>
            <a:ext cx="10761528" cy="445324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1200"/>
              </a:spcBef>
              <a:buClr>
                <a:srgbClr val="0070C0"/>
              </a:buClr>
            </a:pPr>
            <a:r>
              <a:rPr lang="en-US" sz="2800" b="1" dirty="0">
                <a:solidFill>
                  <a:srgbClr val="00007C"/>
                </a:solidFill>
                <a:latin typeface="Arial" panose="020B0604020202020204" pitchFamily="34" charset="0"/>
                <a:cs typeface="Arial" panose="020B0604020202020204" pitchFamily="34" charset="0"/>
              </a:rPr>
              <a:t>General </a:t>
            </a:r>
            <a:r>
              <a:rPr lang="en-US" sz="2800" b="1" dirty="0" smtClean="0">
                <a:solidFill>
                  <a:srgbClr val="00007C"/>
                </a:solidFill>
                <a:latin typeface="Arial" panose="020B0604020202020204" pitchFamily="34" charset="0"/>
                <a:cs typeface="Arial" panose="020B0604020202020204" pitchFamily="34" charset="0"/>
              </a:rPr>
              <a:t>objective</a:t>
            </a:r>
            <a:r>
              <a:rPr lang="en-US" sz="2800" dirty="0" smtClean="0">
                <a:solidFill>
                  <a:srgbClr val="00007C"/>
                </a:solidFill>
                <a:latin typeface="Arial" panose="020B0604020202020204" pitchFamily="34" charset="0"/>
                <a:cs typeface="Arial" panose="020B0604020202020204" pitchFamily="34" charset="0"/>
              </a:rPr>
              <a:t>:</a:t>
            </a:r>
          </a:p>
          <a:p>
            <a:pPr algn="just">
              <a:spcBef>
                <a:spcPts val="1200"/>
              </a:spcBef>
              <a:buClr>
                <a:srgbClr val="0070C0"/>
              </a:buClr>
            </a:pPr>
            <a:endParaRPr lang="en-US" sz="2800" dirty="0">
              <a:solidFill>
                <a:srgbClr val="00007C"/>
              </a:solidFill>
              <a:latin typeface="Arial" panose="020B0604020202020204" pitchFamily="34" charset="0"/>
              <a:cs typeface="Arial" panose="020B0604020202020204" pitchFamily="34" charset="0"/>
            </a:endParaRPr>
          </a:p>
          <a:p>
            <a:pPr marL="817563" lvl="1" indent="-360363" algn="just">
              <a:spcBef>
                <a:spcPts val="1200"/>
              </a:spcBef>
              <a:spcAft>
                <a:spcPts val="1200"/>
              </a:spcAft>
              <a:buClr>
                <a:srgbClr val="0DD2D9"/>
              </a:buClr>
              <a:buFont typeface="Arial" panose="020B0604020202020204" pitchFamily="34" charset="0"/>
              <a:buChar char="●"/>
            </a:pPr>
            <a:r>
              <a:rPr lang="en-US" sz="2800" dirty="0" smtClean="0">
                <a:latin typeface="Arial" panose="020B0604020202020204" pitchFamily="34" charset="0"/>
                <a:cs typeface="Arial" panose="020B0604020202020204" pitchFamily="34" charset="0"/>
              </a:rPr>
              <a:t>Develop an interactive web application that allows discovering information contained in the summaries of </a:t>
            </a:r>
            <a:r>
              <a:rPr lang="en-US" sz="2800" dirty="0" err="1" smtClean="0">
                <a:latin typeface="Arial" panose="020B0604020202020204" pitchFamily="34" charset="0"/>
                <a:cs typeface="Arial" panose="020B0604020202020204" pitchFamily="34" charset="0"/>
              </a:rPr>
              <a:t>PubMed</a:t>
            </a:r>
            <a:r>
              <a:rPr lang="en-US" sz="2800" dirty="0" smtClean="0">
                <a:latin typeface="Arial" panose="020B0604020202020204" pitchFamily="34" charset="0"/>
                <a:cs typeface="Arial" panose="020B0604020202020204" pitchFamily="34" charset="0"/>
              </a:rPr>
              <a:t> publications from data mining. </a:t>
            </a:r>
          </a:p>
        </p:txBody>
      </p:sp>
      <p:cxnSp>
        <p:nvCxnSpPr>
          <p:cNvPr id="11" name="Conector recto 10">
            <a:extLst>
              <a:ext uri="{FF2B5EF4-FFF2-40B4-BE49-F238E27FC236}">
                <a16:creationId xmlns="" xmlns:a16="http://schemas.microsoft.com/office/drawing/2014/main" id="{B44CBDF1-CDBE-444D-8BA7-CE3DCA009AE1}"/>
              </a:ext>
            </a:extLst>
          </p:cNvPr>
          <p:cNvCxnSpPr>
            <a:cxnSpLocks/>
          </p:cNvCxnSpPr>
          <p:nvPr/>
        </p:nvCxnSpPr>
        <p:spPr>
          <a:xfrm>
            <a:off x="-5846" y="6513226"/>
            <a:ext cx="12197846" cy="0"/>
          </a:xfrm>
          <a:prstGeom prst="line">
            <a:avLst/>
          </a:prstGeom>
          <a:ln w="19050">
            <a:solidFill>
              <a:srgbClr val="00007C"/>
            </a:solidFill>
          </a:ln>
        </p:spPr>
        <p:style>
          <a:lnRef idx="1">
            <a:schemeClr val="accent1"/>
          </a:lnRef>
          <a:fillRef idx="0">
            <a:schemeClr val="accent1"/>
          </a:fillRef>
          <a:effectRef idx="0">
            <a:schemeClr val="accent1"/>
          </a:effectRef>
          <a:fontRef idx="minor">
            <a:schemeClr val="tx1"/>
          </a:fontRef>
        </p:style>
      </p:cxnSp>
      <p:sp>
        <p:nvSpPr>
          <p:cNvPr id="34822" name="AutoShape 6" descr="Gear Icon Gráfico Por Zhenstudio · Creative Fabric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34824" name="AutoShape 8" descr="Gear Icon Gráfico Por Zhenstudio · Creative Fabric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34826" name="AutoShape 10" descr="Gear Icon Gráfico Por Zhenstudio · Creative Fabric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34832" name="Picture 16" descr="Todo lo que debes saber del nuevo PubMed y no te atreves a preguntar –  PÍLDORAS"/>
          <p:cNvPicPr>
            <a:picLocks noChangeAspect="1" noChangeArrowheads="1"/>
          </p:cNvPicPr>
          <p:nvPr/>
        </p:nvPicPr>
        <p:blipFill>
          <a:blip r:embed="rId3">
            <a:clrChange>
              <a:clrFrom>
                <a:srgbClr val="FFFFFF"/>
              </a:clrFrom>
              <a:clrTo>
                <a:srgbClr val="FFFFFF">
                  <a:alpha val="0"/>
                </a:srgbClr>
              </a:clrTo>
            </a:clrChange>
            <a:duotone>
              <a:prstClr val="black"/>
              <a:schemeClr val="tx1">
                <a:tint val="45000"/>
                <a:satMod val="400000"/>
              </a:schemeClr>
            </a:duotone>
          </a:blip>
          <a:srcRect/>
          <a:stretch>
            <a:fillRect/>
          </a:stretch>
        </p:blipFill>
        <p:spPr bwMode="auto">
          <a:xfrm>
            <a:off x="8891752" y="3797692"/>
            <a:ext cx="2554015" cy="2511307"/>
          </a:xfrm>
          <a:prstGeom prst="rect">
            <a:avLst/>
          </a:prstGeom>
          <a:noFill/>
        </p:spPr>
      </p:pic>
    </p:spTree>
    <p:extLst>
      <p:ext uri="{BB962C8B-B14F-4D97-AF65-F5344CB8AC3E}">
        <p14:creationId xmlns="" xmlns:p14="http://schemas.microsoft.com/office/powerpoint/2010/main" val="153269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11">
            <a:extLst>
              <a:ext uri="{FF2B5EF4-FFF2-40B4-BE49-F238E27FC236}">
                <a16:creationId xmlns="" xmlns:a16="http://schemas.microsoft.com/office/drawing/2014/main" id="{689E7B96-A4A7-4DA6-86E5-B13691B57A0A}"/>
              </a:ext>
            </a:extLst>
          </p:cNvPr>
          <p:cNvSpPr/>
          <p:nvPr/>
        </p:nvSpPr>
        <p:spPr>
          <a:xfrm>
            <a:off x="-5846" y="13059"/>
            <a:ext cx="2438400" cy="6857999"/>
          </a:xfrm>
          <a:prstGeom prst="rect">
            <a:avLst/>
          </a:prstGeom>
          <a:gradFill flip="none" rotWithShape="1">
            <a:gsLst>
              <a:gs pos="100000">
                <a:schemeClr val="bg1">
                  <a:lumMod val="85000"/>
                </a:schemeClr>
              </a:gs>
              <a:gs pos="16000">
                <a:schemeClr val="bg1"/>
              </a:gs>
              <a:gs pos="60000">
                <a:schemeClr val="bg1">
                  <a:lumMod val="95000"/>
                </a:schemeClr>
              </a:gs>
              <a:gs pos="41000">
                <a:schemeClr val="bg1">
                  <a:lumMod val="95000"/>
                </a:schemeClr>
              </a:gs>
            </a:gsLst>
            <a:lin ang="10800000" scaled="1"/>
            <a:tileRect/>
          </a:gradFill>
        </p:spPr>
        <p:txBody>
          <a:bodyPr vert="horz" lIns="91440" tIns="45720" rIns="91440" bIns="45720" rtlCol="0">
            <a:normAutofit/>
          </a:bodyPr>
          <a:lstStyle/>
          <a:p>
            <a:pPr algn="ctr">
              <a:lnSpc>
                <a:spcPct val="90000"/>
              </a:lnSpc>
              <a:spcBef>
                <a:spcPts val="1000"/>
              </a:spcBef>
            </a:pPr>
            <a:endParaRPr lang="en-US" sz="2400">
              <a:solidFill>
                <a:schemeClr val="tx1"/>
              </a:solidFill>
            </a:endParaRPr>
          </a:p>
        </p:txBody>
      </p:sp>
      <p:sp>
        <p:nvSpPr>
          <p:cNvPr id="55" name="Rectángulo 54">
            <a:extLst>
              <a:ext uri="{FF2B5EF4-FFF2-40B4-BE49-F238E27FC236}">
                <a16:creationId xmlns="" xmlns:a16="http://schemas.microsoft.com/office/drawing/2014/main" id="{513AFB35-E1D2-4837-B9EF-C9722DA7A171}"/>
              </a:ext>
            </a:extLst>
          </p:cNvPr>
          <p:cNvSpPr/>
          <p:nvPr/>
        </p:nvSpPr>
        <p:spPr>
          <a:xfrm>
            <a:off x="-11151" y="0"/>
            <a:ext cx="12192000" cy="507961"/>
          </a:xfrm>
          <a:prstGeom prst="rect">
            <a:avLst/>
          </a:prstGeom>
          <a:solidFill>
            <a:srgbClr val="0DD2D9"/>
          </a:solidFill>
          <a:ln>
            <a:solidFill>
              <a:srgbClr val="0DD2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rial"/>
                <a:ea typeface="Arial"/>
                <a:cs typeface="Arial"/>
                <a:sym typeface="Arial"/>
              </a:rPr>
              <a:t>              </a:t>
            </a:r>
            <a:r>
              <a:rPr lang="en-US" sz="2800" b="1" dirty="0" smtClean="0">
                <a:solidFill>
                  <a:srgbClr val="00007C"/>
                </a:solidFill>
                <a:latin typeface="Arial"/>
                <a:ea typeface="Arial"/>
                <a:cs typeface="Arial"/>
                <a:sym typeface="Arial"/>
              </a:rPr>
              <a:t>Objectives      </a:t>
            </a:r>
            <a:r>
              <a:rPr lang="en-US" sz="2800" b="1" dirty="0">
                <a:solidFill>
                  <a:srgbClr val="00007C"/>
                </a:solidFill>
                <a:latin typeface="Arial"/>
                <a:ea typeface="Arial"/>
                <a:cs typeface="Arial"/>
                <a:sym typeface="Arial"/>
              </a:rPr>
              <a:t>									     </a:t>
            </a:r>
          </a:p>
        </p:txBody>
      </p:sp>
      <p:sp>
        <p:nvSpPr>
          <p:cNvPr id="8" name="Google Shape;211;p23">
            <a:extLst>
              <a:ext uri="{FF2B5EF4-FFF2-40B4-BE49-F238E27FC236}">
                <a16:creationId xmlns="" xmlns:a16="http://schemas.microsoft.com/office/drawing/2014/main" id="{BEB50856-5CAD-48E2-B794-2C979114A6AB}"/>
              </a:ext>
            </a:extLst>
          </p:cNvPr>
          <p:cNvSpPr/>
          <p:nvPr/>
        </p:nvSpPr>
        <p:spPr>
          <a:xfrm>
            <a:off x="97504" y="117651"/>
            <a:ext cx="781200" cy="779885"/>
          </a:xfrm>
          <a:prstGeom prst="ellipse">
            <a:avLst/>
          </a:prstGeom>
          <a:solidFill>
            <a:schemeClr val="bg1"/>
          </a:solidFill>
          <a:ln w="19050">
            <a:solidFill>
              <a:srgbClr val="00007C"/>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 name="Google Shape;215;p23">
            <a:extLst>
              <a:ext uri="{FF2B5EF4-FFF2-40B4-BE49-F238E27FC236}">
                <a16:creationId xmlns="" xmlns:a16="http://schemas.microsoft.com/office/drawing/2014/main" id="{0029CDBE-C861-4392-9460-B07C248C5196}"/>
              </a:ext>
            </a:extLst>
          </p:cNvPr>
          <p:cNvSpPr/>
          <p:nvPr/>
        </p:nvSpPr>
        <p:spPr>
          <a:xfrm>
            <a:off x="266704" y="286038"/>
            <a:ext cx="442800" cy="443110"/>
          </a:xfrm>
          <a:custGeom>
            <a:avLst/>
            <a:gdLst/>
            <a:ahLst/>
            <a:cxnLst/>
            <a:rect l="l" t="t" r="r" b="b"/>
            <a:pathLst>
              <a:path w="120000" h="120000" extrusionOk="0">
                <a:moveTo>
                  <a:pt x="58400" y="39542"/>
                </a:moveTo>
                <a:cubicBezTo>
                  <a:pt x="61899" y="39542"/>
                  <a:pt x="65213" y="40327"/>
                  <a:pt x="68141" y="41798"/>
                </a:cubicBezTo>
                <a:lnTo>
                  <a:pt x="60267" y="49608"/>
                </a:lnTo>
                <a:cubicBezTo>
                  <a:pt x="59663" y="49468"/>
                  <a:pt x="59037" y="49421"/>
                  <a:pt x="58400" y="49421"/>
                </a:cubicBezTo>
                <a:cubicBezTo>
                  <a:pt x="51357" y="49421"/>
                  <a:pt x="45648" y="55085"/>
                  <a:pt x="45648" y="62070"/>
                </a:cubicBezTo>
                <a:cubicBezTo>
                  <a:pt x="45648" y="69056"/>
                  <a:pt x="51357" y="74719"/>
                  <a:pt x="58400" y="74719"/>
                </a:cubicBezTo>
                <a:cubicBezTo>
                  <a:pt x="65443" y="74719"/>
                  <a:pt x="71152" y="69056"/>
                  <a:pt x="71152" y="62070"/>
                </a:cubicBezTo>
                <a:cubicBezTo>
                  <a:pt x="71152" y="60979"/>
                  <a:pt x="71013" y="59920"/>
                  <a:pt x="70706" y="58922"/>
                </a:cubicBezTo>
                <a:lnTo>
                  <a:pt x="78287" y="51402"/>
                </a:lnTo>
                <a:cubicBezTo>
                  <a:pt x="80122" y="54539"/>
                  <a:pt x="81112" y="58190"/>
                  <a:pt x="81112" y="62070"/>
                </a:cubicBezTo>
                <a:cubicBezTo>
                  <a:pt x="81112" y="74512"/>
                  <a:pt x="70943" y="84598"/>
                  <a:pt x="58400" y="84598"/>
                </a:cubicBezTo>
                <a:cubicBezTo>
                  <a:pt x="45857" y="84598"/>
                  <a:pt x="35689" y="74512"/>
                  <a:pt x="35689" y="62070"/>
                </a:cubicBezTo>
                <a:cubicBezTo>
                  <a:pt x="35689" y="49629"/>
                  <a:pt x="45857" y="39542"/>
                  <a:pt x="58400" y="39542"/>
                </a:cubicBezTo>
                <a:close/>
                <a:moveTo>
                  <a:pt x="58400" y="21520"/>
                </a:moveTo>
                <a:cubicBezTo>
                  <a:pt x="66955" y="21520"/>
                  <a:pt x="74896" y="24127"/>
                  <a:pt x="81454" y="28592"/>
                </a:cubicBezTo>
                <a:lnTo>
                  <a:pt x="73607" y="36375"/>
                </a:lnTo>
                <a:cubicBezTo>
                  <a:pt x="69191" y="33656"/>
                  <a:pt x="63972" y="32157"/>
                  <a:pt x="58400" y="32157"/>
                </a:cubicBezTo>
                <a:cubicBezTo>
                  <a:pt x="41745" y="32157"/>
                  <a:pt x="28243" y="45550"/>
                  <a:pt x="28243" y="62070"/>
                </a:cubicBezTo>
                <a:cubicBezTo>
                  <a:pt x="28243" y="78591"/>
                  <a:pt x="41745" y="91984"/>
                  <a:pt x="58400" y="91984"/>
                </a:cubicBezTo>
                <a:cubicBezTo>
                  <a:pt x="75055" y="91984"/>
                  <a:pt x="88557" y="78591"/>
                  <a:pt x="88557" y="62070"/>
                </a:cubicBezTo>
                <a:cubicBezTo>
                  <a:pt x="88557" y="56133"/>
                  <a:pt x="86813" y="50599"/>
                  <a:pt x="83753" y="45979"/>
                </a:cubicBezTo>
                <a:lnTo>
                  <a:pt x="91481" y="38314"/>
                </a:lnTo>
                <a:cubicBezTo>
                  <a:pt x="96400" y="44970"/>
                  <a:pt x="99281" y="53186"/>
                  <a:pt x="99281" y="62070"/>
                </a:cubicBezTo>
                <a:cubicBezTo>
                  <a:pt x="99281" y="84466"/>
                  <a:pt x="80978" y="102621"/>
                  <a:pt x="58400" y="102621"/>
                </a:cubicBezTo>
                <a:cubicBezTo>
                  <a:pt x="35823" y="102621"/>
                  <a:pt x="17520" y="84466"/>
                  <a:pt x="17520" y="62070"/>
                </a:cubicBezTo>
                <a:cubicBezTo>
                  <a:pt x="17520" y="39675"/>
                  <a:pt x="35823" y="21520"/>
                  <a:pt x="58400" y="21520"/>
                </a:cubicBezTo>
                <a:close/>
                <a:moveTo>
                  <a:pt x="58400" y="4141"/>
                </a:moveTo>
                <a:cubicBezTo>
                  <a:pt x="70706" y="4141"/>
                  <a:pt x="82124" y="7917"/>
                  <a:pt x="91524" y="14385"/>
                </a:cubicBezTo>
                <a:lnTo>
                  <a:pt x="91775" y="18354"/>
                </a:lnTo>
                <a:lnTo>
                  <a:pt x="86376" y="23709"/>
                </a:lnTo>
                <a:cubicBezTo>
                  <a:pt x="78537" y="18013"/>
                  <a:pt x="68861" y="14679"/>
                  <a:pt x="58400" y="14679"/>
                </a:cubicBezTo>
                <a:cubicBezTo>
                  <a:pt x="32013" y="14679"/>
                  <a:pt x="10623" y="35897"/>
                  <a:pt x="10623" y="62070"/>
                </a:cubicBezTo>
                <a:cubicBezTo>
                  <a:pt x="10623" y="88244"/>
                  <a:pt x="32013" y="109462"/>
                  <a:pt x="58400" y="109462"/>
                </a:cubicBezTo>
                <a:cubicBezTo>
                  <a:pt x="84787" y="109462"/>
                  <a:pt x="106178" y="88244"/>
                  <a:pt x="106178" y="62070"/>
                </a:cubicBezTo>
                <a:cubicBezTo>
                  <a:pt x="106178" y="51295"/>
                  <a:pt x="102553" y="41360"/>
                  <a:pt x="96403" y="33431"/>
                </a:cubicBezTo>
                <a:lnTo>
                  <a:pt x="101234" y="28640"/>
                </a:lnTo>
                <a:lnTo>
                  <a:pt x="106278" y="28953"/>
                </a:lnTo>
                <a:cubicBezTo>
                  <a:pt x="112921" y="38322"/>
                  <a:pt x="116801" y="49747"/>
                  <a:pt x="116801" y="62070"/>
                </a:cubicBezTo>
                <a:cubicBezTo>
                  <a:pt x="116801" y="94064"/>
                  <a:pt x="90654" y="120000"/>
                  <a:pt x="58400" y="120000"/>
                </a:cubicBezTo>
                <a:cubicBezTo>
                  <a:pt x="26146" y="120000"/>
                  <a:pt x="0" y="94064"/>
                  <a:pt x="0" y="62070"/>
                </a:cubicBezTo>
                <a:cubicBezTo>
                  <a:pt x="0" y="30077"/>
                  <a:pt x="26146" y="4141"/>
                  <a:pt x="58400" y="4141"/>
                </a:cubicBezTo>
                <a:close/>
                <a:moveTo>
                  <a:pt x="108805" y="0"/>
                </a:moveTo>
                <a:lnTo>
                  <a:pt x="109465" y="10449"/>
                </a:lnTo>
                <a:lnTo>
                  <a:pt x="120000" y="11103"/>
                </a:lnTo>
                <a:lnTo>
                  <a:pt x="107089" y="23910"/>
                </a:lnTo>
                <a:lnTo>
                  <a:pt x="100443" y="23497"/>
                </a:lnTo>
                <a:lnTo>
                  <a:pt x="64259" y="59389"/>
                </a:lnTo>
                <a:cubicBezTo>
                  <a:pt x="64676" y="60193"/>
                  <a:pt x="64889" y="61107"/>
                  <a:pt x="64889" y="62070"/>
                </a:cubicBezTo>
                <a:cubicBezTo>
                  <a:pt x="64889" y="65625"/>
                  <a:pt x="61984" y="68507"/>
                  <a:pt x="58400" y="68507"/>
                </a:cubicBezTo>
                <a:cubicBezTo>
                  <a:pt x="54816" y="68507"/>
                  <a:pt x="51911" y="65625"/>
                  <a:pt x="51911" y="62070"/>
                </a:cubicBezTo>
                <a:cubicBezTo>
                  <a:pt x="51911" y="58516"/>
                  <a:pt x="54816" y="55634"/>
                  <a:pt x="58400" y="55634"/>
                </a:cubicBezTo>
                <a:lnTo>
                  <a:pt x="59506" y="55855"/>
                </a:lnTo>
                <a:lnTo>
                  <a:pt x="96308" y="19350"/>
                </a:lnTo>
                <a:lnTo>
                  <a:pt x="95895" y="12806"/>
                </a:lnTo>
                <a:close/>
              </a:path>
            </a:pathLst>
          </a:custGeom>
          <a:solidFill>
            <a:srgbClr val="00007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4" name="2 Marcador de contenido">
            <a:extLst>
              <a:ext uri="{FF2B5EF4-FFF2-40B4-BE49-F238E27FC236}">
                <a16:creationId xmlns="" xmlns:a16="http://schemas.microsoft.com/office/drawing/2014/main" id="{964EFF7A-9A50-498C-9B20-367EC83F1F28}"/>
              </a:ext>
            </a:extLst>
          </p:cNvPr>
          <p:cNvSpPr txBox="1">
            <a:spLocks/>
          </p:cNvSpPr>
          <p:nvPr/>
        </p:nvSpPr>
        <p:spPr>
          <a:xfrm>
            <a:off x="878704" y="1314309"/>
            <a:ext cx="10761528" cy="484108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lvl="1" algn="just">
              <a:spcBef>
                <a:spcPts val="1200"/>
              </a:spcBef>
              <a:spcAft>
                <a:spcPts val="1200"/>
              </a:spcAft>
              <a:buClr>
                <a:srgbClr val="0DD2D9"/>
              </a:buClr>
            </a:pPr>
            <a:r>
              <a:rPr lang="en-US" sz="2800" b="1" dirty="0">
                <a:solidFill>
                  <a:srgbClr val="00007C"/>
                </a:solidFill>
                <a:latin typeface="Arial" panose="020B0604020202020204" pitchFamily="34" charset="0"/>
                <a:cs typeface="Arial" panose="020B0604020202020204" pitchFamily="34" charset="0"/>
              </a:rPr>
              <a:t>Specific objectives: </a:t>
            </a:r>
          </a:p>
          <a:p>
            <a:pPr marL="817563" lvl="1" indent="-360363" algn="just">
              <a:spcBef>
                <a:spcPts val="2400"/>
              </a:spcBef>
              <a:spcAft>
                <a:spcPts val="1200"/>
              </a:spcAft>
              <a:buClr>
                <a:srgbClr val="0DD2D9"/>
              </a:buClr>
              <a:buFont typeface="Arial" panose="020B0604020202020204" pitchFamily="34" charset="0"/>
              <a:buChar char="●"/>
            </a:pPr>
            <a:r>
              <a:rPr lang="en-US" sz="2800" dirty="0" smtClean="0">
                <a:latin typeface="Arial" panose="020B0604020202020204" pitchFamily="34" charset="0"/>
                <a:cs typeface="Arial" panose="020B0604020202020204" pitchFamily="34" charset="0"/>
              </a:rPr>
              <a:t>Obtain a list of genes potentially related to different metabolic diseases. </a:t>
            </a:r>
          </a:p>
          <a:p>
            <a:pPr marL="817563" lvl="1" indent="-360363" algn="just">
              <a:spcBef>
                <a:spcPts val="1200"/>
              </a:spcBef>
              <a:spcAft>
                <a:spcPts val="1200"/>
              </a:spcAft>
              <a:buClr>
                <a:srgbClr val="0DD2D9"/>
              </a:buClr>
              <a:buFont typeface="Arial" panose="020B0604020202020204" pitchFamily="34" charset="0"/>
              <a:buChar char="●"/>
            </a:pPr>
            <a:r>
              <a:rPr lang="en-US" sz="2800" dirty="0" smtClean="0">
                <a:latin typeface="Arial" panose="020B0604020202020204" pitchFamily="34" charset="0"/>
                <a:cs typeface="Arial" panose="020B0604020202020204" pitchFamily="34" charset="0"/>
              </a:rPr>
              <a:t>Explore the relationship between the intestinal bacterial populations in patients with obesity and other metabolic diseases. </a:t>
            </a:r>
          </a:p>
          <a:p>
            <a:pPr marL="817563" lvl="1" indent="-360363" algn="just">
              <a:spcBef>
                <a:spcPts val="1200"/>
              </a:spcBef>
              <a:spcAft>
                <a:spcPts val="1200"/>
              </a:spcAft>
              <a:buClr>
                <a:srgbClr val="0DD2D9"/>
              </a:buClr>
              <a:buFont typeface="Arial" panose="020B0604020202020204" pitchFamily="34" charset="0"/>
              <a:buChar char="●"/>
            </a:pPr>
            <a:r>
              <a:rPr lang="en-US" sz="2800" dirty="0" smtClean="0">
                <a:latin typeface="Arial" panose="020B0604020202020204" pitchFamily="34" charset="0"/>
                <a:cs typeface="Arial" panose="020B0604020202020204" pitchFamily="34" charset="0"/>
              </a:rPr>
              <a:t>Indentify relationships between genes, obesity and other metabolic diseases. </a:t>
            </a:r>
            <a:endParaRPr lang="en-US" sz="2800" dirty="0">
              <a:latin typeface="Arial" panose="020B0604020202020204" pitchFamily="34" charset="0"/>
              <a:cs typeface="Arial" panose="020B0604020202020204" pitchFamily="34" charset="0"/>
            </a:endParaRPr>
          </a:p>
          <a:p>
            <a:pPr marL="817563" lvl="1" indent="-360363" algn="just">
              <a:spcBef>
                <a:spcPts val="1200"/>
              </a:spcBef>
              <a:spcAft>
                <a:spcPts val="1200"/>
              </a:spcAft>
              <a:buClr>
                <a:srgbClr val="0DD2D9"/>
              </a:buClr>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cxnSp>
        <p:nvCxnSpPr>
          <p:cNvPr id="11" name="Conector recto 10">
            <a:extLst>
              <a:ext uri="{FF2B5EF4-FFF2-40B4-BE49-F238E27FC236}">
                <a16:creationId xmlns="" xmlns:a16="http://schemas.microsoft.com/office/drawing/2014/main" id="{B44CBDF1-CDBE-444D-8BA7-CE3DCA009AE1}"/>
              </a:ext>
            </a:extLst>
          </p:cNvPr>
          <p:cNvCxnSpPr>
            <a:cxnSpLocks/>
          </p:cNvCxnSpPr>
          <p:nvPr/>
        </p:nvCxnSpPr>
        <p:spPr>
          <a:xfrm>
            <a:off x="-5846" y="6513226"/>
            <a:ext cx="12197846" cy="0"/>
          </a:xfrm>
          <a:prstGeom prst="line">
            <a:avLst/>
          </a:prstGeom>
          <a:ln w="19050">
            <a:solidFill>
              <a:srgbClr val="00007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673388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11">
            <a:extLst>
              <a:ext uri="{FF2B5EF4-FFF2-40B4-BE49-F238E27FC236}">
                <a16:creationId xmlns="" xmlns:a16="http://schemas.microsoft.com/office/drawing/2014/main" id="{689E7B96-A4A7-4DA6-86E5-B13691B57A0A}"/>
              </a:ext>
            </a:extLst>
          </p:cNvPr>
          <p:cNvSpPr/>
          <p:nvPr/>
        </p:nvSpPr>
        <p:spPr>
          <a:xfrm>
            <a:off x="0" y="1"/>
            <a:ext cx="2438400" cy="6857999"/>
          </a:xfrm>
          <a:prstGeom prst="rect">
            <a:avLst/>
          </a:prstGeom>
          <a:gradFill flip="none" rotWithShape="1">
            <a:gsLst>
              <a:gs pos="100000">
                <a:schemeClr val="bg1">
                  <a:lumMod val="85000"/>
                </a:schemeClr>
              </a:gs>
              <a:gs pos="16000">
                <a:schemeClr val="bg1"/>
              </a:gs>
              <a:gs pos="60000">
                <a:schemeClr val="bg1">
                  <a:lumMod val="95000"/>
                </a:schemeClr>
              </a:gs>
              <a:gs pos="41000">
                <a:schemeClr val="bg1">
                  <a:lumMod val="95000"/>
                </a:schemeClr>
              </a:gs>
            </a:gsLst>
            <a:lin ang="10800000" scaled="1"/>
            <a:tileRect/>
          </a:gradFill>
        </p:spPr>
        <p:txBody>
          <a:bodyPr vert="horz" lIns="91440" tIns="45720" rIns="91440" bIns="45720" rtlCol="0">
            <a:normAutofit/>
          </a:bodyPr>
          <a:lstStyle/>
          <a:p>
            <a:pPr algn="ctr">
              <a:lnSpc>
                <a:spcPct val="90000"/>
              </a:lnSpc>
              <a:spcBef>
                <a:spcPts val="1000"/>
              </a:spcBef>
            </a:pPr>
            <a:endParaRPr lang="en-US" sz="2400">
              <a:solidFill>
                <a:schemeClr val="tx1"/>
              </a:solidFill>
            </a:endParaRPr>
          </a:p>
        </p:txBody>
      </p:sp>
      <p:cxnSp>
        <p:nvCxnSpPr>
          <p:cNvPr id="4" name="Conector recto 3">
            <a:extLst>
              <a:ext uri="{FF2B5EF4-FFF2-40B4-BE49-F238E27FC236}">
                <a16:creationId xmlns="" xmlns:a16="http://schemas.microsoft.com/office/drawing/2014/main" id="{A15BA053-1DC8-41E8-8CCD-C2D641969101}"/>
              </a:ext>
            </a:extLst>
          </p:cNvPr>
          <p:cNvCxnSpPr>
            <a:cxnSpLocks/>
          </p:cNvCxnSpPr>
          <p:nvPr/>
        </p:nvCxnSpPr>
        <p:spPr>
          <a:xfrm>
            <a:off x="0" y="518946"/>
            <a:ext cx="12192000" cy="0"/>
          </a:xfrm>
          <a:prstGeom prst="line">
            <a:avLst/>
          </a:prstGeom>
          <a:ln w="19050">
            <a:solidFill>
              <a:srgbClr val="0DD2D9"/>
            </a:solidFill>
          </a:ln>
        </p:spPr>
        <p:style>
          <a:lnRef idx="1">
            <a:schemeClr val="accent1"/>
          </a:lnRef>
          <a:fillRef idx="0">
            <a:schemeClr val="accent1"/>
          </a:fillRef>
          <a:effectRef idx="0">
            <a:schemeClr val="accent1"/>
          </a:effectRef>
          <a:fontRef idx="minor">
            <a:schemeClr val="tx1"/>
          </a:fontRef>
        </p:style>
      </p:cxnSp>
      <p:sp>
        <p:nvSpPr>
          <p:cNvPr id="2" name="Rectángulo 1">
            <a:extLst>
              <a:ext uri="{FF2B5EF4-FFF2-40B4-BE49-F238E27FC236}">
                <a16:creationId xmlns="" xmlns:a16="http://schemas.microsoft.com/office/drawing/2014/main" id="{491D80A8-0121-4D35-86A6-F3FA3B60487B}"/>
              </a:ext>
            </a:extLst>
          </p:cNvPr>
          <p:cNvSpPr/>
          <p:nvPr/>
        </p:nvSpPr>
        <p:spPr>
          <a:xfrm>
            <a:off x="0" y="0"/>
            <a:ext cx="12192000" cy="507961"/>
          </a:xfrm>
          <a:prstGeom prst="rect">
            <a:avLst/>
          </a:prstGeom>
          <a:solidFill>
            <a:srgbClr val="0DD2D9"/>
          </a:solidFill>
          <a:ln>
            <a:solidFill>
              <a:srgbClr val="0DD2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rial"/>
                <a:ea typeface="Arial"/>
                <a:cs typeface="Arial"/>
                <a:sym typeface="Arial"/>
              </a:rPr>
              <a:t>                   </a:t>
            </a:r>
            <a:r>
              <a:rPr lang="en-US" sz="2800" b="1" dirty="0" smtClean="0">
                <a:solidFill>
                  <a:srgbClr val="00007C"/>
                </a:solidFill>
                <a:latin typeface="Arial"/>
                <a:ea typeface="Arial"/>
                <a:cs typeface="Arial"/>
                <a:sym typeface="Arial"/>
              </a:rPr>
              <a:t>Methodology: </a:t>
            </a:r>
            <a:r>
              <a:rPr lang="en-US" sz="2800" dirty="0" smtClean="0">
                <a:solidFill>
                  <a:schemeClr val="bg1"/>
                </a:solidFill>
                <a:latin typeface="Arial"/>
                <a:ea typeface="Arial"/>
                <a:cs typeface="Arial"/>
                <a:sym typeface="Arial"/>
              </a:rPr>
              <a:t>Text mining</a:t>
            </a:r>
            <a:endParaRPr lang="en-US" sz="2800" dirty="0">
              <a:solidFill>
                <a:schemeClr val="bg1"/>
              </a:solidFill>
              <a:latin typeface="Arial"/>
              <a:ea typeface="Arial"/>
              <a:cs typeface="Arial"/>
              <a:sym typeface="Arial"/>
            </a:endParaRPr>
          </a:p>
        </p:txBody>
      </p:sp>
      <p:sp>
        <p:nvSpPr>
          <p:cNvPr id="9" name="Google Shape;173;p22">
            <a:extLst>
              <a:ext uri="{FF2B5EF4-FFF2-40B4-BE49-F238E27FC236}">
                <a16:creationId xmlns="" xmlns:a16="http://schemas.microsoft.com/office/drawing/2014/main" id="{311ABA68-1B25-4640-A987-EC984A18E9B8}"/>
              </a:ext>
            </a:extLst>
          </p:cNvPr>
          <p:cNvSpPr/>
          <p:nvPr/>
        </p:nvSpPr>
        <p:spPr>
          <a:xfrm>
            <a:off x="109372" y="128346"/>
            <a:ext cx="781200" cy="781200"/>
          </a:xfrm>
          <a:prstGeom prst="ellipse">
            <a:avLst/>
          </a:prstGeom>
          <a:solidFill>
            <a:schemeClr val="bg1"/>
          </a:solidFill>
          <a:ln w="19050" cap="flat" cmpd="sng">
            <a:solidFill>
              <a:srgbClr val="00007C"/>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1" name="Google Shape;177;p22">
            <a:extLst>
              <a:ext uri="{FF2B5EF4-FFF2-40B4-BE49-F238E27FC236}">
                <a16:creationId xmlns="" xmlns:a16="http://schemas.microsoft.com/office/drawing/2014/main" id="{5CF93BAC-97C3-4860-9661-423F69FC627D}"/>
              </a:ext>
            </a:extLst>
          </p:cNvPr>
          <p:cNvSpPr/>
          <p:nvPr/>
        </p:nvSpPr>
        <p:spPr>
          <a:xfrm>
            <a:off x="278572" y="298347"/>
            <a:ext cx="442800" cy="442800"/>
          </a:xfrm>
          <a:custGeom>
            <a:avLst/>
            <a:gdLst/>
            <a:ahLst/>
            <a:cxnLst/>
            <a:rect l="l" t="t" r="r" b="b"/>
            <a:pathLst>
              <a:path w="120000" h="120000" extrusionOk="0">
                <a:moveTo>
                  <a:pt x="65274" y="39473"/>
                </a:moveTo>
                <a:cubicBezTo>
                  <a:pt x="53599" y="36371"/>
                  <a:pt x="41599" y="43242"/>
                  <a:pt x="38470" y="54820"/>
                </a:cubicBezTo>
                <a:cubicBezTo>
                  <a:pt x="35342" y="66398"/>
                  <a:pt x="42270" y="78299"/>
                  <a:pt x="53945" y="81402"/>
                </a:cubicBezTo>
                <a:cubicBezTo>
                  <a:pt x="65620" y="84504"/>
                  <a:pt x="77621" y="77633"/>
                  <a:pt x="80749" y="66055"/>
                </a:cubicBezTo>
                <a:cubicBezTo>
                  <a:pt x="83877" y="54477"/>
                  <a:pt x="76949" y="42576"/>
                  <a:pt x="65274" y="39473"/>
                </a:cubicBezTo>
                <a:close/>
                <a:moveTo>
                  <a:pt x="69168" y="25060"/>
                </a:moveTo>
                <a:cubicBezTo>
                  <a:pt x="88870" y="30296"/>
                  <a:pt x="100561" y="50379"/>
                  <a:pt x="95282" y="69917"/>
                </a:cubicBezTo>
                <a:cubicBezTo>
                  <a:pt x="90003" y="89455"/>
                  <a:pt x="69753" y="101050"/>
                  <a:pt x="50051" y="95815"/>
                </a:cubicBezTo>
                <a:cubicBezTo>
                  <a:pt x="30350" y="90579"/>
                  <a:pt x="18658" y="70496"/>
                  <a:pt x="23937" y="50958"/>
                </a:cubicBezTo>
                <a:cubicBezTo>
                  <a:pt x="29216" y="31420"/>
                  <a:pt x="49467" y="19825"/>
                  <a:pt x="69168" y="25060"/>
                </a:cubicBezTo>
                <a:close/>
                <a:moveTo>
                  <a:pt x="70584" y="19819"/>
                </a:moveTo>
                <a:cubicBezTo>
                  <a:pt x="47964" y="13808"/>
                  <a:pt x="24713" y="27121"/>
                  <a:pt x="18652" y="49554"/>
                </a:cubicBezTo>
                <a:cubicBezTo>
                  <a:pt x="12591" y="71987"/>
                  <a:pt x="26015" y="95045"/>
                  <a:pt x="48635" y="101056"/>
                </a:cubicBezTo>
                <a:cubicBezTo>
                  <a:pt x="71255" y="107067"/>
                  <a:pt x="94506" y="93754"/>
                  <a:pt x="100567" y="71321"/>
                </a:cubicBezTo>
                <a:cubicBezTo>
                  <a:pt x="106628" y="48888"/>
                  <a:pt x="93204" y="25830"/>
                  <a:pt x="70584" y="19819"/>
                </a:cubicBezTo>
                <a:close/>
                <a:moveTo>
                  <a:pt x="120000" y="28418"/>
                </a:moveTo>
                <a:lnTo>
                  <a:pt x="119819" y="29085"/>
                </a:lnTo>
                <a:lnTo>
                  <a:pt x="119636" y="28804"/>
                </a:lnTo>
                <a:close/>
                <a:moveTo>
                  <a:pt x="84120" y="4683"/>
                </a:moveTo>
                <a:lnTo>
                  <a:pt x="83867" y="19572"/>
                </a:lnTo>
                <a:lnTo>
                  <a:pt x="83406" y="19449"/>
                </a:lnTo>
                <a:cubicBezTo>
                  <a:pt x="87163" y="21546"/>
                  <a:pt x="90559" y="24117"/>
                  <a:pt x="93431" y="27166"/>
                </a:cubicBezTo>
                <a:lnTo>
                  <a:pt x="106796" y="23870"/>
                </a:lnTo>
                <a:lnTo>
                  <a:pt x="115363" y="39849"/>
                </a:lnTo>
                <a:lnTo>
                  <a:pt x="105840" y="48364"/>
                </a:lnTo>
                <a:cubicBezTo>
                  <a:pt x="107034" y="52676"/>
                  <a:pt x="107596" y="57191"/>
                  <a:pt x="107394" y="61781"/>
                </a:cubicBezTo>
                <a:lnTo>
                  <a:pt x="119289" y="68330"/>
                </a:lnTo>
                <a:lnTo>
                  <a:pt x="114566" y="85810"/>
                </a:lnTo>
                <a:lnTo>
                  <a:pt x="100132" y="85570"/>
                </a:lnTo>
                <a:cubicBezTo>
                  <a:pt x="98307" y="88594"/>
                  <a:pt x="96096" y="91321"/>
                  <a:pt x="93619" y="93756"/>
                </a:cubicBezTo>
                <a:lnTo>
                  <a:pt x="98359" y="106025"/>
                </a:lnTo>
                <a:lnTo>
                  <a:pt x="83411" y="116405"/>
                </a:lnTo>
                <a:lnTo>
                  <a:pt x="72073" y="106643"/>
                </a:lnTo>
                <a:lnTo>
                  <a:pt x="73453" y="105685"/>
                </a:lnTo>
                <a:cubicBezTo>
                  <a:pt x="69110" y="107079"/>
                  <a:pt x="64517" y="107749"/>
                  <a:pt x="59835" y="107723"/>
                </a:cubicBezTo>
                <a:lnTo>
                  <a:pt x="52963" y="119999"/>
                </a:lnTo>
                <a:lnTo>
                  <a:pt x="35336" y="115316"/>
                </a:lnTo>
                <a:lnTo>
                  <a:pt x="35574" y="101277"/>
                </a:lnTo>
                <a:cubicBezTo>
                  <a:pt x="31839" y="99165"/>
                  <a:pt x="28466" y="96583"/>
                  <a:pt x="25614" y="93529"/>
                </a:cubicBezTo>
                <a:lnTo>
                  <a:pt x="25843" y="94015"/>
                </a:lnTo>
                <a:lnTo>
                  <a:pt x="11102" y="96847"/>
                </a:lnTo>
                <a:lnTo>
                  <a:pt x="3390" y="80445"/>
                </a:lnTo>
                <a:lnTo>
                  <a:pt x="13359" y="72429"/>
                </a:lnTo>
                <a:cubicBezTo>
                  <a:pt x="12295" y="68561"/>
                  <a:pt x="11739" y="64530"/>
                  <a:pt x="11738" y="60428"/>
                </a:cubicBezTo>
                <a:lnTo>
                  <a:pt x="0" y="53965"/>
                </a:lnTo>
                <a:lnTo>
                  <a:pt x="4723" y="36484"/>
                </a:lnTo>
                <a:lnTo>
                  <a:pt x="18174" y="36709"/>
                </a:lnTo>
                <a:cubicBezTo>
                  <a:pt x="19999" y="33515"/>
                  <a:pt x="22203" y="30603"/>
                  <a:pt x="24696" y="27997"/>
                </a:cubicBezTo>
                <a:lnTo>
                  <a:pt x="20190" y="14215"/>
                </a:lnTo>
                <a:lnTo>
                  <a:pt x="35666" y="4625"/>
                </a:lnTo>
                <a:lnTo>
                  <a:pt x="46473" y="14962"/>
                </a:lnTo>
                <a:lnTo>
                  <a:pt x="46365" y="15030"/>
                </a:lnTo>
                <a:cubicBezTo>
                  <a:pt x="50613" y="13704"/>
                  <a:pt x="55098" y="13091"/>
                  <a:pt x="59667" y="13141"/>
                </a:cubicBezTo>
                <a:lnTo>
                  <a:pt x="59206" y="13018"/>
                </a:lnTo>
                <a:lnTo>
                  <a:pt x="66493" y="0"/>
                </a:lnTo>
                <a:close/>
              </a:path>
            </a:pathLst>
          </a:custGeom>
          <a:solidFill>
            <a:srgbClr val="00007C"/>
          </a:solidFill>
          <a:ln>
            <a:noFill/>
          </a:ln>
        </p:spPr>
        <p:txBody>
          <a:bodyPr spcFirstLastPara="1" wrap="square" lIns="121900" tIns="60933" rIns="121900" bIns="60933" anchor="ctr" anchorCtr="0">
            <a:noAutofit/>
          </a:bodyPr>
          <a:lstStyle/>
          <a:p>
            <a:pPr algn="ctr"/>
            <a:endParaRPr sz="2400">
              <a:solidFill>
                <a:schemeClr val="lt1"/>
              </a:solidFill>
              <a:latin typeface="Arial"/>
              <a:ea typeface="Arial"/>
              <a:cs typeface="Arial"/>
              <a:sym typeface="Arial"/>
            </a:endParaRPr>
          </a:p>
        </p:txBody>
      </p:sp>
      <p:cxnSp>
        <p:nvCxnSpPr>
          <p:cNvPr id="77" name="Conector recto 10">
            <a:extLst>
              <a:ext uri="{FF2B5EF4-FFF2-40B4-BE49-F238E27FC236}">
                <a16:creationId xmlns="" xmlns:a16="http://schemas.microsoft.com/office/drawing/2014/main" id="{B44CBDF1-CDBE-444D-8BA7-CE3DCA009AE1}"/>
              </a:ext>
            </a:extLst>
          </p:cNvPr>
          <p:cNvCxnSpPr>
            <a:cxnSpLocks/>
          </p:cNvCxnSpPr>
          <p:nvPr/>
        </p:nvCxnSpPr>
        <p:spPr>
          <a:xfrm>
            <a:off x="-5846" y="6513226"/>
            <a:ext cx="12197846" cy="0"/>
          </a:xfrm>
          <a:prstGeom prst="line">
            <a:avLst/>
          </a:prstGeom>
          <a:ln w="19050">
            <a:solidFill>
              <a:srgbClr val="00007C"/>
            </a:solidFill>
          </a:ln>
        </p:spPr>
        <p:style>
          <a:lnRef idx="1">
            <a:schemeClr val="accent1"/>
          </a:lnRef>
          <a:fillRef idx="0">
            <a:schemeClr val="accent1"/>
          </a:fillRef>
          <a:effectRef idx="0">
            <a:schemeClr val="accent1"/>
          </a:effectRef>
          <a:fontRef idx="minor">
            <a:schemeClr val="tx1"/>
          </a:fontRef>
        </p:style>
      </p:cxnSp>
      <p:pic>
        <p:nvPicPr>
          <p:cNvPr id="97" name="Imagen 7" descr="Logotipo, nombre de la empresa&#10;&#10;Descripción generada automáticamente">
            <a:extLst>
              <a:ext uri="{FF2B5EF4-FFF2-40B4-BE49-F238E27FC236}">
                <a16:creationId xmlns="" xmlns:a16="http://schemas.microsoft.com/office/drawing/2014/main" id="{AD5FD527-7435-4DC8-9198-7B3CE1F9DD35}"/>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9952548" y="646087"/>
            <a:ext cx="2030696" cy="712619"/>
          </a:xfrm>
          <a:prstGeom prst="rect">
            <a:avLst/>
          </a:prstGeom>
        </p:spPr>
      </p:pic>
      <p:pic>
        <p:nvPicPr>
          <p:cNvPr id="98" name="Imagen 12" descr="Icono&#10;&#10;Descripción generada automáticamente">
            <a:extLst>
              <a:ext uri="{FF2B5EF4-FFF2-40B4-BE49-F238E27FC236}">
                <a16:creationId xmlns="" xmlns:a16="http://schemas.microsoft.com/office/drawing/2014/main" id="{8CC6A2D6-FE4C-46D2-8650-1F2344DE9FC4}"/>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11170144" y="1291576"/>
            <a:ext cx="813100" cy="712818"/>
          </a:xfrm>
          <a:prstGeom prst="rect">
            <a:avLst/>
          </a:prstGeom>
        </p:spPr>
      </p:pic>
      <p:sp>
        <p:nvSpPr>
          <p:cNvPr id="99" name="Rectángulo 14">
            <a:extLst>
              <a:ext uri="{FF2B5EF4-FFF2-40B4-BE49-F238E27FC236}">
                <a16:creationId xmlns="" xmlns:a16="http://schemas.microsoft.com/office/drawing/2014/main" id="{F4BA1942-BB16-4F8D-B0BE-3DCBE89F1485}"/>
              </a:ext>
            </a:extLst>
          </p:cNvPr>
          <p:cNvSpPr/>
          <p:nvPr/>
        </p:nvSpPr>
        <p:spPr>
          <a:xfrm>
            <a:off x="10143828" y="1673162"/>
            <a:ext cx="1056700" cy="369332"/>
          </a:xfrm>
          <a:prstGeom prst="rect">
            <a:avLst/>
          </a:prstGeom>
        </p:spPr>
        <p:txBody>
          <a:bodyPr wrap="none">
            <a:spAutoFit/>
          </a:bodyPr>
          <a:lstStyle/>
          <a:p>
            <a:r>
              <a:rPr lang="en-US" b="1" i="1" dirty="0">
                <a:solidFill>
                  <a:srgbClr val="00007C"/>
                </a:solidFill>
                <a:latin typeface="Arial" panose="020B0604020202020204" pitchFamily="34" charset="0"/>
                <a:ea typeface="Arial" panose="020B0604020202020204" pitchFamily="34" charset="0"/>
                <a:cs typeface="Arial" panose="020B0604020202020204" pitchFamily="34" charset="0"/>
                <a:hlinkClick r:id="rId5">
                  <a:extLst>
                    <a:ext uri="{A12FA001-AC4F-418D-AE19-62706E023703}">
                      <ahyp:hlinkClr xmlns="" xmlns:ahyp="http://schemas.microsoft.com/office/drawing/2018/hyperlinkcolor" val="tx"/>
                    </a:ext>
                  </a:extLst>
                </a:hlinkClick>
              </a:rPr>
              <a:t>R </a:t>
            </a:r>
            <a:r>
              <a:rPr lang="en-US" b="1" i="1" dirty="0" smtClean="0">
                <a:solidFill>
                  <a:srgbClr val="00007C"/>
                </a:solidFill>
                <a:latin typeface="Arial" panose="020B0604020202020204" pitchFamily="34" charset="0"/>
                <a:ea typeface="Arial" panose="020B0604020202020204" pitchFamily="34" charset="0"/>
                <a:cs typeface="Arial" panose="020B0604020202020204" pitchFamily="34" charset="0"/>
                <a:hlinkClick r:id="rId5">
                  <a:extLst>
                    <a:ext uri="{A12FA001-AC4F-418D-AE19-62706E023703}">
                      <ahyp:hlinkClr xmlns="" xmlns:ahyp="http://schemas.microsoft.com/office/drawing/2018/hyperlinkcolor" val="tx"/>
                    </a:ext>
                  </a:extLst>
                </a:hlinkClick>
              </a:rPr>
              <a:t>v4.1.2</a:t>
            </a:r>
            <a:endParaRPr lang="en-US" b="1" i="1" dirty="0">
              <a:solidFill>
                <a:srgbClr val="00007C"/>
              </a:solidFill>
            </a:endParaRPr>
          </a:p>
        </p:txBody>
      </p:sp>
      <p:sp>
        <p:nvSpPr>
          <p:cNvPr id="14" name="2 Marcador de contenido">
            <a:extLst>
              <a:ext uri="{FF2B5EF4-FFF2-40B4-BE49-F238E27FC236}">
                <a16:creationId xmlns="" xmlns:a16="http://schemas.microsoft.com/office/drawing/2014/main" id="{964EFF7A-9A50-498C-9B20-367EC83F1F28}"/>
              </a:ext>
            </a:extLst>
          </p:cNvPr>
          <p:cNvSpPr txBox="1">
            <a:spLocks/>
          </p:cNvSpPr>
          <p:nvPr/>
        </p:nvSpPr>
        <p:spPr>
          <a:xfrm>
            <a:off x="875535" y="861701"/>
            <a:ext cx="1848615" cy="13862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1200"/>
              </a:spcBef>
              <a:buClr>
                <a:srgbClr val="0070C0"/>
              </a:buClr>
            </a:pPr>
            <a:r>
              <a:rPr lang="en-US" sz="2800" b="1" dirty="0" smtClean="0">
                <a:solidFill>
                  <a:srgbClr val="00007C"/>
                </a:solidFill>
                <a:latin typeface="Arial" panose="020B0604020202020204" pitchFamily="34" charset="0"/>
                <a:cs typeface="Arial" panose="020B0604020202020204" pitchFamily="34" charset="0"/>
              </a:rPr>
              <a:t>Abstracts from </a:t>
            </a:r>
            <a:r>
              <a:rPr lang="en-US" sz="2800" b="1" dirty="0" err="1" smtClean="0">
                <a:solidFill>
                  <a:srgbClr val="00007C"/>
                </a:solidFill>
                <a:latin typeface="Arial" panose="020B0604020202020204" pitchFamily="34" charset="0"/>
                <a:cs typeface="Arial" panose="020B0604020202020204" pitchFamily="34" charset="0"/>
              </a:rPr>
              <a:t>PubMed</a:t>
            </a:r>
            <a:endParaRPr lang="en-US" sz="2800" dirty="0">
              <a:solidFill>
                <a:srgbClr val="00007C"/>
              </a:solidFill>
              <a:latin typeface="Arial" panose="020B0604020202020204" pitchFamily="34" charset="0"/>
              <a:cs typeface="Arial" panose="020B0604020202020204" pitchFamily="34" charset="0"/>
            </a:endParaRPr>
          </a:p>
        </p:txBody>
      </p:sp>
      <p:sp>
        <p:nvSpPr>
          <p:cNvPr id="15" name="2 Marcador de contenido">
            <a:extLst>
              <a:ext uri="{FF2B5EF4-FFF2-40B4-BE49-F238E27FC236}">
                <a16:creationId xmlns="" xmlns:a16="http://schemas.microsoft.com/office/drawing/2014/main" id="{964EFF7A-9A50-498C-9B20-367EC83F1F28}"/>
              </a:ext>
            </a:extLst>
          </p:cNvPr>
          <p:cNvSpPr txBox="1">
            <a:spLocks/>
          </p:cNvSpPr>
          <p:nvPr/>
        </p:nvSpPr>
        <p:spPr>
          <a:xfrm>
            <a:off x="2495550" y="2990851"/>
            <a:ext cx="2457450" cy="66675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817563" lvl="1" indent="-360363" algn="just">
              <a:spcBef>
                <a:spcPts val="1200"/>
              </a:spcBef>
              <a:spcAft>
                <a:spcPts val="1200"/>
              </a:spcAft>
              <a:buClr>
                <a:srgbClr val="0DD2D9"/>
              </a:buClr>
              <a:buFont typeface="Arial" panose="020B0604020202020204" pitchFamily="34" charset="0"/>
              <a:buChar char="●"/>
            </a:pPr>
            <a:r>
              <a:rPr lang="en-US" sz="2800" dirty="0" smtClean="0">
                <a:latin typeface="Arial" panose="020B0604020202020204" pitchFamily="34" charset="0"/>
                <a:cs typeface="Arial" panose="020B0604020202020204" pitchFamily="34" charset="0"/>
              </a:rPr>
              <a:t>Corpus</a:t>
            </a:r>
          </a:p>
        </p:txBody>
      </p:sp>
      <p:sp>
        <p:nvSpPr>
          <p:cNvPr id="16" name="2 Marcador de contenido">
            <a:extLst>
              <a:ext uri="{FF2B5EF4-FFF2-40B4-BE49-F238E27FC236}">
                <a16:creationId xmlns="" xmlns:a16="http://schemas.microsoft.com/office/drawing/2014/main" id="{964EFF7A-9A50-498C-9B20-367EC83F1F28}"/>
              </a:ext>
            </a:extLst>
          </p:cNvPr>
          <p:cNvSpPr txBox="1">
            <a:spLocks/>
          </p:cNvSpPr>
          <p:nvPr/>
        </p:nvSpPr>
        <p:spPr>
          <a:xfrm>
            <a:off x="3123435" y="2061851"/>
            <a:ext cx="1848615" cy="9670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1200"/>
              </a:spcBef>
              <a:buClr>
                <a:srgbClr val="0070C0"/>
              </a:buClr>
            </a:pPr>
            <a:r>
              <a:rPr lang="en-US" sz="2800" b="1" dirty="0" smtClean="0">
                <a:solidFill>
                  <a:srgbClr val="00007C"/>
                </a:solidFill>
                <a:latin typeface="Arial" panose="020B0604020202020204" pitchFamily="34" charset="0"/>
                <a:cs typeface="Arial" panose="020B0604020202020204" pitchFamily="34" charset="0"/>
              </a:rPr>
              <a:t>Filtered abstracts</a:t>
            </a:r>
            <a:endParaRPr lang="en-US" sz="2800" dirty="0">
              <a:solidFill>
                <a:srgbClr val="00007C"/>
              </a:solidFill>
              <a:latin typeface="Arial" panose="020B0604020202020204" pitchFamily="34" charset="0"/>
              <a:cs typeface="Arial" panose="020B0604020202020204" pitchFamily="34" charset="0"/>
            </a:endParaRPr>
          </a:p>
        </p:txBody>
      </p:sp>
      <p:sp>
        <p:nvSpPr>
          <p:cNvPr id="17" name="2 Marcador de contenido">
            <a:extLst>
              <a:ext uri="{FF2B5EF4-FFF2-40B4-BE49-F238E27FC236}">
                <a16:creationId xmlns="" xmlns:a16="http://schemas.microsoft.com/office/drawing/2014/main" id="{964EFF7A-9A50-498C-9B20-367EC83F1F28}"/>
              </a:ext>
            </a:extLst>
          </p:cNvPr>
          <p:cNvSpPr txBox="1">
            <a:spLocks/>
          </p:cNvSpPr>
          <p:nvPr/>
        </p:nvSpPr>
        <p:spPr>
          <a:xfrm>
            <a:off x="5276085" y="3052451"/>
            <a:ext cx="1848615" cy="13862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1200"/>
              </a:spcBef>
              <a:buClr>
                <a:srgbClr val="0070C0"/>
              </a:buClr>
            </a:pPr>
            <a:r>
              <a:rPr lang="en-US" sz="2800" b="1" dirty="0" smtClean="0">
                <a:solidFill>
                  <a:srgbClr val="00007C"/>
                </a:solidFill>
                <a:latin typeface="Arial" panose="020B0604020202020204" pitchFamily="34" charset="0"/>
                <a:cs typeface="Arial" panose="020B0604020202020204" pitchFamily="34" charset="0"/>
              </a:rPr>
              <a:t>Extracted features</a:t>
            </a:r>
            <a:endParaRPr lang="en-US" sz="2800" dirty="0">
              <a:solidFill>
                <a:srgbClr val="00007C"/>
              </a:solidFill>
              <a:latin typeface="Arial" panose="020B0604020202020204" pitchFamily="34" charset="0"/>
              <a:cs typeface="Arial" panose="020B0604020202020204" pitchFamily="34" charset="0"/>
            </a:endParaRPr>
          </a:p>
        </p:txBody>
      </p:sp>
      <p:sp>
        <p:nvSpPr>
          <p:cNvPr id="18" name="2 Marcador de contenido">
            <a:extLst>
              <a:ext uri="{FF2B5EF4-FFF2-40B4-BE49-F238E27FC236}">
                <a16:creationId xmlns="" xmlns:a16="http://schemas.microsoft.com/office/drawing/2014/main" id="{964EFF7A-9A50-498C-9B20-367EC83F1F28}"/>
              </a:ext>
            </a:extLst>
          </p:cNvPr>
          <p:cNvSpPr txBox="1">
            <a:spLocks/>
          </p:cNvSpPr>
          <p:nvPr/>
        </p:nvSpPr>
        <p:spPr>
          <a:xfrm>
            <a:off x="7504935" y="3871601"/>
            <a:ext cx="1848615" cy="13862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1200"/>
              </a:spcBef>
              <a:buClr>
                <a:srgbClr val="0070C0"/>
              </a:buClr>
            </a:pPr>
            <a:r>
              <a:rPr lang="en-US" sz="2800" b="1" dirty="0" smtClean="0">
                <a:solidFill>
                  <a:srgbClr val="00007C"/>
                </a:solidFill>
                <a:latin typeface="Arial" panose="020B0604020202020204" pitchFamily="34" charset="0"/>
                <a:cs typeface="Arial" panose="020B0604020202020204" pitchFamily="34" charset="0"/>
              </a:rPr>
              <a:t>Terms election</a:t>
            </a:r>
            <a:endParaRPr lang="en-US" sz="2800" dirty="0">
              <a:solidFill>
                <a:srgbClr val="00007C"/>
              </a:solidFill>
              <a:latin typeface="Arial" panose="020B0604020202020204" pitchFamily="34" charset="0"/>
              <a:cs typeface="Arial" panose="020B0604020202020204" pitchFamily="34" charset="0"/>
            </a:endParaRPr>
          </a:p>
        </p:txBody>
      </p:sp>
      <p:sp>
        <p:nvSpPr>
          <p:cNvPr id="19" name="2 Marcador de contenido">
            <a:extLst>
              <a:ext uri="{FF2B5EF4-FFF2-40B4-BE49-F238E27FC236}">
                <a16:creationId xmlns="" xmlns:a16="http://schemas.microsoft.com/office/drawing/2014/main" id="{964EFF7A-9A50-498C-9B20-367EC83F1F28}"/>
              </a:ext>
            </a:extLst>
          </p:cNvPr>
          <p:cNvSpPr txBox="1">
            <a:spLocks/>
          </p:cNvSpPr>
          <p:nvPr/>
        </p:nvSpPr>
        <p:spPr>
          <a:xfrm>
            <a:off x="9371835" y="4786001"/>
            <a:ext cx="3220215" cy="13862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1200"/>
              </a:spcBef>
              <a:buClr>
                <a:srgbClr val="0070C0"/>
              </a:buClr>
            </a:pPr>
            <a:r>
              <a:rPr lang="en-US" sz="2800" b="1" dirty="0" smtClean="0">
                <a:solidFill>
                  <a:srgbClr val="00007C"/>
                </a:solidFill>
                <a:latin typeface="Arial" panose="020B0604020202020204" pitchFamily="34" charset="0"/>
                <a:cs typeface="Arial" panose="020B0604020202020204" pitchFamily="34" charset="0"/>
              </a:rPr>
              <a:t>LSA &amp; cosine similarity</a:t>
            </a:r>
            <a:endParaRPr lang="en-US" sz="2800" dirty="0">
              <a:solidFill>
                <a:srgbClr val="00007C"/>
              </a:solidFill>
              <a:latin typeface="Arial" panose="020B0604020202020204" pitchFamily="34" charset="0"/>
              <a:cs typeface="Arial" panose="020B0604020202020204" pitchFamily="34" charset="0"/>
            </a:endParaRPr>
          </a:p>
        </p:txBody>
      </p:sp>
      <p:sp>
        <p:nvSpPr>
          <p:cNvPr id="20" name="2 Marcador de contenido">
            <a:extLst>
              <a:ext uri="{FF2B5EF4-FFF2-40B4-BE49-F238E27FC236}">
                <a16:creationId xmlns="" xmlns:a16="http://schemas.microsoft.com/office/drawing/2014/main" id="{964EFF7A-9A50-498C-9B20-367EC83F1F28}"/>
              </a:ext>
            </a:extLst>
          </p:cNvPr>
          <p:cNvSpPr txBox="1">
            <a:spLocks/>
          </p:cNvSpPr>
          <p:nvPr/>
        </p:nvSpPr>
        <p:spPr>
          <a:xfrm>
            <a:off x="7353300" y="5791201"/>
            <a:ext cx="4724400" cy="66675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817563" lvl="1" indent="-360363" algn="r">
              <a:spcBef>
                <a:spcPts val="1200"/>
              </a:spcBef>
              <a:spcAft>
                <a:spcPts val="1200"/>
              </a:spcAft>
              <a:buClr>
                <a:srgbClr val="0DD2D9"/>
              </a:buClr>
              <a:buFont typeface="Arial" panose="020B0604020202020204" pitchFamily="34" charset="0"/>
              <a:buChar char="●"/>
            </a:pPr>
            <a:r>
              <a:rPr lang="en-US" sz="2800" dirty="0" smtClean="0">
                <a:latin typeface="Arial" panose="020B0604020202020204" pitchFamily="34" charset="0"/>
                <a:cs typeface="Arial" panose="020B0604020202020204" pitchFamily="34" charset="0"/>
              </a:rPr>
              <a:t>Association patters</a:t>
            </a:r>
          </a:p>
        </p:txBody>
      </p:sp>
      <p:sp>
        <p:nvSpPr>
          <p:cNvPr id="21" name="2 Marcador de contenido">
            <a:extLst>
              <a:ext uri="{FF2B5EF4-FFF2-40B4-BE49-F238E27FC236}">
                <a16:creationId xmlns="" xmlns:a16="http://schemas.microsoft.com/office/drawing/2014/main" id="{964EFF7A-9A50-498C-9B20-367EC83F1F28}"/>
              </a:ext>
            </a:extLst>
          </p:cNvPr>
          <p:cNvSpPr txBox="1">
            <a:spLocks/>
          </p:cNvSpPr>
          <p:nvPr/>
        </p:nvSpPr>
        <p:spPr>
          <a:xfrm>
            <a:off x="304035" y="4366901"/>
            <a:ext cx="5372865" cy="5860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1200"/>
              </a:spcBef>
              <a:buClr>
                <a:srgbClr val="0070C0"/>
              </a:buClr>
            </a:pPr>
            <a:r>
              <a:rPr lang="en-US" sz="2800" b="1" dirty="0" smtClean="0">
                <a:solidFill>
                  <a:srgbClr val="00007C"/>
                </a:solidFill>
                <a:latin typeface="Arial" panose="020B0604020202020204" pitchFamily="34" charset="0"/>
                <a:cs typeface="Arial" panose="020B0604020202020204" pitchFamily="34" charset="0"/>
              </a:rPr>
              <a:t>New knowledge &amp; hypothesis</a:t>
            </a:r>
            <a:endParaRPr lang="en-US" sz="2800" dirty="0">
              <a:solidFill>
                <a:srgbClr val="00007C"/>
              </a:solidFill>
              <a:latin typeface="Arial" panose="020B0604020202020204" pitchFamily="34" charset="0"/>
              <a:cs typeface="Arial" panose="020B0604020202020204" pitchFamily="34" charset="0"/>
            </a:endParaRPr>
          </a:p>
        </p:txBody>
      </p:sp>
      <p:pic>
        <p:nvPicPr>
          <p:cNvPr id="22" name="21 Imagen"/>
          <p:cNvPicPr/>
          <p:nvPr/>
        </p:nvPicPr>
        <p:blipFill>
          <a:blip r:embed="rId6"/>
          <a:srcRect l="36806" t="54312" r="13170" b="14665"/>
          <a:stretch>
            <a:fillRect/>
          </a:stretch>
        </p:blipFill>
        <p:spPr bwMode="auto">
          <a:xfrm>
            <a:off x="1456660" y="4914900"/>
            <a:ext cx="3972590" cy="1409700"/>
          </a:xfrm>
          <a:prstGeom prst="rect">
            <a:avLst/>
          </a:prstGeom>
          <a:noFill/>
          <a:ln w="9525">
            <a:noFill/>
            <a:miter lim="800000"/>
            <a:headEnd/>
            <a:tailEnd/>
          </a:ln>
        </p:spPr>
      </p:pic>
      <p:grpSp>
        <p:nvGrpSpPr>
          <p:cNvPr id="34" name="33 Grupo"/>
          <p:cNvGrpSpPr/>
          <p:nvPr/>
        </p:nvGrpSpPr>
        <p:grpSpPr>
          <a:xfrm>
            <a:off x="2819400" y="1200944"/>
            <a:ext cx="667544" cy="762000"/>
            <a:chOff x="2819400" y="1200944"/>
            <a:chExt cx="667544" cy="762000"/>
          </a:xfrm>
        </p:grpSpPr>
        <p:cxnSp>
          <p:nvCxnSpPr>
            <p:cNvPr id="30" name="29 Conector recto"/>
            <p:cNvCxnSpPr/>
            <p:nvPr/>
          </p:nvCxnSpPr>
          <p:spPr>
            <a:xfrm>
              <a:off x="2819400" y="1219200"/>
              <a:ext cx="666750" cy="1588"/>
            </a:xfrm>
            <a:prstGeom prst="line">
              <a:avLst/>
            </a:prstGeom>
            <a:ln w="57150">
              <a:solidFill>
                <a:srgbClr val="0DD2D9"/>
              </a:solidFill>
            </a:ln>
          </p:spPr>
          <p:style>
            <a:lnRef idx="1">
              <a:schemeClr val="accent1"/>
            </a:lnRef>
            <a:fillRef idx="0">
              <a:schemeClr val="accent1"/>
            </a:fillRef>
            <a:effectRef idx="0">
              <a:schemeClr val="accent1"/>
            </a:effectRef>
            <a:fontRef idx="minor">
              <a:schemeClr val="tx1"/>
            </a:fontRef>
          </p:style>
        </p:cxnSp>
        <p:cxnSp>
          <p:nvCxnSpPr>
            <p:cNvPr id="32" name="31 Conector recto"/>
            <p:cNvCxnSpPr/>
            <p:nvPr/>
          </p:nvCxnSpPr>
          <p:spPr>
            <a:xfrm rot="5400000">
              <a:off x="3105150" y="1581150"/>
              <a:ext cx="762000" cy="1588"/>
            </a:xfrm>
            <a:prstGeom prst="line">
              <a:avLst/>
            </a:prstGeom>
            <a:ln w="57150">
              <a:solidFill>
                <a:srgbClr val="0DD2D9"/>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35" name="34 Grupo"/>
          <p:cNvGrpSpPr/>
          <p:nvPr/>
        </p:nvGrpSpPr>
        <p:grpSpPr>
          <a:xfrm>
            <a:off x="5314950" y="2267744"/>
            <a:ext cx="667544" cy="762000"/>
            <a:chOff x="2819400" y="1200944"/>
            <a:chExt cx="667544" cy="762000"/>
          </a:xfrm>
        </p:grpSpPr>
        <p:cxnSp>
          <p:nvCxnSpPr>
            <p:cNvPr id="36" name="35 Conector recto"/>
            <p:cNvCxnSpPr/>
            <p:nvPr/>
          </p:nvCxnSpPr>
          <p:spPr>
            <a:xfrm>
              <a:off x="2819400" y="1219200"/>
              <a:ext cx="666750" cy="1588"/>
            </a:xfrm>
            <a:prstGeom prst="line">
              <a:avLst/>
            </a:prstGeom>
            <a:ln w="57150">
              <a:solidFill>
                <a:srgbClr val="0DD2D9"/>
              </a:solidFill>
            </a:ln>
          </p:spPr>
          <p:style>
            <a:lnRef idx="1">
              <a:schemeClr val="accent1"/>
            </a:lnRef>
            <a:fillRef idx="0">
              <a:schemeClr val="accent1"/>
            </a:fillRef>
            <a:effectRef idx="0">
              <a:schemeClr val="accent1"/>
            </a:effectRef>
            <a:fontRef idx="minor">
              <a:schemeClr val="tx1"/>
            </a:fontRef>
          </p:style>
        </p:cxnSp>
        <p:cxnSp>
          <p:nvCxnSpPr>
            <p:cNvPr id="37" name="36 Conector recto"/>
            <p:cNvCxnSpPr/>
            <p:nvPr/>
          </p:nvCxnSpPr>
          <p:spPr>
            <a:xfrm rot="5400000">
              <a:off x="3105150" y="1581150"/>
              <a:ext cx="762000" cy="1588"/>
            </a:xfrm>
            <a:prstGeom prst="line">
              <a:avLst/>
            </a:prstGeom>
            <a:ln w="57150">
              <a:solidFill>
                <a:srgbClr val="0DD2D9"/>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38" name="37 Grupo"/>
          <p:cNvGrpSpPr/>
          <p:nvPr/>
        </p:nvGrpSpPr>
        <p:grpSpPr>
          <a:xfrm>
            <a:off x="7410450" y="3124994"/>
            <a:ext cx="667544" cy="762000"/>
            <a:chOff x="2819400" y="1200944"/>
            <a:chExt cx="667544" cy="762000"/>
          </a:xfrm>
        </p:grpSpPr>
        <p:cxnSp>
          <p:nvCxnSpPr>
            <p:cNvPr id="39" name="38 Conector recto"/>
            <p:cNvCxnSpPr/>
            <p:nvPr/>
          </p:nvCxnSpPr>
          <p:spPr>
            <a:xfrm>
              <a:off x="2819400" y="1219200"/>
              <a:ext cx="666750" cy="1588"/>
            </a:xfrm>
            <a:prstGeom prst="line">
              <a:avLst/>
            </a:prstGeom>
            <a:ln w="57150">
              <a:solidFill>
                <a:srgbClr val="0DD2D9"/>
              </a:solidFill>
            </a:ln>
          </p:spPr>
          <p:style>
            <a:lnRef idx="1">
              <a:schemeClr val="accent1"/>
            </a:lnRef>
            <a:fillRef idx="0">
              <a:schemeClr val="accent1"/>
            </a:fillRef>
            <a:effectRef idx="0">
              <a:schemeClr val="accent1"/>
            </a:effectRef>
            <a:fontRef idx="minor">
              <a:schemeClr val="tx1"/>
            </a:fontRef>
          </p:style>
        </p:cxnSp>
        <p:cxnSp>
          <p:nvCxnSpPr>
            <p:cNvPr id="40" name="39 Conector recto"/>
            <p:cNvCxnSpPr/>
            <p:nvPr/>
          </p:nvCxnSpPr>
          <p:spPr>
            <a:xfrm rot="5400000">
              <a:off x="3105150" y="1581150"/>
              <a:ext cx="762000" cy="1588"/>
            </a:xfrm>
            <a:prstGeom prst="line">
              <a:avLst/>
            </a:prstGeom>
            <a:ln w="57150">
              <a:solidFill>
                <a:srgbClr val="0DD2D9"/>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41" name="40 Grupo"/>
          <p:cNvGrpSpPr/>
          <p:nvPr/>
        </p:nvGrpSpPr>
        <p:grpSpPr>
          <a:xfrm>
            <a:off x="9525000" y="3963194"/>
            <a:ext cx="667544" cy="762000"/>
            <a:chOff x="2819400" y="1200944"/>
            <a:chExt cx="667544" cy="762000"/>
          </a:xfrm>
        </p:grpSpPr>
        <p:cxnSp>
          <p:nvCxnSpPr>
            <p:cNvPr id="42" name="41 Conector recto"/>
            <p:cNvCxnSpPr/>
            <p:nvPr/>
          </p:nvCxnSpPr>
          <p:spPr>
            <a:xfrm>
              <a:off x="2819400" y="1219200"/>
              <a:ext cx="666750" cy="1588"/>
            </a:xfrm>
            <a:prstGeom prst="line">
              <a:avLst/>
            </a:prstGeom>
            <a:ln w="57150">
              <a:solidFill>
                <a:srgbClr val="0DD2D9"/>
              </a:solidFill>
            </a:ln>
          </p:spPr>
          <p:style>
            <a:lnRef idx="1">
              <a:schemeClr val="accent1"/>
            </a:lnRef>
            <a:fillRef idx="0">
              <a:schemeClr val="accent1"/>
            </a:fillRef>
            <a:effectRef idx="0">
              <a:schemeClr val="accent1"/>
            </a:effectRef>
            <a:fontRef idx="minor">
              <a:schemeClr val="tx1"/>
            </a:fontRef>
          </p:style>
        </p:cxnSp>
        <p:cxnSp>
          <p:nvCxnSpPr>
            <p:cNvPr id="43" name="42 Conector recto"/>
            <p:cNvCxnSpPr/>
            <p:nvPr/>
          </p:nvCxnSpPr>
          <p:spPr>
            <a:xfrm rot="5400000">
              <a:off x="3105150" y="1581150"/>
              <a:ext cx="762000" cy="1588"/>
            </a:xfrm>
            <a:prstGeom prst="line">
              <a:avLst/>
            </a:prstGeom>
            <a:ln w="57150">
              <a:solidFill>
                <a:srgbClr val="0DD2D9"/>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pic>
        <p:nvPicPr>
          <p:cNvPr id="34818" name="Picture 2" descr="Finish line flag - Free sports icons"/>
          <p:cNvPicPr>
            <a:picLocks noChangeAspect="1" noChangeArrowheads="1"/>
          </p:cNvPicPr>
          <p:nvPr/>
        </p:nvPicPr>
        <p:blipFill>
          <a:blip r:embed="rId7"/>
          <a:srcRect/>
          <a:stretch>
            <a:fillRect/>
          </a:stretch>
        </p:blipFill>
        <p:spPr bwMode="auto">
          <a:xfrm>
            <a:off x="0" y="5033963"/>
            <a:ext cx="1371600" cy="1371601"/>
          </a:xfrm>
          <a:prstGeom prst="rect">
            <a:avLst/>
          </a:prstGeom>
          <a:noFill/>
        </p:spPr>
      </p:pic>
      <p:cxnSp>
        <p:nvCxnSpPr>
          <p:cNvPr id="47" name="46 Conector recto"/>
          <p:cNvCxnSpPr/>
          <p:nvPr/>
        </p:nvCxnSpPr>
        <p:spPr>
          <a:xfrm rot="10800000" flipV="1">
            <a:off x="6029722" y="5410200"/>
            <a:ext cx="2466578" cy="9128"/>
          </a:xfrm>
          <a:prstGeom prst="line">
            <a:avLst/>
          </a:prstGeom>
          <a:ln w="57150">
            <a:solidFill>
              <a:srgbClr val="0DD2D9"/>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49 Rectángulo"/>
          <p:cNvSpPr/>
          <p:nvPr/>
        </p:nvSpPr>
        <p:spPr>
          <a:xfrm>
            <a:off x="4876800" y="4876800"/>
            <a:ext cx="762000" cy="990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1" name="50 Rectángulo"/>
          <p:cNvSpPr/>
          <p:nvPr/>
        </p:nvSpPr>
        <p:spPr>
          <a:xfrm>
            <a:off x="2724150" y="4953000"/>
            <a:ext cx="590550" cy="8572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 xmlns:p14="http://schemas.microsoft.com/office/powerpoint/2010/main" val="2790211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481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P spid="20" grpId="0"/>
      <p:bldP spid="21" grpId="0"/>
      <p:bldP spid="50" grpId="0" animBg="1"/>
      <p:bldP spid="5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11">
            <a:extLst>
              <a:ext uri="{FF2B5EF4-FFF2-40B4-BE49-F238E27FC236}">
                <a16:creationId xmlns="" xmlns:a16="http://schemas.microsoft.com/office/drawing/2014/main" id="{689E7B96-A4A7-4DA6-86E5-B13691B57A0A}"/>
              </a:ext>
            </a:extLst>
          </p:cNvPr>
          <p:cNvSpPr/>
          <p:nvPr/>
        </p:nvSpPr>
        <p:spPr>
          <a:xfrm>
            <a:off x="0" y="1"/>
            <a:ext cx="2438400" cy="6857999"/>
          </a:xfrm>
          <a:prstGeom prst="rect">
            <a:avLst/>
          </a:prstGeom>
          <a:gradFill flip="none" rotWithShape="1">
            <a:gsLst>
              <a:gs pos="100000">
                <a:schemeClr val="bg1">
                  <a:lumMod val="85000"/>
                </a:schemeClr>
              </a:gs>
              <a:gs pos="16000">
                <a:schemeClr val="bg1"/>
              </a:gs>
              <a:gs pos="60000">
                <a:schemeClr val="bg1">
                  <a:lumMod val="95000"/>
                </a:schemeClr>
              </a:gs>
              <a:gs pos="41000">
                <a:schemeClr val="bg1">
                  <a:lumMod val="95000"/>
                </a:schemeClr>
              </a:gs>
            </a:gsLst>
            <a:lin ang="10800000" scaled="1"/>
            <a:tileRect/>
          </a:gradFill>
        </p:spPr>
        <p:txBody>
          <a:bodyPr vert="horz" lIns="91440" tIns="45720" rIns="91440" bIns="45720" rtlCol="0">
            <a:normAutofit/>
          </a:bodyPr>
          <a:lstStyle/>
          <a:p>
            <a:pPr algn="ctr">
              <a:lnSpc>
                <a:spcPct val="90000"/>
              </a:lnSpc>
              <a:spcBef>
                <a:spcPts val="1000"/>
              </a:spcBef>
            </a:pPr>
            <a:endParaRPr lang="en-US" sz="2400">
              <a:solidFill>
                <a:schemeClr val="tx1"/>
              </a:solidFill>
            </a:endParaRPr>
          </a:p>
        </p:txBody>
      </p:sp>
      <p:cxnSp>
        <p:nvCxnSpPr>
          <p:cNvPr id="4" name="Conector recto 3">
            <a:extLst>
              <a:ext uri="{FF2B5EF4-FFF2-40B4-BE49-F238E27FC236}">
                <a16:creationId xmlns="" xmlns:a16="http://schemas.microsoft.com/office/drawing/2014/main" id="{A15BA053-1DC8-41E8-8CCD-C2D641969101}"/>
              </a:ext>
            </a:extLst>
          </p:cNvPr>
          <p:cNvCxnSpPr>
            <a:cxnSpLocks/>
          </p:cNvCxnSpPr>
          <p:nvPr/>
        </p:nvCxnSpPr>
        <p:spPr>
          <a:xfrm>
            <a:off x="0" y="518946"/>
            <a:ext cx="12192000" cy="0"/>
          </a:xfrm>
          <a:prstGeom prst="line">
            <a:avLst/>
          </a:prstGeom>
          <a:ln w="19050">
            <a:solidFill>
              <a:srgbClr val="0DD2D9"/>
            </a:solidFill>
          </a:ln>
        </p:spPr>
        <p:style>
          <a:lnRef idx="1">
            <a:schemeClr val="accent1"/>
          </a:lnRef>
          <a:fillRef idx="0">
            <a:schemeClr val="accent1"/>
          </a:fillRef>
          <a:effectRef idx="0">
            <a:schemeClr val="accent1"/>
          </a:effectRef>
          <a:fontRef idx="minor">
            <a:schemeClr val="tx1"/>
          </a:fontRef>
        </p:style>
      </p:cxnSp>
      <p:sp>
        <p:nvSpPr>
          <p:cNvPr id="2" name="Rectángulo 1">
            <a:extLst>
              <a:ext uri="{FF2B5EF4-FFF2-40B4-BE49-F238E27FC236}">
                <a16:creationId xmlns="" xmlns:a16="http://schemas.microsoft.com/office/drawing/2014/main" id="{491D80A8-0121-4D35-86A6-F3FA3B60487B}"/>
              </a:ext>
            </a:extLst>
          </p:cNvPr>
          <p:cNvSpPr/>
          <p:nvPr/>
        </p:nvSpPr>
        <p:spPr>
          <a:xfrm>
            <a:off x="0" y="0"/>
            <a:ext cx="12192000" cy="507961"/>
          </a:xfrm>
          <a:prstGeom prst="rect">
            <a:avLst/>
          </a:prstGeom>
          <a:solidFill>
            <a:srgbClr val="0DD2D9"/>
          </a:solidFill>
          <a:ln>
            <a:solidFill>
              <a:srgbClr val="0DD2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rial"/>
                <a:ea typeface="Arial"/>
                <a:cs typeface="Arial"/>
                <a:sym typeface="Arial"/>
              </a:rPr>
              <a:t> </a:t>
            </a:r>
            <a:r>
              <a:rPr lang="en-US" b="1" dirty="0" smtClean="0">
                <a:solidFill>
                  <a:schemeClr val="tx1"/>
                </a:solidFill>
                <a:latin typeface="Arial"/>
                <a:ea typeface="Arial"/>
                <a:cs typeface="Arial"/>
                <a:sym typeface="Arial"/>
              </a:rPr>
              <a:t>                  </a:t>
            </a:r>
            <a:r>
              <a:rPr lang="en-US" sz="2800" b="1" dirty="0" smtClean="0">
                <a:solidFill>
                  <a:srgbClr val="00007C"/>
                </a:solidFill>
                <a:latin typeface="Arial"/>
                <a:ea typeface="Arial"/>
                <a:cs typeface="Arial"/>
                <a:sym typeface="Arial"/>
              </a:rPr>
              <a:t>Methodology: </a:t>
            </a:r>
            <a:r>
              <a:rPr lang="en-US" sz="2800" dirty="0" smtClean="0">
                <a:solidFill>
                  <a:schemeClr val="bg1"/>
                </a:solidFill>
                <a:latin typeface="Arial"/>
                <a:ea typeface="Arial"/>
                <a:cs typeface="Arial"/>
                <a:sym typeface="Arial"/>
              </a:rPr>
              <a:t>Create the corpus</a:t>
            </a:r>
            <a:endParaRPr lang="en-US" sz="2800" dirty="0">
              <a:solidFill>
                <a:schemeClr val="bg1"/>
              </a:solidFill>
              <a:latin typeface="Arial"/>
              <a:ea typeface="Arial"/>
              <a:cs typeface="Arial"/>
              <a:sym typeface="Arial"/>
            </a:endParaRPr>
          </a:p>
        </p:txBody>
      </p:sp>
      <p:sp>
        <p:nvSpPr>
          <p:cNvPr id="9" name="Google Shape;173;p22">
            <a:extLst>
              <a:ext uri="{FF2B5EF4-FFF2-40B4-BE49-F238E27FC236}">
                <a16:creationId xmlns="" xmlns:a16="http://schemas.microsoft.com/office/drawing/2014/main" id="{311ABA68-1B25-4640-A987-EC984A18E9B8}"/>
              </a:ext>
            </a:extLst>
          </p:cNvPr>
          <p:cNvSpPr/>
          <p:nvPr/>
        </p:nvSpPr>
        <p:spPr>
          <a:xfrm>
            <a:off x="109372" y="128346"/>
            <a:ext cx="781200" cy="781200"/>
          </a:xfrm>
          <a:prstGeom prst="ellipse">
            <a:avLst/>
          </a:prstGeom>
          <a:solidFill>
            <a:schemeClr val="bg1"/>
          </a:solidFill>
          <a:ln w="19050" cap="flat" cmpd="sng">
            <a:solidFill>
              <a:srgbClr val="00007C"/>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1" name="Google Shape;177;p22">
            <a:extLst>
              <a:ext uri="{FF2B5EF4-FFF2-40B4-BE49-F238E27FC236}">
                <a16:creationId xmlns="" xmlns:a16="http://schemas.microsoft.com/office/drawing/2014/main" id="{5CF93BAC-97C3-4860-9661-423F69FC627D}"/>
              </a:ext>
            </a:extLst>
          </p:cNvPr>
          <p:cNvSpPr/>
          <p:nvPr/>
        </p:nvSpPr>
        <p:spPr>
          <a:xfrm>
            <a:off x="278572" y="298347"/>
            <a:ext cx="442800" cy="442800"/>
          </a:xfrm>
          <a:custGeom>
            <a:avLst/>
            <a:gdLst/>
            <a:ahLst/>
            <a:cxnLst/>
            <a:rect l="l" t="t" r="r" b="b"/>
            <a:pathLst>
              <a:path w="120000" h="120000" extrusionOk="0">
                <a:moveTo>
                  <a:pt x="65274" y="39473"/>
                </a:moveTo>
                <a:cubicBezTo>
                  <a:pt x="53599" y="36371"/>
                  <a:pt x="41599" y="43242"/>
                  <a:pt x="38470" y="54820"/>
                </a:cubicBezTo>
                <a:cubicBezTo>
                  <a:pt x="35342" y="66398"/>
                  <a:pt x="42270" y="78299"/>
                  <a:pt x="53945" y="81402"/>
                </a:cubicBezTo>
                <a:cubicBezTo>
                  <a:pt x="65620" y="84504"/>
                  <a:pt x="77621" y="77633"/>
                  <a:pt x="80749" y="66055"/>
                </a:cubicBezTo>
                <a:cubicBezTo>
                  <a:pt x="83877" y="54477"/>
                  <a:pt x="76949" y="42576"/>
                  <a:pt x="65274" y="39473"/>
                </a:cubicBezTo>
                <a:close/>
                <a:moveTo>
                  <a:pt x="69168" y="25060"/>
                </a:moveTo>
                <a:cubicBezTo>
                  <a:pt x="88870" y="30296"/>
                  <a:pt x="100561" y="50379"/>
                  <a:pt x="95282" y="69917"/>
                </a:cubicBezTo>
                <a:cubicBezTo>
                  <a:pt x="90003" y="89455"/>
                  <a:pt x="69753" y="101050"/>
                  <a:pt x="50051" y="95815"/>
                </a:cubicBezTo>
                <a:cubicBezTo>
                  <a:pt x="30350" y="90579"/>
                  <a:pt x="18658" y="70496"/>
                  <a:pt x="23937" y="50958"/>
                </a:cubicBezTo>
                <a:cubicBezTo>
                  <a:pt x="29216" y="31420"/>
                  <a:pt x="49467" y="19825"/>
                  <a:pt x="69168" y="25060"/>
                </a:cubicBezTo>
                <a:close/>
                <a:moveTo>
                  <a:pt x="70584" y="19819"/>
                </a:moveTo>
                <a:cubicBezTo>
                  <a:pt x="47964" y="13808"/>
                  <a:pt x="24713" y="27121"/>
                  <a:pt x="18652" y="49554"/>
                </a:cubicBezTo>
                <a:cubicBezTo>
                  <a:pt x="12591" y="71987"/>
                  <a:pt x="26015" y="95045"/>
                  <a:pt x="48635" y="101056"/>
                </a:cubicBezTo>
                <a:cubicBezTo>
                  <a:pt x="71255" y="107067"/>
                  <a:pt x="94506" y="93754"/>
                  <a:pt x="100567" y="71321"/>
                </a:cubicBezTo>
                <a:cubicBezTo>
                  <a:pt x="106628" y="48888"/>
                  <a:pt x="93204" y="25830"/>
                  <a:pt x="70584" y="19819"/>
                </a:cubicBezTo>
                <a:close/>
                <a:moveTo>
                  <a:pt x="120000" y="28418"/>
                </a:moveTo>
                <a:lnTo>
                  <a:pt x="119819" y="29085"/>
                </a:lnTo>
                <a:lnTo>
                  <a:pt x="119636" y="28804"/>
                </a:lnTo>
                <a:close/>
                <a:moveTo>
                  <a:pt x="84120" y="4683"/>
                </a:moveTo>
                <a:lnTo>
                  <a:pt x="83867" y="19572"/>
                </a:lnTo>
                <a:lnTo>
                  <a:pt x="83406" y="19449"/>
                </a:lnTo>
                <a:cubicBezTo>
                  <a:pt x="87163" y="21546"/>
                  <a:pt x="90559" y="24117"/>
                  <a:pt x="93431" y="27166"/>
                </a:cubicBezTo>
                <a:lnTo>
                  <a:pt x="106796" y="23870"/>
                </a:lnTo>
                <a:lnTo>
                  <a:pt x="115363" y="39849"/>
                </a:lnTo>
                <a:lnTo>
                  <a:pt x="105840" y="48364"/>
                </a:lnTo>
                <a:cubicBezTo>
                  <a:pt x="107034" y="52676"/>
                  <a:pt x="107596" y="57191"/>
                  <a:pt x="107394" y="61781"/>
                </a:cubicBezTo>
                <a:lnTo>
                  <a:pt x="119289" y="68330"/>
                </a:lnTo>
                <a:lnTo>
                  <a:pt x="114566" y="85810"/>
                </a:lnTo>
                <a:lnTo>
                  <a:pt x="100132" y="85570"/>
                </a:lnTo>
                <a:cubicBezTo>
                  <a:pt x="98307" y="88594"/>
                  <a:pt x="96096" y="91321"/>
                  <a:pt x="93619" y="93756"/>
                </a:cubicBezTo>
                <a:lnTo>
                  <a:pt x="98359" y="106025"/>
                </a:lnTo>
                <a:lnTo>
                  <a:pt x="83411" y="116405"/>
                </a:lnTo>
                <a:lnTo>
                  <a:pt x="72073" y="106643"/>
                </a:lnTo>
                <a:lnTo>
                  <a:pt x="73453" y="105685"/>
                </a:lnTo>
                <a:cubicBezTo>
                  <a:pt x="69110" y="107079"/>
                  <a:pt x="64517" y="107749"/>
                  <a:pt x="59835" y="107723"/>
                </a:cubicBezTo>
                <a:lnTo>
                  <a:pt x="52963" y="119999"/>
                </a:lnTo>
                <a:lnTo>
                  <a:pt x="35336" y="115316"/>
                </a:lnTo>
                <a:lnTo>
                  <a:pt x="35574" y="101277"/>
                </a:lnTo>
                <a:cubicBezTo>
                  <a:pt x="31839" y="99165"/>
                  <a:pt x="28466" y="96583"/>
                  <a:pt x="25614" y="93529"/>
                </a:cubicBezTo>
                <a:lnTo>
                  <a:pt x="25843" y="94015"/>
                </a:lnTo>
                <a:lnTo>
                  <a:pt x="11102" y="96847"/>
                </a:lnTo>
                <a:lnTo>
                  <a:pt x="3390" y="80445"/>
                </a:lnTo>
                <a:lnTo>
                  <a:pt x="13359" y="72429"/>
                </a:lnTo>
                <a:cubicBezTo>
                  <a:pt x="12295" y="68561"/>
                  <a:pt x="11739" y="64530"/>
                  <a:pt x="11738" y="60428"/>
                </a:cubicBezTo>
                <a:lnTo>
                  <a:pt x="0" y="53965"/>
                </a:lnTo>
                <a:lnTo>
                  <a:pt x="4723" y="36484"/>
                </a:lnTo>
                <a:lnTo>
                  <a:pt x="18174" y="36709"/>
                </a:lnTo>
                <a:cubicBezTo>
                  <a:pt x="19999" y="33515"/>
                  <a:pt x="22203" y="30603"/>
                  <a:pt x="24696" y="27997"/>
                </a:cubicBezTo>
                <a:lnTo>
                  <a:pt x="20190" y="14215"/>
                </a:lnTo>
                <a:lnTo>
                  <a:pt x="35666" y="4625"/>
                </a:lnTo>
                <a:lnTo>
                  <a:pt x="46473" y="14962"/>
                </a:lnTo>
                <a:lnTo>
                  <a:pt x="46365" y="15030"/>
                </a:lnTo>
                <a:cubicBezTo>
                  <a:pt x="50613" y="13704"/>
                  <a:pt x="55098" y="13091"/>
                  <a:pt x="59667" y="13141"/>
                </a:cubicBezTo>
                <a:lnTo>
                  <a:pt x="59206" y="13018"/>
                </a:lnTo>
                <a:lnTo>
                  <a:pt x="66493" y="0"/>
                </a:lnTo>
                <a:close/>
              </a:path>
            </a:pathLst>
          </a:custGeom>
          <a:solidFill>
            <a:srgbClr val="00007C"/>
          </a:solidFill>
          <a:ln>
            <a:noFill/>
          </a:ln>
        </p:spPr>
        <p:txBody>
          <a:bodyPr spcFirstLastPara="1" wrap="square" lIns="121900" tIns="60933" rIns="121900" bIns="60933" anchor="ctr" anchorCtr="0">
            <a:noAutofit/>
          </a:bodyPr>
          <a:lstStyle/>
          <a:p>
            <a:pPr algn="ctr"/>
            <a:endParaRPr sz="2400">
              <a:solidFill>
                <a:schemeClr val="lt1"/>
              </a:solidFill>
              <a:latin typeface="Arial"/>
              <a:ea typeface="Arial"/>
              <a:cs typeface="Arial"/>
              <a:sym typeface="Arial"/>
            </a:endParaRPr>
          </a:p>
        </p:txBody>
      </p:sp>
      <p:cxnSp>
        <p:nvCxnSpPr>
          <p:cNvPr id="39" name="Conector recto 10">
            <a:extLst>
              <a:ext uri="{FF2B5EF4-FFF2-40B4-BE49-F238E27FC236}">
                <a16:creationId xmlns="" xmlns:a16="http://schemas.microsoft.com/office/drawing/2014/main" id="{B44CBDF1-CDBE-444D-8BA7-CE3DCA009AE1}"/>
              </a:ext>
            </a:extLst>
          </p:cNvPr>
          <p:cNvCxnSpPr>
            <a:cxnSpLocks/>
          </p:cNvCxnSpPr>
          <p:nvPr/>
        </p:nvCxnSpPr>
        <p:spPr>
          <a:xfrm>
            <a:off x="-5846" y="6513226"/>
            <a:ext cx="12197846" cy="0"/>
          </a:xfrm>
          <a:prstGeom prst="line">
            <a:avLst/>
          </a:prstGeom>
          <a:ln w="19050">
            <a:solidFill>
              <a:srgbClr val="00007C"/>
            </a:solidFill>
          </a:ln>
        </p:spPr>
        <p:style>
          <a:lnRef idx="1">
            <a:schemeClr val="accent1"/>
          </a:lnRef>
          <a:fillRef idx="0">
            <a:schemeClr val="accent1"/>
          </a:fillRef>
          <a:effectRef idx="0">
            <a:schemeClr val="accent1"/>
          </a:effectRef>
          <a:fontRef idx="minor">
            <a:schemeClr val="tx1"/>
          </a:fontRef>
        </p:style>
      </p:cxnSp>
      <p:sp>
        <p:nvSpPr>
          <p:cNvPr id="48" name="47 Rectángulo"/>
          <p:cNvSpPr/>
          <p:nvPr/>
        </p:nvSpPr>
        <p:spPr>
          <a:xfrm>
            <a:off x="7878680" y="700433"/>
            <a:ext cx="2723823" cy="523220"/>
          </a:xfrm>
          <a:prstGeom prst="rect">
            <a:avLst/>
          </a:prstGeom>
        </p:spPr>
        <p:txBody>
          <a:bodyPr wrap="none">
            <a:spAutoFit/>
          </a:bodyPr>
          <a:lstStyle/>
          <a:p>
            <a:pPr algn="ctr"/>
            <a:r>
              <a:rPr lang="es-ES" sz="2800" b="1" dirty="0" err="1" smtClean="0">
                <a:latin typeface="Arial" pitchFamily="34" charset="0"/>
                <a:cs typeface="Arial" pitchFamily="34" charset="0"/>
              </a:rPr>
              <a:t>easyPubMed</a:t>
            </a:r>
            <a:r>
              <a:rPr lang="es-ES" sz="2800" b="1" dirty="0" smtClean="0">
                <a:latin typeface="Arial" pitchFamily="34" charset="0"/>
                <a:cs typeface="Arial" pitchFamily="34" charset="0"/>
              </a:rPr>
              <a:t>() </a:t>
            </a:r>
            <a:endParaRPr lang="es-ES" sz="2800" b="1" dirty="0">
              <a:latin typeface="Arial" pitchFamily="34" charset="0"/>
              <a:cs typeface="Arial" pitchFamily="34" charset="0"/>
            </a:endParaRPr>
          </a:p>
        </p:txBody>
      </p:sp>
      <p:pic>
        <p:nvPicPr>
          <p:cNvPr id="28676" name="Picture 4" descr="Books piled free vector icons designed by Freepik | Livros empilhados,  Ideias para cartaz, Ícones"/>
          <p:cNvPicPr>
            <a:picLocks noChangeAspect="1" noChangeArrowheads="1"/>
          </p:cNvPicPr>
          <p:nvPr/>
        </p:nvPicPr>
        <p:blipFill>
          <a:blip r:embed="rId3" cstate="print"/>
          <a:srcRect/>
          <a:stretch>
            <a:fillRect/>
          </a:stretch>
        </p:blipFill>
        <p:spPr bwMode="auto">
          <a:xfrm>
            <a:off x="10714903" y="831111"/>
            <a:ext cx="1014414" cy="1014414"/>
          </a:xfrm>
          <a:prstGeom prst="rect">
            <a:avLst/>
          </a:prstGeom>
          <a:noFill/>
        </p:spPr>
      </p:pic>
      <p:sp>
        <p:nvSpPr>
          <p:cNvPr id="51" name="50 Rectángulo"/>
          <p:cNvSpPr/>
          <p:nvPr/>
        </p:nvSpPr>
        <p:spPr>
          <a:xfrm>
            <a:off x="7159677" y="1280287"/>
            <a:ext cx="3340979" cy="523220"/>
          </a:xfrm>
          <a:prstGeom prst="rect">
            <a:avLst/>
          </a:prstGeom>
        </p:spPr>
        <p:txBody>
          <a:bodyPr wrap="none">
            <a:spAutoFit/>
          </a:bodyPr>
          <a:lstStyle/>
          <a:p>
            <a:pPr algn="r"/>
            <a:r>
              <a:rPr lang="en-US" sz="2800" b="1" dirty="0" err="1" smtClean="0">
                <a:latin typeface="Arial" pitchFamily="34" charset="0"/>
                <a:cs typeface="Arial" pitchFamily="34" charset="0"/>
              </a:rPr>
              <a:t>pubmed.minerR</a:t>
            </a:r>
            <a:r>
              <a:rPr lang="en-US" sz="2800" dirty="0" smtClean="0"/>
              <a:t> </a:t>
            </a:r>
            <a:r>
              <a:rPr lang="es-ES" sz="2800" b="1" dirty="0" smtClean="0">
                <a:latin typeface="Arial" pitchFamily="34" charset="0"/>
                <a:cs typeface="Arial" pitchFamily="34" charset="0"/>
              </a:rPr>
              <a:t>() </a:t>
            </a:r>
            <a:endParaRPr lang="es-ES" sz="2800" b="1" dirty="0">
              <a:latin typeface="Arial" pitchFamily="34" charset="0"/>
              <a:cs typeface="Arial" pitchFamily="34" charset="0"/>
            </a:endParaRPr>
          </a:p>
        </p:txBody>
      </p:sp>
      <p:pic>
        <p:nvPicPr>
          <p:cNvPr id="50" name="49 Imagen"/>
          <p:cNvPicPr/>
          <p:nvPr/>
        </p:nvPicPr>
        <p:blipFill>
          <a:blip r:embed="rId4"/>
          <a:srcRect l="1027" t="15471" r="46132" b="66863"/>
          <a:stretch>
            <a:fillRect/>
          </a:stretch>
        </p:blipFill>
        <p:spPr bwMode="auto">
          <a:xfrm>
            <a:off x="3129528" y="4071670"/>
            <a:ext cx="5997219" cy="1298591"/>
          </a:xfrm>
          <a:prstGeom prst="rect">
            <a:avLst/>
          </a:prstGeom>
          <a:noFill/>
          <a:ln w="9525">
            <a:noFill/>
            <a:miter lim="800000"/>
            <a:headEnd/>
            <a:tailEnd/>
          </a:ln>
        </p:spPr>
      </p:pic>
      <p:sp>
        <p:nvSpPr>
          <p:cNvPr id="14" name="2 Marcador de contenido">
            <a:extLst>
              <a:ext uri="{FF2B5EF4-FFF2-40B4-BE49-F238E27FC236}">
                <a16:creationId xmlns="" xmlns:a16="http://schemas.microsoft.com/office/drawing/2014/main" id="{3226EC28-F27E-4441-A091-827F8671C874}"/>
              </a:ext>
            </a:extLst>
          </p:cNvPr>
          <p:cNvSpPr txBox="1">
            <a:spLocks/>
          </p:cNvSpPr>
          <p:nvPr/>
        </p:nvSpPr>
        <p:spPr>
          <a:xfrm>
            <a:off x="500332" y="2353086"/>
            <a:ext cx="11300604" cy="541930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817563" lvl="1" indent="-360363" algn="l">
              <a:spcBef>
                <a:spcPts val="1200"/>
              </a:spcBef>
              <a:buClr>
                <a:srgbClr val="0DD2D9"/>
              </a:buClr>
              <a:buFont typeface="Arial" panose="020B0604020202020204" pitchFamily="34" charset="0"/>
              <a:buChar char="●"/>
            </a:pPr>
            <a:r>
              <a:rPr lang="en-US" sz="2800" b="1" dirty="0" smtClean="0">
                <a:solidFill>
                  <a:srgbClr val="00007C"/>
                </a:solidFill>
                <a:latin typeface="Arial" panose="020B0604020202020204" pitchFamily="34" charset="0"/>
                <a:cs typeface="Arial" panose="020B0604020202020204" pitchFamily="34" charset="0"/>
              </a:rPr>
              <a:t>Download the abstracts from </a:t>
            </a:r>
            <a:r>
              <a:rPr lang="en-US" sz="2800" b="1" dirty="0" err="1" smtClean="0">
                <a:solidFill>
                  <a:srgbClr val="00007C"/>
                </a:solidFill>
                <a:latin typeface="Arial" panose="020B0604020202020204" pitchFamily="34" charset="0"/>
                <a:cs typeface="Arial" panose="020B0604020202020204" pitchFamily="34" charset="0"/>
              </a:rPr>
              <a:t>PubMed</a:t>
            </a:r>
            <a:r>
              <a:rPr lang="en-US"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using </a:t>
            </a:r>
            <a:r>
              <a:rPr lang="en-US" dirty="0" err="1" smtClean="0">
                <a:latin typeface="Arial" panose="020B0604020202020204" pitchFamily="34" charset="0"/>
                <a:cs typeface="Arial" panose="020B0604020202020204" pitchFamily="34" charset="0"/>
              </a:rPr>
              <a:t>batch_pubmed_download</a:t>
            </a:r>
            <a:r>
              <a:rPr lang="en-US" dirty="0" smtClean="0">
                <a:latin typeface="Arial" panose="020B0604020202020204" pitchFamily="34" charset="0"/>
                <a:cs typeface="Arial" panose="020B0604020202020204" pitchFamily="34" charset="0"/>
              </a:rPr>
              <a:t>(), the tag [MH] and </a:t>
            </a:r>
            <a:r>
              <a:rPr lang="en-US" dirty="0" smtClean="0">
                <a:latin typeface="Arial" panose="020B0604020202020204" pitchFamily="34" charset="0"/>
                <a:cs typeface="Arial" panose="020B0604020202020204" pitchFamily="34" charset="0"/>
              </a:rPr>
              <a:t>[DP], </a:t>
            </a:r>
            <a:r>
              <a:rPr lang="en-US" dirty="0" smtClean="0">
                <a:latin typeface="Arial" panose="020B0604020202020204" pitchFamily="34" charset="0"/>
                <a:cs typeface="Arial" panose="020B0604020202020204" pitchFamily="34" charset="0"/>
              </a:rPr>
              <a:t>and saved locally.</a:t>
            </a:r>
            <a:endParaRPr lang="en-US" dirty="0" smtClean="0">
              <a:latin typeface="Arial" panose="020B0604020202020204" pitchFamily="34" charset="0"/>
              <a:cs typeface="Arial" panose="020B0604020202020204" pitchFamily="34" charset="0"/>
            </a:endParaRPr>
          </a:p>
          <a:p>
            <a:pPr marL="817563" lvl="1" indent="-360363" algn="just">
              <a:spcBef>
                <a:spcPts val="1200"/>
              </a:spcBef>
              <a:buClr>
                <a:srgbClr val="0DD2D9"/>
              </a:buClr>
              <a:buFont typeface="Arial" panose="020B0604020202020204" pitchFamily="34" charset="0"/>
              <a:buChar char="●"/>
            </a:pPr>
            <a:r>
              <a:rPr lang="en-US" sz="2800" b="1" dirty="0" smtClean="0">
                <a:solidFill>
                  <a:srgbClr val="00007C"/>
                </a:solidFill>
                <a:latin typeface="Arial" panose="020B0604020202020204" pitchFamily="34" charset="0"/>
                <a:cs typeface="Arial" panose="020B0604020202020204" pitchFamily="34" charset="0"/>
              </a:rPr>
              <a:t>Read and transform de abstracts to  S4 class </a:t>
            </a:r>
            <a:r>
              <a:rPr lang="en-US" sz="2800" b="1" dirty="0" smtClean="0">
                <a:solidFill>
                  <a:srgbClr val="00007C"/>
                </a:solidFill>
                <a:latin typeface="Arial" panose="020B0604020202020204" pitchFamily="34" charset="0"/>
                <a:cs typeface="Arial" panose="020B0604020202020204" pitchFamily="34" charset="0"/>
              </a:rPr>
              <a:t>object</a:t>
            </a:r>
            <a:r>
              <a:rPr lang="en-US" sz="2800" b="1" dirty="0" smtClean="0">
                <a:solidFill>
                  <a:srgbClr val="00007C"/>
                </a:solidFill>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using </a:t>
            </a:r>
            <a:r>
              <a:rPr lang="en-US" dirty="0" err="1" smtClean="0">
                <a:latin typeface="Arial" panose="020B0604020202020204" pitchFamily="34" charset="0"/>
                <a:cs typeface="Arial" panose="020B0604020202020204" pitchFamily="34" charset="0"/>
              </a:rPr>
              <a:t>readabs</a:t>
            </a:r>
            <a:r>
              <a:rPr lang="en-US" dirty="0" smtClean="0">
                <a:latin typeface="Arial" panose="020B0604020202020204" pitchFamily="34" charset="0"/>
                <a:cs typeface="Arial" panose="020B0604020202020204" pitchFamily="34" charset="0"/>
              </a:rPr>
              <a:t>().</a:t>
            </a:r>
          </a:p>
          <a:p>
            <a:pPr marL="817563" lvl="1" indent="-360363" algn="just">
              <a:spcBef>
                <a:spcPts val="1200"/>
              </a:spcBef>
              <a:buClr>
                <a:srgbClr val="0DD2D9"/>
              </a:buClr>
              <a:buFont typeface="Arial" panose="020B0604020202020204" pitchFamily="34" charset="0"/>
              <a:buChar char="●"/>
            </a:pPr>
            <a:endParaRPr lang="en-US" sz="2800" b="1" dirty="0" smtClean="0">
              <a:solidFill>
                <a:srgbClr val="00007C"/>
              </a:solidFill>
              <a:latin typeface="Arial" panose="020B0604020202020204" pitchFamily="34" charset="0"/>
              <a:cs typeface="Arial" panose="020B0604020202020204" pitchFamily="34" charset="0"/>
            </a:endParaRPr>
          </a:p>
          <a:p>
            <a:pPr marL="817563" lvl="1" indent="-360363" algn="just">
              <a:spcBef>
                <a:spcPts val="1200"/>
              </a:spcBef>
              <a:buClr>
                <a:srgbClr val="0DD2D9"/>
              </a:buClr>
              <a:buFont typeface="Arial" panose="020B0604020202020204" pitchFamily="34" charset="0"/>
              <a:buChar char="●"/>
            </a:pPr>
            <a:endParaRPr lang="en-US" sz="2800" b="1" dirty="0" smtClean="0">
              <a:solidFill>
                <a:srgbClr val="00007C"/>
              </a:solidFill>
              <a:latin typeface="Arial" panose="020B0604020202020204" pitchFamily="34" charset="0"/>
              <a:cs typeface="Arial" panose="020B0604020202020204" pitchFamily="34" charset="0"/>
            </a:endParaRPr>
          </a:p>
          <a:p>
            <a:pPr marL="817563" lvl="1" indent="-360363" algn="just">
              <a:spcBef>
                <a:spcPts val="1200"/>
              </a:spcBef>
              <a:buClr>
                <a:srgbClr val="0DD2D9"/>
              </a:buClr>
              <a:buFont typeface="Arial" panose="020B0604020202020204" pitchFamily="34" charset="0"/>
              <a:buChar char="●"/>
            </a:pPr>
            <a:endParaRPr lang="en-US" sz="2800" b="1" dirty="0" smtClean="0">
              <a:solidFill>
                <a:srgbClr val="00007C"/>
              </a:solidFill>
              <a:latin typeface="Arial" panose="020B0604020202020204" pitchFamily="34" charset="0"/>
              <a:cs typeface="Arial" panose="020B0604020202020204" pitchFamily="34" charset="0"/>
            </a:endParaRPr>
          </a:p>
          <a:p>
            <a:pPr marL="817563" lvl="1" indent="-360363" algn="just">
              <a:spcBef>
                <a:spcPts val="1200"/>
              </a:spcBef>
              <a:buClr>
                <a:srgbClr val="0DD2D9"/>
              </a:buClr>
              <a:buFont typeface="Arial" panose="020B0604020202020204" pitchFamily="34" charset="0"/>
              <a:buChar char="●"/>
            </a:pPr>
            <a:r>
              <a:rPr lang="en-US" sz="2800" b="1" dirty="0" smtClean="0">
                <a:solidFill>
                  <a:srgbClr val="00007C"/>
                </a:solidFill>
                <a:latin typeface="Arial" panose="020B0604020202020204" pitchFamily="34" charset="0"/>
                <a:cs typeface="Arial" panose="020B0604020202020204" pitchFamily="34" charset="0"/>
              </a:rPr>
              <a:t>Create secondary corpus </a:t>
            </a:r>
            <a:r>
              <a:rPr lang="en-US" dirty="0" smtClean="0">
                <a:latin typeface="Arial" panose="020B0604020202020204" pitchFamily="34" charset="0"/>
                <a:cs typeface="Arial" panose="020B0604020202020204" pitchFamily="34" charset="0"/>
              </a:rPr>
              <a:t>searching the abstracts containing “</a:t>
            </a:r>
            <a:r>
              <a:rPr lang="en-US" dirty="0" err="1" smtClean="0">
                <a:latin typeface="Arial" panose="020B0604020202020204" pitchFamily="34" charset="0"/>
                <a:cs typeface="Arial" panose="020B0604020202020204" pitchFamily="34" charset="0"/>
              </a:rPr>
              <a:t>microbiota</a:t>
            </a:r>
            <a:r>
              <a:rPr lang="en-US" dirty="0" smtClean="0">
                <a:latin typeface="Arial" panose="020B0604020202020204" pitchFamily="34" charset="0"/>
                <a:cs typeface="Arial" panose="020B0604020202020204" pitchFamily="34" charset="0"/>
              </a:rPr>
              <a:t> | </a:t>
            </a:r>
            <a:r>
              <a:rPr lang="en-US" dirty="0" err="1" smtClean="0">
                <a:latin typeface="Arial" panose="020B0604020202020204" pitchFamily="34" charset="0"/>
                <a:cs typeface="Arial" panose="020B0604020202020204" pitchFamily="34" charset="0"/>
              </a:rPr>
              <a:t>microbiome</a:t>
            </a:r>
            <a:r>
              <a:rPr lang="en-US" dirty="0" smtClean="0">
                <a:latin typeface="Arial" panose="020B0604020202020204" pitchFamily="34" charset="0"/>
                <a:cs typeface="Arial" panose="020B0604020202020204" pitchFamily="34" charset="0"/>
              </a:rPr>
              <a:t>” terms of the corpus using </a:t>
            </a:r>
            <a:r>
              <a:rPr lang="en-US" dirty="0" err="1" smtClean="0">
                <a:latin typeface="Arial" panose="020B0604020202020204" pitchFamily="34" charset="0"/>
                <a:cs typeface="Arial" panose="020B0604020202020204" pitchFamily="34" charset="0"/>
              </a:rPr>
              <a:t>SearchabsL</a:t>
            </a:r>
            <a:r>
              <a:rPr lang="en-US" dirty="0" smtClean="0">
                <a:latin typeface="Arial" panose="020B0604020202020204" pitchFamily="34" charset="0"/>
                <a:cs typeface="Arial" panose="020B0604020202020204" pitchFamily="34" charset="0"/>
              </a:rPr>
              <a:t>(). </a:t>
            </a:r>
            <a:endParaRPr lang="en-US" dirty="0" smtClean="0">
              <a:latin typeface="Arial" panose="020B0604020202020204" pitchFamily="34" charset="0"/>
              <a:cs typeface="Arial" panose="020B0604020202020204" pitchFamily="34" charset="0"/>
            </a:endParaRPr>
          </a:p>
          <a:p>
            <a:pPr marL="817563" lvl="1" indent="-360363" algn="just">
              <a:spcBef>
                <a:spcPts val="0"/>
              </a:spcBef>
              <a:buClr>
                <a:srgbClr val="0DD2D9"/>
              </a:buClr>
              <a:buFont typeface="Arial" panose="020B0604020202020204" pitchFamily="34" charset="0"/>
              <a:buChar char="●"/>
            </a:pPr>
            <a:endParaRPr lang="en-US" b="1" i="1" dirty="0" smtClean="0">
              <a:solidFill>
                <a:srgbClr val="00007C"/>
              </a:solidFill>
              <a:latin typeface="Arial" panose="020B0604020202020204" pitchFamily="34" charset="0"/>
              <a:cs typeface="Arial" panose="020B0604020202020204" pitchFamily="34" charset="0"/>
            </a:endParaRPr>
          </a:p>
          <a:p>
            <a:pPr marL="817563" lvl="1" indent="-360363" algn="just">
              <a:spcBef>
                <a:spcPts val="0"/>
              </a:spcBef>
              <a:buClr>
                <a:srgbClr val="0DD2D9"/>
              </a:buClr>
              <a:buFont typeface="Arial" panose="020B0604020202020204" pitchFamily="34" charset="0"/>
              <a:buChar char="●"/>
            </a:pPr>
            <a:endParaRPr lang="en-US" b="1" i="1" dirty="0" smtClean="0">
              <a:solidFill>
                <a:srgbClr val="00007C"/>
              </a:solidFill>
              <a:latin typeface="Arial" panose="020B0604020202020204" pitchFamily="34" charset="0"/>
              <a:cs typeface="Arial" panose="020B0604020202020204" pitchFamily="34" charset="0"/>
            </a:endParaRPr>
          </a:p>
          <a:p>
            <a:pPr marL="817563" lvl="1" indent="-360363" algn="just">
              <a:spcBef>
                <a:spcPts val="0"/>
              </a:spcBef>
              <a:buClr>
                <a:srgbClr val="0DD2D9"/>
              </a:buClr>
              <a:buFont typeface="Arial" panose="020B0604020202020204" pitchFamily="34" charset="0"/>
              <a:buChar char="●"/>
            </a:pPr>
            <a:endParaRPr lang="en-US" b="1" i="1" dirty="0" smtClean="0">
              <a:solidFill>
                <a:srgbClr val="00007C"/>
              </a:solidFill>
              <a:latin typeface="Arial" panose="020B0604020202020204" pitchFamily="34" charset="0"/>
              <a:cs typeface="Arial" panose="020B0604020202020204" pitchFamily="34" charset="0"/>
            </a:endParaRPr>
          </a:p>
          <a:p>
            <a:pPr marL="817563" lvl="1" indent="-360363" algn="just">
              <a:spcBef>
                <a:spcPts val="0"/>
              </a:spcBef>
              <a:buClr>
                <a:srgbClr val="0DD2D9"/>
              </a:buClr>
              <a:buFont typeface="Arial" panose="020B0604020202020204" pitchFamily="34" charset="0"/>
              <a:buChar char="●"/>
            </a:pPr>
            <a:endParaRPr lang="en-US" b="1" i="1" dirty="0" smtClean="0">
              <a:solidFill>
                <a:srgbClr val="00007C"/>
              </a:solidFill>
              <a:latin typeface="Arial" panose="020B0604020202020204" pitchFamily="34" charset="0"/>
              <a:cs typeface="Arial" panose="020B0604020202020204" pitchFamily="34" charset="0"/>
            </a:endParaRPr>
          </a:p>
          <a:p>
            <a:pPr marL="817563" lvl="1" indent="-360363" algn="just">
              <a:spcBef>
                <a:spcPts val="1200"/>
              </a:spcBef>
              <a:spcAft>
                <a:spcPts val="1200"/>
              </a:spcAft>
              <a:buClr>
                <a:srgbClr val="0DD2D9"/>
              </a:buClr>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2733110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11">
            <a:extLst>
              <a:ext uri="{FF2B5EF4-FFF2-40B4-BE49-F238E27FC236}">
                <a16:creationId xmlns="" xmlns:a16="http://schemas.microsoft.com/office/drawing/2014/main" id="{689E7B96-A4A7-4DA6-86E5-B13691B57A0A}"/>
              </a:ext>
            </a:extLst>
          </p:cNvPr>
          <p:cNvSpPr/>
          <p:nvPr/>
        </p:nvSpPr>
        <p:spPr>
          <a:xfrm>
            <a:off x="0" y="1"/>
            <a:ext cx="2438400" cy="6857999"/>
          </a:xfrm>
          <a:prstGeom prst="rect">
            <a:avLst/>
          </a:prstGeom>
          <a:gradFill flip="none" rotWithShape="1">
            <a:gsLst>
              <a:gs pos="100000">
                <a:schemeClr val="bg1">
                  <a:lumMod val="85000"/>
                </a:schemeClr>
              </a:gs>
              <a:gs pos="16000">
                <a:schemeClr val="bg1"/>
              </a:gs>
              <a:gs pos="60000">
                <a:schemeClr val="bg1">
                  <a:lumMod val="95000"/>
                </a:schemeClr>
              </a:gs>
              <a:gs pos="41000">
                <a:schemeClr val="bg1">
                  <a:lumMod val="95000"/>
                </a:schemeClr>
              </a:gs>
            </a:gsLst>
            <a:lin ang="10800000" scaled="1"/>
            <a:tileRect/>
          </a:gradFill>
        </p:spPr>
        <p:txBody>
          <a:bodyPr vert="horz" lIns="91440" tIns="45720" rIns="91440" bIns="45720" rtlCol="0">
            <a:normAutofit/>
          </a:bodyPr>
          <a:lstStyle/>
          <a:p>
            <a:pPr algn="ctr">
              <a:lnSpc>
                <a:spcPct val="90000"/>
              </a:lnSpc>
              <a:spcBef>
                <a:spcPts val="1000"/>
              </a:spcBef>
            </a:pPr>
            <a:endParaRPr lang="en-US" sz="2400">
              <a:solidFill>
                <a:schemeClr val="tx1"/>
              </a:solidFill>
            </a:endParaRPr>
          </a:p>
        </p:txBody>
      </p:sp>
      <p:cxnSp>
        <p:nvCxnSpPr>
          <p:cNvPr id="4" name="Conector recto 3">
            <a:extLst>
              <a:ext uri="{FF2B5EF4-FFF2-40B4-BE49-F238E27FC236}">
                <a16:creationId xmlns="" xmlns:a16="http://schemas.microsoft.com/office/drawing/2014/main" id="{A15BA053-1DC8-41E8-8CCD-C2D641969101}"/>
              </a:ext>
            </a:extLst>
          </p:cNvPr>
          <p:cNvCxnSpPr>
            <a:cxnSpLocks/>
          </p:cNvCxnSpPr>
          <p:nvPr/>
        </p:nvCxnSpPr>
        <p:spPr>
          <a:xfrm>
            <a:off x="0" y="518946"/>
            <a:ext cx="12192000" cy="0"/>
          </a:xfrm>
          <a:prstGeom prst="line">
            <a:avLst/>
          </a:prstGeom>
          <a:ln w="19050">
            <a:solidFill>
              <a:srgbClr val="0DD2D9"/>
            </a:solidFill>
          </a:ln>
        </p:spPr>
        <p:style>
          <a:lnRef idx="1">
            <a:schemeClr val="accent1"/>
          </a:lnRef>
          <a:fillRef idx="0">
            <a:schemeClr val="accent1"/>
          </a:fillRef>
          <a:effectRef idx="0">
            <a:schemeClr val="accent1"/>
          </a:effectRef>
          <a:fontRef idx="minor">
            <a:schemeClr val="tx1"/>
          </a:fontRef>
        </p:style>
      </p:cxnSp>
      <p:sp>
        <p:nvSpPr>
          <p:cNvPr id="2" name="Rectángulo 1">
            <a:extLst>
              <a:ext uri="{FF2B5EF4-FFF2-40B4-BE49-F238E27FC236}">
                <a16:creationId xmlns="" xmlns:a16="http://schemas.microsoft.com/office/drawing/2014/main" id="{491D80A8-0121-4D35-86A6-F3FA3B60487B}"/>
              </a:ext>
            </a:extLst>
          </p:cNvPr>
          <p:cNvSpPr/>
          <p:nvPr/>
        </p:nvSpPr>
        <p:spPr>
          <a:xfrm>
            <a:off x="0" y="0"/>
            <a:ext cx="12192000" cy="507961"/>
          </a:xfrm>
          <a:prstGeom prst="rect">
            <a:avLst/>
          </a:prstGeom>
          <a:solidFill>
            <a:srgbClr val="0DD2D9"/>
          </a:solidFill>
          <a:ln>
            <a:solidFill>
              <a:srgbClr val="0DD2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rial"/>
                <a:ea typeface="Arial"/>
                <a:cs typeface="Arial"/>
                <a:sym typeface="Arial"/>
              </a:rPr>
              <a:t>                   </a:t>
            </a:r>
            <a:r>
              <a:rPr lang="en-US" sz="2800" b="1" dirty="0" smtClean="0">
                <a:solidFill>
                  <a:srgbClr val="00007C"/>
                </a:solidFill>
                <a:latin typeface="Arial"/>
                <a:ea typeface="Arial"/>
                <a:cs typeface="Arial"/>
                <a:sym typeface="Arial"/>
              </a:rPr>
              <a:t>Methodology: </a:t>
            </a:r>
            <a:r>
              <a:rPr lang="en-US" sz="2800" dirty="0" smtClean="0">
                <a:solidFill>
                  <a:schemeClr val="bg1"/>
                </a:solidFill>
                <a:latin typeface="Arial"/>
                <a:ea typeface="Arial"/>
                <a:cs typeface="Arial"/>
                <a:sym typeface="Arial"/>
              </a:rPr>
              <a:t>Extract features </a:t>
            </a:r>
            <a:endParaRPr lang="en-US" sz="2800" dirty="0">
              <a:solidFill>
                <a:schemeClr val="bg1"/>
              </a:solidFill>
              <a:latin typeface="Arial" panose="020B0604020202020204" pitchFamily="34" charset="0"/>
              <a:ea typeface="Arimo" panose="020B0604020202020204" pitchFamily="34" charset="0"/>
              <a:cs typeface="Arial" panose="020B0604020202020204" pitchFamily="34" charset="0"/>
            </a:endParaRPr>
          </a:p>
        </p:txBody>
      </p:sp>
      <p:sp>
        <p:nvSpPr>
          <p:cNvPr id="9" name="Google Shape;173;p22">
            <a:extLst>
              <a:ext uri="{FF2B5EF4-FFF2-40B4-BE49-F238E27FC236}">
                <a16:creationId xmlns="" xmlns:a16="http://schemas.microsoft.com/office/drawing/2014/main" id="{311ABA68-1B25-4640-A987-EC984A18E9B8}"/>
              </a:ext>
            </a:extLst>
          </p:cNvPr>
          <p:cNvSpPr/>
          <p:nvPr/>
        </p:nvSpPr>
        <p:spPr>
          <a:xfrm>
            <a:off x="109372" y="128346"/>
            <a:ext cx="781200" cy="781200"/>
          </a:xfrm>
          <a:prstGeom prst="ellipse">
            <a:avLst/>
          </a:prstGeom>
          <a:solidFill>
            <a:schemeClr val="bg1"/>
          </a:solidFill>
          <a:ln w="19050" cap="flat" cmpd="sng">
            <a:solidFill>
              <a:srgbClr val="00007C"/>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1" name="Google Shape;177;p22">
            <a:extLst>
              <a:ext uri="{FF2B5EF4-FFF2-40B4-BE49-F238E27FC236}">
                <a16:creationId xmlns="" xmlns:a16="http://schemas.microsoft.com/office/drawing/2014/main" id="{5CF93BAC-97C3-4860-9661-423F69FC627D}"/>
              </a:ext>
            </a:extLst>
          </p:cNvPr>
          <p:cNvSpPr/>
          <p:nvPr/>
        </p:nvSpPr>
        <p:spPr>
          <a:xfrm>
            <a:off x="278572" y="298347"/>
            <a:ext cx="442800" cy="442800"/>
          </a:xfrm>
          <a:custGeom>
            <a:avLst/>
            <a:gdLst/>
            <a:ahLst/>
            <a:cxnLst/>
            <a:rect l="l" t="t" r="r" b="b"/>
            <a:pathLst>
              <a:path w="120000" h="120000" extrusionOk="0">
                <a:moveTo>
                  <a:pt x="65274" y="39473"/>
                </a:moveTo>
                <a:cubicBezTo>
                  <a:pt x="53599" y="36371"/>
                  <a:pt x="41599" y="43242"/>
                  <a:pt x="38470" y="54820"/>
                </a:cubicBezTo>
                <a:cubicBezTo>
                  <a:pt x="35342" y="66398"/>
                  <a:pt x="42270" y="78299"/>
                  <a:pt x="53945" y="81402"/>
                </a:cubicBezTo>
                <a:cubicBezTo>
                  <a:pt x="65620" y="84504"/>
                  <a:pt x="77621" y="77633"/>
                  <a:pt x="80749" y="66055"/>
                </a:cubicBezTo>
                <a:cubicBezTo>
                  <a:pt x="83877" y="54477"/>
                  <a:pt x="76949" y="42576"/>
                  <a:pt x="65274" y="39473"/>
                </a:cubicBezTo>
                <a:close/>
                <a:moveTo>
                  <a:pt x="69168" y="25060"/>
                </a:moveTo>
                <a:cubicBezTo>
                  <a:pt x="88870" y="30296"/>
                  <a:pt x="100561" y="50379"/>
                  <a:pt x="95282" y="69917"/>
                </a:cubicBezTo>
                <a:cubicBezTo>
                  <a:pt x="90003" y="89455"/>
                  <a:pt x="69753" y="101050"/>
                  <a:pt x="50051" y="95815"/>
                </a:cubicBezTo>
                <a:cubicBezTo>
                  <a:pt x="30350" y="90579"/>
                  <a:pt x="18658" y="70496"/>
                  <a:pt x="23937" y="50958"/>
                </a:cubicBezTo>
                <a:cubicBezTo>
                  <a:pt x="29216" y="31420"/>
                  <a:pt x="49467" y="19825"/>
                  <a:pt x="69168" y="25060"/>
                </a:cubicBezTo>
                <a:close/>
                <a:moveTo>
                  <a:pt x="70584" y="19819"/>
                </a:moveTo>
                <a:cubicBezTo>
                  <a:pt x="47964" y="13808"/>
                  <a:pt x="24713" y="27121"/>
                  <a:pt x="18652" y="49554"/>
                </a:cubicBezTo>
                <a:cubicBezTo>
                  <a:pt x="12591" y="71987"/>
                  <a:pt x="26015" y="95045"/>
                  <a:pt x="48635" y="101056"/>
                </a:cubicBezTo>
                <a:cubicBezTo>
                  <a:pt x="71255" y="107067"/>
                  <a:pt x="94506" y="93754"/>
                  <a:pt x="100567" y="71321"/>
                </a:cubicBezTo>
                <a:cubicBezTo>
                  <a:pt x="106628" y="48888"/>
                  <a:pt x="93204" y="25830"/>
                  <a:pt x="70584" y="19819"/>
                </a:cubicBezTo>
                <a:close/>
                <a:moveTo>
                  <a:pt x="120000" y="28418"/>
                </a:moveTo>
                <a:lnTo>
                  <a:pt x="119819" y="29085"/>
                </a:lnTo>
                <a:lnTo>
                  <a:pt x="119636" y="28804"/>
                </a:lnTo>
                <a:close/>
                <a:moveTo>
                  <a:pt x="84120" y="4683"/>
                </a:moveTo>
                <a:lnTo>
                  <a:pt x="83867" y="19572"/>
                </a:lnTo>
                <a:lnTo>
                  <a:pt x="83406" y="19449"/>
                </a:lnTo>
                <a:cubicBezTo>
                  <a:pt x="87163" y="21546"/>
                  <a:pt x="90559" y="24117"/>
                  <a:pt x="93431" y="27166"/>
                </a:cubicBezTo>
                <a:lnTo>
                  <a:pt x="106796" y="23870"/>
                </a:lnTo>
                <a:lnTo>
                  <a:pt x="115363" y="39849"/>
                </a:lnTo>
                <a:lnTo>
                  <a:pt x="105840" y="48364"/>
                </a:lnTo>
                <a:cubicBezTo>
                  <a:pt x="107034" y="52676"/>
                  <a:pt x="107596" y="57191"/>
                  <a:pt x="107394" y="61781"/>
                </a:cubicBezTo>
                <a:lnTo>
                  <a:pt x="119289" y="68330"/>
                </a:lnTo>
                <a:lnTo>
                  <a:pt x="114566" y="85810"/>
                </a:lnTo>
                <a:lnTo>
                  <a:pt x="100132" y="85570"/>
                </a:lnTo>
                <a:cubicBezTo>
                  <a:pt x="98307" y="88594"/>
                  <a:pt x="96096" y="91321"/>
                  <a:pt x="93619" y="93756"/>
                </a:cubicBezTo>
                <a:lnTo>
                  <a:pt x="98359" y="106025"/>
                </a:lnTo>
                <a:lnTo>
                  <a:pt x="83411" y="116405"/>
                </a:lnTo>
                <a:lnTo>
                  <a:pt x="72073" y="106643"/>
                </a:lnTo>
                <a:lnTo>
                  <a:pt x="73453" y="105685"/>
                </a:lnTo>
                <a:cubicBezTo>
                  <a:pt x="69110" y="107079"/>
                  <a:pt x="64517" y="107749"/>
                  <a:pt x="59835" y="107723"/>
                </a:cubicBezTo>
                <a:lnTo>
                  <a:pt x="52963" y="119999"/>
                </a:lnTo>
                <a:lnTo>
                  <a:pt x="35336" y="115316"/>
                </a:lnTo>
                <a:lnTo>
                  <a:pt x="35574" y="101277"/>
                </a:lnTo>
                <a:cubicBezTo>
                  <a:pt x="31839" y="99165"/>
                  <a:pt x="28466" y="96583"/>
                  <a:pt x="25614" y="93529"/>
                </a:cubicBezTo>
                <a:lnTo>
                  <a:pt x="25843" y="94015"/>
                </a:lnTo>
                <a:lnTo>
                  <a:pt x="11102" y="96847"/>
                </a:lnTo>
                <a:lnTo>
                  <a:pt x="3390" y="80445"/>
                </a:lnTo>
                <a:lnTo>
                  <a:pt x="13359" y="72429"/>
                </a:lnTo>
                <a:cubicBezTo>
                  <a:pt x="12295" y="68561"/>
                  <a:pt x="11739" y="64530"/>
                  <a:pt x="11738" y="60428"/>
                </a:cubicBezTo>
                <a:lnTo>
                  <a:pt x="0" y="53965"/>
                </a:lnTo>
                <a:lnTo>
                  <a:pt x="4723" y="36484"/>
                </a:lnTo>
                <a:lnTo>
                  <a:pt x="18174" y="36709"/>
                </a:lnTo>
                <a:cubicBezTo>
                  <a:pt x="19999" y="33515"/>
                  <a:pt x="22203" y="30603"/>
                  <a:pt x="24696" y="27997"/>
                </a:cubicBezTo>
                <a:lnTo>
                  <a:pt x="20190" y="14215"/>
                </a:lnTo>
                <a:lnTo>
                  <a:pt x="35666" y="4625"/>
                </a:lnTo>
                <a:lnTo>
                  <a:pt x="46473" y="14962"/>
                </a:lnTo>
                <a:lnTo>
                  <a:pt x="46365" y="15030"/>
                </a:lnTo>
                <a:cubicBezTo>
                  <a:pt x="50613" y="13704"/>
                  <a:pt x="55098" y="13091"/>
                  <a:pt x="59667" y="13141"/>
                </a:cubicBezTo>
                <a:lnTo>
                  <a:pt x="59206" y="13018"/>
                </a:lnTo>
                <a:lnTo>
                  <a:pt x="66493" y="0"/>
                </a:lnTo>
                <a:close/>
              </a:path>
            </a:pathLst>
          </a:custGeom>
          <a:solidFill>
            <a:srgbClr val="00007C"/>
          </a:solidFill>
          <a:ln>
            <a:noFill/>
          </a:ln>
        </p:spPr>
        <p:txBody>
          <a:bodyPr spcFirstLastPara="1" wrap="square" lIns="121900" tIns="60933" rIns="121900" bIns="60933" anchor="ctr" anchorCtr="0">
            <a:noAutofit/>
          </a:bodyPr>
          <a:lstStyle/>
          <a:p>
            <a:pPr algn="ctr"/>
            <a:endParaRPr sz="2400">
              <a:solidFill>
                <a:srgbClr val="00007C"/>
              </a:solidFill>
              <a:latin typeface="Arial"/>
              <a:ea typeface="Arial"/>
              <a:cs typeface="Arial"/>
              <a:sym typeface="Arial"/>
            </a:endParaRPr>
          </a:p>
        </p:txBody>
      </p:sp>
      <p:cxnSp>
        <p:nvCxnSpPr>
          <p:cNvPr id="33" name="Conector recto 32">
            <a:extLst>
              <a:ext uri="{FF2B5EF4-FFF2-40B4-BE49-F238E27FC236}">
                <a16:creationId xmlns="" xmlns:a16="http://schemas.microsoft.com/office/drawing/2014/main" id="{75F467CF-90D9-4770-8D1A-646F975ADC3A}"/>
              </a:ext>
            </a:extLst>
          </p:cNvPr>
          <p:cNvCxnSpPr>
            <a:cxnSpLocks/>
          </p:cNvCxnSpPr>
          <p:nvPr/>
        </p:nvCxnSpPr>
        <p:spPr>
          <a:xfrm>
            <a:off x="-5846" y="6517925"/>
            <a:ext cx="12197846" cy="0"/>
          </a:xfrm>
          <a:prstGeom prst="line">
            <a:avLst/>
          </a:prstGeom>
          <a:ln w="19050">
            <a:solidFill>
              <a:srgbClr val="00007C"/>
            </a:solidFill>
          </a:ln>
        </p:spPr>
        <p:style>
          <a:lnRef idx="1">
            <a:schemeClr val="accent1"/>
          </a:lnRef>
          <a:fillRef idx="0">
            <a:schemeClr val="accent1"/>
          </a:fillRef>
          <a:effectRef idx="0">
            <a:schemeClr val="accent1"/>
          </a:effectRef>
          <a:fontRef idx="minor">
            <a:schemeClr val="tx1"/>
          </a:fontRef>
        </p:style>
      </p:cxnSp>
      <p:sp>
        <p:nvSpPr>
          <p:cNvPr id="17" name="16 Rectángulo"/>
          <p:cNvSpPr/>
          <p:nvPr/>
        </p:nvSpPr>
        <p:spPr>
          <a:xfrm>
            <a:off x="8822564" y="667236"/>
            <a:ext cx="1662635" cy="523220"/>
          </a:xfrm>
          <a:prstGeom prst="rect">
            <a:avLst/>
          </a:prstGeom>
        </p:spPr>
        <p:txBody>
          <a:bodyPr wrap="none">
            <a:spAutoFit/>
          </a:bodyPr>
          <a:lstStyle/>
          <a:p>
            <a:pPr algn="r"/>
            <a:r>
              <a:rPr lang="es-ES" sz="2800" b="1" dirty="0" err="1" smtClean="0">
                <a:latin typeface="Arial" pitchFamily="34" charset="0"/>
                <a:cs typeface="Arial" pitchFamily="34" charset="0"/>
              </a:rPr>
              <a:t>stringr</a:t>
            </a:r>
            <a:r>
              <a:rPr lang="es-ES" sz="2800" b="1" dirty="0" smtClean="0">
                <a:latin typeface="Arial" pitchFamily="34" charset="0"/>
                <a:cs typeface="Arial" pitchFamily="34" charset="0"/>
              </a:rPr>
              <a:t>() </a:t>
            </a:r>
          </a:p>
        </p:txBody>
      </p:sp>
      <p:pic>
        <p:nvPicPr>
          <p:cNvPr id="15" name="Picture 4" descr="Books piled free vector icons designed by Freepik | Livros empilhados,  Ideias para cartaz, Ícones"/>
          <p:cNvPicPr>
            <a:picLocks noChangeAspect="1" noChangeArrowheads="1"/>
          </p:cNvPicPr>
          <p:nvPr/>
        </p:nvPicPr>
        <p:blipFill>
          <a:blip r:embed="rId3" cstate="print"/>
          <a:srcRect/>
          <a:stretch>
            <a:fillRect/>
          </a:stretch>
        </p:blipFill>
        <p:spPr bwMode="auto">
          <a:xfrm>
            <a:off x="10714903" y="831111"/>
            <a:ext cx="1014414" cy="1014414"/>
          </a:xfrm>
          <a:prstGeom prst="rect">
            <a:avLst/>
          </a:prstGeom>
          <a:noFill/>
        </p:spPr>
      </p:pic>
      <p:sp>
        <p:nvSpPr>
          <p:cNvPr id="20" name="19 Rectángulo"/>
          <p:cNvSpPr/>
          <p:nvPr/>
        </p:nvSpPr>
        <p:spPr>
          <a:xfrm>
            <a:off x="7159677" y="1280287"/>
            <a:ext cx="3340979" cy="523220"/>
          </a:xfrm>
          <a:prstGeom prst="rect">
            <a:avLst/>
          </a:prstGeom>
        </p:spPr>
        <p:txBody>
          <a:bodyPr wrap="none">
            <a:spAutoFit/>
          </a:bodyPr>
          <a:lstStyle/>
          <a:p>
            <a:pPr algn="r"/>
            <a:r>
              <a:rPr lang="en-US" sz="2800" b="1" dirty="0" err="1" smtClean="0">
                <a:latin typeface="Arial" pitchFamily="34" charset="0"/>
                <a:cs typeface="Arial" pitchFamily="34" charset="0"/>
              </a:rPr>
              <a:t>pubmed.minerR</a:t>
            </a:r>
            <a:r>
              <a:rPr lang="en-US" sz="2800" dirty="0" smtClean="0"/>
              <a:t> </a:t>
            </a:r>
            <a:r>
              <a:rPr lang="es-ES" sz="2800" b="1" dirty="0" smtClean="0">
                <a:latin typeface="Arial" pitchFamily="34" charset="0"/>
                <a:cs typeface="Arial" pitchFamily="34" charset="0"/>
              </a:rPr>
              <a:t>() </a:t>
            </a:r>
            <a:endParaRPr lang="es-ES" sz="2800" b="1" dirty="0">
              <a:latin typeface="Arial" pitchFamily="34" charset="0"/>
              <a:cs typeface="Arial" pitchFamily="34" charset="0"/>
            </a:endParaRPr>
          </a:p>
        </p:txBody>
      </p:sp>
      <p:sp>
        <p:nvSpPr>
          <p:cNvPr id="22" name="CuadroTexto 9">
            <a:extLst>
              <a:ext uri="{FF2B5EF4-FFF2-40B4-BE49-F238E27FC236}">
                <a16:creationId xmlns="" xmlns:a16="http://schemas.microsoft.com/office/drawing/2014/main" id="{D4BD7553-6070-4CE9-9548-A2D0C09AB5CF}"/>
              </a:ext>
            </a:extLst>
          </p:cNvPr>
          <p:cNvSpPr txBox="1"/>
          <p:nvPr/>
        </p:nvSpPr>
        <p:spPr>
          <a:xfrm>
            <a:off x="11240" y="6510626"/>
            <a:ext cx="12103794" cy="338554"/>
          </a:xfrm>
          <a:prstGeom prst="rect">
            <a:avLst/>
          </a:prstGeom>
          <a:noFill/>
        </p:spPr>
        <p:txBody>
          <a:bodyPr wrap="square" rtlCol="0">
            <a:spAutoFit/>
          </a:bodyPr>
          <a:lstStyle/>
          <a:p>
            <a:r>
              <a:rPr lang="en-US" sz="1600" dirty="0">
                <a:latin typeface="Arial" pitchFamily="34" charset="0"/>
                <a:cs typeface="Arial" pitchFamily="34" charset="0"/>
              </a:rPr>
              <a:t>Source: </a:t>
            </a:r>
            <a:r>
              <a:rPr lang="en-US" sz="1600" dirty="0" smtClean="0">
                <a:latin typeface="Arial" pitchFamily="34" charset="0"/>
                <a:cs typeface="Arial" pitchFamily="34" charset="0"/>
              </a:rPr>
              <a:t>modified from </a:t>
            </a:r>
            <a:r>
              <a:rPr lang="en-US" sz="1600" dirty="0" smtClean="0">
                <a:latin typeface="Arial" pitchFamily="34" charset="0"/>
                <a:cs typeface="Arial" pitchFamily="34" charset="0"/>
              </a:rPr>
              <a:t>Almeida et al., 2019.</a:t>
            </a:r>
            <a:endParaRPr lang="es-ES" sz="1600" dirty="0">
              <a:latin typeface="Arial" pitchFamily="34" charset="0"/>
              <a:cs typeface="Arial" pitchFamily="34" charset="0"/>
            </a:endParaRPr>
          </a:p>
        </p:txBody>
      </p:sp>
      <p:sp>
        <p:nvSpPr>
          <p:cNvPr id="23" name="2 Marcador de contenido">
            <a:extLst>
              <a:ext uri="{FF2B5EF4-FFF2-40B4-BE49-F238E27FC236}">
                <a16:creationId xmlns="" xmlns:a16="http://schemas.microsoft.com/office/drawing/2014/main" id="{3226EC28-F27E-4441-A091-827F8671C874}"/>
              </a:ext>
            </a:extLst>
          </p:cNvPr>
          <p:cNvSpPr txBox="1">
            <a:spLocks/>
          </p:cNvSpPr>
          <p:nvPr/>
        </p:nvSpPr>
        <p:spPr>
          <a:xfrm>
            <a:off x="500332" y="2084151"/>
            <a:ext cx="10990053" cy="412686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817563" lvl="1" indent="-360363" algn="just">
              <a:spcBef>
                <a:spcPts val="1200"/>
              </a:spcBef>
              <a:buClr>
                <a:srgbClr val="0DD2D9"/>
              </a:buClr>
              <a:buFont typeface="Arial" panose="020B0604020202020204" pitchFamily="34" charset="0"/>
              <a:buChar char="●"/>
            </a:pPr>
            <a:r>
              <a:rPr lang="en-US" sz="2800" b="1" dirty="0" smtClean="0">
                <a:solidFill>
                  <a:srgbClr val="00007C"/>
                </a:solidFill>
                <a:latin typeface="Arial" panose="020B0604020202020204" pitchFamily="34" charset="0"/>
                <a:cs typeface="Arial" panose="020B0604020202020204" pitchFamily="34" charset="0"/>
              </a:rPr>
              <a:t>Extract genes </a:t>
            </a:r>
            <a:r>
              <a:rPr lang="en-US" dirty="0" smtClean="0">
                <a:latin typeface="Arial" panose="020B0604020202020204" pitchFamily="34" charset="0"/>
                <a:cs typeface="Arial" panose="020B0604020202020204" pitchFamily="34" charset="0"/>
              </a:rPr>
              <a:t>using</a:t>
            </a:r>
            <a:r>
              <a:rPr lang="en-US" sz="2800" b="1" dirty="0" smtClean="0">
                <a:solidFill>
                  <a:srgbClr val="00007C"/>
                </a:solidFill>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gene_atomization</a:t>
            </a:r>
            <a:r>
              <a:rPr lang="en-US" dirty="0" smtClean="0">
                <a:latin typeface="Arial" panose="020B0604020202020204" pitchFamily="34" charset="0"/>
                <a:cs typeface="Arial" panose="020B0604020202020204" pitchFamily="34" charset="0"/>
              </a:rPr>
              <a:t>() automatically fetch the genes </a:t>
            </a:r>
            <a:r>
              <a:rPr lang="en-US" dirty="0" smtClean="0">
                <a:latin typeface="Arial" panose="020B0604020202020204" pitchFamily="34" charset="0"/>
                <a:cs typeface="Arial" panose="020B0604020202020204" pitchFamily="34" charset="0"/>
              </a:rPr>
              <a:t>(HGNC approved Symbol) </a:t>
            </a:r>
            <a:r>
              <a:rPr lang="en-US" dirty="0" smtClean="0">
                <a:latin typeface="Arial" panose="020B0604020202020204" pitchFamily="34" charset="0"/>
                <a:cs typeface="Arial" panose="020B0604020202020204" pitchFamily="34" charset="0"/>
              </a:rPr>
              <a:t>from the text and report their </a:t>
            </a:r>
            <a:r>
              <a:rPr lang="en-US" dirty="0" smtClean="0">
                <a:latin typeface="Arial" panose="020B0604020202020204" pitchFamily="34" charset="0"/>
                <a:cs typeface="Arial" panose="020B0604020202020204" pitchFamily="34" charset="0"/>
              </a:rPr>
              <a:t>frequencies.</a:t>
            </a:r>
          </a:p>
          <a:p>
            <a:pPr marL="817563" lvl="1" indent="-360363" algn="just">
              <a:spcBef>
                <a:spcPts val="1200"/>
              </a:spcBef>
              <a:buClr>
                <a:srgbClr val="0DD2D9"/>
              </a:buClr>
              <a:buFont typeface="Arial" panose="020B0604020202020204" pitchFamily="34" charset="0"/>
              <a:buChar char="●"/>
            </a:pPr>
            <a:r>
              <a:rPr lang="en-US" sz="2800" b="1" dirty="0" smtClean="0">
                <a:solidFill>
                  <a:srgbClr val="00007C"/>
                </a:solidFill>
                <a:latin typeface="Arial" panose="020B0604020202020204" pitchFamily="34" charset="0"/>
                <a:cs typeface="Arial" panose="020B0604020202020204" pitchFamily="34" charset="0"/>
              </a:rPr>
              <a:t>Extract terms </a:t>
            </a:r>
            <a:r>
              <a:rPr lang="en-US" dirty="0" smtClean="0">
                <a:latin typeface="Arial" panose="020B0604020202020204" pitchFamily="34" charset="0"/>
                <a:cs typeface="Arial" panose="020B0604020202020204" pitchFamily="34" charset="0"/>
              </a:rPr>
              <a:t>using</a:t>
            </a:r>
            <a:r>
              <a:rPr lang="en-US" sz="2800"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word_atomizations</a:t>
            </a:r>
            <a:r>
              <a:rPr lang="en-US" dirty="0" smtClean="0">
                <a:latin typeface="Arial" panose="020B0604020202020204" pitchFamily="34" charset="0"/>
                <a:cs typeface="Arial" panose="020B0604020202020204" pitchFamily="34" charset="0"/>
              </a:rPr>
              <a:t>() </a:t>
            </a:r>
            <a:endParaRPr lang="en-US" dirty="0" smtClean="0">
              <a:latin typeface="Arial" panose="020B0604020202020204" pitchFamily="34" charset="0"/>
              <a:cs typeface="Arial" panose="020B0604020202020204" pitchFamily="34" charset="0"/>
            </a:endParaRPr>
          </a:p>
          <a:p>
            <a:pPr marL="817563" lvl="1" indent="-360363" algn="just">
              <a:spcBef>
                <a:spcPts val="0"/>
              </a:spcBef>
              <a:buClr>
                <a:srgbClr val="0DD2D9"/>
              </a:buClr>
            </a:pPr>
            <a:r>
              <a:rPr lang="en-US" dirty="0" smtClean="0">
                <a:latin typeface="Arial" panose="020B0604020202020204" pitchFamily="34" charset="0"/>
                <a:cs typeface="Arial" panose="020B0604020202020204" pitchFamily="34" charset="0"/>
              </a:rPr>
              <a:t>t</a:t>
            </a:r>
            <a:r>
              <a:rPr lang="en-US" dirty="0" smtClean="0">
                <a:latin typeface="Arial" panose="020B0604020202020204" pitchFamily="34" charset="0"/>
                <a:cs typeface="Arial" panose="020B0604020202020204" pitchFamily="34" charset="0"/>
              </a:rPr>
              <a:t>okenizes text </a:t>
            </a:r>
            <a:r>
              <a:rPr lang="en-US" dirty="0" smtClean="0">
                <a:latin typeface="Arial" panose="020B0604020202020204" pitchFamily="34" charset="0"/>
                <a:cs typeface="Arial" panose="020B0604020202020204" pitchFamily="34" charset="0"/>
              </a:rPr>
              <a:t>into words and reports them in </a:t>
            </a:r>
            <a:endParaRPr lang="en-US" dirty="0" smtClean="0">
              <a:latin typeface="Arial" panose="020B0604020202020204" pitchFamily="34" charset="0"/>
              <a:cs typeface="Arial" panose="020B0604020202020204" pitchFamily="34" charset="0"/>
            </a:endParaRPr>
          </a:p>
          <a:p>
            <a:pPr marL="817563" lvl="1" indent="-360363" algn="just">
              <a:spcBef>
                <a:spcPts val="0"/>
              </a:spcBef>
              <a:buClr>
                <a:srgbClr val="0DD2D9"/>
              </a:buClr>
            </a:pPr>
            <a:r>
              <a:rPr lang="en-US" dirty="0" smtClean="0">
                <a:latin typeface="Arial" panose="020B0604020202020204" pitchFamily="34" charset="0"/>
                <a:cs typeface="Arial" panose="020B0604020202020204" pitchFamily="34" charset="0"/>
              </a:rPr>
              <a:t>descending </a:t>
            </a:r>
            <a:r>
              <a:rPr lang="en-US" dirty="0" smtClean="0">
                <a:latin typeface="Arial" panose="020B0604020202020204" pitchFamily="34" charset="0"/>
                <a:cs typeface="Arial" panose="020B0604020202020204" pitchFamily="34" charset="0"/>
              </a:rPr>
              <a:t>order </a:t>
            </a:r>
            <a:r>
              <a:rPr lang="en-US" dirty="0" smtClean="0">
                <a:latin typeface="Arial" panose="020B0604020202020204" pitchFamily="34" charset="0"/>
                <a:cs typeface="Arial" panose="020B0604020202020204" pitchFamily="34" charset="0"/>
              </a:rPr>
              <a:t> of their </a:t>
            </a:r>
            <a:r>
              <a:rPr lang="en-US" dirty="0" smtClean="0">
                <a:latin typeface="Arial" panose="020B0604020202020204" pitchFamily="34" charset="0"/>
                <a:cs typeface="Arial" panose="020B0604020202020204" pitchFamily="34" charset="0"/>
              </a:rPr>
              <a:t>occurrence frequencies. </a:t>
            </a:r>
            <a:endParaRPr lang="en-US" dirty="0" smtClean="0">
              <a:latin typeface="Arial" panose="020B0604020202020204" pitchFamily="34" charset="0"/>
              <a:cs typeface="Arial" panose="020B0604020202020204" pitchFamily="34" charset="0"/>
            </a:endParaRPr>
          </a:p>
          <a:p>
            <a:pPr marL="817563" lvl="1" indent="-360363" algn="just">
              <a:spcBef>
                <a:spcPts val="0"/>
              </a:spcBef>
              <a:buClr>
                <a:srgbClr val="0DD2D9"/>
              </a:buClr>
            </a:pPr>
            <a:r>
              <a:rPr lang="en-US" dirty="0" smtClean="0">
                <a:latin typeface="Arial" panose="020B0604020202020204" pitchFamily="34" charset="0"/>
                <a:cs typeface="Arial" panose="020B0604020202020204" pitchFamily="34" charset="0"/>
              </a:rPr>
              <a:t>Common </a:t>
            </a:r>
            <a:r>
              <a:rPr lang="en-US" dirty="0" smtClean="0">
                <a:latin typeface="Arial" panose="020B0604020202020204" pitchFamily="34" charset="0"/>
                <a:cs typeface="Arial" panose="020B0604020202020204" pitchFamily="34" charset="0"/>
              </a:rPr>
              <a:t>English words, </a:t>
            </a:r>
            <a:r>
              <a:rPr lang="en-US" dirty="0" smtClean="0">
                <a:latin typeface="Arial" panose="020B0604020202020204" pitchFamily="34" charset="0"/>
                <a:cs typeface="Arial" panose="020B0604020202020204" pitchFamily="34" charset="0"/>
              </a:rPr>
              <a:t> 23 </a:t>
            </a:r>
            <a:r>
              <a:rPr lang="en-US" dirty="0" smtClean="0">
                <a:latin typeface="Arial" panose="020B0604020202020204" pitchFamily="34" charset="0"/>
                <a:cs typeface="Arial" panose="020B0604020202020204" pitchFamily="34" charset="0"/>
              </a:rPr>
              <a:t>extra white space, </a:t>
            </a:r>
            <a:endParaRPr lang="en-US" dirty="0" smtClean="0">
              <a:latin typeface="Arial" panose="020B0604020202020204" pitchFamily="34" charset="0"/>
              <a:cs typeface="Arial" panose="020B0604020202020204" pitchFamily="34" charset="0"/>
            </a:endParaRPr>
          </a:p>
          <a:p>
            <a:pPr marL="817563" lvl="1" indent="-360363" algn="just">
              <a:spcBef>
                <a:spcPts val="0"/>
              </a:spcBef>
              <a:buClr>
                <a:srgbClr val="0DD2D9"/>
              </a:buClr>
            </a:pPr>
            <a:r>
              <a:rPr lang="en-US" dirty="0" smtClean="0">
                <a:latin typeface="Arial" panose="020B0604020202020204" pitchFamily="34" charset="0"/>
                <a:cs typeface="Arial" panose="020B0604020202020204" pitchFamily="34" charset="0"/>
              </a:rPr>
              <a:t>and </a:t>
            </a:r>
            <a:r>
              <a:rPr lang="en-US" dirty="0" smtClean="0">
                <a:latin typeface="Arial" panose="020B0604020202020204" pitchFamily="34" charset="0"/>
                <a:cs typeface="Arial" panose="020B0604020202020204" pitchFamily="34" charset="0"/>
              </a:rPr>
              <a:t>punctuation marks are </a:t>
            </a:r>
            <a:r>
              <a:rPr lang="en-US" dirty="0" smtClean="0">
                <a:latin typeface="Arial" panose="020B0604020202020204" pitchFamily="34" charset="0"/>
                <a:cs typeface="Arial" panose="020B0604020202020204" pitchFamily="34" charset="0"/>
              </a:rPr>
              <a:t>automatically </a:t>
            </a:r>
            <a:r>
              <a:rPr lang="en-US" dirty="0" smtClean="0">
                <a:latin typeface="Arial" panose="020B0604020202020204" pitchFamily="34" charset="0"/>
                <a:cs typeface="Arial" panose="020B0604020202020204" pitchFamily="34" charset="0"/>
              </a:rPr>
              <a:t>removed. </a:t>
            </a:r>
            <a:endParaRPr lang="en-US" dirty="0" smtClean="0">
              <a:latin typeface="Arial" panose="020B0604020202020204" pitchFamily="34" charset="0"/>
              <a:cs typeface="Arial" panose="020B0604020202020204" pitchFamily="34" charset="0"/>
            </a:endParaRPr>
          </a:p>
          <a:p>
            <a:pPr marL="817563" lvl="1" indent="-360363" algn="just">
              <a:spcBef>
                <a:spcPts val="1200"/>
              </a:spcBef>
              <a:buClr>
                <a:srgbClr val="0DD2D9"/>
              </a:buClr>
              <a:buFont typeface="Arial" panose="020B0604020202020204" pitchFamily="34" charset="0"/>
              <a:buChar char="●"/>
            </a:pPr>
            <a:r>
              <a:rPr lang="en-US" sz="2800" b="1" dirty="0" smtClean="0">
                <a:solidFill>
                  <a:srgbClr val="00007C"/>
                </a:solidFill>
                <a:latin typeface="Arial" panose="020B0604020202020204" pitchFamily="34" charset="0"/>
                <a:cs typeface="Arial" panose="020B0604020202020204" pitchFamily="34" charset="0"/>
              </a:rPr>
              <a:t>Extract </a:t>
            </a:r>
            <a:r>
              <a:rPr lang="en-US" sz="2800" b="1" dirty="0" err="1" smtClean="0">
                <a:solidFill>
                  <a:srgbClr val="00007C"/>
                </a:solidFill>
                <a:latin typeface="Arial" panose="020B0604020202020204" pitchFamily="34" charset="0"/>
                <a:cs typeface="Arial" panose="020B0604020202020204" pitchFamily="34" charset="0"/>
              </a:rPr>
              <a:t>microbiota</a:t>
            </a:r>
            <a:r>
              <a:rPr lang="en-US" sz="2800" b="1" dirty="0" smtClean="0">
                <a:solidFill>
                  <a:srgbClr val="00007C"/>
                </a:solidFill>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using </a:t>
            </a:r>
            <a:r>
              <a:rPr lang="en-US" dirty="0" smtClean="0">
                <a:latin typeface="Arial" panose="020B0604020202020204" pitchFamily="34" charset="0"/>
                <a:cs typeface="Arial" panose="020B0604020202020204" pitchFamily="34" charset="0"/>
              </a:rPr>
              <a:t>the </a:t>
            </a:r>
            <a:r>
              <a:rPr lang="en-US" dirty="0" err="1" smtClean="0">
                <a:latin typeface="Arial" panose="020B0604020202020204" pitchFamily="34" charset="0"/>
                <a:cs typeface="Arial" panose="020B0604020202020204" pitchFamily="34" charset="0"/>
              </a:rPr>
              <a:t>str_subset</a:t>
            </a:r>
            <a:r>
              <a:rPr lang="en-US" dirty="0" smtClean="0">
                <a:latin typeface="Arial" panose="020B0604020202020204" pitchFamily="34" charset="0"/>
                <a:cs typeface="Arial" panose="020B0604020202020204" pitchFamily="34" charset="0"/>
              </a:rPr>
              <a:t>() </a:t>
            </a:r>
            <a:endParaRPr lang="en-US" dirty="0" smtClean="0">
              <a:latin typeface="Arial" panose="020B0604020202020204" pitchFamily="34" charset="0"/>
              <a:cs typeface="Arial" panose="020B0604020202020204" pitchFamily="34" charset="0"/>
            </a:endParaRPr>
          </a:p>
          <a:p>
            <a:pPr marL="817563" lvl="1" indent="-360363" algn="just">
              <a:spcBef>
                <a:spcPts val="0"/>
              </a:spcBef>
              <a:buClr>
                <a:srgbClr val="0DD2D9"/>
              </a:buClr>
            </a:pPr>
            <a:r>
              <a:rPr lang="en-US" dirty="0" smtClean="0">
                <a:latin typeface="Arial" panose="020B0604020202020204" pitchFamily="34" charset="0"/>
                <a:cs typeface="Arial" panose="020B0604020202020204" pitchFamily="34" charset="0"/>
              </a:rPr>
              <a:t>and </a:t>
            </a:r>
            <a:r>
              <a:rPr lang="en-US" dirty="0" err="1" smtClean="0">
                <a:latin typeface="Arial" panose="020B0604020202020204" pitchFamily="34" charset="0"/>
                <a:cs typeface="Arial" panose="020B0604020202020204" pitchFamily="34" charset="0"/>
              </a:rPr>
              <a:t>str_extract</a:t>
            </a:r>
            <a:r>
              <a:rPr lang="en-US" dirty="0" smtClean="0">
                <a:latin typeface="Arial" panose="020B0604020202020204" pitchFamily="34" charset="0"/>
                <a:cs typeface="Arial" panose="020B0604020202020204" pitchFamily="34" charset="0"/>
              </a:rPr>
              <a:t>() the terms of </a:t>
            </a:r>
            <a:r>
              <a:rPr lang="en-US" dirty="0" err="1" smtClean="0">
                <a:latin typeface="Arial" panose="020B0604020202020204" pitchFamily="34" charset="0"/>
                <a:cs typeface="Arial" panose="020B0604020202020204" pitchFamily="34" charset="0"/>
              </a:rPr>
              <a:t>microbiota</a:t>
            </a:r>
            <a:r>
              <a:rPr lang="en-US" dirty="0" smtClean="0">
                <a:latin typeface="Arial" panose="020B0604020202020204" pitchFamily="34" charset="0"/>
                <a:cs typeface="Arial" panose="020B0604020202020204" pitchFamily="34" charset="0"/>
              </a:rPr>
              <a:t> were </a:t>
            </a:r>
          </a:p>
          <a:p>
            <a:pPr marL="817563" lvl="1" indent="-360363" algn="just">
              <a:spcBef>
                <a:spcPts val="0"/>
              </a:spcBef>
              <a:buClr>
                <a:srgbClr val="0DD2D9"/>
              </a:buClr>
            </a:pPr>
            <a:r>
              <a:rPr lang="en-US" dirty="0" smtClean="0">
                <a:latin typeface="Arial" panose="020B0604020202020204" pitchFamily="34" charset="0"/>
                <a:cs typeface="Arial" panose="020B0604020202020204" pitchFamily="34" charset="0"/>
              </a:rPr>
              <a:t>extracted </a:t>
            </a:r>
            <a:r>
              <a:rPr lang="en-US" dirty="0" smtClean="0">
                <a:latin typeface="Arial" panose="020B0604020202020204" pitchFamily="34" charset="0"/>
                <a:cs typeface="Arial" panose="020B0604020202020204" pitchFamily="34" charset="0"/>
              </a:rPr>
              <a:t>from the abstracts of the secondary corpus. </a:t>
            </a:r>
            <a:endParaRPr lang="en-US" dirty="0" smtClean="0">
              <a:latin typeface="Arial" panose="020B0604020202020204" pitchFamily="34" charset="0"/>
              <a:cs typeface="Arial" panose="020B0604020202020204" pitchFamily="34" charset="0"/>
            </a:endParaRPr>
          </a:p>
        </p:txBody>
      </p:sp>
      <p:grpSp>
        <p:nvGrpSpPr>
          <p:cNvPr id="26" name="25 Grupo"/>
          <p:cNvGrpSpPr/>
          <p:nvPr/>
        </p:nvGrpSpPr>
        <p:grpSpPr>
          <a:xfrm>
            <a:off x="7297262" y="2825725"/>
            <a:ext cx="5056093" cy="3550030"/>
            <a:chOff x="7297262" y="2904555"/>
            <a:chExt cx="5056093" cy="3550030"/>
          </a:xfrm>
        </p:grpSpPr>
        <p:pic>
          <p:nvPicPr>
            <p:cNvPr id="19" name="18 Imagen"/>
            <p:cNvPicPr/>
            <p:nvPr/>
          </p:nvPicPr>
          <p:blipFill>
            <a:blip r:embed="rId4"/>
            <a:srcRect l="25431" t="23371" r="27769" b="15809"/>
            <a:stretch>
              <a:fillRect/>
            </a:stretch>
          </p:blipFill>
          <p:spPr bwMode="auto">
            <a:xfrm>
              <a:off x="7297262" y="2904555"/>
              <a:ext cx="5056093" cy="3550030"/>
            </a:xfrm>
            <a:prstGeom prst="rect">
              <a:avLst/>
            </a:prstGeom>
            <a:noFill/>
            <a:ln w="9525">
              <a:noFill/>
              <a:miter lim="800000"/>
              <a:headEnd/>
              <a:tailEnd/>
            </a:ln>
          </p:spPr>
        </p:pic>
        <p:sp>
          <p:nvSpPr>
            <p:cNvPr id="24" name="23 Rectángulo"/>
            <p:cNvSpPr/>
            <p:nvPr/>
          </p:nvSpPr>
          <p:spPr>
            <a:xfrm>
              <a:off x="7853082" y="2904565"/>
              <a:ext cx="394447" cy="358588"/>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24 Rectángulo"/>
            <p:cNvSpPr/>
            <p:nvPr/>
          </p:nvSpPr>
          <p:spPr>
            <a:xfrm>
              <a:off x="7826187" y="5441577"/>
              <a:ext cx="394447" cy="358588"/>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 xmlns:p14="http://schemas.microsoft.com/office/powerpoint/2010/main" val="23884523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11">
            <a:extLst>
              <a:ext uri="{FF2B5EF4-FFF2-40B4-BE49-F238E27FC236}">
                <a16:creationId xmlns="" xmlns:a16="http://schemas.microsoft.com/office/drawing/2014/main" id="{689E7B96-A4A7-4DA6-86E5-B13691B57A0A}"/>
              </a:ext>
            </a:extLst>
          </p:cNvPr>
          <p:cNvSpPr/>
          <p:nvPr/>
        </p:nvSpPr>
        <p:spPr>
          <a:xfrm>
            <a:off x="0" y="1"/>
            <a:ext cx="2438400" cy="6857999"/>
          </a:xfrm>
          <a:prstGeom prst="rect">
            <a:avLst/>
          </a:prstGeom>
          <a:gradFill flip="none" rotWithShape="1">
            <a:gsLst>
              <a:gs pos="100000">
                <a:schemeClr val="bg1">
                  <a:lumMod val="85000"/>
                </a:schemeClr>
              </a:gs>
              <a:gs pos="16000">
                <a:schemeClr val="bg1"/>
              </a:gs>
              <a:gs pos="60000">
                <a:schemeClr val="bg1">
                  <a:lumMod val="95000"/>
                </a:schemeClr>
              </a:gs>
              <a:gs pos="41000">
                <a:schemeClr val="bg1">
                  <a:lumMod val="95000"/>
                </a:schemeClr>
              </a:gs>
            </a:gsLst>
            <a:lin ang="10800000" scaled="1"/>
            <a:tileRect/>
          </a:gradFill>
        </p:spPr>
        <p:txBody>
          <a:bodyPr vert="horz" lIns="91440" tIns="45720" rIns="91440" bIns="45720" rtlCol="0">
            <a:normAutofit/>
          </a:bodyPr>
          <a:lstStyle/>
          <a:p>
            <a:pPr algn="ctr">
              <a:lnSpc>
                <a:spcPct val="90000"/>
              </a:lnSpc>
              <a:spcBef>
                <a:spcPts val="1000"/>
              </a:spcBef>
            </a:pPr>
            <a:endParaRPr lang="en-US" sz="2400">
              <a:solidFill>
                <a:schemeClr val="tx1"/>
              </a:solidFill>
            </a:endParaRPr>
          </a:p>
        </p:txBody>
      </p:sp>
      <p:cxnSp>
        <p:nvCxnSpPr>
          <p:cNvPr id="4" name="Conector recto 3">
            <a:extLst>
              <a:ext uri="{FF2B5EF4-FFF2-40B4-BE49-F238E27FC236}">
                <a16:creationId xmlns="" xmlns:a16="http://schemas.microsoft.com/office/drawing/2014/main" id="{A15BA053-1DC8-41E8-8CCD-C2D641969101}"/>
              </a:ext>
            </a:extLst>
          </p:cNvPr>
          <p:cNvCxnSpPr>
            <a:cxnSpLocks/>
          </p:cNvCxnSpPr>
          <p:nvPr/>
        </p:nvCxnSpPr>
        <p:spPr>
          <a:xfrm>
            <a:off x="0" y="518946"/>
            <a:ext cx="12192000" cy="0"/>
          </a:xfrm>
          <a:prstGeom prst="line">
            <a:avLst/>
          </a:prstGeom>
          <a:ln w="19050">
            <a:solidFill>
              <a:srgbClr val="0DD2D9"/>
            </a:solidFill>
          </a:ln>
        </p:spPr>
        <p:style>
          <a:lnRef idx="1">
            <a:schemeClr val="accent1"/>
          </a:lnRef>
          <a:fillRef idx="0">
            <a:schemeClr val="accent1"/>
          </a:fillRef>
          <a:effectRef idx="0">
            <a:schemeClr val="accent1"/>
          </a:effectRef>
          <a:fontRef idx="minor">
            <a:schemeClr val="tx1"/>
          </a:fontRef>
        </p:style>
      </p:cxnSp>
      <p:sp>
        <p:nvSpPr>
          <p:cNvPr id="2" name="Rectángulo 1">
            <a:extLst>
              <a:ext uri="{FF2B5EF4-FFF2-40B4-BE49-F238E27FC236}">
                <a16:creationId xmlns="" xmlns:a16="http://schemas.microsoft.com/office/drawing/2014/main" id="{491D80A8-0121-4D35-86A6-F3FA3B60487B}"/>
              </a:ext>
            </a:extLst>
          </p:cNvPr>
          <p:cNvSpPr/>
          <p:nvPr/>
        </p:nvSpPr>
        <p:spPr>
          <a:xfrm>
            <a:off x="0" y="0"/>
            <a:ext cx="12192000" cy="507961"/>
          </a:xfrm>
          <a:prstGeom prst="rect">
            <a:avLst/>
          </a:prstGeom>
          <a:solidFill>
            <a:srgbClr val="0DD2D9"/>
          </a:solidFill>
          <a:ln>
            <a:solidFill>
              <a:srgbClr val="0DD2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rial"/>
                <a:ea typeface="Arial"/>
                <a:cs typeface="Arial"/>
                <a:sym typeface="Arial"/>
              </a:rPr>
              <a:t>                   </a:t>
            </a:r>
            <a:r>
              <a:rPr lang="en-US" sz="2800" b="1" dirty="0" smtClean="0">
                <a:solidFill>
                  <a:srgbClr val="00007C"/>
                </a:solidFill>
                <a:latin typeface="Arial"/>
                <a:ea typeface="Arial"/>
                <a:cs typeface="Arial"/>
                <a:sym typeface="Arial"/>
              </a:rPr>
              <a:t>Methodology: </a:t>
            </a:r>
            <a:r>
              <a:rPr lang="en-US" sz="2800" dirty="0" smtClean="0">
                <a:solidFill>
                  <a:schemeClr val="bg1"/>
                </a:solidFill>
                <a:latin typeface="Arial"/>
                <a:ea typeface="Arial"/>
                <a:cs typeface="Arial"/>
                <a:sym typeface="Arial"/>
              </a:rPr>
              <a:t>Terms election for LSA </a:t>
            </a:r>
            <a:endParaRPr lang="en-US" sz="2800" dirty="0">
              <a:solidFill>
                <a:schemeClr val="bg1"/>
              </a:solidFill>
              <a:latin typeface="Arial" panose="020B0604020202020204" pitchFamily="34" charset="0"/>
              <a:ea typeface="Arimo" panose="020B0604020202020204" pitchFamily="34" charset="0"/>
              <a:cs typeface="Arial" panose="020B0604020202020204" pitchFamily="34" charset="0"/>
            </a:endParaRPr>
          </a:p>
        </p:txBody>
      </p:sp>
      <p:sp>
        <p:nvSpPr>
          <p:cNvPr id="9" name="Google Shape;173;p22">
            <a:extLst>
              <a:ext uri="{FF2B5EF4-FFF2-40B4-BE49-F238E27FC236}">
                <a16:creationId xmlns="" xmlns:a16="http://schemas.microsoft.com/office/drawing/2014/main" id="{311ABA68-1B25-4640-A987-EC984A18E9B8}"/>
              </a:ext>
            </a:extLst>
          </p:cNvPr>
          <p:cNvSpPr/>
          <p:nvPr/>
        </p:nvSpPr>
        <p:spPr>
          <a:xfrm>
            <a:off x="109372" y="128346"/>
            <a:ext cx="781200" cy="781200"/>
          </a:xfrm>
          <a:prstGeom prst="ellipse">
            <a:avLst/>
          </a:prstGeom>
          <a:solidFill>
            <a:schemeClr val="bg1"/>
          </a:solidFill>
          <a:ln w="19050" cap="flat" cmpd="sng">
            <a:solidFill>
              <a:srgbClr val="00007C"/>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1" name="Google Shape;177;p22">
            <a:extLst>
              <a:ext uri="{FF2B5EF4-FFF2-40B4-BE49-F238E27FC236}">
                <a16:creationId xmlns="" xmlns:a16="http://schemas.microsoft.com/office/drawing/2014/main" id="{5CF93BAC-97C3-4860-9661-423F69FC627D}"/>
              </a:ext>
            </a:extLst>
          </p:cNvPr>
          <p:cNvSpPr/>
          <p:nvPr/>
        </p:nvSpPr>
        <p:spPr>
          <a:xfrm>
            <a:off x="278572" y="298347"/>
            <a:ext cx="442800" cy="442800"/>
          </a:xfrm>
          <a:custGeom>
            <a:avLst/>
            <a:gdLst/>
            <a:ahLst/>
            <a:cxnLst/>
            <a:rect l="l" t="t" r="r" b="b"/>
            <a:pathLst>
              <a:path w="120000" h="120000" extrusionOk="0">
                <a:moveTo>
                  <a:pt x="65274" y="39473"/>
                </a:moveTo>
                <a:cubicBezTo>
                  <a:pt x="53599" y="36371"/>
                  <a:pt x="41599" y="43242"/>
                  <a:pt x="38470" y="54820"/>
                </a:cubicBezTo>
                <a:cubicBezTo>
                  <a:pt x="35342" y="66398"/>
                  <a:pt x="42270" y="78299"/>
                  <a:pt x="53945" y="81402"/>
                </a:cubicBezTo>
                <a:cubicBezTo>
                  <a:pt x="65620" y="84504"/>
                  <a:pt x="77621" y="77633"/>
                  <a:pt x="80749" y="66055"/>
                </a:cubicBezTo>
                <a:cubicBezTo>
                  <a:pt x="83877" y="54477"/>
                  <a:pt x="76949" y="42576"/>
                  <a:pt x="65274" y="39473"/>
                </a:cubicBezTo>
                <a:close/>
                <a:moveTo>
                  <a:pt x="69168" y="25060"/>
                </a:moveTo>
                <a:cubicBezTo>
                  <a:pt x="88870" y="30296"/>
                  <a:pt x="100561" y="50379"/>
                  <a:pt x="95282" y="69917"/>
                </a:cubicBezTo>
                <a:cubicBezTo>
                  <a:pt x="90003" y="89455"/>
                  <a:pt x="69753" y="101050"/>
                  <a:pt x="50051" y="95815"/>
                </a:cubicBezTo>
                <a:cubicBezTo>
                  <a:pt x="30350" y="90579"/>
                  <a:pt x="18658" y="70496"/>
                  <a:pt x="23937" y="50958"/>
                </a:cubicBezTo>
                <a:cubicBezTo>
                  <a:pt x="29216" y="31420"/>
                  <a:pt x="49467" y="19825"/>
                  <a:pt x="69168" y="25060"/>
                </a:cubicBezTo>
                <a:close/>
                <a:moveTo>
                  <a:pt x="70584" y="19819"/>
                </a:moveTo>
                <a:cubicBezTo>
                  <a:pt x="47964" y="13808"/>
                  <a:pt x="24713" y="27121"/>
                  <a:pt x="18652" y="49554"/>
                </a:cubicBezTo>
                <a:cubicBezTo>
                  <a:pt x="12591" y="71987"/>
                  <a:pt x="26015" y="95045"/>
                  <a:pt x="48635" y="101056"/>
                </a:cubicBezTo>
                <a:cubicBezTo>
                  <a:pt x="71255" y="107067"/>
                  <a:pt x="94506" y="93754"/>
                  <a:pt x="100567" y="71321"/>
                </a:cubicBezTo>
                <a:cubicBezTo>
                  <a:pt x="106628" y="48888"/>
                  <a:pt x="93204" y="25830"/>
                  <a:pt x="70584" y="19819"/>
                </a:cubicBezTo>
                <a:close/>
                <a:moveTo>
                  <a:pt x="120000" y="28418"/>
                </a:moveTo>
                <a:lnTo>
                  <a:pt x="119819" y="29085"/>
                </a:lnTo>
                <a:lnTo>
                  <a:pt x="119636" y="28804"/>
                </a:lnTo>
                <a:close/>
                <a:moveTo>
                  <a:pt x="84120" y="4683"/>
                </a:moveTo>
                <a:lnTo>
                  <a:pt x="83867" y="19572"/>
                </a:lnTo>
                <a:lnTo>
                  <a:pt x="83406" y="19449"/>
                </a:lnTo>
                <a:cubicBezTo>
                  <a:pt x="87163" y="21546"/>
                  <a:pt x="90559" y="24117"/>
                  <a:pt x="93431" y="27166"/>
                </a:cubicBezTo>
                <a:lnTo>
                  <a:pt x="106796" y="23870"/>
                </a:lnTo>
                <a:lnTo>
                  <a:pt x="115363" y="39849"/>
                </a:lnTo>
                <a:lnTo>
                  <a:pt x="105840" y="48364"/>
                </a:lnTo>
                <a:cubicBezTo>
                  <a:pt x="107034" y="52676"/>
                  <a:pt x="107596" y="57191"/>
                  <a:pt x="107394" y="61781"/>
                </a:cubicBezTo>
                <a:lnTo>
                  <a:pt x="119289" y="68330"/>
                </a:lnTo>
                <a:lnTo>
                  <a:pt x="114566" y="85810"/>
                </a:lnTo>
                <a:lnTo>
                  <a:pt x="100132" y="85570"/>
                </a:lnTo>
                <a:cubicBezTo>
                  <a:pt x="98307" y="88594"/>
                  <a:pt x="96096" y="91321"/>
                  <a:pt x="93619" y="93756"/>
                </a:cubicBezTo>
                <a:lnTo>
                  <a:pt x="98359" y="106025"/>
                </a:lnTo>
                <a:lnTo>
                  <a:pt x="83411" y="116405"/>
                </a:lnTo>
                <a:lnTo>
                  <a:pt x="72073" y="106643"/>
                </a:lnTo>
                <a:lnTo>
                  <a:pt x="73453" y="105685"/>
                </a:lnTo>
                <a:cubicBezTo>
                  <a:pt x="69110" y="107079"/>
                  <a:pt x="64517" y="107749"/>
                  <a:pt x="59835" y="107723"/>
                </a:cubicBezTo>
                <a:lnTo>
                  <a:pt x="52963" y="119999"/>
                </a:lnTo>
                <a:lnTo>
                  <a:pt x="35336" y="115316"/>
                </a:lnTo>
                <a:lnTo>
                  <a:pt x="35574" y="101277"/>
                </a:lnTo>
                <a:cubicBezTo>
                  <a:pt x="31839" y="99165"/>
                  <a:pt x="28466" y="96583"/>
                  <a:pt x="25614" y="93529"/>
                </a:cubicBezTo>
                <a:lnTo>
                  <a:pt x="25843" y="94015"/>
                </a:lnTo>
                <a:lnTo>
                  <a:pt x="11102" y="96847"/>
                </a:lnTo>
                <a:lnTo>
                  <a:pt x="3390" y="80445"/>
                </a:lnTo>
                <a:lnTo>
                  <a:pt x="13359" y="72429"/>
                </a:lnTo>
                <a:cubicBezTo>
                  <a:pt x="12295" y="68561"/>
                  <a:pt x="11739" y="64530"/>
                  <a:pt x="11738" y="60428"/>
                </a:cubicBezTo>
                <a:lnTo>
                  <a:pt x="0" y="53965"/>
                </a:lnTo>
                <a:lnTo>
                  <a:pt x="4723" y="36484"/>
                </a:lnTo>
                <a:lnTo>
                  <a:pt x="18174" y="36709"/>
                </a:lnTo>
                <a:cubicBezTo>
                  <a:pt x="19999" y="33515"/>
                  <a:pt x="22203" y="30603"/>
                  <a:pt x="24696" y="27997"/>
                </a:cubicBezTo>
                <a:lnTo>
                  <a:pt x="20190" y="14215"/>
                </a:lnTo>
                <a:lnTo>
                  <a:pt x="35666" y="4625"/>
                </a:lnTo>
                <a:lnTo>
                  <a:pt x="46473" y="14962"/>
                </a:lnTo>
                <a:lnTo>
                  <a:pt x="46365" y="15030"/>
                </a:lnTo>
                <a:cubicBezTo>
                  <a:pt x="50613" y="13704"/>
                  <a:pt x="55098" y="13091"/>
                  <a:pt x="59667" y="13141"/>
                </a:cubicBezTo>
                <a:lnTo>
                  <a:pt x="59206" y="13018"/>
                </a:lnTo>
                <a:lnTo>
                  <a:pt x="66493" y="0"/>
                </a:lnTo>
                <a:close/>
              </a:path>
            </a:pathLst>
          </a:custGeom>
          <a:solidFill>
            <a:srgbClr val="00007C"/>
          </a:solidFill>
          <a:ln>
            <a:noFill/>
          </a:ln>
        </p:spPr>
        <p:txBody>
          <a:bodyPr spcFirstLastPara="1" wrap="square" lIns="121900" tIns="60933" rIns="121900" bIns="60933" anchor="ctr" anchorCtr="0">
            <a:noAutofit/>
          </a:bodyPr>
          <a:lstStyle/>
          <a:p>
            <a:pPr algn="ctr"/>
            <a:endParaRPr sz="2400">
              <a:solidFill>
                <a:srgbClr val="00007C"/>
              </a:solidFill>
              <a:latin typeface="Arial"/>
              <a:ea typeface="Arial"/>
              <a:cs typeface="Arial"/>
              <a:sym typeface="Arial"/>
            </a:endParaRPr>
          </a:p>
        </p:txBody>
      </p:sp>
      <p:cxnSp>
        <p:nvCxnSpPr>
          <p:cNvPr id="33" name="Conector recto 32">
            <a:extLst>
              <a:ext uri="{FF2B5EF4-FFF2-40B4-BE49-F238E27FC236}">
                <a16:creationId xmlns="" xmlns:a16="http://schemas.microsoft.com/office/drawing/2014/main" id="{75F467CF-90D9-4770-8D1A-646F975ADC3A}"/>
              </a:ext>
            </a:extLst>
          </p:cNvPr>
          <p:cNvCxnSpPr>
            <a:cxnSpLocks/>
          </p:cNvCxnSpPr>
          <p:nvPr/>
        </p:nvCxnSpPr>
        <p:spPr>
          <a:xfrm>
            <a:off x="-5846" y="6517925"/>
            <a:ext cx="12197846" cy="0"/>
          </a:xfrm>
          <a:prstGeom prst="line">
            <a:avLst/>
          </a:prstGeom>
          <a:ln w="19050">
            <a:solidFill>
              <a:srgbClr val="00007C"/>
            </a:solidFill>
          </a:ln>
        </p:spPr>
        <p:style>
          <a:lnRef idx="1">
            <a:schemeClr val="accent1"/>
          </a:lnRef>
          <a:fillRef idx="0">
            <a:schemeClr val="accent1"/>
          </a:fillRef>
          <a:effectRef idx="0">
            <a:schemeClr val="accent1"/>
          </a:effectRef>
          <a:fontRef idx="minor">
            <a:schemeClr val="tx1"/>
          </a:fontRef>
        </p:style>
      </p:cxnSp>
      <p:pic>
        <p:nvPicPr>
          <p:cNvPr id="28674" name="Picture 2" descr="gene Icon - Download gene Icon 3524471 | Noun Project"/>
          <p:cNvPicPr>
            <a:picLocks noChangeAspect="1" noChangeArrowheads="1"/>
          </p:cNvPicPr>
          <p:nvPr/>
        </p:nvPicPr>
        <p:blipFill>
          <a:blip r:embed="rId3"/>
          <a:srcRect/>
          <a:stretch>
            <a:fillRect/>
          </a:stretch>
        </p:blipFill>
        <p:spPr bwMode="auto">
          <a:xfrm>
            <a:off x="1138985" y="1639019"/>
            <a:ext cx="1905000" cy="1905000"/>
          </a:xfrm>
          <a:prstGeom prst="rect">
            <a:avLst/>
          </a:prstGeom>
          <a:noFill/>
        </p:spPr>
      </p:pic>
      <p:pic>
        <p:nvPicPr>
          <p:cNvPr id="28676" name="Picture 4" descr="Bacteria Icon #406264 - Free Icons Library"/>
          <p:cNvPicPr>
            <a:picLocks noChangeAspect="1" noChangeArrowheads="1"/>
          </p:cNvPicPr>
          <p:nvPr/>
        </p:nvPicPr>
        <p:blipFill>
          <a:blip r:embed="rId4" cstate="print"/>
          <a:srcRect/>
          <a:stretch>
            <a:fillRect/>
          </a:stretch>
        </p:blipFill>
        <p:spPr bwMode="auto">
          <a:xfrm>
            <a:off x="3968449" y="1903861"/>
            <a:ext cx="1552454" cy="1552454"/>
          </a:xfrm>
          <a:prstGeom prst="rect">
            <a:avLst/>
          </a:prstGeom>
          <a:noFill/>
        </p:spPr>
      </p:pic>
      <p:pic>
        <p:nvPicPr>
          <p:cNvPr id="28678" name="Picture 6" descr="Medical and healthcare icon set glyph style 1858440 Vector Art at Vecteezy"/>
          <p:cNvPicPr>
            <a:picLocks noChangeAspect="1" noChangeArrowheads="1"/>
          </p:cNvPicPr>
          <p:nvPr/>
        </p:nvPicPr>
        <p:blipFill>
          <a:blip r:embed="rId5"/>
          <a:srcRect l="75164" t="8809" r="9775" b="66978"/>
          <a:stretch>
            <a:fillRect/>
          </a:stretch>
        </p:blipFill>
        <p:spPr bwMode="auto">
          <a:xfrm>
            <a:off x="6711350" y="1552756"/>
            <a:ext cx="1915064" cy="2260120"/>
          </a:xfrm>
          <a:prstGeom prst="rect">
            <a:avLst/>
          </a:prstGeom>
          <a:noFill/>
        </p:spPr>
      </p:pic>
      <p:pic>
        <p:nvPicPr>
          <p:cNvPr id="28680" name="Picture 8" descr="primary w Icons PNG - Free PNG and Icons Downloads"/>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8937265" y="1120479"/>
            <a:ext cx="3133964" cy="3133964"/>
          </a:xfrm>
          <a:prstGeom prst="rect">
            <a:avLst/>
          </a:prstGeom>
          <a:noFill/>
        </p:spPr>
      </p:pic>
      <p:sp>
        <p:nvSpPr>
          <p:cNvPr id="14" name="2 Marcador de contenido">
            <a:extLst>
              <a:ext uri="{FF2B5EF4-FFF2-40B4-BE49-F238E27FC236}">
                <a16:creationId xmlns="" xmlns:a16="http://schemas.microsoft.com/office/drawing/2014/main" id="{3226EC28-F27E-4441-A091-827F8671C874}"/>
              </a:ext>
            </a:extLst>
          </p:cNvPr>
          <p:cNvSpPr txBox="1">
            <a:spLocks/>
          </p:cNvSpPr>
          <p:nvPr/>
        </p:nvSpPr>
        <p:spPr>
          <a:xfrm>
            <a:off x="132270" y="3861193"/>
            <a:ext cx="2731698" cy="8143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817563" lvl="1" indent="-360363" algn="l">
              <a:spcBef>
                <a:spcPts val="1200"/>
              </a:spcBef>
              <a:buClr>
                <a:srgbClr val="0DD2D9"/>
              </a:buClr>
              <a:buFont typeface="Arial" panose="020B0604020202020204" pitchFamily="34" charset="0"/>
              <a:buChar char="●"/>
            </a:pPr>
            <a:r>
              <a:rPr lang="en-US" sz="2800" b="1" dirty="0" smtClean="0">
                <a:solidFill>
                  <a:srgbClr val="00007C"/>
                </a:solidFill>
                <a:latin typeface="Arial" panose="020B0604020202020204" pitchFamily="34" charset="0"/>
                <a:cs typeface="Arial" panose="020B0604020202020204" pitchFamily="34" charset="0"/>
              </a:rPr>
              <a:t>List of genes </a:t>
            </a:r>
            <a:r>
              <a:rPr lang="en-US" dirty="0" smtClean="0">
                <a:latin typeface="Arial" panose="020B0604020202020204" pitchFamily="34" charset="0"/>
                <a:cs typeface="Arial" panose="020B0604020202020204" pitchFamily="34" charset="0"/>
              </a:rPr>
              <a:t>extracted from the corpus (&gt;10).</a:t>
            </a:r>
          </a:p>
          <a:p>
            <a:pPr marL="817563" lvl="1" indent="-360363" algn="l">
              <a:spcBef>
                <a:spcPts val="0"/>
              </a:spcBef>
              <a:buClr>
                <a:srgbClr val="0DD2D9"/>
              </a:buClr>
              <a:buFont typeface="Arial" panose="020B0604020202020204" pitchFamily="34" charset="0"/>
              <a:buChar char="●"/>
            </a:pPr>
            <a:endParaRPr lang="en-US" b="1" i="1" dirty="0" smtClean="0">
              <a:solidFill>
                <a:srgbClr val="00007C"/>
              </a:solidFill>
              <a:latin typeface="Arial" panose="020B0604020202020204" pitchFamily="34" charset="0"/>
              <a:cs typeface="Arial" panose="020B0604020202020204" pitchFamily="34" charset="0"/>
            </a:endParaRPr>
          </a:p>
          <a:p>
            <a:pPr marL="817563" lvl="1" indent="-360363" algn="l">
              <a:spcBef>
                <a:spcPts val="0"/>
              </a:spcBef>
              <a:buClr>
                <a:srgbClr val="0DD2D9"/>
              </a:buClr>
              <a:buFont typeface="Arial" panose="020B0604020202020204" pitchFamily="34" charset="0"/>
              <a:buChar char="●"/>
            </a:pPr>
            <a:endParaRPr lang="en-US" b="1" i="1" dirty="0" smtClean="0">
              <a:solidFill>
                <a:srgbClr val="00007C"/>
              </a:solidFill>
              <a:latin typeface="Arial" panose="020B0604020202020204" pitchFamily="34" charset="0"/>
              <a:cs typeface="Arial" panose="020B0604020202020204" pitchFamily="34" charset="0"/>
            </a:endParaRPr>
          </a:p>
          <a:p>
            <a:pPr marL="817563" lvl="1" indent="-360363" algn="l">
              <a:spcBef>
                <a:spcPts val="0"/>
              </a:spcBef>
              <a:buClr>
                <a:srgbClr val="0DD2D9"/>
              </a:buClr>
              <a:buFont typeface="Arial" panose="020B0604020202020204" pitchFamily="34" charset="0"/>
              <a:buChar char="●"/>
            </a:pPr>
            <a:endParaRPr lang="en-US" b="1" i="1" dirty="0" smtClean="0">
              <a:solidFill>
                <a:srgbClr val="00007C"/>
              </a:solidFill>
              <a:latin typeface="Arial" panose="020B0604020202020204" pitchFamily="34" charset="0"/>
              <a:cs typeface="Arial" panose="020B0604020202020204" pitchFamily="34" charset="0"/>
            </a:endParaRPr>
          </a:p>
          <a:p>
            <a:pPr marL="817563" lvl="1" indent="-360363" algn="l">
              <a:spcBef>
                <a:spcPts val="0"/>
              </a:spcBef>
              <a:buClr>
                <a:srgbClr val="0DD2D9"/>
              </a:buClr>
              <a:buFont typeface="Arial" panose="020B0604020202020204" pitchFamily="34" charset="0"/>
              <a:buChar char="●"/>
            </a:pPr>
            <a:endParaRPr lang="en-US" b="1" i="1" dirty="0" smtClean="0">
              <a:solidFill>
                <a:srgbClr val="00007C"/>
              </a:solidFill>
              <a:latin typeface="Arial" panose="020B0604020202020204" pitchFamily="34" charset="0"/>
              <a:cs typeface="Arial" panose="020B0604020202020204" pitchFamily="34" charset="0"/>
            </a:endParaRPr>
          </a:p>
          <a:p>
            <a:pPr marL="817563" lvl="1" indent="-360363" algn="l">
              <a:spcBef>
                <a:spcPts val="1200"/>
              </a:spcBef>
              <a:spcAft>
                <a:spcPts val="1200"/>
              </a:spcAft>
              <a:buClr>
                <a:srgbClr val="0DD2D9"/>
              </a:buClr>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
        <p:nvSpPr>
          <p:cNvPr id="16" name="2 Marcador de contenido">
            <a:extLst>
              <a:ext uri="{FF2B5EF4-FFF2-40B4-BE49-F238E27FC236}">
                <a16:creationId xmlns="" xmlns:a16="http://schemas.microsoft.com/office/drawing/2014/main" id="{3226EC28-F27E-4441-A091-827F8671C874}"/>
              </a:ext>
            </a:extLst>
          </p:cNvPr>
          <p:cNvSpPr txBox="1">
            <a:spLocks/>
          </p:cNvSpPr>
          <p:nvPr/>
        </p:nvSpPr>
        <p:spPr>
          <a:xfrm>
            <a:off x="2855338" y="3858316"/>
            <a:ext cx="3252159" cy="8143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817563" lvl="1" indent="-360363" algn="l">
              <a:spcBef>
                <a:spcPts val="1200"/>
              </a:spcBef>
              <a:buClr>
                <a:srgbClr val="0DD2D9"/>
              </a:buClr>
              <a:buFont typeface="Arial" panose="020B0604020202020204" pitchFamily="34" charset="0"/>
              <a:buChar char="●"/>
            </a:pPr>
            <a:r>
              <a:rPr lang="en-US" sz="2800" b="1" dirty="0" smtClean="0">
                <a:solidFill>
                  <a:srgbClr val="00007C"/>
                </a:solidFill>
                <a:latin typeface="Arial" panose="020B0604020202020204" pitchFamily="34" charset="0"/>
                <a:cs typeface="Arial" panose="020B0604020202020204" pitchFamily="34" charset="0"/>
              </a:rPr>
              <a:t>Intestinal </a:t>
            </a:r>
            <a:r>
              <a:rPr lang="en-US" sz="2800" b="1" dirty="0" err="1" smtClean="0">
                <a:solidFill>
                  <a:srgbClr val="00007C"/>
                </a:solidFill>
                <a:latin typeface="Arial" panose="020B0604020202020204" pitchFamily="34" charset="0"/>
                <a:cs typeface="Arial" panose="020B0604020202020204" pitchFamily="34" charset="0"/>
              </a:rPr>
              <a:t>microbiome</a:t>
            </a:r>
            <a:r>
              <a:rPr lang="en-US" sz="2800" b="1" dirty="0" smtClean="0">
                <a:solidFill>
                  <a:srgbClr val="00007C"/>
                </a:solidFill>
                <a:latin typeface="Arial" panose="020B0604020202020204" pitchFamily="34" charset="0"/>
                <a:cs typeface="Arial" panose="020B0604020202020204" pitchFamily="34" charset="0"/>
              </a:rPr>
              <a:t> population</a:t>
            </a:r>
            <a:r>
              <a:rPr lang="en-US" sz="2800" b="1" dirty="0" smtClean="0">
                <a:solidFill>
                  <a:srgbClr val="00007C"/>
                </a:solidFill>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extracted from the corpus.</a:t>
            </a:r>
          </a:p>
          <a:p>
            <a:pPr marL="817563" lvl="1" indent="-360363" algn="l">
              <a:spcBef>
                <a:spcPts val="0"/>
              </a:spcBef>
              <a:buClr>
                <a:srgbClr val="0DD2D9"/>
              </a:buClr>
            </a:pPr>
            <a:endParaRPr lang="en-US" b="1" i="1" dirty="0" smtClean="0">
              <a:solidFill>
                <a:srgbClr val="00007C"/>
              </a:solidFill>
              <a:latin typeface="Arial" panose="020B0604020202020204" pitchFamily="34" charset="0"/>
              <a:cs typeface="Arial" panose="020B0604020202020204" pitchFamily="34" charset="0"/>
            </a:endParaRPr>
          </a:p>
          <a:p>
            <a:pPr marL="817563" lvl="1" indent="-360363" algn="l">
              <a:spcBef>
                <a:spcPts val="0"/>
              </a:spcBef>
              <a:buClr>
                <a:srgbClr val="0DD2D9"/>
              </a:buClr>
              <a:buFont typeface="Arial" panose="020B0604020202020204" pitchFamily="34" charset="0"/>
              <a:buChar char="●"/>
            </a:pPr>
            <a:endParaRPr lang="en-US" b="1" i="1" dirty="0" smtClean="0">
              <a:solidFill>
                <a:srgbClr val="00007C"/>
              </a:solidFill>
              <a:latin typeface="Arial" panose="020B0604020202020204" pitchFamily="34" charset="0"/>
              <a:cs typeface="Arial" panose="020B0604020202020204" pitchFamily="34" charset="0"/>
            </a:endParaRPr>
          </a:p>
          <a:p>
            <a:pPr marL="817563" lvl="1" indent="-360363" algn="l">
              <a:spcBef>
                <a:spcPts val="1200"/>
              </a:spcBef>
              <a:spcAft>
                <a:spcPts val="1200"/>
              </a:spcAft>
              <a:buClr>
                <a:srgbClr val="0DD2D9"/>
              </a:buClr>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
        <p:nvSpPr>
          <p:cNvPr id="17" name="2 Marcador de contenido">
            <a:extLst>
              <a:ext uri="{FF2B5EF4-FFF2-40B4-BE49-F238E27FC236}">
                <a16:creationId xmlns="" xmlns:a16="http://schemas.microsoft.com/office/drawing/2014/main" id="{3226EC28-F27E-4441-A091-827F8671C874}"/>
              </a:ext>
            </a:extLst>
          </p:cNvPr>
          <p:cNvSpPr txBox="1">
            <a:spLocks/>
          </p:cNvSpPr>
          <p:nvPr/>
        </p:nvSpPr>
        <p:spPr>
          <a:xfrm>
            <a:off x="6009732" y="3907199"/>
            <a:ext cx="3252159" cy="8143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817563" lvl="1" indent="-360363" algn="l">
              <a:spcBef>
                <a:spcPts val="1200"/>
              </a:spcBef>
              <a:buClr>
                <a:srgbClr val="0DD2D9"/>
              </a:buClr>
              <a:buFont typeface="Arial" panose="020B0604020202020204" pitchFamily="34" charset="0"/>
              <a:buChar char="●"/>
            </a:pPr>
            <a:r>
              <a:rPr lang="en-US" sz="2800" b="1" dirty="0" smtClean="0">
                <a:solidFill>
                  <a:srgbClr val="00007C"/>
                </a:solidFill>
                <a:latin typeface="Arial" panose="020B0604020202020204" pitchFamily="34" charset="0"/>
                <a:cs typeface="Arial" panose="020B0604020202020204" pitchFamily="34" charset="0"/>
              </a:rPr>
              <a:t>Metabolic diseases </a:t>
            </a:r>
            <a:r>
              <a:rPr lang="en-US" dirty="0" smtClean="0">
                <a:latin typeface="Arial" panose="020B0604020202020204" pitchFamily="34" charset="0"/>
                <a:cs typeface="Arial" panose="020B0604020202020204" pitchFamily="34" charset="0"/>
              </a:rPr>
              <a:t>extracted from bibliography.</a:t>
            </a:r>
          </a:p>
          <a:p>
            <a:pPr marL="817563" lvl="1" indent="-360363" algn="l">
              <a:spcBef>
                <a:spcPts val="0"/>
              </a:spcBef>
              <a:buClr>
                <a:srgbClr val="0DD2D9"/>
              </a:buClr>
              <a:buFont typeface="Arial" panose="020B0604020202020204" pitchFamily="34" charset="0"/>
              <a:buChar char="●"/>
            </a:pPr>
            <a:endParaRPr lang="en-US" b="1" i="1" dirty="0" smtClean="0">
              <a:solidFill>
                <a:srgbClr val="00007C"/>
              </a:solidFill>
              <a:latin typeface="Arial" panose="020B0604020202020204" pitchFamily="34" charset="0"/>
              <a:cs typeface="Arial" panose="020B0604020202020204" pitchFamily="34" charset="0"/>
            </a:endParaRPr>
          </a:p>
          <a:p>
            <a:pPr marL="817563" lvl="1" indent="-360363" algn="l">
              <a:spcBef>
                <a:spcPts val="0"/>
              </a:spcBef>
              <a:buClr>
                <a:srgbClr val="0DD2D9"/>
              </a:buClr>
              <a:buFont typeface="Arial" panose="020B0604020202020204" pitchFamily="34" charset="0"/>
              <a:buChar char="●"/>
            </a:pPr>
            <a:endParaRPr lang="en-US" b="1" i="1" dirty="0" smtClean="0">
              <a:solidFill>
                <a:srgbClr val="00007C"/>
              </a:solidFill>
              <a:latin typeface="Arial" panose="020B0604020202020204" pitchFamily="34" charset="0"/>
              <a:cs typeface="Arial" panose="020B0604020202020204" pitchFamily="34" charset="0"/>
            </a:endParaRPr>
          </a:p>
          <a:p>
            <a:pPr marL="817563" lvl="1" indent="-360363" algn="l">
              <a:spcBef>
                <a:spcPts val="0"/>
              </a:spcBef>
              <a:buClr>
                <a:srgbClr val="0DD2D9"/>
              </a:buClr>
              <a:buFont typeface="Arial" panose="020B0604020202020204" pitchFamily="34" charset="0"/>
              <a:buChar char="●"/>
            </a:pPr>
            <a:endParaRPr lang="en-US" b="1" i="1" dirty="0" smtClean="0">
              <a:solidFill>
                <a:srgbClr val="00007C"/>
              </a:solidFill>
              <a:latin typeface="Arial" panose="020B0604020202020204" pitchFamily="34" charset="0"/>
              <a:cs typeface="Arial" panose="020B0604020202020204" pitchFamily="34" charset="0"/>
            </a:endParaRPr>
          </a:p>
          <a:p>
            <a:pPr marL="817563" lvl="1" indent="-360363" algn="l">
              <a:spcBef>
                <a:spcPts val="0"/>
              </a:spcBef>
              <a:buClr>
                <a:srgbClr val="0DD2D9"/>
              </a:buClr>
              <a:buFont typeface="Arial" panose="020B0604020202020204" pitchFamily="34" charset="0"/>
              <a:buChar char="●"/>
            </a:pPr>
            <a:endParaRPr lang="en-US" b="1" i="1" dirty="0" smtClean="0">
              <a:solidFill>
                <a:srgbClr val="00007C"/>
              </a:solidFill>
              <a:latin typeface="Arial" panose="020B0604020202020204" pitchFamily="34" charset="0"/>
              <a:cs typeface="Arial" panose="020B0604020202020204" pitchFamily="34" charset="0"/>
            </a:endParaRPr>
          </a:p>
          <a:p>
            <a:pPr marL="817563" lvl="1" indent="-360363" algn="l">
              <a:spcBef>
                <a:spcPts val="1200"/>
              </a:spcBef>
              <a:spcAft>
                <a:spcPts val="1200"/>
              </a:spcAft>
              <a:buClr>
                <a:srgbClr val="0DD2D9"/>
              </a:buClr>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
        <p:nvSpPr>
          <p:cNvPr id="18" name="2 Marcador de contenido">
            <a:extLst>
              <a:ext uri="{FF2B5EF4-FFF2-40B4-BE49-F238E27FC236}">
                <a16:creationId xmlns="" xmlns:a16="http://schemas.microsoft.com/office/drawing/2014/main" id="{3226EC28-F27E-4441-A091-827F8671C874}"/>
              </a:ext>
            </a:extLst>
          </p:cNvPr>
          <p:cNvSpPr txBox="1">
            <a:spLocks/>
          </p:cNvSpPr>
          <p:nvPr/>
        </p:nvSpPr>
        <p:spPr>
          <a:xfrm>
            <a:off x="9083614" y="3961834"/>
            <a:ext cx="2731698" cy="8143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817563" lvl="1" indent="-360363" algn="l">
              <a:spcBef>
                <a:spcPts val="1200"/>
              </a:spcBef>
              <a:buClr>
                <a:srgbClr val="0DD2D9"/>
              </a:buClr>
              <a:buFont typeface="Arial" panose="020B0604020202020204" pitchFamily="34" charset="0"/>
              <a:buChar char="●"/>
            </a:pPr>
            <a:r>
              <a:rPr lang="en-US" sz="2800" b="1" dirty="0" smtClean="0">
                <a:solidFill>
                  <a:srgbClr val="00007C"/>
                </a:solidFill>
                <a:latin typeface="Arial" panose="020B0604020202020204" pitchFamily="34" charset="0"/>
                <a:cs typeface="Arial" panose="020B0604020202020204" pitchFamily="34" charset="0"/>
              </a:rPr>
              <a:t>List of words </a:t>
            </a:r>
            <a:r>
              <a:rPr lang="en-US" dirty="0" smtClean="0">
                <a:latin typeface="Arial" panose="020B0604020202020204" pitchFamily="34" charset="0"/>
                <a:cs typeface="Arial" panose="020B0604020202020204" pitchFamily="34" charset="0"/>
              </a:rPr>
              <a:t>extracted from the corpus.</a:t>
            </a:r>
          </a:p>
          <a:p>
            <a:pPr marL="817563" lvl="1" indent="-360363" algn="l">
              <a:spcBef>
                <a:spcPts val="0"/>
              </a:spcBef>
              <a:buClr>
                <a:srgbClr val="0DD2D9"/>
              </a:buClr>
              <a:buFont typeface="Arial" panose="020B0604020202020204" pitchFamily="34" charset="0"/>
              <a:buChar char="●"/>
            </a:pPr>
            <a:endParaRPr lang="en-US" b="1" i="1" dirty="0" smtClean="0">
              <a:solidFill>
                <a:srgbClr val="00007C"/>
              </a:solidFill>
              <a:latin typeface="Arial" panose="020B0604020202020204" pitchFamily="34" charset="0"/>
              <a:cs typeface="Arial" panose="020B0604020202020204" pitchFamily="34" charset="0"/>
            </a:endParaRPr>
          </a:p>
          <a:p>
            <a:pPr marL="817563" lvl="1" indent="-360363" algn="l">
              <a:spcBef>
                <a:spcPts val="0"/>
              </a:spcBef>
              <a:buClr>
                <a:srgbClr val="0DD2D9"/>
              </a:buClr>
              <a:buFont typeface="Arial" panose="020B0604020202020204" pitchFamily="34" charset="0"/>
              <a:buChar char="●"/>
            </a:pPr>
            <a:endParaRPr lang="en-US" b="1" i="1" dirty="0" smtClean="0">
              <a:solidFill>
                <a:srgbClr val="00007C"/>
              </a:solidFill>
              <a:latin typeface="Arial" panose="020B0604020202020204" pitchFamily="34" charset="0"/>
              <a:cs typeface="Arial" panose="020B0604020202020204" pitchFamily="34" charset="0"/>
            </a:endParaRPr>
          </a:p>
          <a:p>
            <a:pPr marL="817563" lvl="1" indent="-360363" algn="l">
              <a:spcBef>
                <a:spcPts val="0"/>
              </a:spcBef>
              <a:buClr>
                <a:srgbClr val="0DD2D9"/>
              </a:buClr>
              <a:buFont typeface="Arial" panose="020B0604020202020204" pitchFamily="34" charset="0"/>
              <a:buChar char="●"/>
            </a:pPr>
            <a:endParaRPr lang="en-US" b="1" i="1" dirty="0" smtClean="0">
              <a:solidFill>
                <a:srgbClr val="00007C"/>
              </a:solidFill>
              <a:latin typeface="Arial" panose="020B0604020202020204" pitchFamily="34" charset="0"/>
              <a:cs typeface="Arial" panose="020B0604020202020204" pitchFamily="34" charset="0"/>
            </a:endParaRPr>
          </a:p>
          <a:p>
            <a:pPr marL="817563" lvl="1" indent="-360363" algn="l">
              <a:spcBef>
                <a:spcPts val="0"/>
              </a:spcBef>
              <a:buClr>
                <a:srgbClr val="0DD2D9"/>
              </a:buClr>
              <a:buFont typeface="Arial" panose="020B0604020202020204" pitchFamily="34" charset="0"/>
              <a:buChar char="●"/>
            </a:pPr>
            <a:endParaRPr lang="en-US" b="1" i="1" dirty="0" smtClean="0">
              <a:solidFill>
                <a:srgbClr val="00007C"/>
              </a:solidFill>
              <a:latin typeface="Arial" panose="020B0604020202020204" pitchFamily="34" charset="0"/>
              <a:cs typeface="Arial" panose="020B0604020202020204" pitchFamily="34" charset="0"/>
            </a:endParaRPr>
          </a:p>
          <a:p>
            <a:pPr marL="817563" lvl="1" indent="-360363" algn="l">
              <a:spcBef>
                <a:spcPts val="1200"/>
              </a:spcBef>
              <a:spcAft>
                <a:spcPts val="1200"/>
              </a:spcAft>
              <a:buClr>
                <a:srgbClr val="0DD2D9"/>
              </a:buClr>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
        <p:nvSpPr>
          <p:cNvPr id="19" name="2 Marcador de contenido">
            <a:extLst>
              <a:ext uri="{FF2B5EF4-FFF2-40B4-BE49-F238E27FC236}">
                <a16:creationId xmlns="" xmlns:a16="http://schemas.microsoft.com/office/drawing/2014/main" id="{3226EC28-F27E-4441-A091-827F8671C874}"/>
              </a:ext>
            </a:extLst>
          </p:cNvPr>
          <p:cNvSpPr txBox="1">
            <a:spLocks/>
          </p:cNvSpPr>
          <p:nvPr/>
        </p:nvSpPr>
        <p:spPr>
          <a:xfrm>
            <a:off x="2541919" y="5943034"/>
            <a:ext cx="7361213" cy="8143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817563" lvl="1" indent="-360363">
              <a:spcBef>
                <a:spcPts val="1200"/>
              </a:spcBef>
              <a:buClr>
                <a:srgbClr val="0DD2D9"/>
              </a:buClr>
            </a:pPr>
            <a:r>
              <a:rPr lang="en-US" sz="2800" b="1" dirty="0" smtClean="0">
                <a:solidFill>
                  <a:srgbClr val="00007C"/>
                </a:solidFill>
                <a:latin typeface="Arial" panose="020B0604020202020204" pitchFamily="34" charset="0"/>
                <a:cs typeface="Arial" panose="020B0604020202020204" pitchFamily="34" charset="0"/>
              </a:rPr>
              <a:t>… and the term “Obesity”</a:t>
            </a:r>
            <a:endParaRPr lang="en-US" sz="2800" dirty="0">
              <a:latin typeface="Arial" panose="020B0604020202020204" pitchFamily="34" charset="0"/>
              <a:cs typeface="Arial" panose="020B0604020202020204" pitchFamily="34" charset="0"/>
            </a:endParaRPr>
          </a:p>
        </p:txBody>
      </p:sp>
      <p:sp>
        <p:nvSpPr>
          <p:cNvPr id="22" name="21 Rectángulo"/>
          <p:cNvSpPr/>
          <p:nvPr/>
        </p:nvSpPr>
        <p:spPr>
          <a:xfrm>
            <a:off x="3235500" y="1492485"/>
            <a:ext cx="3053751" cy="4330460"/>
          </a:xfrm>
          <a:prstGeom prst="rect">
            <a:avLst/>
          </a:prstGeom>
          <a:solidFill>
            <a:srgbClr val="FFFFFF">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22 Rectángulo"/>
          <p:cNvSpPr/>
          <p:nvPr/>
        </p:nvSpPr>
        <p:spPr>
          <a:xfrm>
            <a:off x="1" y="945931"/>
            <a:ext cx="3272782" cy="5565228"/>
          </a:xfrm>
          <a:prstGeom prst="rect">
            <a:avLst/>
          </a:prstGeom>
          <a:solidFill>
            <a:srgbClr val="FFFFFF">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 xmlns:p14="http://schemas.microsoft.com/office/powerpoint/2010/main" val="238845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13883</TotalTime>
  <Words>3467</Words>
  <Application>Microsoft Office PowerPoint</Application>
  <PresentationFormat>Personalizado</PresentationFormat>
  <Paragraphs>377</Paragraphs>
  <Slides>22</Slides>
  <Notes>22</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Tema de Office</vt:lpstr>
      <vt:lpstr>Web Application for the study of the relationship between Obesity and intestinal microbiome based on PubMed text mining</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Nabil Mehaba</dc:creator>
  <cp:lastModifiedBy>Neus</cp:lastModifiedBy>
  <cp:revision>3350</cp:revision>
  <dcterms:created xsi:type="dcterms:W3CDTF">2019-11-26T07:44:32Z</dcterms:created>
  <dcterms:modified xsi:type="dcterms:W3CDTF">2022-06-05T17:00:11Z</dcterms:modified>
</cp:coreProperties>
</file>