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9"/>
  </p:notesMasterIdLst>
  <p:sldIdLst>
    <p:sldId id="256" r:id="rId2"/>
    <p:sldId id="260" r:id="rId3"/>
    <p:sldId id="257" r:id="rId4"/>
    <p:sldId id="258" r:id="rId5"/>
    <p:sldId id="261"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56" autoAdjust="0"/>
  </p:normalViewPr>
  <p:slideViewPr>
    <p:cSldViewPr snapToGrid="0">
      <p:cViewPr varScale="1">
        <p:scale>
          <a:sx n="80" d="100"/>
          <a:sy n="80" d="100"/>
        </p:scale>
        <p:origin x="782"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67BDD-53EB-45F5-823D-F24FBFFF6EB2}" type="datetimeFigureOut">
              <a:rPr lang="en-GB" smtClean="0"/>
              <a:t>21/10/2020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36DE1-DDAF-42C2-8FCD-5333775436FD}" type="slidenum">
              <a:rPr lang="en-GB" smtClean="0"/>
              <a:t>‹#›</a:t>
            </a:fld>
            <a:endParaRPr lang="en-GB"/>
          </a:p>
        </p:txBody>
      </p:sp>
    </p:spTree>
    <p:extLst>
      <p:ext uri="{BB962C8B-B14F-4D97-AF65-F5344CB8AC3E}">
        <p14:creationId xmlns:p14="http://schemas.microsoft.com/office/powerpoint/2010/main" val="308858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discussion task, get one of the students to pick an algorithm from the list then describe the steps for the algorithm. Potentially ask other students to do the same for the other algorithms or fill in the blanks from the first one if any were missed. </a:t>
            </a:r>
          </a:p>
        </p:txBody>
      </p:sp>
      <p:sp>
        <p:nvSpPr>
          <p:cNvPr id="4" name="Slide Number Placeholder 3"/>
          <p:cNvSpPr>
            <a:spLocks noGrp="1"/>
          </p:cNvSpPr>
          <p:nvPr>
            <p:ph type="sldNum" sz="quarter" idx="5"/>
          </p:nvPr>
        </p:nvSpPr>
        <p:spPr/>
        <p:txBody>
          <a:bodyPr/>
          <a:lstStyle/>
          <a:p>
            <a:fld id="{B3936DE1-DDAF-42C2-8FCD-5333775436FD}" type="slidenum">
              <a:rPr lang="en-GB" smtClean="0"/>
              <a:t>3</a:t>
            </a:fld>
            <a:endParaRPr lang="en-GB"/>
          </a:p>
        </p:txBody>
      </p:sp>
    </p:spTree>
    <p:extLst>
      <p:ext uri="{BB962C8B-B14F-4D97-AF65-F5344CB8AC3E}">
        <p14:creationId xmlns:p14="http://schemas.microsoft.com/office/powerpoint/2010/main" val="382462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11C0E5-7AD2-4BC7-AF07-2D04C1494E04}" type="datetimeFigureOut">
              <a:rPr lang="en-GB" smtClean="0"/>
              <a:t>21/10/2020</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1E10AD8A-A3B0-4843-BA9A-9A0D2E7E58E8}"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19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1C0E5-7AD2-4BC7-AF07-2D04C1494E04}"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10AD8A-A3B0-4843-BA9A-9A0D2E7E58E8}"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692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1C0E5-7AD2-4BC7-AF07-2D04C1494E04}"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10AD8A-A3B0-4843-BA9A-9A0D2E7E58E8}"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99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1C0E5-7AD2-4BC7-AF07-2D04C1494E04}"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10AD8A-A3B0-4843-BA9A-9A0D2E7E58E8}"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658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11C0E5-7AD2-4BC7-AF07-2D04C1494E04}"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10AD8A-A3B0-4843-BA9A-9A0D2E7E58E8}"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390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11C0E5-7AD2-4BC7-AF07-2D04C1494E04}"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10AD8A-A3B0-4843-BA9A-9A0D2E7E58E8}"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55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11C0E5-7AD2-4BC7-AF07-2D04C1494E04}" type="datetimeFigureOut">
              <a:rPr lang="en-GB" smtClean="0"/>
              <a:t>21/10/2020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E10AD8A-A3B0-4843-BA9A-9A0D2E7E58E8}"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507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11C0E5-7AD2-4BC7-AF07-2D04C1494E04}" type="datetimeFigureOut">
              <a:rPr lang="en-GB" smtClean="0"/>
              <a:t>21/10/2020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E10AD8A-A3B0-4843-BA9A-9A0D2E7E58E8}"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92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1C0E5-7AD2-4BC7-AF07-2D04C1494E04}" type="datetimeFigureOut">
              <a:rPr lang="en-GB" smtClean="0"/>
              <a:t>21/10/2020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E10AD8A-A3B0-4843-BA9A-9A0D2E7E58E8}" type="slidenum">
              <a:rPr lang="en-GB" smtClean="0"/>
              <a:t>‹#›</a:t>
            </a:fld>
            <a:endParaRPr lang="en-GB"/>
          </a:p>
        </p:txBody>
      </p:sp>
    </p:spTree>
    <p:extLst>
      <p:ext uri="{BB962C8B-B14F-4D97-AF65-F5344CB8AC3E}">
        <p14:creationId xmlns:p14="http://schemas.microsoft.com/office/powerpoint/2010/main" val="361249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1C0E5-7AD2-4BC7-AF07-2D04C1494E04}"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10AD8A-A3B0-4843-BA9A-9A0D2E7E58E8}"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206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011C0E5-7AD2-4BC7-AF07-2D04C1494E04}" type="datetimeFigureOut">
              <a:rPr lang="en-GB" smtClean="0"/>
              <a:t>21/10/2020</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1E10AD8A-A3B0-4843-BA9A-9A0D2E7E58E8}"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37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011C0E5-7AD2-4BC7-AF07-2D04C1494E04}" type="datetimeFigureOut">
              <a:rPr lang="en-GB" smtClean="0"/>
              <a:t>21/10/2020</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E10AD8A-A3B0-4843-BA9A-9A0D2E7E58E8}"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14918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65C4-B19D-4A2C-8ADA-7F5D492527AE}"/>
              </a:ext>
            </a:extLst>
          </p:cNvPr>
          <p:cNvSpPr>
            <a:spLocks noGrp="1"/>
          </p:cNvSpPr>
          <p:nvPr>
            <p:ph type="ctrTitle"/>
          </p:nvPr>
        </p:nvSpPr>
        <p:spPr/>
        <p:txBody>
          <a:bodyPr/>
          <a:lstStyle/>
          <a:p>
            <a:r>
              <a:rPr lang="en-GB" dirty="0"/>
              <a:t>Algorithms &amp; Sequencing</a:t>
            </a:r>
          </a:p>
        </p:txBody>
      </p:sp>
      <p:sp>
        <p:nvSpPr>
          <p:cNvPr id="3" name="Subtitle 2">
            <a:extLst>
              <a:ext uri="{FF2B5EF4-FFF2-40B4-BE49-F238E27FC236}">
                <a16:creationId xmlns:a16="http://schemas.microsoft.com/office/drawing/2014/main" id="{BD93F171-EBA9-4F34-8E0D-8ED28F6FA588}"/>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92358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A32B-7416-4124-A1CA-65171F0EAFAE}"/>
              </a:ext>
            </a:extLst>
          </p:cNvPr>
          <p:cNvSpPr>
            <a:spLocks noGrp="1"/>
          </p:cNvSpPr>
          <p:nvPr>
            <p:ph type="title"/>
          </p:nvPr>
        </p:nvSpPr>
        <p:spPr/>
        <p:txBody>
          <a:bodyPr>
            <a:normAutofit fontScale="90000"/>
          </a:bodyPr>
          <a:lstStyle/>
          <a:p>
            <a:r>
              <a:rPr lang="en-GB" dirty="0"/>
              <a:t>Learning Objective – Understand What an algorithm is and why sequencing is important</a:t>
            </a:r>
            <a:br>
              <a:rPr lang="en-GB" dirty="0"/>
            </a:br>
            <a:endParaRPr lang="en-GB" dirty="0"/>
          </a:p>
        </p:txBody>
      </p:sp>
      <p:sp>
        <p:nvSpPr>
          <p:cNvPr id="3" name="Content Placeholder 2">
            <a:extLst>
              <a:ext uri="{FF2B5EF4-FFF2-40B4-BE49-F238E27FC236}">
                <a16:creationId xmlns:a16="http://schemas.microsoft.com/office/drawing/2014/main" id="{529D88BB-895F-466D-8500-40540BFE50CD}"/>
              </a:ext>
            </a:extLst>
          </p:cNvPr>
          <p:cNvSpPr>
            <a:spLocks noGrp="1"/>
          </p:cNvSpPr>
          <p:nvPr>
            <p:ph idx="1"/>
          </p:nvPr>
        </p:nvSpPr>
        <p:spPr/>
        <p:txBody>
          <a:bodyPr/>
          <a:lstStyle/>
          <a:p>
            <a:r>
              <a:rPr lang="en-GB" dirty="0"/>
              <a:t>Prior knowledge: </a:t>
            </a:r>
          </a:p>
          <a:p>
            <a:pPr marL="0" indent="0">
              <a:buNone/>
            </a:pPr>
            <a:r>
              <a:rPr lang="en-GB" dirty="0"/>
              <a:t>Not covered any programming yet, this would be the first lesson in the module introducing algorithms as a general concept. </a:t>
            </a:r>
          </a:p>
        </p:txBody>
      </p:sp>
    </p:spTree>
    <p:extLst>
      <p:ext uri="{BB962C8B-B14F-4D97-AF65-F5344CB8AC3E}">
        <p14:creationId xmlns:p14="http://schemas.microsoft.com/office/powerpoint/2010/main" val="339796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5F16-9C55-4DA8-BFA7-82BAE6959478}"/>
              </a:ext>
            </a:extLst>
          </p:cNvPr>
          <p:cNvSpPr>
            <a:spLocks noGrp="1"/>
          </p:cNvSpPr>
          <p:nvPr>
            <p:ph type="title"/>
          </p:nvPr>
        </p:nvSpPr>
        <p:spPr/>
        <p:txBody>
          <a:bodyPr/>
          <a:lstStyle/>
          <a:p>
            <a:r>
              <a:rPr lang="en-GB" dirty="0"/>
              <a:t>Algorithms</a:t>
            </a:r>
          </a:p>
        </p:txBody>
      </p:sp>
      <p:sp>
        <p:nvSpPr>
          <p:cNvPr id="3" name="Content Placeholder 2">
            <a:extLst>
              <a:ext uri="{FF2B5EF4-FFF2-40B4-BE49-F238E27FC236}">
                <a16:creationId xmlns:a16="http://schemas.microsoft.com/office/drawing/2014/main" id="{B32CF229-A79D-4AF8-A0F2-B1BE095D98EA}"/>
              </a:ext>
            </a:extLst>
          </p:cNvPr>
          <p:cNvSpPr>
            <a:spLocks noGrp="1"/>
          </p:cNvSpPr>
          <p:nvPr>
            <p:ph idx="1"/>
          </p:nvPr>
        </p:nvSpPr>
        <p:spPr/>
        <p:txBody>
          <a:bodyPr/>
          <a:lstStyle/>
          <a:p>
            <a:pPr marL="0" indent="0">
              <a:buNone/>
            </a:pPr>
            <a:r>
              <a:rPr lang="en-GB" dirty="0"/>
              <a:t>Algorithms are sets of instructions for performing a task. </a:t>
            </a:r>
          </a:p>
          <a:p>
            <a:pPr marL="0" indent="0">
              <a:buNone/>
            </a:pPr>
            <a:r>
              <a:rPr lang="en-GB" dirty="0"/>
              <a:t>For example: </a:t>
            </a:r>
          </a:p>
          <a:p>
            <a:r>
              <a:rPr lang="en-GB" dirty="0"/>
              <a:t>Getting dressed</a:t>
            </a:r>
          </a:p>
          <a:p>
            <a:r>
              <a:rPr lang="en-GB" dirty="0"/>
              <a:t>Brushing your teeth</a:t>
            </a:r>
          </a:p>
          <a:p>
            <a:r>
              <a:rPr lang="en-GB" dirty="0"/>
              <a:t>Baking a cake</a:t>
            </a:r>
          </a:p>
          <a:p>
            <a:pPr marL="0" indent="0">
              <a:buNone/>
            </a:pPr>
            <a:endParaRPr lang="en-GB" dirty="0"/>
          </a:p>
          <a:p>
            <a:pPr marL="0" indent="0">
              <a:buNone/>
            </a:pPr>
            <a:r>
              <a:rPr lang="en-GB" dirty="0"/>
              <a:t>Discussion Task: 	What steps would one of the above algorithms include?</a:t>
            </a:r>
          </a:p>
        </p:txBody>
      </p:sp>
    </p:spTree>
    <p:extLst>
      <p:ext uri="{BB962C8B-B14F-4D97-AF65-F5344CB8AC3E}">
        <p14:creationId xmlns:p14="http://schemas.microsoft.com/office/powerpoint/2010/main" val="277311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5464-F894-4384-8A16-9FE2C6324517}"/>
              </a:ext>
            </a:extLst>
          </p:cNvPr>
          <p:cNvSpPr>
            <a:spLocks noGrp="1"/>
          </p:cNvSpPr>
          <p:nvPr>
            <p:ph type="title"/>
          </p:nvPr>
        </p:nvSpPr>
        <p:spPr/>
        <p:txBody>
          <a:bodyPr/>
          <a:lstStyle/>
          <a:p>
            <a:r>
              <a:rPr lang="en-GB" dirty="0"/>
              <a:t>My Example Algorithm</a:t>
            </a:r>
          </a:p>
        </p:txBody>
      </p:sp>
      <p:sp>
        <p:nvSpPr>
          <p:cNvPr id="3" name="Content Placeholder 2">
            <a:extLst>
              <a:ext uri="{FF2B5EF4-FFF2-40B4-BE49-F238E27FC236}">
                <a16:creationId xmlns:a16="http://schemas.microsoft.com/office/drawing/2014/main" id="{0F2D43ED-9BA3-427A-865D-93135AC4B0A4}"/>
              </a:ext>
            </a:extLst>
          </p:cNvPr>
          <p:cNvSpPr>
            <a:spLocks noGrp="1"/>
          </p:cNvSpPr>
          <p:nvPr>
            <p:ph idx="1"/>
          </p:nvPr>
        </p:nvSpPr>
        <p:spPr>
          <a:xfrm>
            <a:off x="1451579" y="2015732"/>
            <a:ext cx="4213929" cy="4037749"/>
          </a:xfrm>
        </p:spPr>
        <p:txBody>
          <a:bodyPr>
            <a:normAutofit fontScale="92500" lnSpcReduction="10000"/>
          </a:bodyPr>
          <a:lstStyle/>
          <a:p>
            <a:pPr marL="0" indent="0">
              <a:buNone/>
            </a:pPr>
            <a:r>
              <a:rPr lang="en-GB" dirty="0"/>
              <a:t>Making a cup of tea: </a:t>
            </a:r>
          </a:p>
          <a:p>
            <a:pPr marL="457200" indent="-457200">
              <a:buFont typeface="+mj-lt"/>
              <a:buAutoNum type="arabicPeriod"/>
            </a:pPr>
            <a:r>
              <a:rPr lang="en-GB" dirty="0"/>
              <a:t>Boil the kettle</a:t>
            </a:r>
          </a:p>
          <a:p>
            <a:pPr marL="457200" indent="-457200">
              <a:buFont typeface="+mj-lt"/>
              <a:buAutoNum type="arabicPeriod"/>
            </a:pPr>
            <a:r>
              <a:rPr lang="en-GB" dirty="0"/>
              <a:t>Get a mug</a:t>
            </a:r>
          </a:p>
          <a:p>
            <a:pPr marL="457200" indent="-457200">
              <a:buFont typeface="+mj-lt"/>
              <a:buAutoNum type="arabicPeriod"/>
            </a:pPr>
            <a:r>
              <a:rPr lang="en-GB" dirty="0"/>
              <a:t>Add the tea bag to the mug</a:t>
            </a:r>
          </a:p>
          <a:p>
            <a:pPr marL="457200" indent="-457200">
              <a:buFont typeface="+mj-lt"/>
              <a:buAutoNum type="arabicPeriod"/>
            </a:pPr>
            <a:r>
              <a:rPr lang="en-GB" dirty="0"/>
              <a:t>Add the hot water to the mug</a:t>
            </a:r>
          </a:p>
          <a:p>
            <a:pPr marL="457200" indent="-457200">
              <a:buFont typeface="+mj-lt"/>
              <a:buAutoNum type="arabicPeriod"/>
            </a:pPr>
            <a:r>
              <a:rPr lang="en-GB" dirty="0"/>
              <a:t>(Optional) Add sugar to the mug</a:t>
            </a:r>
          </a:p>
          <a:p>
            <a:pPr marL="457200" indent="-457200">
              <a:buFont typeface="+mj-lt"/>
              <a:buAutoNum type="arabicPeriod"/>
            </a:pPr>
            <a:r>
              <a:rPr lang="en-GB" dirty="0"/>
              <a:t>Add the milk to the mug</a:t>
            </a:r>
          </a:p>
          <a:p>
            <a:pPr marL="457200" indent="-457200">
              <a:buFont typeface="+mj-lt"/>
              <a:buAutoNum type="arabicPeriod"/>
            </a:pPr>
            <a:r>
              <a:rPr lang="en-GB" dirty="0"/>
              <a:t>Stir the drink</a:t>
            </a:r>
          </a:p>
          <a:p>
            <a:pPr marL="457200" indent="-457200">
              <a:buFont typeface="+mj-lt"/>
              <a:buAutoNum type="arabicPeriod"/>
            </a:pPr>
            <a:r>
              <a:rPr lang="en-GB" dirty="0"/>
              <a:t>Drink the drink</a:t>
            </a:r>
          </a:p>
        </p:txBody>
      </p:sp>
    </p:spTree>
    <p:extLst>
      <p:ext uri="{BB962C8B-B14F-4D97-AF65-F5344CB8AC3E}">
        <p14:creationId xmlns:p14="http://schemas.microsoft.com/office/powerpoint/2010/main" val="237546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2BC2-C841-4E42-817A-6FD733561AF7}"/>
              </a:ext>
            </a:extLst>
          </p:cNvPr>
          <p:cNvSpPr>
            <a:spLocks noGrp="1"/>
          </p:cNvSpPr>
          <p:nvPr>
            <p:ph type="title"/>
          </p:nvPr>
        </p:nvSpPr>
        <p:spPr/>
        <p:txBody>
          <a:bodyPr/>
          <a:lstStyle/>
          <a:p>
            <a:r>
              <a:rPr lang="en-GB" dirty="0"/>
              <a:t>Sequencing</a:t>
            </a:r>
          </a:p>
        </p:txBody>
      </p:sp>
      <p:sp>
        <p:nvSpPr>
          <p:cNvPr id="3" name="Content Placeholder 2">
            <a:extLst>
              <a:ext uri="{FF2B5EF4-FFF2-40B4-BE49-F238E27FC236}">
                <a16:creationId xmlns:a16="http://schemas.microsoft.com/office/drawing/2014/main" id="{124F17BF-1244-4D1F-957D-94211E48C11C}"/>
              </a:ext>
            </a:extLst>
          </p:cNvPr>
          <p:cNvSpPr>
            <a:spLocks noGrp="1"/>
          </p:cNvSpPr>
          <p:nvPr>
            <p:ph idx="1"/>
          </p:nvPr>
        </p:nvSpPr>
        <p:spPr>
          <a:xfrm>
            <a:off x="6096001" y="2015733"/>
            <a:ext cx="4958854" cy="3958130"/>
          </a:xfrm>
        </p:spPr>
        <p:txBody>
          <a:bodyPr>
            <a:normAutofit/>
          </a:bodyPr>
          <a:lstStyle/>
          <a:p>
            <a:r>
              <a:rPr lang="en-GB" dirty="0"/>
              <a:t>The steps are in the wrong order! </a:t>
            </a:r>
          </a:p>
          <a:p>
            <a:r>
              <a:rPr lang="en-GB" dirty="0"/>
              <a:t>This cup of tea would be drunk half way through making it, using cold water and no milk or tea bag!</a:t>
            </a:r>
          </a:p>
          <a:p>
            <a:r>
              <a:rPr lang="en-GB" dirty="0"/>
              <a:t>This is why the sequence of our instructions is very important to making a successful algorithm.</a:t>
            </a:r>
          </a:p>
        </p:txBody>
      </p:sp>
      <p:sp>
        <p:nvSpPr>
          <p:cNvPr id="4" name="TextBox 3">
            <a:extLst>
              <a:ext uri="{FF2B5EF4-FFF2-40B4-BE49-F238E27FC236}">
                <a16:creationId xmlns:a16="http://schemas.microsoft.com/office/drawing/2014/main" id="{9CFBE16A-4C55-4AF3-AFA6-27D0E0296E1A}"/>
              </a:ext>
            </a:extLst>
          </p:cNvPr>
          <p:cNvSpPr txBox="1"/>
          <p:nvPr/>
        </p:nvSpPr>
        <p:spPr>
          <a:xfrm>
            <a:off x="1451579" y="1985848"/>
            <a:ext cx="4323758" cy="39880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GB" sz="1900" dirty="0"/>
              <a:t>What is wrong with this algorithm?</a:t>
            </a:r>
          </a:p>
          <a:p>
            <a:pPr marL="342900" indent="-342900">
              <a:lnSpc>
                <a:spcPct val="150000"/>
              </a:lnSpc>
              <a:buClr>
                <a:srgbClr val="C00000"/>
              </a:buClr>
              <a:buFont typeface="+mj-lt"/>
              <a:buAutoNum type="arabicPeriod"/>
            </a:pPr>
            <a:r>
              <a:rPr lang="en-GB" sz="1900" dirty="0"/>
              <a:t>Get a mug</a:t>
            </a:r>
          </a:p>
          <a:p>
            <a:pPr marL="342900" indent="-342900">
              <a:lnSpc>
                <a:spcPct val="150000"/>
              </a:lnSpc>
              <a:buClr>
                <a:srgbClr val="C00000"/>
              </a:buClr>
              <a:buFont typeface="+mj-lt"/>
              <a:buAutoNum type="arabicPeriod"/>
            </a:pPr>
            <a:r>
              <a:rPr lang="en-GB" sz="1900" dirty="0"/>
              <a:t>Add sugar to the mug</a:t>
            </a:r>
          </a:p>
          <a:p>
            <a:pPr marL="342900" indent="-342900">
              <a:lnSpc>
                <a:spcPct val="150000"/>
              </a:lnSpc>
              <a:buClr>
                <a:srgbClr val="C00000"/>
              </a:buClr>
              <a:buFont typeface="+mj-lt"/>
              <a:buAutoNum type="arabicPeriod"/>
            </a:pPr>
            <a:r>
              <a:rPr lang="en-GB" sz="1900" dirty="0"/>
              <a:t>Add the water to the mug</a:t>
            </a:r>
          </a:p>
          <a:p>
            <a:pPr marL="342900" indent="-342900">
              <a:lnSpc>
                <a:spcPct val="150000"/>
              </a:lnSpc>
              <a:buClr>
                <a:srgbClr val="C00000"/>
              </a:buClr>
              <a:buFont typeface="+mj-lt"/>
              <a:buAutoNum type="arabicPeriod"/>
            </a:pPr>
            <a:r>
              <a:rPr lang="en-GB" sz="1900" dirty="0"/>
              <a:t>Stir the drink</a:t>
            </a:r>
          </a:p>
          <a:p>
            <a:pPr marL="342900" indent="-342900">
              <a:lnSpc>
                <a:spcPct val="150000"/>
              </a:lnSpc>
              <a:buClr>
                <a:srgbClr val="C00000"/>
              </a:buClr>
              <a:buFont typeface="+mj-lt"/>
              <a:buAutoNum type="arabicPeriod"/>
            </a:pPr>
            <a:r>
              <a:rPr lang="en-GB" sz="1900" dirty="0"/>
              <a:t>Drink the drink</a:t>
            </a:r>
          </a:p>
          <a:p>
            <a:pPr marL="342900" indent="-342900">
              <a:lnSpc>
                <a:spcPct val="150000"/>
              </a:lnSpc>
              <a:buClr>
                <a:srgbClr val="C00000"/>
              </a:buClr>
              <a:buFont typeface="+mj-lt"/>
              <a:buAutoNum type="arabicPeriod"/>
            </a:pPr>
            <a:r>
              <a:rPr lang="en-GB" sz="1900" dirty="0"/>
              <a:t>Add the tea bag to the mug</a:t>
            </a:r>
          </a:p>
          <a:p>
            <a:pPr marL="342900" indent="-342900">
              <a:lnSpc>
                <a:spcPct val="150000"/>
              </a:lnSpc>
              <a:buClr>
                <a:srgbClr val="C00000"/>
              </a:buClr>
              <a:buFont typeface="+mj-lt"/>
              <a:buAutoNum type="arabicPeriod"/>
            </a:pPr>
            <a:r>
              <a:rPr lang="en-GB" sz="1900" dirty="0"/>
              <a:t>Add the milk to the mug</a:t>
            </a:r>
          </a:p>
          <a:p>
            <a:pPr marL="342900" indent="-342900">
              <a:lnSpc>
                <a:spcPct val="150000"/>
              </a:lnSpc>
              <a:buClr>
                <a:srgbClr val="C00000"/>
              </a:buClr>
              <a:buFont typeface="+mj-lt"/>
              <a:buAutoNum type="arabicPeriod"/>
            </a:pPr>
            <a:r>
              <a:rPr lang="en-GB" sz="1900" dirty="0"/>
              <a:t>Boil the kettle</a:t>
            </a:r>
            <a:endParaRPr lang="en-GB" dirty="0"/>
          </a:p>
        </p:txBody>
      </p:sp>
    </p:spTree>
    <p:extLst>
      <p:ext uri="{BB962C8B-B14F-4D97-AF65-F5344CB8AC3E}">
        <p14:creationId xmlns:p14="http://schemas.microsoft.com/office/powerpoint/2010/main" val="415933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3A32-91C1-40A4-BD98-6FA447D3E36F}"/>
              </a:ext>
            </a:extLst>
          </p:cNvPr>
          <p:cNvSpPr>
            <a:spLocks noGrp="1"/>
          </p:cNvSpPr>
          <p:nvPr>
            <p:ph type="title"/>
          </p:nvPr>
        </p:nvSpPr>
        <p:spPr/>
        <p:txBody>
          <a:bodyPr/>
          <a:lstStyle/>
          <a:p>
            <a:r>
              <a:rPr lang="en-GB" dirty="0"/>
              <a:t>Precise instructions</a:t>
            </a:r>
          </a:p>
        </p:txBody>
      </p:sp>
      <p:sp>
        <p:nvSpPr>
          <p:cNvPr id="3" name="Content Placeholder 2">
            <a:extLst>
              <a:ext uri="{FF2B5EF4-FFF2-40B4-BE49-F238E27FC236}">
                <a16:creationId xmlns:a16="http://schemas.microsoft.com/office/drawing/2014/main" id="{154EEA91-DF3C-401C-9300-0F5CB64A9DAE}"/>
              </a:ext>
            </a:extLst>
          </p:cNvPr>
          <p:cNvSpPr>
            <a:spLocks noGrp="1"/>
          </p:cNvSpPr>
          <p:nvPr>
            <p:ph idx="1"/>
          </p:nvPr>
        </p:nvSpPr>
        <p:spPr/>
        <p:txBody>
          <a:bodyPr>
            <a:normAutofit fontScale="92500" lnSpcReduction="10000"/>
          </a:bodyPr>
          <a:lstStyle/>
          <a:p>
            <a:r>
              <a:rPr lang="en-GB" dirty="0"/>
              <a:t>How precise do the steps of our algorithms need to be when talking to a person we know?</a:t>
            </a:r>
          </a:p>
          <a:p>
            <a:r>
              <a:rPr lang="en-GB" dirty="0"/>
              <a:t>What about when our instructions are being given to a guest or stranger?</a:t>
            </a:r>
          </a:p>
          <a:p>
            <a:endParaRPr lang="en-GB" dirty="0"/>
          </a:p>
          <a:p>
            <a:r>
              <a:rPr lang="en-GB" dirty="0"/>
              <a:t>What about when our instructions are being given to a computer or robot?</a:t>
            </a:r>
          </a:p>
          <a:p>
            <a:pPr marL="0" indent="0">
              <a:buNone/>
            </a:pPr>
            <a:endParaRPr lang="en-GB" dirty="0"/>
          </a:p>
          <a:p>
            <a:pPr marL="0" indent="0">
              <a:buNone/>
            </a:pPr>
            <a:r>
              <a:rPr lang="en-GB" dirty="0"/>
              <a:t>Extension Task: </a:t>
            </a:r>
          </a:p>
          <a:p>
            <a:pPr marL="0" indent="0">
              <a:buNone/>
            </a:pPr>
            <a:r>
              <a:rPr lang="en-GB" dirty="0"/>
              <a:t>Re-write the cup of tea algorithm as if it were being given to a robot. What changes about the instructions? What problems may you run into if your instructions are not clear enough?</a:t>
            </a:r>
          </a:p>
        </p:txBody>
      </p:sp>
    </p:spTree>
    <p:extLst>
      <p:ext uri="{BB962C8B-B14F-4D97-AF65-F5344CB8AC3E}">
        <p14:creationId xmlns:p14="http://schemas.microsoft.com/office/powerpoint/2010/main" val="262431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5464-F894-4384-8A16-9FE2C6324517}"/>
              </a:ext>
            </a:extLst>
          </p:cNvPr>
          <p:cNvSpPr>
            <a:spLocks noGrp="1"/>
          </p:cNvSpPr>
          <p:nvPr>
            <p:ph type="title"/>
          </p:nvPr>
        </p:nvSpPr>
        <p:spPr/>
        <p:txBody>
          <a:bodyPr/>
          <a:lstStyle/>
          <a:p>
            <a:r>
              <a:rPr lang="en-GB" dirty="0"/>
              <a:t>Making a Cup of tea</a:t>
            </a:r>
          </a:p>
        </p:txBody>
      </p:sp>
      <p:sp>
        <p:nvSpPr>
          <p:cNvPr id="3" name="Content Placeholder 2">
            <a:extLst>
              <a:ext uri="{FF2B5EF4-FFF2-40B4-BE49-F238E27FC236}">
                <a16:creationId xmlns:a16="http://schemas.microsoft.com/office/drawing/2014/main" id="{0F2D43ED-9BA3-427A-865D-93135AC4B0A4}"/>
              </a:ext>
            </a:extLst>
          </p:cNvPr>
          <p:cNvSpPr>
            <a:spLocks noGrp="1"/>
          </p:cNvSpPr>
          <p:nvPr>
            <p:ph idx="1"/>
          </p:nvPr>
        </p:nvSpPr>
        <p:spPr>
          <a:xfrm>
            <a:off x="1451579" y="2015732"/>
            <a:ext cx="4213929" cy="4037749"/>
          </a:xfrm>
        </p:spPr>
        <p:txBody>
          <a:bodyPr>
            <a:normAutofit fontScale="92500" lnSpcReduction="10000"/>
          </a:bodyPr>
          <a:lstStyle/>
          <a:p>
            <a:pPr marL="0" indent="0">
              <a:buNone/>
            </a:pPr>
            <a:r>
              <a:rPr lang="en-GB" dirty="0"/>
              <a:t>Making a cup of tea: </a:t>
            </a:r>
          </a:p>
          <a:p>
            <a:pPr marL="457200" indent="-457200">
              <a:buFont typeface="+mj-lt"/>
              <a:buAutoNum type="arabicPeriod"/>
            </a:pPr>
            <a:r>
              <a:rPr lang="en-GB" dirty="0"/>
              <a:t>Boil the kettle</a:t>
            </a:r>
          </a:p>
          <a:p>
            <a:pPr marL="457200" indent="-457200">
              <a:buFont typeface="+mj-lt"/>
              <a:buAutoNum type="arabicPeriod"/>
            </a:pPr>
            <a:r>
              <a:rPr lang="en-GB" dirty="0"/>
              <a:t>Get a mug</a:t>
            </a:r>
          </a:p>
          <a:p>
            <a:pPr marL="457200" indent="-457200">
              <a:buFont typeface="+mj-lt"/>
              <a:buAutoNum type="arabicPeriod"/>
            </a:pPr>
            <a:r>
              <a:rPr lang="en-GB" dirty="0"/>
              <a:t>Add the tea bag to the mug</a:t>
            </a:r>
          </a:p>
          <a:p>
            <a:pPr marL="457200" indent="-457200">
              <a:buFont typeface="+mj-lt"/>
              <a:buAutoNum type="arabicPeriod"/>
            </a:pPr>
            <a:r>
              <a:rPr lang="en-GB" dirty="0"/>
              <a:t>Add the hot water to the mug</a:t>
            </a:r>
          </a:p>
          <a:p>
            <a:pPr marL="457200" indent="-457200">
              <a:buFont typeface="+mj-lt"/>
              <a:buAutoNum type="arabicPeriod"/>
            </a:pPr>
            <a:r>
              <a:rPr lang="en-GB" dirty="0"/>
              <a:t>(Optional) Add sugar to the mug</a:t>
            </a:r>
          </a:p>
          <a:p>
            <a:pPr marL="457200" indent="-457200">
              <a:buFont typeface="+mj-lt"/>
              <a:buAutoNum type="arabicPeriod"/>
            </a:pPr>
            <a:r>
              <a:rPr lang="en-GB" dirty="0"/>
              <a:t>Add the milk to the mug</a:t>
            </a:r>
          </a:p>
          <a:p>
            <a:pPr marL="457200" indent="-457200">
              <a:buFont typeface="+mj-lt"/>
              <a:buAutoNum type="arabicPeriod"/>
            </a:pPr>
            <a:r>
              <a:rPr lang="en-GB" dirty="0"/>
              <a:t>Stir the drink</a:t>
            </a:r>
          </a:p>
          <a:p>
            <a:pPr marL="457200" indent="-457200">
              <a:buFont typeface="+mj-lt"/>
              <a:buAutoNum type="arabicPeriod"/>
            </a:pPr>
            <a:r>
              <a:rPr lang="en-GB" dirty="0"/>
              <a:t>Drink the drink</a:t>
            </a:r>
          </a:p>
        </p:txBody>
      </p:sp>
      <p:sp>
        <p:nvSpPr>
          <p:cNvPr id="4" name="TextBox 3">
            <a:extLst>
              <a:ext uri="{FF2B5EF4-FFF2-40B4-BE49-F238E27FC236}">
                <a16:creationId xmlns:a16="http://schemas.microsoft.com/office/drawing/2014/main" id="{98DDCB87-5B78-4CAD-BF6F-F124D552215D}"/>
              </a:ext>
            </a:extLst>
          </p:cNvPr>
          <p:cNvSpPr txBox="1"/>
          <p:nvPr/>
        </p:nvSpPr>
        <p:spPr>
          <a:xfrm>
            <a:off x="6120796" y="2349107"/>
            <a:ext cx="461962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t>How would these instructions need to change if a robot was in charge of making the cup of tea?</a:t>
            </a:r>
          </a:p>
        </p:txBody>
      </p:sp>
      <p:sp>
        <p:nvSpPr>
          <p:cNvPr id="5" name="TextBox 4">
            <a:extLst>
              <a:ext uri="{FF2B5EF4-FFF2-40B4-BE49-F238E27FC236}">
                <a16:creationId xmlns:a16="http://schemas.microsoft.com/office/drawing/2014/main" id="{B7187014-C11C-4759-BF1C-CB4683DBD5D6}"/>
              </a:ext>
            </a:extLst>
          </p:cNvPr>
          <p:cNvSpPr txBox="1"/>
          <p:nvPr/>
        </p:nvSpPr>
        <p:spPr>
          <a:xfrm>
            <a:off x="6120796" y="4034606"/>
            <a:ext cx="461962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t>What could go wrong if your instructions are not clear enough for the robot to follow correctly?</a:t>
            </a:r>
          </a:p>
        </p:txBody>
      </p:sp>
    </p:spTree>
    <p:extLst>
      <p:ext uri="{BB962C8B-B14F-4D97-AF65-F5344CB8AC3E}">
        <p14:creationId xmlns:p14="http://schemas.microsoft.com/office/powerpoint/2010/main" val="27903502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64</TotalTime>
  <Words>447</Words>
  <Application>Microsoft Office PowerPoint</Application>
  <PresentationFormat>Widescreen</PresentationFormat>
  <Paragraphs>57</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Algorithms &amp; Sequencing</vt:lpstr>
      <vt:lpstr>Learning Objective – Understand What an algorithm is and why sequencing is important </vt:lpstr>
      <vt:lpstr>Algorithms</vt:lpstr>
      <vt:lpstr>My Example Algorithm</vt:lpstr>
      <vt:lpstr>Sequencing</vt:lpstr>
      <vt:lpstr>Precise instructions</vt:lpstr>
      <vt:lpstr>Making a Cup of tea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&amp; Sequencing</dc:title>
  <dc:creator>Daniel White</dc:creator>
  <cp:lastModifiedBy>Daniel White</cp:lastModifiedBy>
  <cp:revision>14</cp:revision>
  <dcterms:created xsi:type="dcterms:W3CDTF">2020-10-17T09:32:42Z</dcterms:created>
  <dcterms:modified xsi:type="dcterms:W3CDTF">2020-10-21T11:43:29Z</dcterms:modified>
</cp:coreProperties>
</file>