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578" r:id="rId2"/>
    <p:sldId id="793" r:id="rId3"/>
    <p:sldId id="789" r:id="rId4"/>
    <p:sldId id="794" r:id="rId5"/>
    <p:sldId id="795" r:id="rId6"/>
    <p:sldId id="587" r:id="rId7"/>
    <p:sldId id="796" r:id="rId8"/>
    <p:sldId id="557" r:id="rId9"/>
    <p:sldId id="792" r:id="rId10"/>
    <p:sldId id="739" r:id="rId11"/>
    <p:sldId id="790" r:id="rId12"/>
    <p:sldId id="786" r:id="rId13"/>
    <p:sldId id="779" r:id="rId14"/>
    <p:sldId id="772" r:id="rId1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gbo Wang" initials="JW" lastIdx="2" clrIdx="0">
    <p:extLst>
      <p:ext uri="{19B8F6BF-5375-455C-9EA6-DF929625EA0E}">
        <p15:presenceInfo xmlns:p15="http://schemas.microsoft.com/office/powerpoint/2012/main" userId="Jingbo Wang" providerId="None"/>
      </p:ext>
    </p:extLst>
  </p:cmAuthor>
  <p:cmAuthor id="2" name="Jingbo Wang" initials="JW [2]" lastIdx="4" clrIdx="1">
    <p:extLst>
      <p:ext uri="{19B8F6BF-5375-455C-9EA6-DF929625EA0E}">
        <p15:presenceInfo xmlns:p15="http://schemas.microsoft.com/office/powerpoint/2012/main" userId="S::jiowang@ucdavis.edu::2bc83bd1-87e0-457f-94f4-8e3fa98fcd0c" providerId="AD"/>
      </p:ext>
    </p:extLst>
  </p:cmAuthor>
  <p:cmAuthor id="3" name="Wang, Jingbo" initials="WJ" lastIdx="3" clrIdx="2">
    <p:extLst>
      <p:ext uri="{19B8F6BF-5375-455C-9EA6-DF929625EA0E}">
        <p15:presenceInfo xmlns:p15="http://schemas.microsoft.com/office/powerpoint/2012/main" userId="S::Jingbo.Wang@sdsmt.edu::4ee332df-4702-46ca-8f63-1ca23dedb7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B4A46C"/>
    <a:srgbClr val="002554"/>
    <a:srgbClr val="001E4E"/>
    <a:srgbClr val="FF3300"/>
    <a:srgbClr val="00FF2C"/>
    <a:srgbClr val="FF40FF"/>
    <a:srgbClr val="DAAA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0" autoAdjust="0"/>
    <p:restoredTop sz="94880" autoAdjust="0"/>
  </p:normalViewPr>
  <p:slideViewPr>
    <p:cSldViewPr>
      <p:cViewPr varScale="1">
        <p:scale>
          <a:sx n="82" d="100"/>
          <a:sy n="82" d="100"/>
        </p:scale>
        <p:origin x="123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63" y="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lide footer_blue_646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8745375"/>
            <a:ext cx="9313333" cy="53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lide header_646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328333" y="0"/>
            <a:ext cx="9313333" cy="1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044722" y="154728"/>
            <a:ext cx="1938661" cy="30945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76111" y="8742152"/>
            <a:ext cx="5588000" cy="232093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r>
              <a:rPr lang="en-US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41722" y="8817904"/>
            <a:ext cx="541661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956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r>
              <a:rPr lang="en-US"/>
              <a:t>Go to ”Insert (View) | Header and Footer" to add your organization, sponsor, meeting name here; then, click "Apply to All"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0711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DUNE logo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Go to ”Insert (View) | Header and Footer" to add your organization, sponsor, meeting name here; then, click "Apply to All"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Go to ”Insert (View) | Header and Footer" to add your organization, sponsor, meeting name here; then, click "Apply to All"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7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C3F328-9FD6-49E1-BE66-1019C32D9959}"/>
              </a:ext>
            </a:extLst>
          </p:cNvPr>
          <p:cNvSpPr/>
          <p:nvPr userDrawn="1"/>
        </p:nvSpPr>
        <p:spPr>
          <a:xfrm>
            <a:off x="-2458" y="611241"/>
            <a:ext cx="9156179" cy="4189359"/>
          </a:xfrm>
          <a:prstGeom prst="rect">
            <a:avLst/>
          </a:prstGeom>
          <a:solidFill>
            <a:srgbClr val="002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06A86-9AA7-495C-955C-7CB71FD63618}"/>
              </a:ext>
            </a:extLst>
          </p:cNvPr>
          <p:cNvSpPr/>
          <p:nvPr userDrawn="1"/>
        </p:nvSpPr>
        <p:spPr>
          <a:xfrm>
            <a:off x="-2458" y="-35924"/>
            <a:ext cx="9156179" cy="647165"/>
          </a:xfrm>
          <a:prstGeom prst="rect">
            <a:avLst/>
          </a:prstGeom>
          <a:solidFill>
            <a:srgbClr val="B4A4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143000"/>
            <a:ext cx="8763000" cy="190500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12998"/>
            <a:ext cx="6400800" cy="99070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9870196-A846-4291-B1FD-4EFF00EE5F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7249" y="5364263"/>
            <a:ext cx="2971800" cy="99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20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>
              <a:solidFill>
                <a:srgbClr val="002855"/>
              </a:solidFill>
            </a:endParaRP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BAA5BFE-1F89-44EA-A712-DA1E24B19C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" y="5257800"/>
            <a:ext cx="3274147" cy="1189371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66E352EB-7DE8-4841-8E3D-B14D10D8F0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5935"/>
            <a:ext cx="2914095" cy="382844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7D7AE689-858D-4BAF-9A5B-5DC51C61D5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024077"/>
            <a:ext cx="2133600" cy="14230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869456-A9F3-413C-851D-DF6DF21071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562600"/>
            <a:ext cx="2971800" cy="844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766DC-CF82-4ADB-ACDA-60E8910708EC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0BB1FC-30C1-4ADB-8EFC-24DAC4B2C1E5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1767"/>
            <a:ext cx="8458200" cy="639762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066800"/>
            <a:ext cx="8914945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6D0E9-F766-4A04-8EF7-E25A968A2AB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 </a:t>
            </a:r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D10C8B-E6D4-42BB-BD5D-DEFE8B6B72A6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E11211-9506-47C2-8811-498EF6F0A665}" type="datetime1">
              <a:rPr lang="en-US" smtClean="0"/>
              <a:t>10/25/2021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4009FE-7534-47B7-A952-BB64D7C78A21}" type="datetime1">
              <a:rPr lang="en-US" smtClean="0"/>
              <a:t>10/25/2021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C46AE-C42C-4AF5-AFAF-6676C637C1E0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C42659-2BFF-4E0C-8637-CBCBB8729B91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E50FF0-B59D-4BA4-8A39-46E4C5186F67}" type="datetime1">
              <a:rPr lang="en-US" smtClean="0"/>
              <a:t>10/25/2021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DDEF65-3D1C-41E3-A45D-06AE9F552DCB}" type="datetime1">
              <a:rPr lang="en-US" smtClean="0"/>
              <a:t>10/25/2021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592EB9-A54F-45AE-9380-63AC3B7849F9}"/>
              </a:ext>
            </a:extLst>
          </p:cNvPr>
          <p:cNvSpPr/>
          <p:nvPr userDrawn="1"/>
        </p:nvSpPr>
        <p:spPr>
          <a:xfrm>
            <a:off x="-4805" y="6583362"/>
            <a:ext cx="9156179" cy="312469"/>
          </a:xfrm>
          <a:prstGeom prst="rect">
            <a:avLst/>
          </a:prstGeom>
          <a:solidFill>
            <a:srgbClr val="B4A4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7370" y="6632482"/>
            <a:ext cx="10699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i="1"/>
            </a:lvl1pPr>
          </a:lstStyle>
          <a:p>
            <a:r>
              <a:rPr lang="en-US" dirty="0"/>
              <a:t>Slide  </a:t>
            </a:r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C6839C-C45E-4251-9DFC-10B7B8A16ABE}"/>
              </a:ext>
            </a:extLst>
          </p:cNvPr>
          <p:cNvSpPr/>
          <p:nvPr userDrawn="1"/>
        </p:nvSpPr>
        <p:spPr>
          <a:xfrm>
            <a:off x="0" y="-24594"/>
            <a:ext cx="9156179" cy="914400"/>
          </a:xfrm>
          <a:prstGeom prst="rect">
            <a:avLst/>
          </a:prstGeom>
          <a:gradFill flip="none" rotWithShape="1">
            <a:gsLst>
              <a:gs pos="100000">
                <a:srgbClr val="002554"/>
              </a:gs>
              <a:gs pos="99000">
                <a:srgbClr val="294C73"/>
              </a:gs>
              <a:gs pos="58000">
                <a:srgbClr val="002855"/>
              </a:gs>
              <a:gs pos="100000">
                <a:srgbClr val="A2B5C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FC1D4CA-0D4D-47CA-B53D-FA7FC290E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0483" y="6629400"/>
            <a:ext cx="5478570" cy="26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32657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fld id="{9D8F45BD-5BF0-4816-A6C1-F394412AA838}" type="datetime1">
              <a:rPr lang="en-US" smtClean="0"/>
              <a:t>10/25/2021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ndico.fnal.gov/event/46503/contributions/214894/attachments/143344/181298/DUNEcollab_meeting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953A-985D-486A-A099-8D3FAF4D4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" y="1524000"/>
            <a:ext cx="8763000" cy="1371600"/>
          </a:xfrm>
        </p:spPr>
        <p:txBody>
          <a:bodyPr/>
          <a:lstStyle/>
          <a:p>
            <a:r>
              <a:rPr lang="en-US" dirty="0"/>
              <a:t>Pulsed Neutron Source: Summary and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65021-DD6C-43BE-9316-B8AB12AF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8305800" cy="990706"/>
          </a:xfrm>
        </p:spPr>
        <p:txBody>
          <a:bodyPr/>
          <a:lstStyle/>
          <a:p>
            <a:r>
              <a:rPr lang="en-US" sz="2000" dirty="0"/>
              <a:t>Jingbo Wang - South Dakota School of Mines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224952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49B7-B47B-AC4C-8351-D3E8C568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1767"/>
            <a:ext cx="8458200" cy="639762"/>
          </a:xfrm>
        </p:spPr>
        <p:txBody>
          <a:bodyPr/>
          <a:lstStyle/>
          <a:p>
            <a:r>
              <a:rPr lang="en-US" dirty="0"/>
              <a:t>PNS for Calibration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1F5B6A-2BB0-4C5D-93EF-56D0F0CB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066800"/>
            <a:ext cx="8914945" cy="5334000"/>
          </a:xfrm>
        </p:spPr>
        <p:txBody>
          <a:bodyPr/>
          <a:lstStyle/>
          <a:p>
            <a:r>
              <a:rPr lang="en-US" dirty="0"/>
              <a:t>Neutrons can travel long distances in liquid argon</a:t>
            </a:r>
          </a:p>
          <a:p>
            <a:pPr lvl="1"/>
            <a:r>
              <a:rPr lang="en-US" dirty="0"/>
              <a:t>Fractional energy loss per scatter is only 4.8%</a:t>
            </a:r>
          </a:p>
          <a:p>
            <a:pPr lvl="1"/>
            <a:r>
              <a:rPr lang="en-US" dirty="0"/>
              <a:t>~30m scattering length at 57 keV anti-resonance </a:t>
            </a:r>
          </a:p>
          <a:p>
            <a:r>
              <a:rPr lang="en-US" dirty="0"/>
              <a:t>Neutron captures on </a:t>
            </a:r>
            <a:r>
              <a:rPr lang="en-US" baseline="30000" dirty="0"/>
              <a:t>40</a:t>
            </a:r>
            <a:r>
              <a:rPr lang="en-US" dirty="0"/>
              <a:t>Ar (99.6%) release 6.1 MeV gamma cascade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18F82-08A0-F144-85B6-FA004DD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7370" y="6632482"/>
            <a:ext cx="1069975" cy="215900"/>
          </a:xfrm>
        </p:spPr>
        <p:txBody>
          <a:bodyPr/>
          <a:lstStyle/>
          <a:p>
            <a:r>
              <a:rPr lang="en-US"/>
              <a:t>Slide  </a:t>
            </a:r>
            <a:fld id="{87034D8C-3CB4-402A-BC46-2AB14C0FE90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D2E7B8E-D92B-4197-89B9-D835FCB2F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37549"/>
            <a:ext cx="3733800" cy="372393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FA57BA-58CD-4E86-B37C-CA9068DE1854}"/>
              </a:ext>
            </a:extLst>
          </p:cNvPr>
          <p:cNvSpPr txBox="1">
            <a:spLocks/>
          </p:cNvSpPr>
          <p:nvPr/>
        </p:nvSpPr>
        <p:spPr bwMode="auto">
          <a:xfrm>
            <a:off x="4425043" y="3482142"/>
            <a:ext cx="4560935" cy="297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Hans" sz="1800" kern="0" dirty="0">
                <a:latin typeface="Arial" panose="020B0604020202020204" pitchFamily="34" charset="0"/>
                <a:cs typeface="Arial" panose="020B0604020202020204" pitchFamily="34" charset="0"/>
              </a:rPr>
              <a:t>External deployment: no need to open the cryostat</a:t>
            </a:r>
          </a:p>
          <a:p>
            <a:r>
              <a:rPr lang="en-US" altLang="zh-Hans" sz="1800" kern="0" dirty="0">
                <a:latin typeface="Arial" panose="020B0604020202020204" pitchFamily="34" charset="0"/>
                <a:cs typeface="Arial" panose="020B0604020202020204" pitchFamily="34" charset="0"/>
              </a:rPr>
              <a:t>Wide coverage: one external source covers 1/3 of the DUNE far detector module</a:t>
            </a:r>
          </a:p>
          <a:p>
            <a:r>
              <a:rPr lang="en-US" altLang="zh-Hans" sz="1800" kern="0" dirty="0">
                <a:latin typeface="Arial" panose="020B0604020202020204" pitchFamily="34" charset="0"/>
                <a:cs typeface="Arial" panose="020B0604020202020204" pitchFamily="34" charset="0"/>
              </a:rPr>
              <a:t>Adjustable neutron yield, pulse width and rate</a:t>
            </a:r>
          </a:p>
          <a:p>
            <a:r>
              <a:rPr lang="en-US" altLang="zh-Hans" sz="1800" kern="0" dirty="0">
                <a:latin typeface="Arial" panose="020B0604020202020204" pitchFamily="34" charset="0"/>
                <a:cs typeface="Arial" panose="020B0604020202020204" pitchFamily="34" charset="0"/>
              </a:rPr>
              <a:t>Frequent calibration runs allowed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E6E44E-0B7D-449C-A6AC-3080D9630179}"/>
              </a:ext>
            </a:extLst>
          </p:cNvPr>
          <p:cNvSpPr/>
          <p:nvPr/>
        </p:nvSpPr>
        <p:spPr>
          <a:xfrm>
            <a:off x="4648200" y="2827539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+ </a:t>
            </a:r>
            <a:r>
              <a:rPr lang="en-US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 = </a:t>
            </a:r>
            <a:r>
              <a:rPr lang="en-US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 + 6.1 MeV </a:t>
            </a:r>
            <a:endParaRPr lang="en-US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2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07D2-4D1E-4E45-A15D-A3727E92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from PD-I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3EDA-9DD3-4CF8-8581-772B0766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914945" cy="4648200"/>
          </a:xfrm>
        </p:spPr>
        <p:txBody>
          <a:bodyPr/>
          <a:lstStyle/>
          <a:p>
            <a:r>
              <a:rPr lang="en-US" b="1" dirty="0"/>
              <a:t>DD generator pulse rate was too high for DAQ</a:t>
            </a:r>
          </a:p>
          <a:p>
            <a:pPr lvl="1"/>
            <a:r>
              <a:rPr lang="en-US" dirty="0"/>
              <a:t>The minimum pulse rate of the generator was 250 Hz, well-above the rate that the DAQ system can handle. The 250 Hz rate was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rescaled to selected several pulses 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 second to trigger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DAQ. All th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 remaining pulses were present as background</a:t>
            </a:r>
          </a:p>
          <a:p>
            <a:r>
              <a:rPr lang="en-US" b="1" dirty="0"/>
              <a:t>Capture signals were contaminated by external gammas</a:t>
            </a:r>
          </a:p>
          <a:p>
            <a:pPr lvl="1"/>
            <a:r>
              <a:rPr lang="en-US" dirty="0"/>
              <a:t>Neutron shield was provided by polyethylene no gamma shield. The observed signals in the TPC was contaminated by 2.2 MeV external gammas (mostly from n-capture on the shield)</a:t>
            </a:r>
          </a:p>
          <a:p>
            <a:r>
              <a:rPr lang="en-US" b="1" dirty="0"/>
              <a:t>Capture yield was limited by nonideal deployment location</a:t>
            </a:r>
          </a:p>
          <a:p>
            <a:pPr lvl="1"/>
            <a:r>
              <a:rPr lang="en-US" dirty="0"/>
              <a:t>Corner feedthrough (PD-1): footprint was close to the edge of the active TPC. neutron capture yield inside the active TPC is 0.11%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2EDD9-46C7-484C-AEC1-21250A31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D0E9-F766-4A04-8EF7-E25A968A2AB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E7F8D-C5EF-4A8D-BF68-D3AB4491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 </a:t>
            </a:r>
            <a:fld id="{87034D8C-3CB4-402A-BC46-2AB14C0FE90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9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4706-6A14-46E7-9645-894AA5D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Source Locations in PD-II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62E2-236A-4E69-A6AB-5EE663BB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D0E9-F766-4A04-8EF7-E25A968A2AB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7D0D8-C709-4B88-BC85-EA9191E3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 </a:t>
            </a:r>
            <a:fld id="{87034D8C-3CB4-402A-BC46-2AB14C0FE90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652FA-BC16-46FE-961A-4E8FCA709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859" y="1676400"/>
            <a:ext cx="6162536" cy="4615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C4EE4-212A-43FD-8BF3-E7E0E6773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356" y="4496958"/>
            <a:ext cx="1564662" cy="2047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EDF0FD-57E9-48F5-9C0C-67FA2401A11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6903437" y="907833"/>
            <a:ext cx="1334222" cy="177896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7670DFC-986F-4ADB-ACBD-81DB5DE3D788}"/>
              </a:ext>
            </a:extLst>
          </p:cNvPr>
          <p:cNvSpPr/>
          <p:nvPr/>
        </p:nvSpPr>
        <p:spPr>
          <a:xfrm>
            <a:off x="7117459" y="3269668"/>
            <a:ext cx="457200" cy="453082"/>
          </a:xfrm>
          <a:prstGeom prst="ellipse">
            <a:avLst/>
          </a:prstGeom>
          <a:ln w="2222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2000" i="1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0FB5F3-304E-40F3-81A0-B667FA86931F}"/>
              </a:ext>
            </a:extLst>
          </p:cNvPr>
          <p:cNvSpPr/>
          <p:nvPr/>
        </p:nvSpPr>
        <p:spPr>
          <a:xfrm>
            <a:off x="5441059" y="2404218"/>
            <a:ext cx="457200" cy="453082"/>
          </a:xfrm>
          <a:prstGeom prst="ellipse">
            <a:avLst/>
          </a:prstGeom>
          <a:ln w="2222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2000" i="1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695CFE-4A37-4E07-B998-92F07106E595}"/>
              </a:ext>
            </a:extLst>
          </p:cNvPr>
          <p:cNvSpPr/>
          <p:nvPr/>
        </p:nvSpPr>
        <p:spPr>
          <a:xfrm>
            <a:off x="4679059" y="3058599"/>
            <a:ext cx="457200" cy="453082"/>
          </a:xfrm>
          <a:prstGeom prst="ellipse">
            <a:avLst/>
          </a:prstGeom>
          <a:ln w="2222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2000" i="1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857300-117B-4CAE-8490-515F51FF6FBC}"/>
              </a:ext>
            </a:extLst>
          </p:cNvPr>
          <p:cNvSpPr/>
          <p:nvPr/>
        </p:nvSpPr>
        <p:spPr>
          <a:xfrm>
            <a:off x="3840860" y="4876800"/>
            <a:ext cx="609600" cy="605482"/>
          </a:xfrm>
          <a:prstGeom prst="ellipse">
            <a:avLst/>
          </a:prstGeom>
          <a:ln w="2222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2000" i="1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228588-DFDE-424F-BB6E-41A07B7D40B7}"/>
              </a:ext>
            </a:extLst>
          </p:cNvPr>
          <p:cNvSpPr txBox="1"/>
          <p:nvPr/>
        </p:nvSpPr>
        <p:spPr>
          <a:xfrm>
            <a:off x="304800" y="1127171"/>
            <a:ext cx="29718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On top of feedthrough (footprint within active TPC, different from the one used in PD-I) </a:t>
            </a:r>
          </a:p>
          <a:p>
            <a:pPr marL="342900" indent="-342900" algn="l"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Inside of feedthrough</a:t>
            </a:r>
          </a:p>
          <a:p>
            <a:pPr marL="342900" indent="-342900" algn="l"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On top of manhole</a:t>
            </a:r>
          </a:p>
          <a:p>
            <a:pPr marL="342900" indent="-342900" algn="l">
              <a:buAutoNum type="arabicPeriod"/>
            </a:pPr>
            <a:r>
              <a:rPr lang="en-US" sz="1800" b="0" i="0" u="none" strike="noStrike" baseline="0" dirty="0">
                <a:solidFill>
                  <a:srgbClr val="101820"/>
                </a:solidFill>
                <a:latin typeface="LiberationSans"/>
              </a:rPr>
              <a:t>Inside manhole</a:t>
            </a:r>
          </a:p>
          <a:p>
            <a:pPr marL="342900" indent="-342900" algn="l"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iberationSans"/>
              </a:rPr>
              <a:t>Beam plug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0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4B1C-1221-4D62-982F-5C880C14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458200" cy="639762"/>
          </a:xfrm>
        </p:spPr>
        <p:txBody>
          <a:bodyPr/>
          <a:lstStyle/>
          <a:p>
            <a:r>
              <a:rPr lang="en-US" dirty="0"/>
              <a:t>Coverage Simulation for PD-II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38365A9C-94EA-42AA-96FD-059CC8360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524000"/>
            <a:ext cx="4597636" cy="4648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FF64-42AF-44DA-B1C7-F6E5A759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D0E9-F766-4A04-8EF7-E25A968A2AB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679D9-A708-471B-BFA2-D98D50EE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 </a:t>
            </a:r>
            <a:fld id="{87034D8C-3CB4-402A-BC46-2AB14C0FE90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9AC3B9-06EC-4750-917A-41368C8DA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38" y="4800600"/>
            <a:ext cx="4545154" cy="156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EAB37A-4264-4C6E-B7E8-7186B8E34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13" y="3027412"/>
            <a:ext cx="3298572" cy="164137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A8878-A488-4843-920E-C9C46DDAA5FA}"/>
              </a:ext>
            </a:extLst>
          </p:cNvPr>
          <p:cNvSpPr txBox="1">
            <a:spLocks/>
          </p:cNvSpPr>
          <p:nvPr/>
        </p:nvSpPr>
        <p:spPr bwMode="auto">
          <a:xfrm>
            <a:off x="304798" y="1077094"/>
            <a:ext cx="3886201" cy="19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1F497D"/>
              </a:buClr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/>
              <a:t>Simulated 10</a:t>
            </a:r>
            <a:r>
              <a:rPr lang="en-US" sz="1800" kern="0" baseline="30000" dirty="0"/>
              <a:t>5</a:t>
            </a:r>
            <a:r>
              <a:rPr lang="en-US" sz="1800" kern="0" dirty="0"/>
              <a:t> DD neutrons for each port location </a:t>
            </a:r>
          </a:p>
          <a:p>
            <a:r>
              <a:rPr lang="en-US" sz="1800" kern="0" dirty="0"/>
              <a:t>Neutron capture yield is significantly improved compared to the 0.11% yield in PD-I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B8307-6E8B-476F-8399-37CD0D3A8DC2}"/>
              </a:ext>
            </a:extLst>
          </p:cNvPr>
          <p:cNvSpPr/>
          <p:nvPr/>
        </p:nvSpPr>
        <p:spPr>
          <a:xfrm>
            <a:off x="762000" y="4267200"/>
            <a:ext cx="2819400" cy="228600"/>
          </a:xfrm>
          <a:prstGeom prst="rect">
            <a:avLst/>
          </a:prstGeom>
          <a:ln w="22225">
            <a:solidFill>
              <a:srgbClr val="0000F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2000" i="1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838E75-9C32-42EB-8C25-D29413E51488}"/>
              </a:ext>
            </a:extLst>
          </p:cNvPr>
          <p:cNvSpPr/>
          <p:nvPr/>
        </p:nvSpPr>
        <p:spPr>
          <a:xfrm>
            <a:off x="762000" y="3850618"/>
            <a:ext cx="2819400" cy="228600"/>
          </a:xfrm>
          <a:prstGeom prst="rect">
            <a:avLst/>
          </a:prstGeom>
          <a:ln w="22225">
            <a:solidFill>
              <a:srgbClr val="0000F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2000" i="1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573BA-ED4F-4AC5-B59F-CBD776EECDC3}"/>
              </a:ext>
            </a:extLst>
          </p:cNvPr>
          <p:cNvSpPr txBox="1"/>
          <p:nvPr/>
        </p:nvSpPr>
        <p:spPr>
          <a:xfrm>
            <a:off x="5232518" y="1155272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</a:t>
            </a:r>
            <a:r>
              <a:rPr lang="en-US" sz="12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Voxel with &gt;1 neutron capture</a:t>
            </a:r>
          </a:p>
        </p:txBody>
      </p:sp>
    </p:spTree>
    <p:extLst>
      <p:ext uri="{BB962C8B-B14F-4D97-AF65-F5344CB8AC3E}">
        <p14:creationId xmlns:p14="http://schemas.microsoft.com/office/powerpoint/2010/main" val="171571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979B-8013-4C2B-992A-96A29CBE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in PD-II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B9A8F-7514-4B2A-A19F-DE2F7927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D0E9-F766-4A04-8EF7-E25A968A2AB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3D02C-8BD4-4C56-9A03-E9B33F00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 </a:t>
            </a:r>
            <a:fld id="{87034D8C-3CB4-402A-BC46-2AB14C0FE90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721187-07C3-4932-A00A-88ACBE04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066800"/>
            <a:ext cx="8610601" cy="5334000"/>
          </a:xfrm>
        </p:spPr>
        <p:txBody>
          <a:bodyPr/>
          <a:lstStyle/>
          <a:p>
            <a:r>
              <a:rPr lang="en-US" altLang="zh-CN" sz="1800" dirty="0"/>
              <a:t>Main goal: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make improvements to 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acquire high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quality data with better signal-to-noise allowing detailed analysis</a:t>
            </a:r>
          </a:p>
          <a:p>
            <a:r>
              <a:rPr lang="en-US" altLang="zh-CN" sz="1800" dirty="0"/>
              <a:t>Modify the LANL DD generator</a:t>
            </a:r>
          </a:p>
          <a:p>
            <a:pPr lvl="1"/>
            <a:r>
              <a:rPr lang="en-US" sz="1400" dirty="0"/>
              <a:t>Detach the electronics box to allow more space for moderator optimization</a:t>
            </a:r>
          </a:p>
          <a:p>
            <a:pPr lvl="1"/>
            <a:r>
              <a:rPr lang="en-US" sz="1400" dirty="0"/>
              <a:t>Upgrade the firmware to reduce the minimum pulse rate from 250 Hz to 1 Hz</a:t>
            </a:r>
          </a:p>
          <a:p>
            <a:r>
              <a:rPr lang="en-US" sz="1800" kern="0" dirty="0"/>
              <a:t>Improve the shielding configuration</a:t>
            </a:r>
          </a:p>
          <a:p>
            <a:pPr lvl="1"/>
            <a:r>
              <a:rPr lang="en-US" sz="1400" kern="0" dirty="0"/>
              <a:t>Use borated polyethene for more efficient neutron shield</a:t>
            </a:r>
          </a:p>
          <a:p>
            <a:pPr lvl="1"/>
            <a:r>
              <a:rPr lang="en-US" sz="1400" dirty="0"/>
              <a:t>Use lead shield to reduce external gamma contamination</a:t>
            </a:r>
          </a:p>
          <a:p>
            <a:r>
              <a:rPr lang="en-US" sz="1800" dirty="0"/>
              <a:t>Test at better deployment locations</a:t>
            </a:r>
            <a:endParaRPr lang="en-US" sz="1800" kern="0" dirty="0"/>
          </a:p>
          <a:p>
            <a:pPr lvl="1"/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Beam plug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Manhole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5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B7F3-5FD7-4AC5-80C1-8DCAD38D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Introduction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BCA7-AAC8-4C14-89DF-902A62E1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D0E9-F766-4A04-8EF7-E25A968A2AB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3F307-6DB3-4E25-9132-B3C6E4A7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 </a:t>
            </a:r>
            <a:fld id="{87034D8C-3CB4-402A-BC46-2AB14C0FE90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6C114-D4CC-40AE-A398-72499E68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6" y="1978948"/>
            <a:ext cx="4259580" cy="22174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1F7871-FF7B-4B63-980A-CF3B6647E2D1}"/>
              </a:ext>
            </a:extLst>
          </p:cNvPr>
          <p:cNvSpPr txBox="1"/>
          <p:nvPr/>
        </p:nvSpPr>
        <p:spPr>
          <a:xfrm>
            <a:off x="196631" y="5638267"/>
            <a:ext cx="422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*Includes full FD simulation and automated reconstruction; parametrized ND samples; detailed treatment of systematics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7A61E-4EDA-4686-A136-B41BC8B99A40}"/>
              </a:ext>
            </a:extLst>
          </p:cNvPr>
          <p:cNvSpPr txBox="1"/>
          <p:nvPr/>
        </p:nvSpPr>
        <p:spPr>
          <a:xfrm>
            <a:off x="161823" y="3982191"/>
            <a:ext cx="2433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E.Worcester</a:t>
            </a:r>
            <a:r>
              <a:rPr lang="en-US" sz="1200" dirty="0"/>
              <a:t>, ND Review June 2019)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34C936-1EC4-4DFA-98BB-9D9A918C471B}"/>
              </a:ext>
            </a:extLst>
          </p:cNvPr>
          <p:cNvSpPr txBox="1"/>
          <p:nvPr/>
        </p:nvSpPr>
        <p:spPr>
          <a:xfrm>
            <a:off x="515068" y="4444714"/>
            <a:ext cx="3090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assumes the energy scale </a:t>
            </a:r>
          </a:p>
          <a:p>
            <a:r>
              <a:rPr lang="en-US" b="1" dirty="0">
                <a:solidFill>
                  <a:srgbClr val="FF0000"/>
                </a:solidFill>
              </a:rPr>
              <a:t>shift is constant over 7 years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9627CB-7804-4041-9D4F-FEBE544D8C27}"/>
              </a:ext>
            </a:extLst>
          </p:cNvPr>
          <p:cNvSpPr txBox="1"/>
          <p:nvPr/>
        </p:nvSpPr>
        <p:spPr>
          <a:xfrm>
            <a:off x="123006" y="1269795"/>
            <a:ext cx="394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Energy scale is the major detector </a:t>
            </a:r>
          </a:p>
          <a:p>
            <a:r>
              <a:rPr lang="en-US" b="1" dirty="0"/>
              <a:t>uncertainty  remaining after ND inputs</a:t>
            </a:r>
            <a:r>
              <a:rPr lang="en-US" b="1" baseline="30000" dirty="0"/>
              <a:t>*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8B2F9-C2CE-45FA-80C1-072BF16C4E07}"/>
              </a:ext>
            </a:extLst>
          </p:cNvPr>
          <p:cNvSpPr txBox="1"/>
          <p:nvPr/>
        </p:nvSpPr>
        <p:spPr>
          <a:xfrm>
            <a:off x="715436" y="3111804"/>
            <a:ext cx="1879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assumes 2% systematic</a:t>
            </a:r>
          </a:p>
          <a:p>
            <a:r>
              <a:rPr lang="en-US" sz="1400" dirty="0"/>
              <a:t>shift in energy scale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01F1C7-950A-437A-BCD3-F0083E7C290F}"/>
              </a:ext>
            </a:extLst>
          </p:cNvPr>
          <p:cNvSpPr txBox="1"/>
          <p:nvPr/>
        </p:nvSpPr>
        <p:spPr>
          <a:xfrm>
            <a:off x="5122691" y="1849920"/>
            <a:ext cx="347806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Will neutrinos measured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 202x have the same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Energy scale systematic as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anti-neutrinos in 202x+7?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Need to prove that it is so.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Our competition will.</a:t>
            </a:r>
          </a:p>
        </p:txBody>
      </p:sp>
    </p:spTree>
    <p:extLst>
      <p:ext uri="{BB962C8B-B14F-4D97-AF65-F5344CB8AC3E}">
        <p14:creationId xmlns:p14="http://schemas.microsoft.com/office/powerpoint/2010/main" val="106589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A8C4-5B99-470C-B355-FEE59AC5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Verification of 57 keV anti-resonance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A624-75A2-4811-8412-ACF4D5B6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800" dirty="0">
                <a:solidFill>
                  <a:srgbClr val="0000FF"/>
                </a:solidFill>
              </a:rPr>
              <a:t>A</a:t>
            </a:r>
            <a:r>
              <a:rPr lang="en-US" sz="1800" dirty="0"/>
              <a:t>rgon </a:t>
            </a:r>
            <a:r>
              <a:rPr lang="en-US" sz="1800" dirty="0">
                <a:solidFill>
                  <a:srgbClr val="0000FF"/>
                </a:solidFill>
              </a:rPr>
              <a:t>R</a:t>
            </a:r>
            <a:r>
              <a:rPr lang="en-US" sz="1800" dirty="0"/>
              <a:t>esonant </a:t>
            </a:r>
            <a:r>
              <a:rPr lang="en-US" sz="1800" dirty="0">
                <a:solidFill>
                  <a:srgbClr val="0000FF"/>
                </a:solidFill>
              </a:rPr>
              <a:t>T</a:t>
            </a:r>
            <a:r>
              <a:rPr lang="en-US" sz="1800" dirty="0"/>
              <a:t>ransport </a:t>
            </a:r>
            <a:r>
              <a:rPr lang="en-US" sz="1800" dirty="0">
                <a:solidFill>
                  <a:srgbClr val="0000FF"/>
                </a:solidFill>
              </a:rPr>
              <a:t>I</a:t>
            </a:r>
            <a:r>
              <a:rPr lang="en-US" sz="1800" dirty="0"/>
              <a:t>nteraction </a:t>
            </a:r>
            <a:r>
              <a:rPr lang="en-US" sz="1800" dirty="0">
                <a:solidFill>
                  <a:srgbClr val="0000FF"/>
                </a:solidFill>
              </a:rPr>
              <a:t>E</a:t>
            </a:r>
            <a:r>
              <a:rPr lang="en-US" sz="1800" dirty="0"/>
              <a:t>xperiment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0000FF"/>
                </a:solidFill>
              </a:rPr>
              <a:t>ARTIE</a:t>
            </a:r>
            <a:r>
              <a:rPr lang="en-US" altLang="zh-CN" sz="1800" dirty="0"/>
              <a:t>)</a:t>
            </a:r>
            <a:r>
              <a:rPr lang="en-US" sz="1800" kern="0" dirty="0"/>
              <a:t> measured the neutron total cross-section around 57 keV</a:t>
            </a:r>
            <a:r>
              <a:rPr lang="en-US" sz="1800" dirty="0"/>
              <a:t> at LANL</a:t>
            </a:r>
          </a:p>
          <a:p>
            <a:pPr>
              <a:spcBef>
                <a:spcPts val="1200"/>
              </a:spcBef>
            </a:pPr>
            <a:r>
              <a:rPr lang="en-US" sz="1800" dirty="0"/>
              <a:t>The result has verified the existence of the anti-resonance  at 57 keV</a:t>
            </a:r>
          </a:p>
          <a:p>
            <a:pPr>
              <a:spcBef>
                <a:spcPts val="1200"/>
              </a:spcBef>
            </a:pPr>
            <a:r>
              <a:rPr lang="en-US" sz="1800" kern="0" dirty="0"/>
              <a:t>Complete</a:t>
            </a:r>
            <a:r>
              <a:rPr lang="en-US" sz="1800" dirty="0"/>
              <a:t>d analysis of systematic uncertainties, and paper is in publishable format.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44CB-E3E9-4F40-B893-75E3B23A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D0E9-F766-4A04-8EF7-E25A968A2AB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301F3-103D-49F3-BD0C-0AB4858F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 </a:t>
            </a:r>
            <a:fld id="{87034D8C-3CB4-402A-BC46-2AB14C0FE90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3D48FA3-084F-43C4-9004-E9427829A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42" b="27295"/>
          <a:stretch/>
        </p:blipFill>
        <p:spPr bwMode="auto">
          <a:xfrm>
            <a:off x="350090" y="3597632"/>
            <a:ext cx="3830607" cy="263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BCE0C1A-F2DA-44BD-81E4-8D666264AF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247061"/>
              </p:ext>
            </p:extLst>
          </p:nvPr>
        </p:nvGraphicFramePr>
        <p:xfrm>
          <a:off x="4378388" y="3352800"/>
          <a:ext cx="4688957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Acrobat Document" r:id="rId4" imgW="2400198" imgH="1638121" progId="AcroExch.Document.DC">
                  <p:embed/>
                </p:oleObj>
              </mc:Choice>
              <mc:Fallback>
                <p:oleObj name="Acrobat Document" r:id="rId4" imgW="2400198" imgH="1638121" progId="AcroExch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45DAB8D-4EC2-4770-A6B2-E0B57A41C0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8388" y="3352800"/>
                        <a:ext cx="4688957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E98CF1B-6B17-4AE9-BD41-2B5E0A7D1B58}"/>
              </a:ext>
            </a:extLst>
          </p:cNvPr>
          <p:cNvSpPr txBox="1"/>
          <p:nvPr/>
        </p:nvSpPr>
        <p:spPr>
          <a:xfrm>
            <a:off x="7294139" y="3159183"/>
            <a:ext cx="1621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ARTIE preliminary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789EC-936D-49D2-988D-FC18EC797647}"/>
              </a:ext>
            </a:extLst>
          </p:cNvPr>
          <p:cNvSpPr txBox="1"/>
          <p:nvPr/>
        </p:nvSpPr>
        <p:spPr>
          <a:xfrm>
            <a:off x="840365" y="3198911"/>
            <a:ext cx="280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ARTIE liquid argon target setup</a:t>
            </a:r>
          </a:p>
        </p:txBody>
      </p:sp>
    </p:spTree>
    <p:extLst>
      <p:ext uri="{BB962C8B-B14F-4D97-AF65-F5344CB8AC3E}">
        <p14:creationId xmlns:p14="http://schemas.microsoft.com/office/powerpoint/2010/main" val="93436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1968-00DB-4A89-9FDA-D6629ADD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1767"/>
            <a:ext cx="8763000" cy="639762"/>
          </a:xfrm>
        </p:spPr>
        <p:txBody>
          <a:bodyPr/>
          <a:lstStyle/>
          <a:p>
            <a:r>
              <a:rPr lang="en-US" sz="3600" dirty="0"/>
              <a:t>Verifying the Neutron Transport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DC218-8C26-4371-88D4-510836D5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B38B-5625-4482-A2C3-5C3AE311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D0E9-F766-4A04-8EF7-E25A968A2AB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B7091-B08B-46A6-B4FD-E7ED126D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 </a:t>
            </a:r>
            <a:fld id="{87034D8C-3CB4-402A-BC46-2AB14C0FE90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4C8DC-C19C-4220-9547-BE7870001F5D}"/>
              </a:ext>
            </a:extLst>
          </p:cNvPr>
          <p:cNvSpPr txBox="1"/>
          <p:nvPr/>
        </p:nvSpPr>
        <p:spPr>
          <a:xfrm>
            <a:off x="5334000" y="1249798"/>
            <a:ext cx="3733344" cy="392415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Plot shows the vertical position of slices (3D clusters) after subtracting DDG Off data from DDG On data along with the MC fit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DDG deployed at the top; Expect to see more activity at higher 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 agreement between data and MC, except at the top; Disagreement seen in both DDG off and on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Existence of long, non-exponential “tail” of neutrons penetrating deep into the detector verified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8FA1D-6D12-40EF-9405-6683E136512D}"/>
              </a:ext>
            </a:extLst>
          </p:cNvPr>
          <p:cNvSpPr txBox="1"/>
          <p:nvPr/>
        </p:nvSpPr>
        <p:spPr>
          <a:xfrm>
            <a:off x="-152400" y="5309968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Plot with data and the fit. Number of slices (3D-clusters) on Y-axis and vertical position on X-axis.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2C5D5-7BD0-4AED-B223-C7E4D466D8F9}"/>
              </a:ext>
            </a:extLst>
          </p:cNvPr>
          <p:cNvSpPr txBox="1"/>
          <p:nvPr/>
        </p:nvSpPr>
        <p:spPr>
          <a:xfrm>
            <a:off x="495300" y="6234611"/>
            <a:ext cx="815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Also see the machine-learning-based analysis result (done by L.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Uboldi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 and P. Sala, CERN)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95B099B2-D761-4617-A9ED-3612C247B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2" y="1195473"/>
            <a:ext cx="4940298" cy="3924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862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841A-7E87-4855-8813-4341F29D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1767"/>
            <a:ext cx="8686800" cy="639762"/>
          </a:xfrm>
        </p:spPr>
        <p:txBody>
          <a:bodyPr/>
          <a:lstStyle/>
          <a:p>
            <a:r>
              <a:rPr lang="en-US" dirty="0"/>
              <a:t>What we learned from the PD1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E868-50AD-4C33-ACA3-532D9DBF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0400" y="6642275"/>
            <a:ext cx="1371600" cy="209550"/>
          </a:xfrm>
        </p:spPr>
        <p:txBody>
          <a:bodyPr/>
          <a:lstStyle/>
          <a:p>
            <a:fld id="{8606D0E9-F766-4A04-8EF7-E25A968A2AB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F1AF9-7C16-437A-9B2A-95A049B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7370" y="6642100"/>
            <a:ext cx="1069975" cy="215900"/>
          </a:xfrm>
        </p:spPr>
        <p:txBody>
          <a:bodyPr/>
          <a:lstStyle/>
          <a:p>
            <a:r>
              <a:rPr lang="en-US"/>
              <a:t>Slide  </a:t>
            </a:r>
            <a:fld id="{87034D8C-3CB4-402A-BC46-2AB14C0FE90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AD147E-EC37-4993-AB0B-54E59E92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89" y="889000"/>
            <a:ext cx="4152900" cy="25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A56225-9FE2-4FF9-A3A6-FD1CA72C0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101" y="3465529"/>
            <a:ext cx="2915920" cy="263144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3755995-587E-4595-AC32-4D93FEFC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4267200" cy="5146040"/>
          </a:xfrm>
        </p:spPr>
        <p:txBody>
          <a:bodyPr/>
          <a:lstStyle/>
          <a:p>
            <a:r>
              <a:rPr lang="en-US" altLang="zh-CN" dirty="0"/>
              <a:t>The DDG neutron shielding requirements were verified. Less that we anticipated initially</a:t>
            </a:r>
          </a:p>
          <a:p>
            <a:r>
              <a:rPr lang="en-US" altLang="zh-CN" dirty="0"/>
              <a:t>Gamma contamination was an issue that will require reflector and shield design changes</a:t>
            </a:r>
          </a:p>
          <a:p>
            <a:r>
              <a:rPr lang="en-US" altLang="zh-CN" dirty="0"/>
              <a:t>Yields without a heavy and complex moderator were not so bad. System can actually be somewhat portable and may not need to buy many fixed units.</a:t>
            </a:r>
          </a:p>
          <a:p>
            <a:r>
              <a:rPr lang="en-US" altLang="zh-CN" dirty="0"/>
              <a:t>Gained experience in running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1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A4090B3-C2BA-4E4A-8C4E-89717BDAD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78963"/>
              </p:ext>
            </p:extLst>
          </p:nvPr>
        </p:nvGraphicFramePr>
        <p:xfrm>
          <a:off x="1482288" y="2276663"/>
          <a:ext cx="5950823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Acrobat Document" r:id="rId3" imgW="2160179" imgH="1558057" progId="AcroExch.Document.DC">
                  <p:embed/>
                </p:oleObj>
              </mc:Choice>
              <mc:Fallback>
                <p:oleObj name="Acrobat Document" r:id="rId3" imgW="2160179" imgH="1558057" progId="AcroExch.Document.DC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D8A0964-054A-4177-A3B0-566F9CC37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2288" y="2276663"/>
                        <a:ext cx="5950823" cy="428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DD4798E-17A5-3E4C-8499-2585B457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Single capture is sensitive to energy scale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9CA2-41DD-CC4B-947A-D9AC440F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9067801" cy="5334000"/>
          </a:xfrm>
        </p:spPr>
        <p:txBody>
          <a:bodyPr/>
          <a:lstStyle/>
          <a:p>
            <a:r>
              <a:rPr lang="en-US" altLang="zh-CN" dirty="0" err="1"/>
              <a:t>LArsoft</a:t>
            </a:r>
            <a:r>
              <a:rPr lang="en-US" altLang="zh-CN" dirty="0"/>
              <a:t> full reconstruction done with </a:t>
            </a:r>
            <a:r>
              <a:rPr lang="en-US" altLang="zh-CN" dirty="0" err="1"/>
              <a:t>ProtoDUNE</a:t>
            </a:r>
            <a:r>
              <a:rPr lang="en-US" altLang="zh-CN" dirty="0"/>
              <a:t>-SP geometry </a:t>
            </a:r>
          </a:p>
          <a:p>
            <a:r>
              <a:rPr lang="en-US" altLang="zh-CN" dirty="0"/>
              <a:t>Simulate single neutron captures at </a:t>
            </a:r>
            <a:r>
              <a:rPr lang="en-US" dirty="0"/>
              <a:t>three different positions</a:t>
            </a:r>
          </a:p>
          <a:p>
            <a:pPr lvl="1"/>
            <a:r>
              <a:rPr lang="en-US" dirty="0"/>
              <a:t>Point source of gamma cascades were generated at 0.5 m, 1 m and 2 m from the APA</a:t>
            </a:r>
          </a:p>
          <a:p>
            <a:pPr lvl="1"/>
            <a:r>
              <a:rPr lang="en-US" dirty="0"/>
              <a:t>6 ms electron lifetime, no noise, no background, no correction on lifetime or recombination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D6123-D208-0E4C-88C0-C7090B29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 </a:t>
            </a:r>
            <a:fld id="{87034D8C-3CB4-402A-BC46-2AB14C0FE90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4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0CAB-5089-44AB-A85D-AE02A814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Toy 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75D4-0F51-411A-A079-969FC1A78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BCC61-26BD-402F-852D-D9E10F2C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D0E9-F766-4A04-8EF7-E25A968A2AB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ABA1A-901C-4A93-8DB9-02B4E029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 </a:t>
            </a:r>
            <a:fld id="{87034D8C-3CB4-402A-BC46-2AB14C0FE90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93CF-10F9-F540-A616-E9F80124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1767"/>
            <a:ext cx="8763000" cy="639762"/>
          </a:xfrm>
        </p:spPr>
        <p:txBody>
          <a:bodyPr/>
          <a:lstStyle/>
          <a:p>
            <a:r>
              <a:rPr lang="en-US" sz="3200" dirty="0"/>
              <a:t>Preferred locations for Vertical Drift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12887-AB7D-144F-903B-29D2A23D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 </a:t>
            </a:r>
            <a:fld id="{87034D8C-3CB4-402A-BC46-2AB14C0FE90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9F15FBF-1B87-264E-9397-7BFBB223CA31}"/>
              </a:ext>
            </a:extLst>
          </p:cNvPr>
          <p:cNvSpPr txBox="1">
            <a:spLocks/>
          </p:cNvSpPr>
          <p:nvPr/>
        </p:nvSpPr>
        <p:spPr bwMode="auto">
          <a:xfrm>
            <a:off x="431482" y="2482539"/>
            <a:ext cx="3326349" cy="384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1F497D"/>
              </a:buClr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/>
              <a:t>Simulation done with Vertical-Drift like geometry</a:t>
            </a:r>
          </a:p>
          <a:p>
            <a:r>
              <a:rPr lang="en-US" sz="1800" kern="0" dirty="0"/>
              <a:t>Three PNS systems at ideal locations can cover most of the TPC volume</a:t>
            </a:r>
          </a:p>
          <a:p>
            <a:r>
              <a:rPr lang="en-US" sz="1800" kern="0" dirty="0">
                <a:solidFill>
                  <a:schemeClr val="tx1">
                    <a:lumMod val="50000"/>
                  </a:schemeClr>
                </a:solidFill>
              </a:rPr>
              <a:t>We propose these location for the vertical drift module.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6BB1C7-9616-DD4E-89DC-3DC6D77B5A69}"/>
              </a:ext>
            </a:extLst>
          </p:cNvPr>
          <p:cNvGrpSpPr/>
          <p:nvPr/>
        </p:nvGrpSpPr>
        <p:grpSpPr>
          <a:xfrm>
            <a:off x="381000" y="1314841"/>
            <a:ext cx="3043042" cy="977098"/>
            <a:chOff x="533400" y="2509210"/>
            <a:chExt cx="8305800" cy="28621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FF09E0-6F2B-1E4A-B588-D0CE0A807FE7}"/>
                </a:ext>
              </a:extLst>
            </p:cNvPr>
            <p:cNvSpPr/>
            <p:nvPr/>
          </p:nvSpPr>
          <p:spPr>
            <a:xfrm>
              <a:off x="1066800" y="2819400"/>
              <a:ext cx="7010400" cy="2209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000" i="1" dirty="0">
                <a:solidFill>
                  <a:srgbClr val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C01AA99-1CE6-1E42-9594-EE27F338F94B}"/>
                </a:ext>
              </a:extLst>
            </p:cNvPr>
            <p:cNvCxnSpPr/>
            <p:nvPr/>
          </p:nvCxnSpPr>
          <p:spPr bwMode="auto">
            <a:xfrm>
              <a:off x="533400" y="3924300"/>
              <a:ext cx="8305800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ysDash"/>
              <a:headEnd type="none"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63E04C-0278-214B-B89F-0B447C8E940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31207" y="2509210"/>
              <a:ext cx="0" cy="286214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ysDash"/>
              <a:headEnd type="none"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983825-1455-E748-ABB0-9D036821C254}"/>
                </a:ext>
              </a:extLst>
            </p:cNvPr>
            <p:cNvSpPr/>
            <p:nvPr/>
          </p:nvSpPr>
          <p:spPr>
            <a:xfrm>
              <a:off x="2176531" y="3719866"/>
              <a:ext cx="330773" cy="408868"/>
            </a:xfrm>
            <a:prstGeom prst="ellipse">
              <a:avLst/>
            </a:prstGeom>
            <a:solidFill>
              <a:srgbClr val="0000FF"/>
            </a:solidFill>
            <a:ln w="22225">
              <a:solidFill>
                <a:srgbClr val="0000FF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000" i="1" dirty="0">
                <a:solidFill>
                  <a:srgbClr val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2628252-F81D-7048-A31B-63734CD0F148}"/>
                </a:ext>
              </a:extLst>
            </p:cNvPr>
            <p:cNvSpPr/>
            <p:nvPr/>
          </p:nvSpPr>
          <p:spPr>
            <a:xfrm>
              <a:off x="4445280" y="3719866"/>
              <a:ext cx="330773" cy="408868"/>
            </a:xfrm>
            <a:prstGeom prst="ellipse">
              <a:avLst/>
            </a:prstGeom>
            <a:solidFill>
              <a:srgbClr val="0000FF"/>
            </a:solidFill>
            <a:ln w="22225">
              <a:solidFill>
                <a:srgbClr val="0000FF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000" i="1" dirty="0">
                <a:solidFill>
                  <a:srgbClr val="000000"/>
                </a:solidFill>
                <a:latin typeface="Cambria Math" panose="02040503050406030204" pitchFamily="18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DC1DD35-5362-514F-9518-2AD47AC36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30" y="3810000"/>
            <a:ext cx="4613970" cy="294913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509499-4DF0-7E47-A0ED-C0F1C11F2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30" y="1066800"/>
            <a:ext cx="4274940" cy="2625586"/>
          </a:xfr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EBF91AC-E600-1B49-9016-B056C56440F7}"/>
              </a:ext>
            </a:extLst>
          </p:cNvPr>
          <p:cNvSpPr/>
          <p:nvPr/>
        </p:nvSpPr>
        <p:spPr>
          <a:xfrm>
            <a:off x="2679357" y="1730322"/>
            <a:ext cx="121187" cy="139582"/>
          </a:xfrm>
          <a:prstGeom prst="ellipse">
            <a:avLst/>
          </a:prstGeom>
          <a:solidFill>
            <a:srgbClr val="0000FF"/>
          </a:solidFill>
          <a:ln w="22225">
            <a:solidFill>
              <a:srgbClr val="0000F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2000" i="1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6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1599-8E00-428F-8A06-288B468D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F428-7F03-442A-93D3-9538B915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9367-8210-4692-B019-407F1A38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D0E9-F766-4A04-8EF7-E25A968A2AB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46025-A6B9-4CB3-8C05-AFB4E6C4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 </a:t>
            </a:r>
            <a:fld id="{87034D8C-3CB4-402A-BC46-2AB14C0FE90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36993"/>
      </p:ext>
    </p:extLst>
  </p:cSld>
  <p:clrMapOvr>
    <a:masterClrMapping/>
  </p:clrMapOvr>
</p:sld>
</file>

<file path=ppt/theme/theme1.xml><?xml version="1.0" encoding="utf-8"?>
<a:theme xmlns:a="http://schemas.openxmlformats.org/drawingml/2006/main" name="blue_2007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2225">
          <a:solidFill>
            <a:srgbClr val="0000FF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sz="2000" i="1" dirty="0" smtClean="0">
            <a:solidFill>
              <a:srgbClr val="000000"/>
            </a:solidFill>
            <a:latin typeface="Cambria Math" panose="02040503050406030204" pitchFamily="18" charset="0"/>
          </a:defRPr>
        </a:defPPr>
      </a:lstStyle>
    </a:spDef>
    <a:lnDef>
      <a:spPr bwMode="auto">
        <a:ln w="28575">
          <a:solidFill>
            <a:srgbClr val="000000"/>
          </a:solidFill>
          <a:headEnd type="none" w="lg" len="lg"/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rgbClr val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blue_2007.potx</Template>
  <TotalTime>304646</TotalTime>
  <Words>913</Words>
  <Application>Microsoft Office PowerPoint</Application>
  <PresentationFormat>On-screen Show (4:3)</PresentationFormat>
  <Paragraphs>114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LiberationSans</vt:lpstr>
      <vt:lpstr>Arial</vt:lpstr>
      <vt:lpstr>Calibri</vt:lpstr>
      <vt:lpstr>Cambria Math</vt:lpstr>
      <vt:lpstr>Trebuchet MS</vt:lpstr>
      <vt:lpstr>Wingdings</vt:lpstr>
      <vt:lpstr>blue_2007</vt:lpstr>
      <vt:lpstr>Acrobat Document</vt:lpstr>
      <vt:lpstr>Pulsed Neutron Source: Summary and Plans</vt:lpstr>
      <vt:lpstr>Introduction</vt:lpstr>
      <vt:lpstr>Verification of 57 keV anti-resonance</vt:lpstr>
      <vt:lpstr>Verifying the Neutron Transport Model</vt:lpstr>
      <vt:lpstr>What we learned from the PD1 run</vt:lpstr>
      <vt:lpstr>Single capture is sensitive to energy scale</vt:lpstr>
      <vt:lpstr>Statistical Toy MC</vt:lpstr>
      <vt:lpstr>Preferred locations for Vertical Drift module</vt:lpstr>
      <vt:lpstr>Backup</vt:lpstr>
      <vt:lpstr>PNS for Calibration</vt:lpstr>
      <vt:lpstr>Lessons Learned from PD-I </vt:lpstr>
      <vt:lpstr>Possible Source Locations in PD-II</vt:lpstr>
      <vt:lpstr>Coverage Simulation for PD-II</vt:lpstr>
      <vt:lpstr>What to do in PD-II</vt:lpstr>
    </vt:vector>
  </TitlesOfParts>
  <Manager/>
  <Company>UC Davis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Jingbo Wang</dc:creator>
  <cp:keywords/>
  <dc:description/>
  <cp:lastModifiedBy>Wang, Jingbo</cp:lastModifiedBy>
  <cp:revision>8026</cp:revision>
  <cp:lastPrinted>2019-06-13T13:17:09Z</cp:lastPrinted>
  <dcterms:created xsi:type="dcterms:W3CDTF">2015-02-19T03:52:09Z</dcterms:created>
  <dcterms:modified xsi:type="dcterms:W3CDTF">2021-10-25T15:16:34Z</dcterms:modified>
  <cp:category/>
</cp:coreProperties>
</file>