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419" r:id="rId2"/>
    <p:sldId id="454" r:id="rId3"/>
    <p:sldId id="447" r:id="rId4"/>
    <p:sldId id="453" r:id="rId5"/>
    <p:sldId id="433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A"/>
    <a:srgbClr val="FFFFFF"/>
    <a:srgbClr val="000000"/>
    <a:srgbClr val="3A464C"/>
    <a:srgbClr val="354551"/>
    <a:srgbClr val="384956"/>
    <a:srgbClr val="303F4A"/>
    <a:srgbClr val="3167F2"/>
    <a:srgbClr val="0E72F9"/>
    <a:srgbClr val="359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6792" autoAdjust="0"/>
    <p:restoredTop sz="95792" autoAdjust="0"/>
  </p:normalViewPr>
  <p:slideViewPr>
    <p:cSldViewPr snapToGrid="0" snapToObjects="1">
      <p:cViewPr varScale="1">
        <p:scale>
          <a:sx n="94" d="100"/>
          <a:sy n="94" d="100"/>
        </p:scale>
        <p:origin x="1670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EE687-B6EC-6048-9720-F29397FA29FA}" type="datetimeFigureOut">
              <a:rPr lang="es-ES" smtClean="0"/>
              <a:t>08/06/2017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70EA1-915B-3845-B495-58D83116A8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6375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66799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r="1745"/>
          <a:stretch/>
        </p:blipFill>
        <p:spPr>
          <a:xfrm>
            <a:off x="1024981" y="1300702"/>
            <a:ext cx="7135732" cy="4006083"/>
          </a:xfrm>
          <a:prstGeom prst="rect">
            <a:avLst/>
          </a:prstGeom>
        </p:spPr>
      </p:pic>
      <p:sp>
        <p:nvSpPr>
          <p:cNvPr id="22" name="Shape 22"/>
          <p:cNvSpPr/>
          <p:nvPr/>
        </p:nvSpPr>
        <p:spPr>
          <a:xfrm>
            <a:off x="914400" y="5048250"/>
            <a:ext cx="7315200" cy="685799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904875" y="3648075"/>
            <a:ext cx="7315200" cy="1280159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219200" y="3886200"/>
            <a:ext cx="68580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sz="23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spcBef>
                <a:spcPts val="500"/>
              </a:spcBef>
              <a:buClr>
                <a:srgbClr val="BABABA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92A078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8BA1B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646C8F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BABABA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9FB8CD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71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216151" y="6355080"/>
            <a:ext cx="1219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s-ES" sz="1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904875" y="3648075"/>
            <a:ext cx="228600" cy="12801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914400" y="5048250"/>
            <a:ext cx="228600" cy="6857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bg>
      <p:bgPr>
        <a:solidFill>
          <a:schemeClr val="dk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500856"/>
            <a:ext cx="8229600" cy="6746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2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2"/>
              </a:buClr>
              <a:buFont typeface="Source Sans Pro"/>
              <a:buNone/>
              <a:defRPr sz="3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548640" marR="0" lvl="1" indent="-224028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●"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822960" marR="0" lvl="2" indent="-190500" algn="l" rtl="0">
              <a:spcBef>
                <a:spcPts val="500"/>
              </a:spcBef>
              <a:buClr>
                <a:schemeClr val="dk1"/>
              </a:buClr>
              <a:buSzPct val="76000"/>
              <a:buFont typeface="Noto Sans Symbols"/>
              <a:buChar char="●"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097280" marR="0" lvl="3" indent="-193675" algn="l" rtl="0">
              <a:spcBef>
                <a:spcPts val="400"/>
              </a:spcBef>
              <a:buClr>
                <a:srgbClr val="92A078"/>
              </a:buClr>
              <a:buSzPct val="7000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371600" marR="0" lvl="4" indent="-188594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s-ES" sz="1400" b="0" i="0" u="none" strike="noStrike" cap="non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" name="Shape 7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7" name="Shape 77"/>
          <p:cNvSpPr/>
          <p:nvPr/>
        </p:nvSpPr>
        <p:spPr>
          <a:xfrm rot="5400000">
            <a:off x="419099" y="6467474"/>
            <a:ext cx="190849" cy="1203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457200" y="500856"/>
            <a:ext cx="18287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3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●"/>
              <a:defRPr sz="23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92A078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s-ES" sz="1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1" name="Shape 9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2" name="Shape 92"/>
          <p:cNvSpPr/>
          <p:nvPr/>
        </p:nvSpPr>
        <p:spPr>
          <a:xfrm rot="5400000">
            <a:off x="419099" y="6467474"/>
            <a:ext cx="190849" cy="1203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3" name="Shape 93"/>
          <p:cNvCxnSpPr/>
          <p:nvPr/>
        </p:nvCxnSpPr>
        <p:spPr>
          <a:xfrm rot="5400000">
            <a:off x="3629606" y="3201951"/>
            <a:ext cx="5852159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59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31D3-4562-4F73-9A97-692E26F1BF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0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3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48844" algn="l" rtl="0">
              <a:spcBef>
                <a:spcPts val="600"/>
              </a:spcBef>
              <a:buClr>
                <a:schemeClr val="accent1"/>
              </a:buClr>
              <a:buSzPct val="76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548640" marR="0" lvl="1" indent="-170942" algn="l" rtl="0">
              <a:spcBef>
                <a:spcPts val="500"/>
              </a:spcBef>
              <a:buClr>
                <a:schemeClr val="accent2"/>
              </a:buClr>
              <a:buSzPct val="76000"/>
              <a:buFont typeface="Noto Sans Symbols"/>
              <a:buChar char="●"/>
              <a:defRPr sz="23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822960" marR="0" lvl="2" indent="-142240" algn="l" rtl="0">
              <a:spcBef>
                <a:spcPts val="500"/>
              </a:spcBef>
              <a:buClr>
                <a:srgbClr val="BABABA"/>
              </a:buClr>
              <a:buSzPct val="76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097280" marR="0" lvl="3" indent="-153669" algn="l" rtl="0">
              <a:spcBef>
                <a:spcPts val="400"/>
              </a:spcBef>
              <a:buClr>
                <a:srgbClr val="92A078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371600" marR="0" lvl="4" indent="-157480" algn="l" rtl="0">
              <a:spcBef>
                <a:spcPts val="300"/>
              </a:spcBef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645920" marR="0" lvl="5" indent="-109220" algn="l" rtl="0">
              <a:spcBef>
                <a:spcPts val="300"/>
              </a:spcBef>
              <a:buClr>
                <a:srgbClr val="8BA1B3"/>
              </a:buClr>
              <a:buSzPct val="75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1828800" marR="0" lvl="6" indent="-123825" algn="l" rtl="0">
              <a:spcBef>
                <a:spcPts val="300"/>
              </a:spcBef>
              <a:buClr>
                <a:srgbClr val="646C8F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2011679" marR="0" lvl="7" indent="-116204" algn="l" rtl="0">
              <a:spcBef>
                <a:spcPts val="300"/>
              </a:spcBef>
              <a:buClr>
                <a:srgbClr val="BABABA"/>
              </a:buClr>
              <a:buSzPct val="75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2194560" marR="0" lvl="8" indent="-130810" algn="l" rtl="0">
              <a:spcBef>
                <a:spcPts val="300"/>
              </a:spcBef>
              <a:buClr>
                <a:srgbClr val="9FB8CD"/>
              </a:buClr>
              <a:buSzPct val="7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sng" strike="noStrike" cap="none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de-DE" dirty="0" err="1" smtClean="0"/>
              <a:t>www.datahack.es</a:t>
            </a:r>
            <a:endParaRPr lang="de-DE" dirty="0"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12647" y="6356350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400" b="0" i="0" u="none" strike="noStrike" cap="none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s-ES" sz="14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/>
          <p:nvPr/>
        </p:nvSpPr>
        <p:spPr>
          <a:xfrm rot="5400000">
            <a:off x="419099" y="6467474"/>
            <a:ext cx="190849" cy="1203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3388" y="6138192"/>
            <a:ext cx="588028" cy="58802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8"/>
          <p:cNvSpPr txBox="1">
            <a:spLocks/>
          </p:cNvSpPr>
          <p:nvPr userDrawn="1"/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r>
              <a:rPr lang="de-DE" dirty="0" smtClean="0"/>
              <a:t>www.datahack.es</a:t>
            </a:r>
            <a:endParaRPr lang="de-DE" dirty="0"/>
          </a:p>
        </p:txBody>
      </p:sp>
      <p:sp>
        <p:nvSpPr>
          <p:cNvPr id="16" name="Shape 90"/>
          <p:cNvSpPr txBox="1">
            <a:spLocks/>
          </p:cNvSpPr>
          <p:nvPr userDrawn="1"/>
        </p:nvSpPr>
        <p:spPr>
          <a:xfrm>
            <a:off x="621465" y="6303601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s-ES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</a:t>
            </a:r>
            <a:r>
              <a:rPr lang="es-ES" sz="1100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@Datahack_</a:t>
            </a:r>
            <a:endParaRPr lang="es-ES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60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923701" y="3886200"/>
            <a:ext cx="7338292" cy="990599"/>
          </a:xfrm>
        </p:spPr>
        <p:txBody>
          <a:bodyPr/>
          <a:lstStyle/>
          <a:p>
            <a:r>
              <a:rPr lang="es-ES" dirty="0" smtClean="0">
                <a:solidFill>
                  <a:srgbClr val="46464A"/>
                </a:solidFill>
              </a:rPr>
              <a:t>Título</a:t>
            </a:r>
            <a:endParaRPr lang="es-ES" dirty="0">
              <a:solidFill>
                <a:srgbClr val="46464A"/>
              </a:solidFill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Fecha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4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www.datahack.es/wp-content/uploads/2017/03/datahack-bilbao-abrimos-escuela-big-data-analytics-low-750x3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9425"/>
            <a:ext cx="8400350" cy="369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31D3-4562-4F73-9A97-692E26F1BFBA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480152" y="2286000"/>
            <a:ext cx="6471863" cy="2530928"/>
          </a:xfrm>
          <a:solidFill>
            <a:srgbClr val="FFFFFF">
              <a:alpha val="89804"/>
            </a:srgbClr>
          </a:solidFill>
        </p:spPr>
        <p:txBody>
          <a:bodyPr/>
          <a:lstStyle/>
          <a:p>
            <a:pPr marL="0" indent="0">
              <a:lnSpc>
                <a:spcPct val="140000"/>
              </a:lnSpc>
              <a:spcBef>
                <a:spcPts val="1200"/>
              </a:spcBef>
              <a:buNone/>
            </a:pPr>
            <a:r>
              <a:rPr lang="es-ES" dirty="0" smtClean="0"/>
              <a:t>       luis.echavarri@datahack.es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sk-SK" dirty="0" smtClean="0"/>
              <a:t>       </a:t>
            </a:r>
            <a:r>
              <a:rPr lang="es-ES_tradnl" dirty="0" smtClean="0"/>
              <a:t>www.linkedin.com/in/luisechavarrilasa</a:t>
            </a:r>
            <a:endParaRPr lang="sk-SK" dirty="0"/>
          </a:p>
          <a:p>
            <a:pPr marL="0" indent="0">
              <a:lnSpc>
                <a:spcPct val="140000"/>
              </a:lnSpc>
              <a:buNone/>
            </a:pPr>
            <a:r>
              <a:rPr lang="es-ES" dirty="0" smtClean="0"/>
              <a:t>       @</a:t>
            </a:r>
            <a:r>
              <a:rPr lang="es-ES" dirty="0" err="1"/>
              <a:t>l</a:t>
            </a:r>
            <a:r>
              <a:rPr lang="es-ES" dirty="0" err="1" smtClean="0"/>
              <a:t>uis_echavarri</a:t>
            </a:r>
            <a:endParaRPr lang="es-ES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s-ES" dirty="0" smtClean="0"/>
              <a:t>       630 </a:t>
            </a:r>
            <a:r>
              <a:rPr lang="es-ES" dirty="0"/>
              <a:t>95 11 </a:t>
            </a:r>
            <a:r>
              <a:rPr lang="es-ES" dirty="0" smtClean="0"/>
              <a:t>43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047" y="3041524"/>
            <a:ext cx="504056" cy="50405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9919" y="3689596"/>
            <a:ext cx="426313" cy="4320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8011" y="4337668"/>
            <a:ext cx="430128" cy="432048"/>
          </a:xfrm>
          <a:prstGeom prst="rect">
            <a:avLst/>
          </a:prstGeom>
        </p:spPr>
      </p:pic>
      <p:sp>
        <p:nvSpPr>
          <p:cNvPr id="12" name="Shape 8"/>
          <p:cNvSpPr txBox="1">
            <a:spLocks noGrp="1"/>
          </p:cNvSpPr>
          <p:nvPr>
            <p:ph type="dt" idx="4294967295"/>
          </p:nvPr>
        </p:nvSpPr>
        <p:spPr>
          <a:xfrm>
            <a:off x="6400800" y="6356350"/>
            <a:ext cx="2289047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www.datahack.es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Shape 90"/>
          <p:cNvSpPr txBox="1">
            <a:spLocks/>
          </p:cNvSpPr>
          <p:nvPr/>
        </p:nvSpPr>
        <p:spPr>
          <a:xfrm>
            <a:off x="621465" y="6303601"/>
            <a:ext cx="1981199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s-ES" dirty="0" smtClean="0">
                <a:solidFill>
                  <a:srgbClr val="4646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</a:t>
            </a:r>
            <a:r>
              <a:rPr lang="es-ES" sz="1100" dirty="0" smtClean="0">
                <a:solidFill>
                  <a:srgbClr val="4646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@Datahack_</a:t>
            </a:r>
            <a:endParaRPr lang="es-ES" dirty="0">
              <a:solidFill>
                <a:srgbClr val="4646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79512" y="197768"/>
            <a:ext cx="8686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Luis  Echavarri </a:t>
            </a:r>
            <a:r>
              <a:rPr lang="es-ES" dirty="0" smtClean="0"/>
              <a:t>Lasa: Co-Principal </a:t>
            </a:r>
            <a:r>
              <a:rPr lang="es-ES" dirty="0" err="1" smtClean="0"/>
              <a:t>datahac</a:t>
            </a:r>
            <a:r>
              <a:rPr lang="es-ES" u="sng" dirty="0" err="1" smtClean="0"/>
              <a:t>k</a:t>
            </a:r>
            <a:endParaRPr lang="es-ES" u="sng" dirty="0"/>
          </a:p>
        </p:txBody>
      </p:sp>
      <p:pic>
        <p:nvPicPr>
          <p:cNvPr id="1026" name="Picture 2" descr="Resultado de imagen de gmail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077" y="2392358"/>
            <a:ext cx="609996" cy="60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8248" y="1731670"/>
            <a:ext cx="9005752" cy="2738213"/>
            <a:chOff x="64769" y="1597152"/>
            <a:chExt cx="11478184" cy="3489960"/>
          </a:xfrm>
        </p:grpSpPr>
        <p:grpSp>
          <p:nvGrpSpPr>
            <p:cNvPr id="7" name="Group 6"/>
            <p:cNvGrpSpPr/>
            <p:nvPr/>
          </p:nvGrpSpPr>
          <p:grpSpPr>
            <a:xfrm>
              <a:off x="64769" y="1597152"/>
              <a:ext cx="5372100" cy="3489960"/>
              <a:chOff x="579120" y="1554480"/>
              <a:chExt cx="5372100" cy="348996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9120" y="1554480"/>
                <a:ext cx="5173980" cy="3489960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4572000" y="1725928"/>
                <a:ext cx="1379220" cy="3581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501693" y="1693164"/>
              <a:ext cx="6041260" cy="3297936"/>
              <a:chOff x="1072897" y="1904999"/>
              <a:chExt cx="4337304" cy="2367743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072897" y="1932431"/>
                <a:ext cx="4200143" cy="2340311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4030981" y="1904999"/>
                <a:ext cx="1379220" cy="3581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395514" y="5346860"/>
            <a:ext cx="8364765" cy="620485"/>
          </a:xfrm>
          <a:prstGeom prst="rect">
            <a:avLst/>
          </a:prstGeom>
          <a:solidFill>
            <a:srgbClr val="00338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s-ES" sz="1600" dirty="0">
                <a:solidFill>
                  <a:prstClr val="white"/>
                </a:solidFill>
                <a:latin typeface="Calibri"/>
              </a:rPr>
              <a:t>Posición más demandada en el futuro en España (2 a 3 años</a:t>
            </a:r>
            <a:r>
              <a:rPr lang="es-ES" sz="1600" dirty="0" smtClean="0">
                <a:solidFill>
                  <a:prstClr val="white"/>
                </a:solidFill>
                <a:latin typeface="Calibri"/>
              </a:rPr>
              <a:t>): </a:t>
            </a:r>
            <a:r>
              <a:rPr lang="es-ES" sz="1600" dirty="0">
                <a:solidFill>
                  <a:prstClr val="white"/>
                </a:solidFill>
                <a:latin typeface="Calibri"/>
              </a:rPr>
              <a:t>Tecnología Big data, la cual lidera la lista con un </a:t>
            </a:r>
            <a:r>
              <a:rPr lang="es-ES" sz="1600" dirty="0" smtClean="0">
                <a:solidFill>
                  <a:prstClr val="white"/>
                </a:solidFill>
                <a:latin typeface="Calibri"/>
              </a:rPr>
              <a:t>representativo 12,20%, y Tecnología I+D con 3,25%, en el séptimo lugar.</a:t>
            </a:r>
            <a:endParaRPr lang="es-ES" sz="16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4885" y="4646761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100" i="1" dirty="0" smtClean="0">
                <a:solidFill>
                  <a:srgbClr val="444444"/>
                </a:solidFill>
                <a:latin typeface="Open Sans"/>
              </a:rPr>
              <a:t>Fuente: Informe </a:t>
            </a:r>
            <a:r>
              <a:rPr lang="es-ES" sz="1100" i="1" dirty="0" err="1" smtClean="0">
                <a:solidFill>
                  <a:srgbClr val="444444"/>
                </a:solidFill>
                <a:latin typeface="Open Sans"/>
              </a:rPr>
              <a:t>Epyce</a:t>
            </a:r>
            <a:r>
              <a:rPr lang="es-ES" sz="1100" i="1" dirty="0" smtClean="0">
                <a:solidFill>
                  <a:srgbClr val="444444"/>
                </a:solidFill>
                <a:latin typeface="Open Sans"/>
              </a:rPr>
              <a:t> 2016</a:t>
            </a:r>
            <a:endParaRPr lang="es-ES" sz="1100" i="1" dirty="0"/>
          </a:p>
        </p:txBody>
      </p:sp>
      <p:sp>
        <p:nvSpPr>
          <p:cNvPr id="14" name="Oval 13"/>
          <p:cNvSpPr/>
          <p:nvPr/>
        </p:nvSpPr>
        <p:spPr>
          <a:xfrm>
            <a:off x="690880" y="2389232"/>
            <a:ext cx="3677920" cy="1914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Oval 14"/>
          <p:cNvSpPr/>
          <p:nvPr/>
        </p:nvSpPr>
        <p:spPr>
          <a:xfrm>
            <a:off x="4921432" y="2291462"/>
            <a:ext cx="3677920" cy="1914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234496" y="152400"/>
            <a:ext cx="8686800" cy="990599"/>
          </a:xfrm>
        </p:spPr>
        <p:txBody>
          <a:bodyPr/>
          <a:lstStyle/>
          <a:p>
            <a:r>
              <a:rPr lang="es-ES_tradnl" dirty="0" smtClean="0"/>
              <a:t>¿Cómo está el mercado relacionado con D&amp;A?</a:t>
            </a:r>
            <a:endParaRPr lang="es-ES" dirty="0"/>
          </a:p>
        </p:txBody>
      </p:sp>
      <p:sp>
        <p:nvSpPr>
          <p:cNvPr id="18" name="Rectangle 17"/>
          <p:cNvSpPr/>
          <p:nvPr/>
        </p:nvSpPr>
        <p:spPr>
          <a:xfrm>
            <a:off x="1274992" y="1350573"/>
            <a:ext cx="1996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000" dirty="0" smtClean="0">
                <a:solidFill>
                  <a:srgbClr val="C00000"/>
                </a:solidFill>
                <a:latin typeface="Source Sans Pro"/>
                <a:sym typeface="Source Sans Pro"/>
              </a:rPr>
              <a:t>Situación actual</a:t>
            </a:r>
            <a:endParaRPr lang="es-ES" sz="1050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12256" y="1350573"/>
            <a:ext cx="23086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000" dirty="0" smtClean="0">
                <a:solidFill>
                  <a:srgbClr val="C00000"/>
                </a:solidFill>
                <a:latin typeface="Source Sans Pro"/>
                <a:sym typeface="Source Sans Pro"/>
              </a:rPr>
              <a:t>Previsión 2-3 años</a:t>
            </a:r>
            <a:endParaRPr lang="es-ES" sz="10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572000" y="1725928"/>
            <a:ext cx="1379220" cy="358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8277" y="1702262"/>
            <a:ext cx="3285019" cy="32007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5514" y="5346860"/>
            <a:ext cx="8364765" cy="620485"/>
          </a:xfrm>
          <a:prstGeom prst="rect">
            <a:avLst/>
          </a:prstGeom>
          <a:solidFill>
            <a:srgbClr val="00338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s-ES" sz="1600" dirty="0" smtClean="0">
                <a:solidFill>
                  <a:prstClr val="white"/>
                </a:solidFill>
                <a:latin typeface="Calibri"/>
              </a:rPr>
              <a:t>Posición más difícil de cubrir en el futuro en España (2 a 3 años): con </a:t>
            </a:r>
            <a:r>
              <a:rPr lang="es-ES" sz="1600" dirty="0">
                <a:solidFill>
                  <a:prstClr val="white"/>
                </a:solidFill>
                <a:latin typeface="Calibri"/>
              </a:rPr>
              <a:t>una diferencia porcentual de </a:t>
            </a:r>
            <a:r>
              <a:rPr lang="es-ES" sz="1600" dirty="0" smtClean="0">
                <a:solidFill>
                  <a:prstClr val="white"/>
                </a:solidFill>
                <a:latin typeface="Calibri"/>
              </a:rPr>
              <a:t>más </a:t>
            </a:r>
            <a:r>
              <a:rPr lang="es-ES" sz="1600" dirty="0">
                <a:solidFill>
                  <a:prstClr val="white"/>
                </a:solidFill>
                <a:latin typeface="Calibri"/>
              </a:rPr>
              <a:t>de quince puntos se establece en el </a:t>
            </a:r>
            <a:r>
              <a:rPr lang="es-ES" sz="1600" dirty="0" smtClean="0">
                <a:solidFill>
                  <a:prstClr val="white"/>
                </a:solidFill>
                <a:latin typeface="Calibri"/>
              </a:rPr>
              <a:t>primer lugar </a:t>
            </a:r>
            <a:r>
              <a:rPr lang="es-ES" sz="1600" dirty="0">
                <a:solidFill>
                  <a:prstClr val="white"/>
                </a:solidFill>
                <a:latin typeface="Calibri"/>
              </a:rPr>
              <a:t>Big Data con un 20</a:t>
            </a:r>
            <a:r>
              <a:rPr lang="es-ES" sz="1600" dirty="0" smtClean="0">
                <a:solidFill>
                  <a:prstClr val="white"/>
                </a:solidFill>
                <a:latin typeface="Calibri"/>
              </a:rPr>
              <a:t>%</a:t>
            </a:r>
            <a:endParaRPr lang="es-ES" sz="1600" kern="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9015" y="1702262"/>
            <a:ext cx="3281818" cy="32007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84645" y="4963754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100" i="1" dirty="0" smtClean="0">
                <a:solidFill>
                  <a:srgbClr val="444444"/>
                </a:solidFill>
                <a:latin typeface="Open Sans"/>
              </a:rPr>
              <a:t>Fuente: Informe </a:t>
            </a:r>
            <a:r>
              <a:rPr lang="es-ES" sz="1100" i="1" dirty="0" err="1" smtClean="0">
                <a:solidFill>
                  <a:srgbClr val="444444"/>
                </a:solidFill>
                <a:latin typeface="Open Sans"/>
              </a:rPr>
              <a:t>Epyce</a:t>
            </a:r>
            <a:r>
              <a:rPr lang="es-ES" sz="1100" i="1" dirty="0" smtClean="0">
                <a:solidFill>
                  <a:srgbClr val="444444"/>
                </a:solidFill>
                <a:latin typeface="Open Sans"/>
              </a:rPr>
              <a:t> 2016</a:t>
            </a:r>
            <a:endParaRPr lang="es-ES" sz="1100" i="1" dirty="0"/>
          </a:p>
        </p:txBody>
      </p:sp>
      <p:sp>
        <p:nvSpPr>
          <p:cNvPr id="7" name="Oval 6"/>
          <p:cNvSpPr/>
          <p:nvPr/>
        </p:nvSpPr>
        <p:spPr>
          <a:xfrm>
            <a:off x="690880" y="2654875"/>
            <a:ext cx="3677920" cy="4165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Oval 11"/>
          <p:cNvSpPr/>
          <p:nvPr/>
        </p:nvSpPr>
        <p:spPr>
          <a:xfrm>
            <a:off x="4601826" y="2654875"/>
            <a:ext cx="3677920" cy="4165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1274992" y="1350573"/>
            <a:ext cx="1996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000" dirty="0" smtClean="0">
                <a:solidFill>
                  <a:srgbClr val="C00000"/>
                </a:solidFill>
                <a:latin typeface="Source Sans Pro"/>
                <a:sym typeface="Source Sans Pro"/>
              </a:rPr>
              <a:t>Situación actual</a:t>
            </a:r>
            <a:endParaRPr lang="es-E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12256" y="1350573"/>
            <a:ext cx="23086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000" dirty="0" smtClean="0">
                <a:solidFill>
                  <a:srgbClr val="C00000"/>
                </a:solidFill>
                <a:latin typeface="Source Sans Pro"/>
                <a:sym typeface="Source Sans Pro"/>
              </a:rPr>
              <a:t>Previsión 2-3 años</a:t>
            </a:r>
            <a:endParaRPr lang="es-ES" sz="1050" dirty="0">
              <a:solidFill>
                <a:srgbClr val="C00000"/>
              </a:solidFill>
            </a:endParaRPr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234496" y="152400"/>
            <a:ext cx="8686800" cy="990599"/>
          </a:xfrm>
        </p:spPr>
        <p:txBody>
          <a:bodyPr/>
          <a:lstStyle/>
          <a:p>
            <a:r>
              <a:rPr lang="es-ES_tradnl" dirty="0" smtClean="0"/>
              <a:t>¿Cómo está el mercado relacionado con D&amp;A?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31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</a:t>
            </a:r>
            <a:r>
              <a:rPr lang="es-ES" dirty="0" smtClean="0"/>
              <a:t>racias por tu atención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7453500"/>
      </p:ext>
    </p:extLst>
  </p:cSld>
  <p:clrMapOvr>
    <a:masterClrMapping/>
  </p:clrMapOvr>
</p:sld>
</file>

<file path=ppt/theme/theme1.xml><?xml version="1.0" encoding="utf-8"?>
<a:theme xmlns:a="http://schemas.openxmlformats.org/drawingml/2006/main" name="Origen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40784</TotalTime>
  <Words>144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Noto Sans Symbols</vt:lpstr>
      <vt:lpstr>Open Sans</vt:lpstr>
      <vt:lpstr>Arial</vt:lpstr>
      <vt:lpstr>Source Sans Pro</vt:lpstr>
      <vt:lpstr>Calibri</vt:lpstr>
      <vt:lpstr>Origen</vt:lpstr>
      <vt:lpstr>Título</vt:lpstr>
      <vt:lpstr>Luis  Echavarri Lasa: Co-Principal datahack</vt:lpstr>
      <vt:lpstr>¿Cómo está el mercado relacionado con D&amp;A?</vt:lpstr>
      <vt:lpstr>¿Cómo está el mercado relacionado con D&amp;A?</vt:lpstr>
      <vt:lpstr>gracias por tu atención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de la presentación</dc:title>
  <dc:creator>Garitaonaindia De Vera, German</dc:creator>
  <cp:lastModifiedBy>ggaritaonaindia</cp:lastModifiedBy>
  <cp:revision>241</cp:revision>
  <dcterms:modified xsi:type="dcterms:W3CDTF">2017-06-08T07:44:15Z</dcterms:modified>
</cp:coreProperties>
</file>