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61320ce92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1320ce92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0a60ac36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20a60ac36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0a60ac36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0a60ac36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0a60ac36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0a60ac36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0a60ac36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0a60ac36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0a60ac36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0a60ac36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0a60ac36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0a60ac36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48d7fd6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e48d7fd6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0a60ac3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0a60ac3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0a60ac36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0a60ac36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0a60ac36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0a60ac36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0a60ac36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0a60ac36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0a60ac36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0a60ac36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0a60ac36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0a60ac36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0a60ac36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0a60ac36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p:nvPr/>
        </p:nvSpPr>
        <p:spPr>
          <a:xfrm>
            <a:off x="4334075" y="1658400"/>
            <a:ext cx="4779600" cy="3485100"/>
          </a:xfrm>
          <a:prstGeom prst="ellipse">
            <a:avLst/>
          </a:prstGeom>
          <a:gradFill>
            <a:gsLst>
              <a:gs pos="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0" y="1658400"/>
            <a:ext cx="4779600" cy="3485100"/>
          </a:xfrm>
          <a:prstGeom prst="ellipse">
            <a:avLst/>
          </a:prstGeom>
          <a:gradFill>
            <a:gsLst>
              <a:gs pos="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364400" y="0"/>
            <a:ext cx="4779600" cy="3485100"/>
          </a:xfrm>
          <a:prstGeom prst="ellipse">
            <a:avLst/>
          </a:prstGeom>
          <a:gradFill>
            <a:gsLst>
              <a:gs pos="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0" y="0"/>
            <a:ext cx="4779600" cy="3485100"/>
          </a:xfrm>
          <a:prstGeom prst="ellipse">
            <a:avLst/>
          </a:prstGeom>
          <a:gradFill>
            <a:gsLst>
              <a:gs pos="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txBox="1"/>
          <p:nvPr>
            <p:ph type="ctrTitle"/>
          </p:nvPr>
        </p:nvSpPr>
        <p:spPr>
          <a:xfrm>
            <a:off x="611850" y="3127775"/>
            <a:ext cx="7920300" cy="17268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002362"/>
              </a:buClr>
              <a:buSzPts val="4800"/>
              <a:buFont typeface="Lato"/>
              <a:buNone/>
              <a:defRPr sz="4800">
                <a:solidFill>
                  <a:srgbClr val="002362"/>
                </a:solidFill>
                <a:latin typeface="Lato"/>
                <a:ea typeface="Lato"/>
                <a:cs typeface="Lato"/>
                <a:sym typeface="Lato"/>
              </a:defRPr>
            </a:lvl1pPr>
            <a:lvl2pPr lvl="1" algn="ctr">
              <a:spcBef>
                <a:spcPts val="0"/>
              </a:spcBef>
              <a:spcAft>
                <a:spcPts val="0"/>
              </a:spcAft>
              <a:buSzPts val="5200"/>
              <a:buFont typeface="Lato"/>
              <a:buNone/>
              <a:defRPr sz="5200">
                <a:latin typeface="Lato"/>
                <a:ea typeface="Lato"/>
                <a:cs typeface="Lato"/>
                <a:sym typeface="Lato"/>
              </a:defRPr>
            </a:lvl2pPr>
            <a:lvl3pPr lvl="2" algn="ctr">
              <a:spcBef>
                <a:spcPts val="0"/>
              </a:spcBef>
              <a:spcAft>
                <a:spcPts val="0"/>
              </a:spcAft>
              <a:buSzPts val="5200"/>
              <a:buFont typeface="Lato"/>
              <a:buNone/>
              <a:defRPr sz="5200">
                <a:latin typeface="Lato"/>
                <a:ea typeface="Lato"/>
                <a:cs typeface="Lato"/>
                <a:sym typeface="Lato"/>
              </a:defRPr>
            </a:lvl3pPr>
            <a:lvl4pPr lvl="3" algn="ctr">
              <a:spcBef>
                <a:spcPts val="0"/>
              </a:spcBef>
              <a:spcAft>
                <a:spcPts val="0"/>
              </a:spcAft>
              <a:buSzPts val="5200"/>
              <a:buFont typeface="Lato"/>
              <a:buNone/>
              <a:defRPr sz="5200">
                <a:latin typeface="Lato"/>
                <a:ea typeface="Lato"/>
                <a:cs typeface="Lato"/>
                <a:sym typeface="Lato"/>
              </a:defRPr>
            </a:lvl4pPr>
            <a:lvl5pPr lvl="4" algn="ctr">
              <a:spcBef>
                <a:spcPts val="0"/>
              </a:spcBef>
              <a:spcAft>
                <a:spcPts val="0"/>
              </a:spcAft>
              <a:buSzPts val="5200"/>
              <a:buFont typeface="Lato"/>
              <a:buNone/>
              <a:defRPr sz="5200">
                <a:latin typeface="Lato"/>
                <a:ea typeface="Lato"/>
                <a:cs typeface="Lato"/>
                <a:sym typeface="Lato"/>
              </a:defRPr>
            </a:lvl5pPr>
            <a:lvl6pPr lvl="5" algn="ctr">
              <a:spcBef>
                <a:spcPts val="0"/>
              </a:spcBef>
              <a:spcAft>
                <a:spcPts val="0"/>
              </a:spcAft>
              <a:buSzPts val="5200"/>
              <a:buFont typeface="Lato"/>
              <a:buNone/>
              <a:defRPr sz="5200">
                <a:latin typeface="Lato"/>
                <a:ea typeface="Lato"/>
                <a:cs typeface="Lato"/>
                <a:sym typeface="Lato"/>
              </a:defRPr>
            </a:lvl6pPr>
            <a:lvl7pPr lvl="6" algn="ctr">
              <a:spcBef>
                <a:spcPts val="0"/>
              </a:spcBef>
              <a:spcAft>
                <a:spcPts val="0"/>
              </a:spcAft>
              <a:buSzPts val="5200"/>
              <a:buFont typeface="Lato"/>
              <a:buNone/>
              <a:defRPr sz="5200">
                <a:latin typeface="Lato"/>
                <a:ea typeface="Lato"/>
                <a:cs typeface="Lato"/>
                <a:sym typeface="Lato"/>
              </a:defRPr>
            </a:lvl7pPr>
            <a:lvl8pPr lvl="7" algn="ctr">
              <a:spcBef>
                <a:spcPts val="0"/>
              </a:spcBef>
              <a:spcAft>
                <a:spcPts val="0"/>
              </a:spcAft>
              <a:buSzPts val="5200"/>
              <a:buFont typeface="Lato"/>
              <a:buNone/>
              <a:defRPr sz="5200">
                <a:latin typeface="Lato"/>
                <a:ea typeface="Lato"/>
                <a:cs typeface="Lato"/>
                <a:sym typeface="Lato"/>
              </a:defRPr>
            </a:lvl8pPr>
            <a:lvl9pPr lvl="8" algn="ctr">
              <a:spcBef>
                <a:spcPts val="0"/>
              </a:spcBef>
              <a:spcAft>
                <a:spcPts val="0"/>
              </a:spcAft>
              <a:buSzPts val="5200"/>
              <a:buFont typeface="Lato"/>
              <a:buNone/>
              <a:defRPr sz="5200">
                <a:latin typeface="Lato"/>
                <a:ea typeface="Lato"/>
                <a:cs typeface="Lato"/>
                <a:sym typeface="Lato"/>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6" name="Google Shape;16;p2"/>
          <p:cNvPicPr preferRelativeResize="0"/>
          <p:nvPr/>
        </p:nvPicPr>
        <p:blipFill>
          <a:blip r:embed="rId3">
            <a:alphaModFix/>
          </a:blip>
          <a:stretch>
            <a:fillRect/>
          </a:stretch>
        </p:blipFill>
        <p:spPr>
          <a:xfrm>
            <a:off x="3291951" y="539725"/>
            <a:ext cx="2560100" cy="25601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 name="Shape 58"/>
        <p:cNvGrpSpPr/>
        <p:nvPr/>
      </p:nvGrpSpPr>
      <p:grpSpPr>
        <a:xfrm>
          <a:off x="0" y="0"/>
          <a:ext cx="0" cy="0"/>
          <a:chOff x="0" y="0"/>
          <a:chExt cx="0" cy="0"/>
        </a:xfrm>
      </p:grpSpPr>
      <p:sp>
        <p:nvSpPr>
          <p:cNvPr id="59" name="Google Shape;59;p11"/>
          <p:cNvSpPr txBox="1"/>
          <p:nvPr>
            <p:ph idx="1" type="body"/>
          </p:nvPr>
        </p:nvSpPr>
        <p:spPr>
          <a:xfrm>
            <a:off x="908825" y="4230575"/>
            <a:ext cx="5401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0" name="Google Shape;6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61" name="Google Shape;61;p11"/>
          <p:cNvPicPr preferRelativeResize="0"/>
          <p:nvPr/>
        </p:nvPicPr>
        <p:blipFill>
          <a:blip r:embed="rId2">
            <a:alphaModFix/>
          </a:blip>
          <a:stretch>
            <a:fillRect/>
          </a:stretch>
        </p:blipFill>
        <p:spPr>
          <a:xfrm>
            <a:off x="4351331" y="4640088"/>
            <a:ext cx="441335" cy="439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2" name="Shape 62"/>
        <p:cNvGrpSpPr/>
        <p:nvPr/>
      </p:nvGrpSpPr>
      <p:grpSpPr>
        <a:xfrm>
          <a:off x="0" y="0"/>
          <a:ext cx="0" cy="0"/>
          <a:chOff x="0" y="0"/>
          <a:chExt cx="0" cy="0"/>
        </a:xfrm>
      </p:grpSpPr>
      <p:sp>
        <p:nvSpPr>
          <p:cNvPr id="63" name="Google Shape;63;p1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4" name="Google Shape;64;p12"/>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66" name="Google Shape;66;p12"/>
          <p:cNvPicPr preferRelativeResize="0"/>
          <p:nvPr/>
        </p:nvPicPr>
        <p:blipFill>
          <a:blip r:embed="rId2">
            <a:alphaModFix/>
          </a:blip>
          <a:stretch>
            <a:fillRect/>
          </a:stretch>
        </p:blipFill>
        <p:spPr>
          <a:xfrm>
            <a:off x="3829838" y="4640087"/>
            <a:ext cx="1484318" cy="4398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69" name="Google Shape;69;p13"/>
          <p:cNvPicPr preferRelativeResize="0"/>
          <p:nvPr/>
        </p:nvPicPr>
        <p:blipFill>
          <a:blip r:embed="rId2">
            <a:alphaModFix/>
          </a:blip>
          <a:stretch>
            <a:fillRect/>
          </a:stretch>
        </p:blipFill>
        <p:spPr>
          <a:xfrm>
            <a:off x="3829838" y="4640087"/>
            <a:ext cx="1484318" cy="4398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no logo)">
  <p:cSld name="BLANK_1">
    <p:spTree>
      <p:nvGrpSpPr>
        <p:cNvPr id="70" name="Shape 70"/>
        <p:cNvGrpSpPr/>
        <p:nvPr/>
      </p:nvGrpSpPr>
      <p:grpSpPr>
        <a:xfrm>
          <a:off x="0" y="0"/>
          <a:ext cx="0" cy="0"/>
          <a:chOff x="0" y="0"/>
          <a:chExt cx="0" cy="0"/>
        </a:xfrm>
      </p:grpSpPr>
      <p:sp>
        <p:nvSpPr>
          <p:cNvPr id="71" name="Google Shape;71;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ogo only)">
  <p:cSld name="TITLE_1">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3"/>
          <p:cNvSpPr/>
          <p:nvPr/>
        </p:nvSpPr>
        <p:spPr>
          <a:xfrm>
            <a:off x="4334075" y="1658400"/>
            <a:ext cx="4779600" cy="3485100"/>
          </a:xfrm>
          <a:prstGeom prst="ellipse">
            <a:avLst/>
          </a:prstGeom>
          <a:gradFill>
            <a:gsLst>
              <a:gs pos="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0" y="1658400"/>
            <a:ext cx="4779600" cy="3485100"/>
          </a:xfrm>
          <a:prstGeom prst="ellipse">
            <a:avLst/>
          </a:prstGeom>
          <a:gradFill>
            <a:gsLst>
              <a:gs pos="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4364400" y="0"/>
            <a:ext cx="4779600" cy="3485100"/>
          </a:xfrm>
          <a:prstGeom prst="ellipse">
            <a:avLst/>
          </a:prstGeom>
          <a:gradFill>
            <a:gsLst>
              <a:gs pos="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0" y="0"/>
            <a:ext cx="4779600" cy="3485100"/>
          </a:xfrm>
          <a:prstGeom prst="ellipse">
            <a:avLst/>
          </a:prstGeom>
          <a:gradFill>
            <a:gsLst>
              <a:gs pos="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23" name="Google Shape;23;p3"/>
          <p:cNvPicPr preferRelativeResize="0"/>
          <p:nvPr/>
        </p:nvPicPr>
        <p:blipFill>
          <a:blip r:embed="rId3">
            <a:alphaModFix/>
          </a:blip>
          <a:stretch>
            <a:fillRect/>
          </a:stretch>
        </p:blipFill>
        <p:spPr>
          <a:xfrm>
            <a:off x="2862337" y="862088"/>
            <a:ext cx="3419324" cy="341932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7" name="Google Shape;27;p4"/>
          <p:cNvPicPr preferRelativeResize="0"/>
          <p:nvPr/>
        </p:nvPicPr>
        <p:blipFill>
          <a:blip r:embed="rId2">
            <a:alphaModFix/>
          </a:blip>
          <a:stretch>
            <a:fillRect/>
          </a:stretch>
        </p:blipFill>
        <p:spPr>
          <a:xfrm>
            <a:off x="3829838" y="4640087"/>
            <a:ext cx="1484318" cy="4398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28" name="Shape 28"/>
        <p:cNvGrpSpPr/>
        <p:nvPr/>
      </p:nvGrpSpPr>
      <p:grpSpPr>
        <a:xfrm>
          <a:off x="0" y="0"/>
          <a:ext cx="0" cy="0"/>
          <a:chOff x="0" y="0"/>
          <a:chExt cx="0" cy="0"/>
        </a:xfrm>
      </p:grpSpPr>
      <p:sp>
        <p:nvSpPr>
          <p:cNvPr id="29" name="Google Shape;29;p5"/>
          <p:cNvSpPr txBox="1"/>
          <p:nvPr>
            <p:ph type="title"/>
          </p:nvPr>
        </p:nvSpPr>
        <p:spPr>
          <a:xfrm>
            <a:off x="822300" y="445025"/>
            <a:ext cx="74994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002362"/>
              </a:buClr>
              <a:buSzPts val="2800"/>
              <a:buFont typeface="Lato"/>
              <a:buNone/>
              <a:defRPr b="1">
                <a:solidFill>
                  <a:srgbClr val="002362"/>
                </a:solidFill>
                <a:latin typeface="Lato"/>
                <a:ea typeface="Lato"/>
                <a:cs typeface="Lato"/>
                <a:sym typeface="Lato"/>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31" name="Google Shape;31;p5"/>
          <p:cNvPicPr preferRelativeResize="0"/>
          <p:nvPr/>
        </p:nvPicPr>
        <p:blipFill>
          <a:blip r:embed="rId2">
            <a:alphaModFix/>
          </a:blip>
          <a:stretch>
            <a:fillRect/>
          </a:stretch>
        </p:blipFill>
        <p:spPr>
          <a:xfrm>
            <a:off x="3829838" y="4640087"/>
            <a:ext cx="1484318" cy="439875"/>
          </a:xfrm>
          <a:prstGeom prst="rect">
            <a:avLst/>
          </a:prstGeom>
          <a:noFill/>
          <a:ln>
            <a:noFill/>
          </a:ln>
        </p:spPr>
      </p:pic>
      <p:sp>
        <p:nvSpPr>
          <p:cNvPr id="32" name="Google Shape;32;p5"/>
          <p:cNvSpPr txBox="1"/>
          <p:nvPr>
            <p:ph idx="1" type="body"/>
          </p:nvPr>
        </p:nvSpPr>
        <p:spPr>
          <a:xfrm>
            <a:off x="530400" y="1168425"/>
            <a:ext cx="8083200" cy="3416400"/>
          </a:xfrm>
          <a:prstGeom prst="rect">
            <a:avLst/>
          </a:prstGeom>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6"/>
          <p:cNvSpPr txBox="1"/>
          <p:nvPr>
            <p:ph type="title"/>
          </p:nvPr>
        </p:nvSpPr>
        <p:spPr>
          <a:xfrm>
            <a:off x="822300" y="445025"/>
            <a:ext cx="74994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 name="Google Shape;35;p6"/>
          <p:cNvSpPr txBox="1"/>
          <p:nvPr>
            <p:ph idx="1" type="body"/>
          </p:nvPr>
        </p:nvSpPr>
        <p:spPr>
          <a:xfrm>
            <a:off x="530425" y="1152475"/>
            <a:ext cx="37812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6"/>
          <p:cNvSpPr txBox="1"/>
          <p:nvPr>
            <p:ph idx="2" type="body"/>
          </p:nvPr>
        </p:nvSpPr>
        <p:spPr>
          <a:xfrm>
            <a:off x="4832400" y="1152475"/>
            <a:ext cx="37812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38" name="Google Shape;38;p6"/>
          <p:cNvPicPr preferRelativeResize="0"/>
          <p:nvPr/>
        </p:nvPicPr>
        <p:blipFill>
          <a:blip r:embed="rId2">
            <a:alphaModFix/>
          </a:blip>
          <a:stretch>
            <a:fillRect/>
          </a:stretch>
        </p:blipFill>
        <p:spPr>
          <a:xfrm>
            <a:off x="3829838" y="4640087"/>
            <a:ext cx="1484318" cy="4398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7"/>
          <p:cNvSpPr txBox="1"/>
          <p:nvPr>
            <p:ph type="title"/>
          </p:nvPr>
        </p:nvSpPr>
        <p:spPr>
          <a:xfrm>
            <a:off x="822300" y="445025"/>
            <a:ext cx="74994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42" name="Google Shape;42;p7"/>
          <p:cNvPicPr preferRelativeResize="0"/>
          <p:nvPr/>
        </p:nvPicPr>
        <p:blipFill>
          <a:blip r:embed="rId2">
            <a:alphaModFix/>
          </a:blip>
          <a:stretch>
            <a:fillRect/>
          </a:stretch>
        </p:blipFill>
        <p:spPr>
          <a:xfrm>
            <a:off x="3829838" y="4640087"/>
            <a:ext cx="1484318" cy="4398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3" name="Shape 43"/>
        <p:cNvGrpSpPr/>
        <p:nvPr/>
      </p:nvGrpSpPr>
      <p:grpSpPr>
        <a:xfrm>
          <a:off x="0" y="0"/>
          <a:ext cx="0" cy="0"/>
          <a:chOff x="0" y="0"/>
          <a:chExt cx="0" cy="0"/>
        </a:xfrm>
      </p:grpSpPr>
      <p:sp>
        <p:nvSpPr>
          <p:cNvPr id="44" name="Google Shape;44;p8"/>
          <p:cNvSpPr txBox="1"/>
          <p:nvPr>
            <p:ph type="title"/>
          </p:nvPr>
        </p:nvSpPr>
        <p:spPr>
          <a:xfrm>
            <a:off x="629175" y="555600"/>
            <a:ext cx="24906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5" name="Google Shape;45;p8"/>
          <p:cNvSpPr txBox="1"/>
          <p:nvPr>
            <p:ph idx="1" type="body"/>
          </p:nvPr>
        </p:nvSpPr>
        <p:spPr>
          <a:xfrm>
            <a:off x="402675" y="1389600"/>
            <a:ext cx="27171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6" name="Google Shape;46;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47" name="Google Shape;47;p8"/>
          <p:cNvPicPr preferRelativeResize="0"/>
          <p:nvPr/>
        </p:nvPicPr>
        <p:blipFill>
          <a:blip r:embed="rId2">
            <a:alphaModFix/>
          </a:blip>
          <a:stretch>
            <a:fillRect/>
          </a:stretch>
        </p:blipFill>
        <p:spPr>
          <a:xfrm>
            <a:off x="3829838" y="4640087"/>
            <a:ext cx="1484318" cy="43987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0" name="Google Shape;5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1" name="Shape 51"/>
        <p:cNvGrpSpPr/>
        <p:nvPr/>
      </p:nvGrpSpPr>
      <p:grpSpPr>
        <a:xfrm>
          <a:off x="0" y="0"/>
          <a:ext cx="0" cy="0"/>
          <a:chOff x="0" y="0"/>
          <a:chExt cx="0" cy="0"/>
        </a:xfrm>
      </p:grpSpPr>
      <p:sp>
        <p:nvSpPr>
          <p:cNvPr id="52" name="Google Shape;52;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0"/>
          <p:cNvSpPr txBox="1"/>
          <p:nvPr>
            <p:ph type="title"/>
          </p:nvPr>
        </p:nvSpPr>
        <p:spPr>
          <a:xfrm>
            <a:off x="419450" y="1233175"/>
            <a:ext cx="38913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4" name="Google Shape;54;p10"/>
          <p:cNvSpPr txBox="1"/>
          <p:nvPr>
            <p:ph idx="1" type="subTitle"/>
          </p:nvPr>
        </p:nvSpPr>
        <p:spPr>
          <a:xfrm>
            <a:off x="419400" y="2803075"/>
            <a:ext cx="38913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5" name="Google Shape;55;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6" name="Google Shape;5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57" name="Google Shape;57;p10"/>
          <p:cNvPicPr preferRelativeResize="0"/>
          <p:nvPr/>
        </p:nvPicPr>
        <p:blipFill>
          <a:blip r:embed="rId2">
            <a:alphaModFix/>
          </a:blip>
          <a:stretch>
            <a:fillRect/>
          </a:stretch>
        </p:blipFill>
        <p:spPr>
          <a:xfrm>
            <a:off x="1622888" y="4640099"/>
            <a:ext cx="1484318" cy="4398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22300" y="445025"/>
            <a:ext cx="74994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rgbClr val="002362"/>
              </a:buClr>
              <a:buSzPts val="2800"/>
              <a:buFont typeface="Lato"/>
              <a:buNone/>
              <a:defRPr b="1" sz="2800">
                <a:solidFill>
                  <a:srgbClr val="002362"/>
                </a:solidFill>
                <a:latin typeface="Lato"/>
                <a:ea typeface="Lato"/>
                <a:cs typeface="Lato"/>
                <a:sym typeface="Lato"/>
              </a:defRPr>
            </a:lvl1pPr>
            <a:lvl2pPr lvl="1">
              <a:spcBef>
                <a:spcPts val="0"/>
              </a:spcBef>
              <a:spcAft>
                <a:spcPts val="0"/>
              </a:spcAft>
              <a:buClr>
                <a:srgbClr val="002362"/>
              </a:buClr>
              <a:buSzPts val="2800"/>
              <a:buFont typeface="Lato"/>
              <a:buNone/>
              <a:defRPr b="1" sz="2800">
                <a:solidFill>
                  <a:srgbClr val="002362"/>
                </a:solidFill>
                <a:latin typeface="Lato"/>
                <a:ea typeface="Lato"/>
                <a:cs typeface="Lato"/>
                <a:sym typeface="Lato"/>
              </a:defRPr>
            </a:lvl2pPr>
            <a:lvl3pPr lvl="2">
              <a:spcBef>
                <a:spcPts val="0"/>
              </a:spcBef>
              <a:spcAft>
                <a:spcPts val="0"/>
              </a:spcAft>
              <a:buClr>
                <a:srgbClr val="002362"/>
              </a:buClr>
              <a:buSzPts val="2800"/>
              <a:buFont typeface="Lato"/>
              <a:buNone/>
              <a:defRPr b="1" sz="2800">
                <a:solidFill>
                  <a:srgbClr val="002362"/>
                </a:solidFill>
                <a:latin typeface="Lato"/>
                <a:ea typeface="Lato"/>
                <a:cs typeface="Lato"/>
                <a:sym typeface="Lato"/>
              </a:defRPr>
            </a:lvl3pPr>
            <a:lvl4pPr lvl="3">
              <a:spcBef>
                <a:spcPts val="0"/>
              </a:spcBef>
              <a:spcAft>
                <a:spcPts val="0"/>
              </a:spcAft>
              <a:buClr>
                <a:srgbClr val="002362"/>
              </a:buClr>
              <a:buSzPts val="2800"/>
              <a:buFont typeface="Lato"/>
              <a:buNone/>
              <a:defRPr b="1" sz="2800">
                <a:solidFill>
                  <a:srgbClr val="002362"/>
                </a:solidFill>
                <a:latin typeface="Lato"/>
                <a:ea typeface="Lato"/>
                <a:cs typeface="Lato"/>
                <a:sym typeface="Lato"/>
              </a:defRPr>
            </a:lvl4pPr>
            <a:lvl5pPr lvl="4">
              <a:spcBef>
                <a:spcPts val="0"/>
              </a:spcBef>
              <a:spcAft>
                <a:spcPts val="0"/>
              </a:spcAft>
              <a:buClr>
                <a:srgbClr val="002362"/>
              </a:buClr>
              <a:buSzPts val="2800"/>
              <a:buFont typeface="Lato"/>
              <a:buNone/>
              <a:defRPr b="1" sz="2800">
                <a:solidFill>
                  <a:srgbClr val="002362"/>
                </a:solidFill>
                <a:latin typeface="Lato"/>
                <a:ea typeface="Lato"/>
                <a:cs typeface="Lato"/>
                <a:sym typeface="Lato"/>
              </a:defRPr>
            </a:lvl5pPr>
            <a:lvl6pPr lvl="5">
              <a:spcBef>
                <a:spcPts val="0"/>
              </a:spcBef>
              <a:spcAft>
                <a:spcPts val="0"/>
              </a:spcAft>
              <a:buClr>
                <a:srgbClr val="002362"/>
              </a:buClr>
              <a:buSzPts val="2800"/>
              <a:buFont typeface="Lato"/>
              <a:buNone/>
              <a:defRPr b="1" sz="2800">
                <a:solidFill>
                  <a:srgbClr val="002362"/>
                </a:solidFill>
                <a:latin typeface="Lato"/>
                <a:ea typeface="Lato"/>
                <a:cs typeface="Lato"/>
                <a:sym typeface="Lato"/>
              </a:defRPr>
            </a:lvl6pPr>
            <a:lvl7pPr lvl="6">
              <a:spcBef>
                <a:spcPts val="0"/>
              </a:spcBef>
              <a:spcAft>
                <a:spcPts val="0"/>
              </a:spcAft>
              <a:buClr>
                <a:srgbClr val="002362"/>
              </a:buClr>
              <a:buSzPts val="2800"/>
              <a:buFont typeface="Lato"/>
              <a:buNone/>
              <a:defRPr b="1" sz="2800">
                <a:solidFill>
                  <a:srgbClr val="002362"/>
                </a:solidFill>
                <a:latin typeface="Lato"/>
                <a:ea typeface="Lato"/>
                <a:cs typeface="Lato"/>
                <a:sym typeface="Lato"/>
              </a:defRPr>
            </a:lvl7pPr>
            <a:lvl8pPr lvl="7">
              <a:spcBef>
                <a:spcPts val="0"/>
              </a:spcBef>
              <a:spcAft>
                <a:spcPts val="0"/>
              </a:spcAft>
              <a:buClr>
                <a:srgbClr val="002362"/>
              </a:buClr>
              <a:buSzPts val="2800"/>
              <a:buFont typeface="Lato"/>
              <a:buNone/>
              <a:defRPr b="1" sz="2800">
                <a:solidFill>
                  <a:srgbClr val="002362"/>
                </a:solidFill>
                <a:latin typeface="Lato"/>
                <a:ea typeface="Lato"/>
                <a:cs typeface="Lato"/>
                <a:sym typeface="Lato"/>
              </a:defRPr>
            </a:lvl8pPr>
            <a:lvl9pPr lvl="8">
              <a:spcBef>
                <a:spcPts val="0"/>
              </a:spcBef>
              <a:spcAft>
                <a:spcPts val="0"/>
              </a:spcAft>
              <a:buClr>
                <a:srgbClr val="002362"/>
              </a:buClr>
              <a:buSzPts val="2800"/>
              <a:buFont typeface="Lato"/>
              <a:buNone/>
              <a:defRPr b="1" sz="2800">
                <a:solidFill>
                  <a:srgbClr val="002362"/>
                </a:solidFill>
                <a:latin typeface="Lato"/>
                <a:ea typeface="Lato"/>
                <a:cs typeface="Lato"/>
                <a:sym typeface="Lato"/>
              </a:defRPr>
            </a:lvl9pPr>
          </a:lstStyle>
          <a:p/>
        </p:txBody>
      </p:sp>
      <p:sp>
        <p:nvSpPr>
          <p:cNvPr id="7" name="Google Shape;7;p1"/>
          <p:cNvSpPr txBox="1"/>
          <p:nvPr>
            <p:ph idx="1" type="body"/>
          </p:nvPr>
        </p:nvSpPr>
        <p:spPr>
          <a:xfrm>
            <a:off x="530400" y="1168425"/>
            <a:ext cx="80832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hyperlink" Target="https://github.com/NevadaCyberClub/knowledge-bas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Hashing is the Last Resort</a:t>
            </a:r>
            <a:endParaRPr b="1">
              <a:solidFill>
                <a:srgbClr val="002362"/>
              </a:solidFill>
              <a:latin typeface="Lato"/>
              <a:ea typeface="Lato"/>
              <a:cs typeface="Lato"/>
              <a:sym typeface="Lato"/>
            </a:endParaRPr>
          </a:p>
        </p:txBody>
      </p:sp>
      <p:sp>
        <p:nvSpPr>
          <p:cNvPr id="131" name="Google Shape;131;p24"/>
          <p:cNvSpPr txBox="1"/>
          <p:nvPr/>
        </p:nvSpPr>
        <p:spPr>
          <a:xfrm>
            <a:off x="4056625" y="1017725"/>
            <a:ext cx="37944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 order to combat a possible data breach, developers started to store passwords as </a:t>
            </a:r>
            <a:r>
              <a:rPr lang="en" u="sng"/>
              <a:t>hashes</a:t>
            </a:r>
            <a:r>
              <a:rPr lang="en"/>
              <a:t> instead. This way it would theoretically be impossible to reverse engineer what the password was.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it worked: Whenever the user would supply their password, instead of comparing the password, it would hash it and then compare the hash. This also means that if a hash </a:t>
            </a:r>
            <a:r>
              <a:rPr lang="en"/>
              <a:t>collision</a:t>
            </a:r>
            <a:r>
              <a:rPr lang="en"/>
              <a:t> was </a:t>
            </a:r>
            <a:r>
              <a:rPr lang="en"/>
              <a:t>found, you could use the different password that produces the same hash to log 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doesn’t mean it’s impossible to get the passwords back…</a:t>
            </a:r>
            <a:endParaRPr/>
          </a:p>
        </p:txBody>
      </p:sp>
      <p:pic>
        <p:nvPicPr>
          <p:cNvPr id="132" name="Google Shape;132;p24"/>
          <p:cNvPicPr preferRelativeResize="0"/>
          <p:nvPr/>
        </p:nvPicPr>
        <p:blipFill>
          <a:blip r:embed="rId3">
            <a:alphaModFix/>
          </a:blip>
          <a:stretch>
            <a:fillRect/>
          </a:stretch>
        </p:blipFill>
        <p:spPr>
          <a:xfrm>
            <a:off x="849450" y="1017725"/>
            <a:ext cx="3207175" cy="2790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Meet: Password Cracking</a:t>
            </a:r>
            <a:endParaRPr b="1">
              <a:solidFill>
                <a:srgbClr val="002362"/>
              </a:solidFill>
              <a:latin typeface="Lato"/>
              <a:ea typeface="Lato"/>
              <a:cs typeface="Lato"/>
              <a:sym typeface="Lato"/>
            </a:endParaRPr>
          </a:p>
        </p:txBody>
      </p:sp>
      <p:sp>
        <p:nvSpPr>
          <p:cNvPr id="138" name="Google Shape;138;p25"/>
          <p:cNvSpPr txBox="1"/>
          <p:nvPr/>
        </p:nvSpPr>
        <p:spPr>
          <a:xfrm>
            <a:off x="1552650" y="1247350"/>
            <a:ext cx="6038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You guessed it! We can use a variety of techniques to figure out what the original password is. This is made possible since the </a:t>
            </a:r>
            <a:r>
              <a:rPr lang="en"/>
              <a:t>algorithms are made usable by anyone! That way we can put what we think the password is through the algorithm and keep doing it until we get a match! Doing this by hand would be rough…</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Programs</a:t>
            </a:r>
            <a:endParaRPr b="1">
              <a:solidFill>
                <a:srgbClr val="002362"/>
              </a:solidFill>
              <a:latin typeface="Lato"/>
              <a:ea typeface="Lato"/>
              <a:cs typeface="Lato"/>
              <a:sym typeface="Lato"/>
            </a:endParaRPr>
          </a:p>
        </p:txBody>
      </p:sp>
      <p:sp>
        <p:nvSpPr>
          <p:cNvPr id="144" name="Google Shape;144;p26"/>
          <p:cNvSpPr txBox="1"/>
          <p:nvPr/>
        </p:nvSpPr>
        <p:spPr>
          <a:xfrm>
            <a:off x="1552650" y="1247350"/>
            <a:ext cx="60387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Programs can help us automate this process, trying passwords thousands of times faster than we could ever do by hand, some password cracking softwares are: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Hashcat:</a:t>
            </a:r>
            <a:endParaRPr/>
          </a:p>
          <a:p>
            <a:pPr indent="0" lvl="0" marL="0" rtl="0" algn="l">
              <a:spcBef>
                <a:spcPts val="0"/>
              </a:spcBef>
              <a:spcAft>
                <a:spcPts val="0"/>
              </a:spcAft>
              <a:buNone/>
            </a:pPr>
            <a:r>
              <a:rPr lang="en"/>
              <a:t>This is the fastest password cracking software and the gold standard. It supports many different different hashes, as well as having different rules.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John the Ripper:</a:t>
            </a:r>
            <a:endParaRPr/>
          </a:p>
          <a:p>
            <a:pPr indent="0" lvl="0" marL="0" rtl="0" algn="l">
              <a:spcBef>
                <a:spcPts val="0"/>
              </a:spcBef>
              <a:spcAft>
                <a:spcPts val="0"/>
              </a:spcAft>
              <a:buNone/>
            </a:pPr>
            <a:r>
              <a:rPr lang="en"/>
              <a:t>If Hashcat is not usable (e.g. zip files), then John the Ripper is used.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Techniques</a:t>
            </a:r>
            <a:endParaRPr b="1">
              <a:solidFill>
                <a:srgbClr val="002362"/>
              </a:solidFill>
              <a:latin typeface="Lato"/>
              <a:ea typeface="Lato"/>
              <a:cs typeface="Lato"/>
              <a:sym typeface="Lato"/>
            </a:endParaRPr>
          </a:p>
        </p:txBody>
      </p:sp>
      <p:sp>
        <p:nvSpPr>
          <p:cNvPr id="150" name="Google Shape;150;p27"/>
          <p:cNvSpPr txBox="1"/>
          <p:nvPr/>
        </p:nvSpPr>
        <p:spPr>
          <a:xfrm>
            <a:off x="1552650" y="1017725"/>
            <a:ext cx="60387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Bruteforce:</a:t>
            </a:r>
            <a:endParaRPr/>
          </a:p>
          <a:p>
            <a:pPr indent="0" lvl="0" marL="457200" rtl="0" algn="l">
              <a:spcBef>
                <a:spcPts val="0"/>
              </a:spcBef>
              <a:spcAft>
                <a:spcPts val="0"/>
              </a:spcAft>
              <a:buNone/>
            </a:pPr>
            <a:r>
              <a:rPr lang="en"/>
              <a:t>The slowest one; goes through every single physically possible password. Not </a:t>
            </a:r>
            <a:r>
              <a:rPr lang="en"/>
              <a:t>recommended</a:t>
            </a:r>
            <a:r>
              <a:rPr lang="en"/>
              <a:t> unless you have no idea.</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Masking:</a:t>
            </a:r>
            <a:endParaRPr/>
          </a:p>
          <a:p>
            <a:pPr indent="0" lvl="0" marL="457200" rtl="0" algn="l">
              <a:spcBef>
                <a:spcPts val="0"/>
              </a:spcBef>
              <a:spcAft>
                <a:spcPts val="0"/>
              </a:spcAft>
              <a:buNone/>
            </a:pPr>
            <a:r>
              <a:rPr lang="en"/>
              <a:t>If you have a password idea, but unsure of some characters, you can give a base password and add some “free” characters. (e.g. you know that the password is “ABC” and is followed by 3 unknown numbers, you can run something like ABC?d?d?d)</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Wordlist:</a:t>
            </a:r>
            <a:endParaRPr/>
          </a:p>
          <a:p>
            <a:pPr indent="0" lvl="0" marL="457200" rtl="0" algn="l">
              <a:spcBef>
                <a:spcPts val="0"/>
              </a:spcBef>
              <a:spcAft>
                <a:spcPts val="0"/>
              </a:spcAft>
              <a:buNone/>
            </a:pPr>
            <a:r>
              <a:rPr lang="en"/>
              <a:t>If you have a ton of possible passwords (such as commonly used passwords, or the RockYou leak), you can try every one</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Hybrid:</a:t>
            </a:r>
            <a:endParaRPr/>
          </a:p>
          <a:p>
            <a:pPr indent="0" lvl="0" marL="457200" rtl="0" algn="l">
              <a:spcBef>
                <a:spcPts val="0"/>
              </a:spcBef>
              <a:spcAft>
                <a:spcPts val="0"/>
              </a:spcAft>
              <a:buNone/>
            </a:pPr>
            <a:r>
              <a:rPr lang="en"/>
              <a:t>Combination of wordlist and masking.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Hashcat</a:t>
            </a:r>
            <a:endParaRPr b="1">
              <a:solidFill>
                <a:srgbClr val="002362"/>
              </a:solidFill>
              <a:latin typeface="Lato"/>
              <a:ea typeface="Lato"/>
              <a:cs typeface="Lato"/>
              <a:sym typeface="Lato"/>
            </a:endParaRPr>
          </a:p>
        </p:txBody>
      </p:sp>
      <p:sp>
        <p:nvSpPr>
          <p:cNvPr id="156" name="Google Shape;156;p28"/>
          <p:cNvSpPr txBox="1"/>
          <p:nvPr/>
        </p:nvSpPr>
        <p:spPr>
          <a:xfrm>
            <a:off x="1552650" y="1017725"/>
            <a:ext cx="6038700" cy="615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a:t>Here are some examples of how to use Hashcat, viewable anytime with the “--help” flag.</a:t>
            </a:r>
            <a:endParaRPr/>
          </a:p>
        </p:txBody>
      </p:sp>
      <p:pic>
        <p:nvPicPr>
          <p:cNvPr id="157" name="Google Shape;157;p28"/>
          <p:cNvPicPr preferRelativeResize="0"/>
          <p:nvPr/>
        </p:nvPicPr>
        <p:blipFill>
          <a:blip r:embed="rId3">
            <a:alphaModFix/>
          </a:blip>
          <a:stretch>
            <a:fillRect/>
          </a:stretch>
        </p:blipFill>
        <p:spPr>
          <a:xfrm>
            <a:off x="475250" y="1703688"/>
            <a:ext cx="8028774" cy="1736125"/>
          </a:xfrm>
          <a:prstGeom prst="rect">
            <a:avLst/>
          </a:prstGeom>
          <a:noFill/>
          <a:ln>
            <a:noFill/>
          </a:ln>
        </p:spPr>
      </p:pic>
      <p:sp>
        <p:nvSpPr>
          <p:cNvPr id="158" name="Google Shape;158;p28"/>
          <p:cNvSpPr txBox="1"/>
          <p:nvPr/>
        </p:nvSpPr>
        <p:spPr>
          <a:xfrm>
            <a:off x="1604000" y="3439825"/>
            <a:ext cx="26517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Flag meanings:</a:t>
            </a:r>
            <a:endParaRPr/>
          </a:p>
          <a:p>
            <a:pPr indent="0" lvl="0" marL="0" rtl="0" algn="l">
              <a:spcBef>
                <a:spcPts val="0"/>
              </a:spcBef>
              <a:spcAft>
                <a:spcPts val="0"/>
              </a:spcAft>
              <a:buNone/>
            </a:pPr>
            <a:r>
              <a:rPr lang="en"/>
              <a:t>-a : Attack mode</a:t>
            </a:r>
            <a:endParaRPr/>
          </a:p>
          <a:p>
            <a:pPr indent="0" lvl="0" marL="0" rtl="0" algn="l">
              <a:spcBef>
                <a:spcPts val="0"/>
              </a:spcBef>
              <a:spcAft>
                <a:spcPts val="0"/>
              </a:spcAft>
              <a:buNone/>
            </a:pPr>
            <a:r>
              <a:rPr lang="en"/>
              <a:t>-m : Hash type</a:t>
            </a:r>
            <a:endParaRPr/>
          </a:p>
          <a:p>
            <a:pPr indent="0" lvl="0" marL="0" rtl="0" algn="l">
              <a:spcBef>
                <a:spcPts val="0"/>
              </a:spcBef>
              <a:spcAft>
                <a:spcPts val="0"/>
              </a:spcAft>
              <a:buNone/>
            </a:pPr>
            <a:r>
              <a:rPr lang="en"/>
              <a:t>-r : Directory to the rule</a:t>
            </a:r>
            <a:endParaRPr/>
          </a:p>
          <a:p>
            <a:pPr indent="0" lvl="0" marL="0" rtl="0" algn="l">
              <a:spcBef>
                <a:spcPts val="0"/>
              </a:spcBef>
              <a:spcAft>
                <a:spcPts val="0"/>
              </a:spcAft>
              <a:buNone/>
            </a:pPr>
            <a:r>
              <a:t/>
            </a:r>
            <a:endParaRPr/>
          </a:p>
        </p:txBody>
      </p:sp>
      <p:sp>
        <p:nvSpPr>
          <p:cNvPr id="159" name="Google Shape;159;p28"/>
          <p:cNvSpPr txBox="1"/>
          <p:nvPr/>
        </p:nvSpPr>
        <p:spPr>
          <a:xfrm>
            <a:off x="5092125" y="3439825"/>
            <a:ext cx="2729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rPr>
              <a:t>Files: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*.hash: Hashed Passwords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*.dict: Wordlist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*.rule: Rule to use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get cracking!</a:t>
            </a:r>
            <a:endParaRPr b="1">
              <a:solidFill>
                <a:srgbClr val="002362"/>
              </a:solidFill>
              <a:latin typeface="Lato"/>
              <a:ea typeface="Lato"/>
              <a:cs typeface="Lato"/>
              <a:sym typeface="Lato"/>
            </a:endParaRPr>
          </a:p>
        </p:txBody>
      </p:sp>
      <p:sp>
        <p:nvSpPr>
          <p:cNvPr id="165" name="Google Shape;165;p29"/>
          <p:cNvSpPr txBox="1"/>
          <p:nvPr/>
        </p:nvSpPr>
        <p:spPr>
          <a:xfrm>
            <a:off x="1552650" y="1247350"/>
            <a:ext cx="60387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chemeClr val="hlink"/>
                </a:solidFill>
                <a:hlinkClick r:id="rId3"/>
              </a:rPr>
              <a:t>https://github.com/NevadaCyberClub/knowledge-base/</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Go to Club_Made_Ctf/Challenges/Password_Cracking to get started.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Password Cracking</a:t>
            </a:r>
            <a:endParaRPr b="1">
              <a:solidFill>
                <a:srgbClr val="002362"/>
              </a:solidFill>
              <a:latin typeface="Lato"/>
              <a:ea typeface="Lato"/>
              <a:cs typeface="Lato"/>
              <a:sym typeface="Lato"/>
            </a:endParaRPr>
          </a:p>
        </p:txBody>
      </p:sp>
      <p:pic>
        <p:nvPicPr>
          <p:cNvPr id="81" name="Google Shape;81;p16"/>
          <p:cNvPicPr preferRelativeResize="0"/>
          <p:nvPr/>
        </p:nvPicPr>
        <p:blipFill>
          <a:blip r:embed="rId3">
            <a:alphaModFix/>
          </a:blip>
          <a:stretch>
            <a:fillRect/>
          </a:stretch>
        </p:blipFill>
        <p:spPr>
          <a:xfrm>
            <a:off x="1610749" y="1017725"/>
            <a:ext cx="5922500" cy="3509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Password Cracking?</a:t>
            </a:r>
            <a:endParaRPr b="1">
              <a:solidFill>
                <a:srgbClr val="002362"/>
              </a:solidFill>
              <a:latin typeface="Lato"/>
              <a:ea typeface="Lato"/>
              <a:cs typeface="Lato"/>
              <a:sym typeface="Lato"/>
            </a:endParaRPr>
          </a:p>
        </p:txBody>
      </p:sp>
      <p:sp>
        <p:nvSpPr>
          <p:cNvPr id="87" name="Google Shape;87;p17"/>
          <p:cNvSpPr txBox="1"/>
          <p:nvPr/>
        </p:nvSpPr>
        <p:spPr>
          <a:xfrm>
            <a:off x="1552650" y="1247350"/>
            <a:ext cx="6038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Password Cracking is the process of recovering passwords from a computer or from data that a computer can transmit</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Usually this takes the form of getting a password hash, and applying various methods to find the original password, but can also be applied to encrypted files such as ZIPs.</a:t>
            </a:r>
            <a:endParaRPr/>
          </a:p>
        </p:txBody>
      </p:sp>
      <p:pic>
        <p:nvPicPr>
          <p:cNvPr id="88" name="Google Shape;88;p17"/>
          <p:cNvPicPr preferRelativeResize="0"/>
          <p:nvPr/>
        </p:nvPicPr>
        <p:blipFill>
          <a:blip r:embed="rId3">
            <a:alphaModFix/>
          </a:blip>
          <a:stretch>
            <a:fillRect/>
          </a:stretch>
        </p:blipFill>
        <p:spPr>
          <a:xfrm>
            <a:off x="2252550" y="2724850"/>
            <a:ext cx="4638901" cy="1894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Encrypted vs. Hashed</a:t>
            </a:r>
            <a:endParaRPr b="1">
              <a:solidFill>
                <a:srgbClr val="002362"/>
              </a:solidFill>
              <a:latin typeface="Lato"/>
              <a:ea typeface="Lato"/>
              <a:cs typeface="Lato"/>
              <a:sym typeface="Lato"/>
            </a:endParaRPr>
          </a:p>
        </p:txBody>
      </p:sp>
      <p:sp>
        <p:nvSpPr>
          <p:cNvPr id="94" name="Google Shape;94;p18"/>
          <p:cNvSpPr txBox="1"/>
          <p:nvPr/>
        </p:nvSpPr>
        <p:spPr>
          <a:xfrm>
            <a:off x="1239400" y="1294200"/>
            <a:ext cx="65478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Encrypted: </a:t>
            </a:r>
            <a:r>
              <a:rPr lang="en"/>
              <a:t>Data that was transformed by some algorithm in order to hide the original data, </a:t>
            </a:r>
            <a:r>
              <a:rPr b="1" lang="en" u="sng"/>
              <a:t>can</a:t>
            </a:r>
            <a:r>
              <a:rPr lang="en" u="sng"/>
              <a:t> be undone</a:t>
            </a:r>
            <a:r>
              <a:rPr lang="en"/>
              <a:t>.</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Example: NevadaCyberClub → ArinqnPlorePyho, with ROT13</a:t>
            </a:r>
            <a:endParaRPr/>
          </a:p>
          <a:p>
            <a:pPr indent="-317500" lvl="0" marL="457200" rtl="0" algn="l">
              <a:spcBef>
                <a:spcPts val="0"/>
              </a:spcBef>
              <a:spcAft>
                <a:spcPts val="0"/>
              </a:spcAft>
              <a:buSzPts val="1400"/>
              <a:buChar char="●"/>
            </a:pPr>
            <a:r>
              <a:rPr lang="en"/>
              <a:t>This can be reversed by reapplying the algorithm.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Hashed: </a:t>
            </a:r>
            <a:r>
              <a:rPr lang="en">
                <a:solidFill>
                  <a:schemeClr val="dk1"/>
                </a:solidFill>
              </a:rPr>
              <a:t>Data that was transformed by some algorithm in order to hide the original data, </a:t>
            </a:r>
            <a:r>
              <a:rPr b="1" lang="en" u="sng">
                <a:solidFill>
                  <a:schemeClr val="dk1"/>
                </a:solidFill>
              </a:rPr>
              <a:t>can’t</a:t>
            </a:r>
            <a:r>
              <a:rPr lang="en" u="sng">
                <a:solidFill>
                  <a:schemeClr val="dk1"/>
                </a:solidFill>
              </a:rPr>
              <a:t> be undone</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Example: abc123 → e99a18c428cb38d5f260853678922e03, with MD5</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It is mathematically impossible to undo this.</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Hash Collisions</a:t>
            </a:r>
            <a:endParaRPr b="1">
              <a:solidFill>
                <a:srgbClr val="002362"/>
              </a:solidFill>
              <a:latin typeface="Lato"/>
              <a:ea typeface="Lato"/>
              <a:cs typeface="Lato"/>
              <a:sym typeface="Lato"/>
            </a:endParaRPr>
          </a:p>
        </p:txBody>
      </p:sp>
      <p:sp>
        <p:nvSpPr>
          <p:cNvPr id="100" name="Google Shape;100;p19"/>
          <p:cNvSpPr txBox="1"/>
          <p:nvPr/>
        </p:nvSpPr>
        <p:spPr>
          <a:xfrm>
            <a:off x="3265150" y="988375"/>
            <a:ext cx="5165400" cy="2555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a:t>The reason that Hashes are impossible to reverse, is because a single hash can be made from multiple different inputs. </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A simple example: if x % 5 = 2, what is x? It is impossible to know!</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If we were able to find two passwords that gave the same hash, this would be known as a </a:t>
            </a:r>
            <a:r>
              <a:rPr lang="en" u="sng"/>
              <a:t>Hash collision.</a:t>
            </a:r>
            <a:r>
              <a:rPr lang="en"/>
              <a:t> Although it is rare, it is important to note this for later.</a:t>
            </a:r>
            <a:endParaRPr/>
          </a:p>
        </p:txBody>
      </p:sp>
      <p:pic>
        <p:nvPicPr>
          <p:cNvPr id="101" name="Google Shape;101;p19"/>
          <p:cNvPicPr preferRelativeResize="0"/>
          <p:nvPr/>
        </p:nvPicPr>
        <p:blipFill>
          <a:blip r:embed="rId3">
            <a:alphaModFix/>
          </a:blip>
          <a:stretch>
            <a:fillRect/>
          </a:stretch>
        </p:blipFill>
        <p:spPr>
          <a:xfrm>
            <a:off x="0" y="988375"/>
            <a:ext cx="3852126" cy="29532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the use of Hashes?</a:t>
            </a:r>
            <a:endParaRPr b="1">
              <a:solidFill>
                <a:srgbClr val="002362"/>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Some Uses for Hashes</a:t>
            </a:r>
            <a:endParaRPr b="1">
              <a:solidFill>
                <a:srgbClr val="002362"/>
              </a:solidFill>
              <a:latin typeface="Lato"/>
              <a:ea typeface="Lato"/>
              <a:cs typeface="Lato"/>
              <a:sym typeface="Lato"/>
            </a:endParaRPr>
          </a:p>
        </p:txBody>
      </p:sp>
      <p:sp>
        <p:nvSpPr>
          <p:cNvPr id="112" name="Google Shape;112;p21"/>
          <p:cNvSpPr txBox="1"/>
          <p:nvPr/>
        </p:nvSpPr>
        <p:spPr>
          <a:xfrm>
            <a:off x="1552650" y="1247350"/>
            <a:ext cx="6038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Although not too relevant for what the topic at hand is about, it is useful to know that hashes can be used for verifying the integrity of files. If you make a copy, or download a file, and compare the hash of the new copy to the original, they should match, unless something fishy is happening, or the file is corrupted.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Hashing Algorithms</a:t>
            </a:r>
            <a:endParaRPr b="1">
              <a:solidFill>
                <a:srgbClr val="002362"/>
              </a:solidFill>
              <a:latin typeface="Lato"/>
              <a:ea typeface="Lato"/>
              <a:cs typeface="Lato"/>
              <a:sym typeface="Lato"/>
            </a:endParaRPr>
          </a:p>
        </p:txBody>
      </p:sp>
      <p:sp>
        <p:nvSpPr>
          <p:cNvPr id="118" name="Google Shape;118;p22"/>
          <p:cNvSpPr txBox="1"/>
          <p:nvPr/>
        </p:nvSpPr>
        <p:spPr>
          <a:xfrm>
            <a:off x="837300" y="1100650"/>
            <a:ext cx="74694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Outdated/Deprecated:</a:t>
            </a:r>
            <a:endParaRPr/>
          </a:p>
          <a:p>
            <a:pPr indent="-317500" lvl="0" marL="457200" rtl="0" algn="l">
              <a:spcBef>
                <a:spcPts val="0"/>
              </a:spcBef>
              <a:spcAft>
                <a:spcPts val="0"/>
              </a:spcAft>
              <a:buSzPts val="1400"/>
              <a:buChar char="●"/>
            </a:pPr>
            <a:r>
              <a:rPr lang="en"/>
              <a:t>MD5 and SHA-1 (This is due to them being proven to have multiple collisions)</a:t>
            </a:r>
            <a:endParaRPr/>
          </a:p>
          <a:p>
            <a:pPr indent="0" lvl="0" marL="0" rtl="0" algn="l">
              <a:spcBef>
                <a:spcPts val="0"/>
              </a:spcBef>
              <a:spcAft>
                <a:spcPts val="0"/>
              </a:spcAft>
              <a:buNone/>
            </a:pPr>
            <a:r>
              <a:rPr lang="en"/>
              <a:t>More Secure:</a:t>
            </a:r>
            <a:endParaRPr/>
          </a:p>
          <a:p>
            <a:pPr indent="-317500" lvl="0" marL="457200" rtl="0" algn="l">
              <a:spcBef>
                <a:spcPts val="0"/>
              </a:spcBef>
              <a:spcAft>
                <a:spcPts val="0"/>
              </a:spcAft>
              <a:buSzPts val="1400"/>
              <a:buChar char="●"/>
            </a:pPr>
            <a:r>
              <a:rPr lang="en"/>
              <a:t>SHA-256 and BCrypt. (these are longer hashes and less likely to have a collision)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Salt, which is just an extra piece of data (like a randomly generated string) that is appended to the data before it is hashed, can also be used to increase security.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 example hashes: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MD5: 92eb5ffee6ae2fec3ad71c777531578f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SHA1: e9d71f5ee7c92d6dc9e92ffdad17b8bd49418f98</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BCrypt: $2a$10$q/qpaDHlnXw4ltZY9dRVV.8eVFgMuxQINay26jbgOVGLUF060slP2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Credential Databases</a:t>
            </a:r>
            <a:endParaRPr b="1">
              <a:solidFill>
                <a:srgbClr val="002362"/>
              </a:solidFill>
              <a:latin typeface="Lato"/>
              <a:ea typeface="Lato"/>
              <a:cs typeface="Lato"/>
              <a:sym typeface="Lato"/>
            </a:endParaRPr>
          </a:p>
        </p:txBody>
      </p:sp>
      <p:pic>
        <p:nvPicPr>
          <p:cNvPr id="124" name="Google Shape;124;p23"/>
          <p:cNvPicPr preferRelativeResize="0"/>
          <p:nvPr/>
        </p:nvPicPr>
        <p:blipFill>
          <a:blip r:embed="rId3">
            <a:alphaModFix/>
          </a:blip>
          <a:stretch>
            <a:fillRect/>
          </a:stretch>
        </p:blipFill>
        <p:spPr>
          <a:xfrm>
            <a:off x="918350" y="1017725"/>
            <a:ext cx="2552700" cy="3381375"/>
          </a:xfrm>
          <a:prstGeom prst="rect">
            <a:avLst/>
          </a:prstGeom>
          <a:noFill/>
          <a:ln>
            <a:noFill/>
          </a:ln>
        </p:spPr>
      </p:pic>
      <p:sp>
        <p:nvSpPr>
          <p:cNvPr id="125" name="Google Shape;125;p23"/>
          <p:cNvSpPr txBox="1"/>
          <p:nvPr/>
        </p:nvSpPr>
        <p:spPr>
          <a:xfrm>
            <a:off x="3602650" y="1017725"/>
            <a:ext cx="43143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Whenever a site prompts you to sign up for the first time, your information is </a:t>
            </a:r>
            <a:r>
              <a:rPr lang="en"/>
              <a:t>usually</a:t>
            </a:r>
            <a:r>
              <a:rPr lang="en"/>
              <a:t> added to the websites database.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Before hashing, passwords were stored (sadly sometimes still are) in plain text like the left.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means that if a hacker were able to find an exploit to get into the database, they do not have to do anything else and walk away with free passwords!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what happened to RockYou in 2009…</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yber Club">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